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cF4s2uS3klNdPOhi1Nqm7cdi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DAAAEC-3319-496D-B7C9-09CD7B4E425B}">
  <a:tblStyle styleId="{F2DAAAEC-3319-496D-B7C9-09CD7B4E42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54049ee5c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54049ee5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4049ee5c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4049ee5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54049ee5c_1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54049ee5c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4049ee5c_1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54049ee5c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54049ee5c_1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54049ee5c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527f2f6bb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527f2f6bb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1e078b18_1_8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51e078b18_1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527f2f6bb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d527f2f6bb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51e078b18_1_8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51e078b18_1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54049ee5c_4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54049ee5c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54049ee5c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54049ee5c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d54049ee5c_4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d54049ee5c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54049ee5c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54049ee5c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4049ee5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d54049ee5c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51e078b18_1_7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51e078b18_1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51e078b18_1_73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2d51e078b18_1_73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2d51e078b18_1_7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51e078b18_1_77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d51e078b18_1_77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2d51e078b18_1_77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51e078b18_1_77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51e078b18_1_7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d51e078b18_1_77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2d51e078b18_1_77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d51e078b18_1_77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d51e078b18_1_77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51e078b18_1_740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2d51e078b18_1_7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d51e078b18_1_7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2d51e078b18_1_74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2d51e078b18_1_7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51e078b18_1_74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2d51e078b18_1_747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2d51e078b18_1_747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2d51e078b18_1_7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d51e078b18_1_75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d51e078b18_1_75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d51e078b18_1_755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2d51e078b18_1_755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2d51e078b18_1_75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51e078b18_1_75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2d51e078b18_1_75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d51e078b18_1_76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d51e078b18_1_76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2d51e078b18_1_76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2d51e078b18_1_76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2d51e078b18_1_76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d51e078b18_1_768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2d51e078b18_1_7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d51e078b18_1_7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d51e078b18_1_73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d51e078b18_1_73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9.pn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39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4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9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slide" Target="/ppt/slides/slide7.xml"/><Relationship Id="rId13" Type="http://schemas.openxmlformats.org/officeDocument/2006/relationships/image" Target="../media/image10.png"/><Relationship Id="rId12" Type="http://schemas.openxmlformats.org/officeDocument/2006/relationships/slide" Target="/ppt/slides/slide9.xml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9.png"/><Relationship Id="rId4" Type="http://schemas.openxmlformats.org/officeDocument/2006/relationships/slide" Target="/ppt/slides/slide6.xml"/><Relationship Id="rId9" Type="http://schemas.openxmlformats.org/officeDocument/2006/relationships/image" Target="../media/image17.png"/><Relationship Id="rId15" Type="http://schemas.openxmlformats.org/officeDocument/2006/relationships/image" Target="../media/image9.png"/><Relationship Id="rId14" Type="http://schemas.openxmlformats.org/officeDocument/2006/relationships/slide" Target="/ppt/slides/slide16.xml"/><Relationship Id="rId17" Type="http://schemas.openxmlformats.org/officeDocument/2006/relationships/image" Target="../media/image12.png"/><Relationship Id="rId16" Type="http://schemas.openxmlformats.org/officeDocument/2006/relationships/slide" Target="/ppt/slides/slide15.xml"/><Relationship Id="rId5" Type="http://schemas.openxmlformats.org/officeDocument/2006/relationships/image" Target="../media/image15.png"/><Relationship Id="rId6" Type="http://schemas.openxmlformats.org/officeDocument/2006/relationships/slide" Target="/ppt/slides/slide5.xml"/><Relationship Id="rId7" Type="http://schemas.openxmlformats.org/officeDocument/2006/relationships/image" Target="../media/image13.png"/><Relationship Id="rId8" Type="http://schemas.openxmlformats.org/officeDocument/2006/relationships/slide" Target="/ppt/slides/slide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4.xml"/><Relationship Id="rId4" Type="http://schemas.openxmlformats.org/officeDocument/2006/relationships/image" Target="../media/image16.png"/><Relationship Id="rId5" Type="http://schemas.openxmlformats.org/officeDocument/2006/relationships/image" Target="../media/image39.png"/><Relationship Id="rId6" Type="http://schemas.openxmlformats.org/officeDocument/2006/relationships/slide" Target="/ppt/slides/slide4.xml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0.pn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9.png"/><Relationship Id="rId7" Type="http://schemas.openxmlformats.org/officeDocument/2006/relationships/slide" Target="/ppt/slides/slide4.xml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slide" Target="/ppt/slides/slide4.xml"/><Relationship Id="rId9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39.png"/><Relationship Id="rId7" Type="http://schemas.openxmlformats.org/officeDocument/2006/relationships/slide" Target="/ppt/slides/slide4.xml"/><Relationship Id="rId8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slide" Target="/ppt/slides/slide4.xml"/><Relationship Id="rId5" Type="http://schemas.openxmlformats.org/officeDocument/2006/relationships/image" Target="../media/image16.png"/><Relationship Id="rId6" Type="http://schemas.openxmlformats.org/officeDocument/2006/relationships/image" Target="../media/image39.png"/><Relationship Id="rId7" Type="http://schemas.openxmlformats.org/officeDocument/2006/relationships/slide" Target="/ppt/slides/slide4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hyperlink" Target="https://es.wikipedia.org/wiki/Compresi%C3%B3n_de_datos" TargetMode="External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slide" Target="/ppt/slides/slide4.xml"/><Relationship Id="rId9" Type="http://schemas.openxmlformats.org/officeDocument/2006/relationships/image" Target="../media/image30.png"/><Relationship Id="rId14" Type="http://schemas.openxmlformats.org/officeDocument/2006/relationships/image" Target="../media/image31.png"/><Relationship Id="rId5" Type="http://schemas.openxmlformats.org/officeDocument/2006/relationships/image" Target="../media/image16.png"/><Relationship Id="rId6" Type="http://schemas.openxmlformats.org/officeDocument/2006/relationships/image" Target="../media/image39.png"/><Relationship Id="rId7" Type="http://schemas.openxmlformats.org/officeDocument/2006/relationships/slide" Target="/ppt/slides/slide4.xml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women looking at a computer&#10;&#10;Description automatically generated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3072" y="4230997"/>
            <a:ext cx="3592224" cy="60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 txBox="1"/>
          <p:nvPr/>
        </p:nvSpPr>
        <p:spPr>
          <a:xfrm>
            <a:off x="893425" y="1952725"/>
            <a:ext cx="52968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Análisis de los Precios de la Canasta Familiar en Manizales</a:t>
            </a:r>
            <a:endParaRPr b="1"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941075" y="4394750"/>
            <a:ext cx="66309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PONENTES: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Delio Buitron Lopez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Hernan Jair Telpiz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Wilmer Sebastian  Perez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Lina Robsana Jamioy Tisoy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Ximena Amaya Vasquez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Andres Jhovany Sierra Bohorquez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4049ee5c_1_5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d54049ee5c_1_5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194" name="Google Shape;194;g2d54049ee5c_1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2d54049ee5c_1_58"/>
          <p:cNvSpPr txBox="1"/>
          <p:nvPr/>
        </p:nvSpPr>
        <p:spPr>
          <a:xfrm>
            <a:off x="762000" y="365125"/>
            <a:ext cx="10668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1</a:t>
            </a:r>
            <a:r>
              <a:rPr b="1" lang="en-US" sz="3000">
                <a:solidFill>
                  <a:srgbClr val="A08EF1"/>
                </a:solidFill>
              </a:rPr>
              <a:t>. Comprensión del negocio</a:t>
            </a:r>
            <a:endParaRPr b="1" sz="3000">
              <a:solidFill>
                <a:srgbClr val="A08EF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A08EF1"/>
              </a:solidFill>
            </a:endParaRPr>
          </a:p>
        </p:txBody>
      </p:sp>
      <p:sp>
        <p:nvSpPr>
          <p:cNvPr id="196" name="Google Shape;196;g2d54049ee5c_1_58"/>
          <p:cNvSpPr txBox="1"/>
          <p:nvPr/>
        </p:nvSpPr>
        <p:spPr>
          <a:xfrm>
            <a:off x="2001225" y="1825625"/>
            <a:ext cx="59796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</a:rPr>
              <a:t>Alinear</a:t>
            </a:r>
            <a:r>
              <a:rPr lang="en-US" sz="2600">
                <a:solidFill>
                  <a:schemeClr val="dk2"/>
                </a:solidFill>
              </a:rPr>
              <a:t> los objetivos de la </a:t>
            </a:r>
            <a:r>
              <a:rPr lang="en-US" sz="2600">
                <a:solidFill>
                  <a:schemeClr val="dk2"/>
                </a:solidFill>
              </a:rPr>
              <a:t>predicción</a:t>
            </a:r>
            <a:r>
              <a:rPr lang="en-US" sz="2600">
                <a:solidFill>
                  <a:schemeClr val="dk2"/>
                </a:solidFill>
              </a:rPr>
              <a:t> de los precios con  la necesidades de consumidores y comerciantes en manizales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97" name="Google Shape;197;g2d54049ee5c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1650" y="3611225"/>
            <a:ext cx="1487900" cy="148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2d54049ee5c_1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29550" y="2123325"/>
            <a:ext cx="1487900" cy="14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54049ee5c_1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2d54049ee5c_1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g2d54049ee5c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833688"/>
            <a:ext cx="71628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206" name="Google Shape;206;g2d54049ee5c_1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2d54049ee5c_1_4"/>
          <p:cNvSpPr txBox="1"/>
          <p:nvPr/>
        </p:nvSpPr>
        <p:spPr>
          <a:xfrm>
            <a:off x="3620649" y="365125"/>
            <a:ext cx="485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2. </a:t>
            </a:r>
            <a:r>
              <a:rPr b="1" lang="en-US" sz="3000">
                <a:solidFill>
                  <a:srgbClr val="A08EF1"/>
                </a:solidFill>
              </a:rPr>
              <a:t>Comprensión de datos</a:t>
            </a:r>
            <a:endParaRPr/>
          </a:p>
        </p:txBody>
      </p:sp>
      <p:pic>
        <p:nvPicPr>
          <p:cNvPr id="208" name="Google Shape;208;g2d54049ee5c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5450" y="1824051"/>
            <a:ext cx="9458824" cy="344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d54049ee5c_1_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d54049ee5c_1_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15" name="Google Shape;215;g2d54049ee5c_1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d54049ee5c_1_19"/>
          <p:cNvSpPr txBox="1"/>
          <p:nvPr/>
        </p:nvSpPr>
        <p:spPr>
          <a:xfrm>
            <a:off x="2968000" y="464100"/>
            <a:ext cx="615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3. Preparación </a:t>
            </a:r>
            <a:r>
              <a:rPr b="1" lang="en-US" sz="3000">
                <a:solidFill>
                  <a:srgbClr val="A08EF1"/>
                </a:solidFill>
              </a:rPr>
              <a:t>de datos</a:t>
            </a:r>
            <a:endParaRPr/>
          </a:p>
        </p:txBody>
      </p:sp>
      <p:pic>
        <p:nvPicPr>
          <p:cNvPr id="217" name="Google Shape;217;g2d54049ee5c_1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012" y="1523975"/>
            <a:ext cx="10133974" cy="3810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54049ee5c_1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d54049ee5c_1_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24" name="Google Shape;224;g2d54049ee5c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d54049ee5c_1_36"/>
          <p:cNvSpPr txBox="1"/>
          <p:nvPr/>
        </p:nvSpPr>
        <p:spPr>
          <a:xfrm>
            <a:off x="-49850" y="1044325"/>
            <a:ext cx="65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4</a:t>
            </a:r>
            <a:r>
              <a:rPr b="1" lang="en-US" sz="3000">
                <a:solidFill>
                  <a:srgbClr val="A08EF1"/>
                </a:solidFill>
              </a:rPr>
              <a:t>. Modelado</a:t>
            </a:r>
            <a:endParaRPr/>
          </a:p>
        </p:txBody>
      </p:sp>
      <p:sp>
        <p:nvSpPr>
          <p:cNvPr id="226" name="Google Shape;226;g2d54049ee5c_1_36"/>
          <p:cNvSpPr txBox="1"/>
          <p:nvPr/>
        </p:nvSpPr>
        <p:spPr>
          <a:xfrm>
            <a:off x="838200" y="2346150"/>
            <a:ext cx="575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S</a:t>
            </a:r>
            <a:r>
              <a:rPr lang="en-US" sz="2600">
                <a:solidFill>
                  <a:schemeClr val="dk2"/>
                </a:solidFill>
              </a:rPr>
              <a:t>elección del</a:t>
            </a:r>
            <a:r>
              <a:rPr lang="en-US" sz="2600">
                <a:solidFill>
                  <a:schemeClr val="dk2"/>
                </a:solidFill>
              </a:rPr>
              <a:t> modelo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Entrenamiento del modelo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27" name="Google Shape;227;g2d54049ee5c_1_36"/>
          <p:cNvSpPr txBox="1"/>
          <p:nvPr/>
        </p:nvSpPr>
        <p:spPr>
          <a:xfrm>
            <a:off x="5356275" y="1044325"/>
            <a:ext cx="67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5</a:t>
            </a:r>
            <a:r>
              <a:rPr b="1" lang="en-US" sz="3000">
                <a:solidFill>
                  <a:srgbClr val="A08EF1"/>
                </a:solidFill>
              </a:rPr>
              <a:t>. Evaluación</a:t>
            </a:r>
            <a:endParaRPr/>
          </a:p>
        </p:txBody>
      </p:sp>
      <p:sp>
        <p:nvSpPr>
          <p:cNvPr id="228" name="Google Shape;228;g2d54049ee5c_1_36"/>
          <p:cNvSpPr txBox="1"/>
          <p:nvPr/>
        </p:nvSpPr>
        <p:spPr>
          <a:xfrm>
            <a:off x="6264450" y="2346150"/>
            <a:ext cx="575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Métricas</a:t>
            </a:r>
            <a:r>
              <a:rPr lang="en-US" sz="2600">
                <a:solidFill>
                  <a:schemeClr val="dk2"/>
                </a:solidFill>
              </a:rPr>
              <a:t> de </a:t>
            </a:r>
            <a:r>
              <a:rPr lang="en-US" sz="2600">
                <a:solidFill>
                  <a:schemeClr val="dk2"/>
                </a:solidFill>
              </a:rPr>
              <a:t>evaluación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Evaluación con datos de prueba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54049ee5c_1_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d54049ee5c_1_4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35" name="Google Shape;235;g2d54049ee5c_1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2d54049ee5c_1_46"/>
          <p:cNvSpPr txBox="1"/>
          <p:nvPr/>
        </p:nvSpPr>
        <p:spPr>
          <a:xfrm>
            <a:off x="3218400" y="490225"/>
            <a:ext cx="575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A08EF1"/>
                </a:solidFill>
              </a:rPr>
              <a:t>6. Despliegue</a:t>
            </a:r>
            <a:endParaRPr b="1" sz="3000">
              <a:solidFill>
                <a:srgbClr val="A08EF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A08EF1"/>
              </a:solidFill>
            </a:endParaRPr>
          </a:p>
        </p:txBody>
      </p:sp>
      <p:sp>
        <p:nvSpPr>
          <p:cNvPr id="237" name="Google Shape;237;g2d54049ee5c_1_46"/>
          <p:cNvSpPr txBox="1"/>
          <p:nvPr/>
        </p:nvSpPr>
        <p:spPr>
          <a:xfrm>
            <a:off x="2402300" y="1690825"/>
            <a:ext cx="7584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Actualización</a:t>
            </a:r>
            <a:r>
              <a:rPr lang="en-US" sz="2600">
                <a:solidFill>
                  <a:schemeClr val="dk2"/>
                </a:solidFill>
              </a:rPr>
              <a:t> mensual de los datos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Monitoreo y mantenimiento del modelo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C</a:t>
            </a:r>
            <a:r>
              <a:rPr lang="en-US" sz="2600">
                <a:solidFill>
                  <a:schemeClr val="dk2"/>
                </a:solidFill>
              </a:rPr>
              <a:t>apacitación</a:t>
            </a:r>
            <a:r>
              <a:rPr lang="en-US" sz="2600">
                <a:solidFill>
                  <a:schemeClr val="dk2"/>
                </a:solidFill>
              </a:rPr>
              <a:t> del usuario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2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</a:pPr>
            <a:r>
              <a:rPr lang="en-US" sz="2600">
                <a:solidFill>
                  <a:schemeClr val="dk2"/>
                </a:solidFill>
              </a:rPr>
              <a:t>Evaluación</a:t>
            </a:r>
            <a:r>
              <a:rPr lang="en-US" sz="2600">
                <a:solidFill>
                  <a:schemeClr val="dk2"/>
                </a:solidFill>
              </a:rPr>
              <a:t> del impacto y mejoras continuas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527f2f6bb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800">
                <a:solidFill>
                  <a:srgbClr val="A08EF1"/>
                </a:solidFill>
              </a:rPr>
              <a:t>(descripción de la base de datos, flujograma, entendimiento de datos y descripción de las variables, análisis de los datos EDA, limpieza de datos, codificación de variables)</a:t>
            </a:r>
            <a:endParaRPr/>
          </a:p>
        </p:txBody>
      </p:sp>
      <p:sp>
        <p:nvSpPr>
          <p:cNvPr id="243" name="Google Shape;243;g2d527f2f6bb_1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44" name="Google Shape;244;g2d527f2f6bb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d527f2f6bb_1_3"/>
          <p:cNvSpPr txBox="1"/>
          <p:nvPr/>
        </p:nvSpPr>
        <p:spPr>
          <a:xfrm>
            <a:off x="838203" y="1271516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2d527f2f6bb_1_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graphicFrame>
        <p:nvGraphicFramePr>
          <p:cNvPr id="247" name="Google Shape;247;g2d527f2f6bb_1_3"/>
          <p:cNvGraphicFramePr/>
          <p:nvPr/>
        </p:nvGraphicFramePr>
        <p:xfrm>
          <a:off x="-49850" y="72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{F2DAAAEC-3319-496D-B7C9-09CD7B4E425B}</a:tableStyleId>
              </a:tblPr>
              <a:tblGrid>
                <a:gridCol w="1132775"/>
                <a:gridCol w="1415950"/>
                <a:gridCol w="1672175"/>
                <a:gridCol w="2548725"/>
                <a:gridCol w="2791475"/>
                <a:gridCol w="2630900"/>
              </a:tblGrid>
              <a:tr h="271600">
                <a:tc gridSpan="6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PRESUPUESTO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0:0"/>
                      </a:ext>
                    </a:extLst>
                  </a:tcPr>
                </a:tc>
                <a:tc hMerge="1"/>
                <a:tc hMerge="1"/>
                <a:tc hMerge="1"/>
                <a:tc hMerge="1"/>
                <a:tc hMerge="1"/>
              </a:tr>
              <a:tr h="271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Artículo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Cantidad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Unidad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Descripción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Precio Unitario (Precio Hora)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Precio total</a:t>
                      </a:r>
                      <a:endParaRPr b="1" sz="11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C9EB"/>
                    </a:solidFill>
                    <a:extLst>
                      <a:ext uri="http://customooxmlschemas.google.com/">
                        <go:slidesCustomData xmlns:go="http://customooxmlschemas.google.com/" cellId="247:1:5"/>
                      </a:ext>
                    </a:extLst>
                  </a:tcPr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Alquiler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Recursos de Computación (servidores en la nube)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$ 25.000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$ 15.000.000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2:5"/>
                      </a:ext>
                    </a:extLst>
                  </a:tcPr>
                </a:tc>
              </a:tr>
              <a:tr h="43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Documento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Creación de manuales (diseño e impresión)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$ 20.000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$ 1.000.000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3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Materiales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Papeleria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$ 200.000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$ 200.000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4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Talento Humano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Unidad de codificacion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$ 100.000,00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$ 60.000.000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5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Talento Humano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Investigacion- Planeacion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$ 80.000,00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$ 48.000.000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6:5"/>
                      </a:ext>
                    </a:extLst>
                  </a:tcPr>
                </a:tc>
              </a:tr>
              <a:tr h="332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Talento Humano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Gestion de datos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$ 50.000,00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$ 30.000.000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7:5"/>
                      </a:ext>
                    </a:extLst>
                  </a:tcPr>
                </a:tc>
              </a:tr>
              <a:tr h="471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Contingencia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Fondo de Imprevistos (5% del total)</a:t>
                      </a:r>
                      <a:endParaRPr sz="1200"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$ 6.210.000</a:t>
                      </a:r>
                      <a:endParaRPr/>
                    </a:p>
                  </a:txBody>
                  <a:tcPr marT="91425" marB="91425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8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9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Subtotal :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9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$ 160.410.000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9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0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Impuesto (IVA 19%) :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0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30477900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0:5"/>
                      </a:ext>
                    </a:extLst>
                  </a:tcPr>
                </a:tc>
              </a:tr>
              <a:tr h="31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1:2"/>
                      </a:ext>
                    </a:extLs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Total :</a:t>
                      </a:r>
                      <a:endParaRPr b="1" sz="1100"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1:3"/>
                      </a:ext>
                    </a:extLst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$ 190.887.900</a:t>
                      </a:r>
                      <a:endParaRPr/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247:11:5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1e078b18_1_8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d51e078b18_1_83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54" name="Google Shape;254;g2d51e078b18_1_8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d51e078b18_1_833"/>
          <p:cNvSpPr txBox="1"/>
          <p:nvPr/>
        </p:nvSpPr>
        <p:spPr>
          <a:xfrm>
            <a:off x="798300" y="1083201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Modelado de los </a:t>
            </a:r>
            <a:r>
              <a:rPr b="1" lang="en-US" sz="3000">
                <a:solidFill>
                  <a:srgbClr val="A08EF1"/>
                </a:solidFill>
              </a:rPr>
              <a:t>D</a:t>
            </a: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atos 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g2d51e078b18_1_83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sp>
        <p:nvSpPr>
          <p:cNvPr id="257" name="Google Shape;257;g2d51e078b18_1_833"/>
          <p:cNvSpPr txBox="1"/>
          <p:nvPr/>
        </p:nvSpPr>
        <p:spPr>
          <a:xfrm>
            <a:off x="1176225" y="1890600"/>
            <a:ext cx="49443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M</a:t>
            </a:r>
            <a:r>
              <a:rPr b="1" lang="en-US" sz="2200">
                <a:solidFill>
                  <a:schemeClr val="dk1"/>
                </a:solidFill>
              </a:rPr>
              <a:t>atriz de Correlaciones y Tensores 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Método u</a:t>
            </a:r>
            <a:r>
              <a:rPr lang="en-US" sz="2200">
                <a:solidFill>
                  <a:schemeClr val="dk1"/>
                </a:solidFill>
              </a:rPr>
              <a:t>tilizado para identificar  y seleccionar patrones para el algoritmo.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58" name="Google Shape;258;g2d51e078b18_1_833"/>
          <p:cNvSpPr txBox="1"/>
          <p:nvPr/>
        </p:nvSpPr>
        <p:spPr>
          <a:xfrm>
            <a:off x="1176225" y="3565475"/>
            <a:ext cx="53229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Regresión Lineal Múltiple</a:t>
            </a:r>
            <a:r>
              <a:rPr lang="en-US" sz="2200">
                <a:solidFill>
                  <a:schemeClr val="dk1"/>
                </a:solidFill>
              </a:rPr>
              <a:t>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Algoritmo</a:t>
            </a:r>
            <a:r>
              <a:rPr lang="en-US" sz="2200">
                <a:solidFill>
                  <a:schemeClr val="dk1"/>
                </a:solidFill>
              </a:rPr>
              <a:t> supervisado capaz de predecir una variable de interés en función de múltiples características de entrada.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59" name="Google Shape;259;g2d51e078b18_1_833"/>
          <p:cNvPicPr preferRelativeResize="0"/>
          <p:nvPr/>
        </p:nvPicPr>
        <p:blipFill rotWithShape="1">
          <a:blip r:embed="rId6">
            <a:alphaModFix/>
          </a:blip>
          <a:srcRect b="0" l="0" r="0" t="9739"/>
          <a:stretch/>
        </p:blipFill>
        <p:spPr>
          <a:xfrm>
            <a:off x="5940950" y="946950"/>
            <a:ext cx="5562148" cy="50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527f2f6bb_2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65" name="Google Shape;265;g2d527f2f6bb_2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d527f2f6bb_2_3"/>
          <p:cNvSpPr txBox="1"/>
          <p:nvPr/>
        </p:nvSpPr>
        <p:spPr>
          <a:xfrm>
            <a:off x="7157050" y="1206125"/>
            <a:ext cx="36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7" name="Google Shape;267;g2d527f2f6bb_2_3"/>
          <p:cNvSpPr txBox="1"/>
          <p:nvPr/>
        </p:nvSpPr>
        <p:spPr>
          <a:xfrm>
            <a:off x="1465300" y="3902350"/>
            <a:ext cx="919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Evaluación</a:t>
            </a:r>
            <a:r>
              <a:rPr b="1" lang="en-US" sz="2000">
                <a:solidFill>
                  <a:schemeClr val="dk1"/>
                </a:solidFill>
              </a:rPr>
              <a:t> del Modelo</a:t>
            </a:r>
            <a:endParaRPr b="1" sz="2000"/>
          </a:p>
        </p:txBody>
      </p:sp>
      <p:sp>
        <p:nvSpPr>
          <p:cNvPr id="268" name="Google Shape;268;g2d527f2f6bb_2_3"/>
          <p:cNvSpPr txBox="1"/>
          <p:nvPr/>
        </p:nvSpPr>
        <p:spPr>
          <a:xfrm>
            <a:off x="1096475" y="780400"/>
            <a:ext cx="561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Modelado de los datos </a:t>
            </a:r>
            <a:endParaRPr/>
          </a:p>
        </p:txBody>
      </p:sp>
      <p:pic>
        <p:nvPicPr>
          <p:cNvPr id="269" name="Google Shape;269;g2d527f2f6bb_2_3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270" name="Google Shape;270;g2d527f2f6bb_2_3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2951" y="1538188"/>
            <a:ext cx="4139157" cy="212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2d527f2f6bb_2_3" title="Points scored"/>
          <p:cNvPicPr preferRelativeResize="0"/>
          <p:nvPr/>
        </p:nvPicPr>
        <p:blipFill rotWithShape="1">
          <a:blip r:embed="rId7">
            <a:alphaModFix/>
          </a:blip>
          <a:srcRect b="0" l="1797" r="0" t="0"/>
          <a:stretch/>
        </p:blipFill>
        <p:spPr>
          <a:xfrm>
            <a:off x="6073100" y="1433101"/>
            <a:ext cx="4881882" cy="2336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d527f2f6bb_2_3"/>
          <p:cNvSpPr/>
          <p:nvPr/>
        </p:nvSpPr>
        <p:spPr>
          <a:xfrm>
            <a:off x="4475650" y="2727850"/>
            <a:ext cx="3070200" cy="358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g2d527f2f6bb_2_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32938" y="4558350"/>
            <a:ext cx="47148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d51e078b18_1_8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d51e078b18_1_8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80" name="Google Shape;280;g2d51e078b18_1_8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2d51e078b18_1_840"/>
          <p:cNvSpPr txBox="1"/>
          <p:nvPr/>
        </p:nvSpPr>
        <p:spPr>
          <a:xfrm>
            <a:off x="3048753" y="1194716"/>
            <a:ext cx="60945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A08EF1"/>
                </a:solidFill>
              </a:rPr>
              <a:t>Resultados y Predicciones </a:t>
            </a:r>
            <a:endParaRPr b="1" sz="1800">
              <a:solidFill>
                <a:srgbClr val="A08EF1"/>
              </a:solidFill>
            </a:endParaRPr>
          </a:p>
        </p:txBody>
      </p:sp>
      <p:pic>
        <p:nvPicPr>
          <p:cNvPr id="282" name="Google Shape;282;g2d51e078b18_1_840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283" name="Google Shape;283;g2d51e078b18_1_8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09938" y="1922100"/>
            <a:ext cx="8372131" cy="41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54049ee5c_4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d54049ee5c_4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90" name="Google Shape;290;g2d54049ee5c_4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2d54049ee5c_4_5"/>
          <p:cNvSpPr txBox="1"/>
          <p:nvPr/>
        </p:nvSpPr>
        <p:spPr>
          <a:xfrm>
            <a:off x="7899977" y="5148625"/>
            <a:ext cx="3041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Información de AgroNegocio</a:t>
            </a:r>
            <a:r>
              <a:rPr b="1" lang="en-US" sz="4100">
                <a:solidFill>
                  <a:srgbClr val="A08EF1"/>
                </a:solidFill>
              </a:rPr>
              <a:t> </a:t>
            </a:r>
            <a:endParaRPr b="1" sz="2400">
              <a:solidFill>
                <a:srgbClr val="A08EF1"/>
              </a:solidFill>
            </a:endParaRPr>
          </a:p>
        </p:txBody>
      </p:sp>
      <p:pic>
        <p:nvPicPr>
          <p:cNvPr id="292" name="Google Shape;292;g2d54049ee5c_4_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293" name="Google Shape;293;g2d54049ee5c_4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87200" y="900750"/>
            <a:ext cx="8787700" cy="42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1136878" y="857941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767950" y="1653150"/>
            <a:ext cx="3775200" cy="3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highlight>
                  <a:srgbClr val="FFFFFF"/>
                </a:highlight>
              </a:rPr>
              <a:t>Estudio de Precios de la Canasta Familiar en Manizales</a:t>
            </a: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Análisis de precios de productos básicos durante un período de 10 años.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Datos recolectados en el mercado central, específicamente en el centro Galerías.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highlight>
                  <a:srgbClr val="FFFFFF"/>
                </a:highlight>
              </a:rPr>
              <a:t>Fuentes oficiales: Departamento Administrativo Nacional de Estadística (DANE).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543150" y="1653150"/>
            <a:ext cx="3612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rgbClr val="FFFFFF"/>
                </a:highlight>
              </a:rPr>
              <a:t>Importancia del Análisis</a:t>
            </a: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Proporciona una visión detallada de la evolución económica de la ciudad.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Relevante para economistas, científicos de datos y responsables de políticas públicas.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dk1"/>
                </a:solidFill>
                <a:highlight>
                  <a:srgbClr val="FFFFFF"/>
                </a:highlight>
              </a:rPr>
              <a:t>Ayuda a entender patrones de precios y consumo de productos básicos.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54049ee5c_4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d54049ee5c_4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300" name="Google Shape;300;g2d54049ee5c_4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d54049ee5c_4_16"/>
          <p:cNvSpPr txBox="1"/>
          <p:nvPr/>
        </p:nvSpPr>
        <p:spPr>
          <a:xfrm>
            <a:off x="593350" y="3090450"/>
            <a:ext cx="31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Tendencia del precio en Kg de 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 productos distintos</a:t>
            </a:r>
            <a:endParaRPr b="1" sz="2500">
              <a:solidFill>
                <a:srgbClr val="A08EF1"/>
              </a:solidFill>
            </a:endParaRPr>
          </a:p>
        </p:txBody>
      </p:sp>
      <p:pic>
        <p:nvPicPr>
          <p:cNvPr id="302" name="Google Shape;302;g2d54049ee5c_4_1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303" name="Google Shape;303;g2d54049ee5c_4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4350" y="1383975"/>
            <a:ext cx="7349895" cy="40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54049ee5c_4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d54049ee5c_4_2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310" name="Google Shape;310;g2d54049ee5c_4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2d54049ee5c_4_2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312" name="Google Shape;312;g2d54049ee5c_4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375" y="901925"/>
            <a:ext cx="8617251" cy="42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d54049ee5c_4_27"/>
          <p:cNvSpPr txBox="1"/>
          <p:nvPr/>
        </p:nvSpPr>
        <p:spPr>
          <a:xfrm>
            <a:off x="6196701" y="5338975"/>
            <a:ext cx="4867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Distribución anual del precio de un producto</a:t>
            </a:r>
            <a:r>
              <a:rPr b="1" lang="en-US" sz="1900">
                <a:solidFill>
                  <a:srgbClr val="A08EF1"/>
                </a:solidFill>
              </a:rPr>
              <a:t> </a:t>
            </a:r>
            <a:endParaRPr b="1" sz="1900">
              <a:solidFill>
                <a:srgbClr val="A08EF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d54049ee5c_4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d54049ee5c_4_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320" name="Google Shape;320;g2d54049ee5c_4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g2d54049ee5c_4_36"/>
          <p:cNvSpPr txBox="1"/>
          <p:nvPr/>
        </p:nvSpPr>
        <p:spPr>
          <a:xfrm>
            <a:off x="4456800" y="835525"/>
            <a:ext cx="372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SzPts val="1100"/>
              <a:buNone/>
            </a:pPr>
            <a:r>
              <a:rPr i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de regresión lineal múltiple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g2d54049ee5c_4_3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323" name="Google Shape;323;g2d54049ee5c_4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95263" y="1901250"/>
            <a:ext cx="6601475" cy="41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76" name="Google Shape;76;g2d54049ee5c_2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2d54049ee5c_2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525" y="487847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d54049ee5c_2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95450" y="37900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d54049ee5c_2_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86525" y="2570850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2d54049ee5c_2_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95450" y="1482425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2d54049ee5c_2_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86525" y="263225"/>
            <a:ext cx="1219200" cy="1219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2" name="Google Shape;82;g2d54049ee5c_2_5"/>
          <p:cNvGraphicFramePr/>
          <p:nvPr/>
        </p:nvGraphicFramePr>
        <p:xfrm>
          <a:off x="833875" y="117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{F2DAAAEC-3319-496D-B7C9-09CD7B4E425B}</a:tableStyleId>
              </a:tblPr>
              <a:tblGrid>
                <a:gridCol w="1092975"/>
                <a:gridCol w="60913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Variable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Descripción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EAAAA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Fecha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/>
                        <a:t>Fecha específica de recolección (año y mes), clave para analizar tendencias estacionales.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Grupo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/>
                        <a:t>Clasificación del producto en categorías (ej., Carnes, Lácteos), facilitando la comparación.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Producto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/>
                        <a:t>Nombre específico del producto (ej., arroz, carne), permitiendo análisis detallado.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Mercado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/>
                        <a:t>Ubicación de recolección de precios en Manizales, asegurando consistencia geográfica.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US"/>
                        <a:t>Precio_kg</a:t>
                      </a: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/>
                        <a:t>Precio por kilogramo del producto, estandarizando la comparación entre productos. 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3" name="Google Shape;83;g2d54049ee5c_2_5"/>
          <p:cNvSpPr txBox="1"/>
          <p:nvPr/>
        </p:nvSpPr>
        <p:spPr>
          <a:xfrm>
            <a:off x="1923703" y="338716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Descripción</a:t>
            </a:r>
            <a:r>
              <a:rPr b="1" lang="en-US" sz="3000">
                <a:solidFill>
                  <a:srgbClr val="A08EF1"/>
                </a:solidFill>
              </a:rPr>
              <a:t> de las variables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51e078b18_1_78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89" name="Google Shape;89;g2d51e078b18_1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2d51e078b18_1_785"/>
          <p:cNvSpPr txBox="1"/>
          <p:nvPr/>
        </p:nvSpPr>
        <p:spPr>
          <a:xfrm>
            <a:off x="3048753" y="426241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Desarrollo de proyecto:</a:t>
            </a:r>
            <a:endParaRPr b="1" sz="3000">
              <a:solidFill>
                <a:srgbClr val="A08EF1"/>
              </a:solidFill>
            </a:endParaRPr>
          </a:p>
        </p:txBody>
      </p:sp>
      <p:pic>
        <p:nvPicPr>
          <p:cNvPr id="91" name="Google Shape;91;g2d51e078b18_1_78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5425" y="3152938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80000"/>
              </a:srgbClr>
            </a:outerShdw>
          </a:effectLst>
        </p:spPr>
      </p:pic>
      <p:pic>
        <p:nvPicPr>
          <p:cNvPr id="92" name="Google Shape;92;g2d51e078b18_1_785">
            <a:hlinkClick action="ppaction://hlinksldjump"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5425" y="1749738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66000"/>
              </a:srgbClr>
            </a:outerShdw>
          </a:effectLst>
        </p:spPr>
      </p:pic>
      <p:sp>
        <p:nvSpPr>
          <p:cNvPr id="93" name="Google Shape;93;g2d51e078b18_1_785"/>
          <p:cNvSpPr txBox="1"/>
          <p:nvPr/>
        </p:nvSpPr>
        <p:spPr>
          <a:xfrm>
            <a:off x="1719656" y="3295650"/>
            <a:ext cx="249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Objetivos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d51e078b18_1_785"/>
          <p:cNvSpPr txBox="1"/>
          <p:nvPr/>
        </p:nvSpPr>
        <p:spPr>
          <a:xfrm>
            <a:off x="1719638" y="1794750"/>
            <a:ext cx="3460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Planteamiento del problema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g2d51e078b18_1_785">
            <a:hlinkClick action="ppaction://hlinksldjump"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29650" y="1690825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60000"/>
              </a:srgbClr>
            </a:outerShdw>
          </a:effectLst>
        </p:spPr>
      </p:pic>
      <p:sp>
        <p:nvSpPr>
          <p:cNvPr id="96" name="Google Shape;96;g2d51e078b18_1_785"/>
          <p:cNvSpPr txBox="1"/>
          <p:nvPr/>
        </p:nvSpPr>
        <p:spPr>
          <a:xfrm>
            <a:off x="6476031" y="1956450"/>
            <a:ext cx="249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Alcance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2d51e078b18_1_785">
            <a:hlinkClick action="ppaction://hlinksldjump" r:id="rId10"/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7091" y="4556149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98" name="Google Shape;98;g2d51e078b18_1_785"/>
          <p:cNvSpPr txBox="1"/>
          <p:nvPr/>
        </p:nvSpPr>
        <p:spPr>
          <a:xfrm>
            <a:off x="1669827" y="4671800"/>
            <a:ext cx="212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J</a:t>
            </a:r>
            <a:r>
              <a:rPr lang="en-US" sz="2600">
                <a:solidFill>
                  <a:schemeClr val="dk1"/>
                </a:solidFill>
              </a:rPr>
              <a:t>ustificación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d51e078b18_1_785">
            <a:hlinkClick action="ppaction://hlinksldjump"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229638" y="2987713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1000"/>
              </a:srgbClr>
            </a:outerShdw>
          </a:effectLst>
        </p:spPr>
      </p:pic>
      <p:sp>
        <p:nvSpPr>
          <p:cNvPr id="100" name="Google Shape;100;g2d51e078b18_1_785"/>
          <p:cNvSpPr txBox="1"/>
          <p:nvPr/>
        </p:nvSpPr>
        <p:spPr>
          <a:xfrm>
            <a:off x="6476013" y="3152413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Metodología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1" name="Google Shape;101;g2d51e078b18_1_785">
            <a:hlinkClick action="ppaction://hlinksldjump" r:id="rId14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229650" y="455615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102" name="Google Shape;102;g2d51e078b18_1_785"/>
          <p:cNvSpPr txBox="1"/>
          <p:nvPr/>
        </p:nvSpPr>
        <p:spPr>
          <a:xfrm>
            <a:off x="6476025" y="4425488"/>
            <a:ext cx="3000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Modelado de los datos 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3" name="Google Shape;103;g2d51e078b18_1_785">
            <a:hlinkClick action="ppaction://hlinksldjump"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8449800" y="17839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d51e078b18_1_785"/>
          <p:cNvSpPr txBox="1"/>
          <p:nvPr/>
        </p:nvSpPr>
        <p:spPr>
          <a:xfrm>
            <a:off x="9703881" y="1894063"/>
            <a:ext cx="2495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</a:rPr>
              <a:t>Presupuesto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192435" y="197071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Texto de apoyo aquí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descr="A screenshot of a computer&#10;&#10;Description automatically generated" id="111" name="Google Shape;11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">
            <a:hlinkClick action="ppaction://hlinksldjump"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sp>
        <p:nvSpPr>
          <p:cNvPr id="113" name="Google Shape;113;p3"/>
          <p:cNvSpPr txBox="1"/>
          <p:nvPr/>
        </p:nvSpPr>
        <p:spPr>
          <a:xfrm>
            <a:off x="1192578" y="1144491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255475" y="1986000"/>
            <a:ext cx="77883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Variacion  de Costos.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Devaluación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 del peso.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Políticas</a:t>
            </a: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 comerciales.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highlight>
                  <a:srgbClr val="FFFFFF"/>
                </a:highlight>
              </a:rPr>
              <a:t>Dificultades logisticas.</a:t>
            </a:r>
            <a:endParaRPr sz="26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50700" y="1144500"/>
            <a:ext cx="3146775" cy="314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136878" y="1333891"/>
            <a:ext cx="6094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objetivo general y objetivos específicos </a:t>
            </a:r>
            <a:endParaRPr sz="18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192435" y="197071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Texto de apoyo aquí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4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descr="A screenshot of a computer&#10;&#10;Description automatically generated" id="124" name="Google Shape;12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136953" y="948966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O</a:t>
            </a: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bjetivo general  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>
            <a:hlinkClick action="ppaction://hlinksldjump"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sp>
        <p:nvSpPr>
          <p:cNvPr id="127" name="Google Shape;127;p4"/>
          <p:cNvSpPr txBox="1"/>
          <p:nvPr/>
        </p:nvSpPr>
        <p:spPr>
          <a:xfrm>
            <a:off x="866325" y="1703225"/>
            <a:ext cx="5376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Implementar en seis meses un sistema de IA para predecir las fluctuaciones de los precios de la canasta familiar en Manizales mediante análisis de datos económicos.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702450" y="902775"/>
            <a:ext cx="434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O</a:t>
            </a:r>
            <a:r>
              <a:rPr b="1" lang="en-US" sz="3000">
                <a:solidFill>
                  <a:srgbClr val="A08EF1"/>
                </a:solidFill>
              </a:rPr>
              <a:t>bjetivos específicos 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5962350" y="1703225"/>
            <a:ext cx="5821200" cy="39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Recopilar datos históricos de precios de la canasta familiar para el entrenamiento del algoritmo.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Entrenar un modelo de IA con estos datos para predecir las fluctuaciones en los precios de la canasta familiar.</a:t>
            </a: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Evaluar el modelo con datos reales, ajustando parámetros y validando la precisión del sistema.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192435" y="197071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Texto de apoyo aquí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descr="A screenshot of a computer&#10;&#10;Description automatically generated"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/>
        </p:nvSpPr>
        <p:spPr>
          <a:xfrm>
            <a:off x="1272328" y="1134516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J</a:t>
            </a: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ustificación 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>
            <a:hlinkClick action="ppaction://hlinksldjump"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sp>
        <p:nvSpPr>
          <p:cNvPr id="140" name="Google Shape;140;p5"/>
          <p:cNvSpPr txBox="1"/>
          <p:nvPr/>
        </p:nvSpPr>
        <p:spPr>
          <a:xfrm>
            <a:off x="270425" y="1804250"/>
            <a:ext cx="11866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</a:rPr>
              <a:t>Este proyecto propone una herramienta analítica avanzada para estudiar y predecir los precios de la canasta familiar en la ciudad de Manizales. Utilizando técnicas de inteligencia artificial y análisis estadístico.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41" name="Google Shape;141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5750" y="3348725"/>
            <a:ext cx="1049251" cy="10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2450" y="3286375"/>
            <a:ext cx="1049251" cy="104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10625" y="3243688"/>
            <a:ext cx="1259325" cy="12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403975" y="3181339"/>
            <a:ext cx="1259325" cy="12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/>
        </p:nvSpPr>
        <p:spPr>
          <a:xfrm>
            <a:off x="1192435" y="1970715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Texto de apoyo aquí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descr="A screenshot of a computer&#10;&#10;Description automatically generated" id="152" name="Google Shape;15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498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192578" y="1383766"/>
            <a:ext cx="609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  <a:latin typeface="Arial"/>
                <a:ea typeface="Arial"/>
                <a:cs typeface="Arial"/>
                <a:sym typeface="Arial"/>
              </a:rPr>
              <a:t>Alcance </a:t>
            </a:r>
            <a:endParaRPr sz="3000">
              <a:solidFill>
                <a:srgbClr val="A08EF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6">
            <a:hlinkClick action="ppaction://hlinksldjump"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sp>
        <p:nvSpPr>
          <p:cNvPr id="155" name="Google Shape;155;p6"/>
          <p:cNvSpPr txBox="1"/>
          <p:nvPr/>
        </p:nvSpPr>
        <p:spPr>
          <a:xfrm>
            <a:off x="1265950" y="2242800"/>
            <a:ext cx="42465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2"/>
                </a:solidFill>
              </a:rPr>
              <a:t>B</a:t>
            </a:r>
            <a:r>
              <a:rPr lang="en-US" sz="2600">
                <a:solidFill>
                  <a:schemeClr val="dk2"/>
                </a:solidFill>
              </a:rPr>
              <a:t>eneficia a consumidores, comerciantes y entidades gubernamentales al mejorar la toma de decisiones y optimizar la gestión económica.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Description automatically generated"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1062835" y="3228890"/>
            <a:ext cx="60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Texto de apoyo aquí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descr="A screenshot of a computer&#10;&#10;Description automatically generated" id="163" name="Google Shape;16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>
            <a:hlinkClick action="ppaction://hlinksldjump" r:id="rId7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4500" y="6184600"/>
            <a:ext cx="640079" cy="64008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FF">
                <a:alpha val="50000"/>
              </a:srgbClr>
            </a:outerShdw>
          </a:effectLst>
        </p:spPr>
      </p:pic>
      <p:pic>
        <p:nvPicPr>
          <p:cNvPr id="165" name="Google Shape;165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94524" y="3678668"/>
            <a:ext cx="835025" cy="83500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80000"/>
              </a:srgbClr>
            </a:outerShdw>
          </a:effectLst>
        </p:spPr>
      </p:pic>
      <p:sp>
        <p:nvSpPr>
          <p:cNvPr id="166" name="Google Shape;166;p7"/>
          <p:cNvSpPr txBox="1"/>
          <p:nvPr/>
        </p:nvSpPr>
        <p:spPr>
          <a:xfrm flipH="1">
            <a:off x="1154875" y="293803"/>
            <a:ext cx="10006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A08EF1"/>
                </a:solidFill>
              </a:rPr>
              <a:t>Metodología</a:t>
            </a:r>
            <a:endParaRPr sz="3000"/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9">
            <a:alphaModFix amt="60000"/>
          </a:blip>
          <a:srcRect b="0" l="0" r="0" t="0"/>
          <a:stretch/>
        </p:blipFill>
        <p:spPr>
          <a:xfrm>
            <a:off x="5638800" y="1263325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168" name="Google Shape;168;p7"/>
          <p:cNvSpPr txBox="1"/>
          <p:nvPr/>
        </p:nvSpPr>
        <p:spPr>
          <a:xfrm>
            <a:off x="5212175" y="2177725"/>
            <a:ext cx="2398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highlight>
                  <a:srgbClr val="FFFFFF"/>
                </a:highlight>
              </a:rPr>
              <a:t>Comprensión del negocio.</a:t>
            </a:r>
            <a:endParaRPr sz="1500">
              <a:solidFill>
                <a:schemeClr val="dk2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7610375" y="3064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rgbClr val="FFFFFF"/>
              </a:highlight>
              <a:uFill>
                <a:noFill/>
              </a:uFill>
              <a:hlinkClick r:id="rId10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8437600" y="2188550"/>
            <a:ext cx="2486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</a:rPr>
              <a:t>Comprensión</a:t>
            </a:r>
            <a:r>
              <a:rPr lang="en-US" sz="1600">
                <a:solidFill>
                  <a:schemeClr val="dk2"/>
                </a:solidFill>
              </a:rPr>
              <a:t> de datos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54825" y="1263325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172" name="Google Shape;172;p7"/>
          <p:cNvSpPr txBox="1"/>
          <p:nvPr/>
        </p:nvSpPr>
        <p:spPr>
          <a:xfrm>
            <a:off x="8529025" y="4499225"/>
            <a:ext cx="254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Preparación de los datos</a:t>
            </a:r>
            <a:endParaRPr sz="16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638788" y="4242125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174" name="Google Shape;174;p7"/>
          <p:cNvSpPr txBox="1"/>
          <p:nvPr/>
        </p:nvSpPr>
        <p:spPr>
          <a:xfrm>
            <a:off x="5620425" y="5256875"/>
            <a:ext cx="1537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Modelado </a:t>
            </a:r>
            <a:endParaRPr sz="15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740125" y="3480450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pic>
        <p:nvPicPr>
          <p:cNvPr id="176" name="Google Shape;176;p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26263" y="1263325"/>
            <a:ext cx="914400" cy="914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9900FF">
                <a:alpha val="70000"/>
              </a:srgbClr>
            </a:outerShdw>
          </a:effectLst>
        </p:spPr>
      </p:pic>
      <p:sp>
        <p:nvSpPr>
          <p:cNvPr id="177" name="Google Shape;177;p7"/>
          <p:cNvSpPr txBox="1"/>
          <p:nvPr/>
        </p:nvSpPr>
        <p:spPr>
          <a:xfrm>
            <a:off x="2678350" y="4499225"/>
            <a:ext cx="12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Evaluación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2664488" y="2185400"/>
            <a:ext cx="12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Despliegue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7416900" y="1759400"/>
            <a:ext cx="914400" cy="25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8985275" y="2857250"/>
            <a:ext cx="270900" cy="56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"/>
          <p:cNvSpPr/>
          <p:nvPr/>
        </p:nvSpPr>
        <p:spPr>
          <a:xfrm>
            <a:off x="7269900" y="4570925"/>
            <a:ext cx="914400" cy="2568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7"/>
          <p:cNvSpPr/>
          <p:nvPr/>
        </p:nvSpPr>
        <p:spPr>
          <a:xfrm>
            <a:off x="4377275" y="4570925"/>
            <a:ext cx="834900" cy="2568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3061875" y="2869825"/>
            <a:ext cx="270900" cy="5418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"/>
          <p:cNvSpPr/>
          <p:nvPr/>
        </p:nvSpPr>
        <p:spPr>
          <a:xfrm>
            <a:off x="4251675" y="1787925"/>
            <a:ext cx="914400" cy="25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9079475" y="5388200"/>
            <a:ext cx="2398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highlight>
                  <a:srgbClr val="EAD1DC"/>
                </a:highlight>
              </a:rPr>
              <a:t>CRISP-DM</a:t>
            </a:r>
            <a:endParaRPr b="1" sz="2600">
              <a:highlight>
                <a:srgbClr val="EAD1DC"/>
              </a:highlight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3950650" y="3271425"/>
            <a:ext cx="2172900" cy="5418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2024-01-29T20:34:43Z</dcterms:created>
  <dc:creator>Ana Maria Salazar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D82F9886-3FD5-42EB-B509-1BFBAE8A1A25</vt:lpwstr>
  </property>
  <property fmtid="{D5CDD505-2E9C-101B-9397-08002B2CF9AE}" pid="3" name="ArticulatePath">
    <vt:lpwstr>Semana1_Videoclase_empaquesyembalajes_V3_David</vt:lpwstr>
  </property>
</Properties>
</file>