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18288000" cy="10287000"/>
  <p:notesSz cx="6858000" cy="9144000"/>
  <p:embeddedFontLst>
    <p:embeddedFont>
      <p:font typeface="Poppins Bold" charset="1" panose="00000800000000000000"/>
      <p:regular r:id="rId8"/>
    </p:embeddedFont>
    <p:embeddedFont>
      <p:font typeface="Poppins" charset="1" panose="0000050000000000000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2379447" y="-191297"/>
            <a:ext cx="4072048" cy="8830942"/>
            <a:chOff x="0" y="0"/>
            <a:chExt cx="660400" cy="14321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1432192"/>
            </a:xfrm>
            <a:custGeom>
              <a:avLst/>
              <a:gdLst/>
              <a:ahLst/>
              <a:cxnLst/>
              <a:rect r="r" b="b" t="t" l="l"/>
              <a:pathLst>
                <a:path h="1432192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260"/>
                  </a:cubicBezTo>
                  <a:lnTo>
                    <a:pt x="660400" y="1432192"/>
                  </a:lnTo>
                  <a:lnTo>
                    <a:pt x="0" y="1432192"/>
                  </a:lnTo>
                  <a:lnTo>
                    <a:pt x="0" y="343069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1808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69850"/>
              <a:ext cx="660400" cy="13623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0055691" y="1028700"/>
            <a:ext cx="7203609" cy="7175470"/>
            <a:chOff x="0" y="0"/>
            <a:chExt cx="6502400" cy="6477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2"/>
              <a:stretch>
                <a:fillRect l="-38623" t="0" r="-38623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38172" y="7937584"/>
            <a:ext cx="1320716" cy="1320716"/>
          </a:xfrm>
          <a:custGeom>
            <a:avLst/>
            <a:gdLst/>
            <a:ahLst/>
            <a:cxnLst/>
            <a:rect r="r" b="b" t="t" l="l"/>
            <a:pathLst>
              <a:path h="1320716" w="1320716">
                <a:moveTo>
                  <a:pt x="0" y="0"/>
                </a:moveTo>
                <a:lnTo>
                  <a:pt x="1320716" y="0"/>
                </a:lnTo>
                <a:lnTo>
                  <a:pt x="1320716" y="1320716"/>
                </a:lnTo>
                <a:lnTo>
                  <a:pt x="0" y="13207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549373" y="993324"/>
            <a:ext cx="709927" cy="709927"/>
          </a:xfrm>
          <a:custGeom>
            <a:avLst/>
            <a:gdLst/>
            <a:ahLst/>
            <a:cxnLst/>
            <a:rect r="r" b="b" t="t" l="l"/>
            <a:pathLst>
              <a:path h="709927" w="709927">
                <a:moveTo>
                  <a:pt x="0" y="0"/>
                </a:moveTo>
                <a:lnTo>
                  <a:pt x="709927" y="0"/>
                </a:lnTo>
                <a:lnTo>
                  <a:pt x="709927" y="709927"/>
                </a:lnTo>
                <a:lnTo>
                  <a:pt x="0" y="7099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28700" y="1088025"/>
            <a:ext cx="415913" cy="41591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808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112397" y="2918660"/>
            <a:ext cx="7168526" cy="1573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85"/>
              </a:lnSpc>
            </a:pPr>
            <a:r>
              <a:rPr lang="en-US" b="true" sz="441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OPTIMIZING BOOKING PREDICTIONS WITH AI: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12397" y="4492610"/>
            <a:ext cx="6268624" cy="755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64"/>
              </a:lnSpc>
            </a:pPr>
            <a:r>
              <a:rPr lang="en-US" sz="418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LIGHTGBM APPROACH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12397" y="6640800"/>
            <a:ext cx="7303492" cy="1563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A machine learning model was trained to predict hotel bookings. LightGBM was chosen for its accuracy and interpretability. Key results and insights are presented.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8967735"/>
            <a:ext cx="5417888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77CD"/>
                </a:solidFill>
                <a:latin typeface="Poppins"/>
                <a:ea typeface="Poppins"/>
                <a:cs typeface="Poppins"/>
                <a:sym typeface="Poppins"/>
              </a:rPr>
              <a:t>Nivesara Tirupati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84135" y="-1184135"/>
            <a:ext cx="2368270" cy="2368270"/>
          </a:xfrm>
          <a:custGeom>
            <a:avLst/>
            <a:gdLst/>
            <a:ahLst/>
            <a:cxnLst/>
            <a:rect r="r" b="b" t="t" l="l"/>
            <a:pathLst>
              <a:path h="2368270" w="2368270">
                <a:moveTo>
                  <a:pt x="0" y="0"/>
                </a:moveTo>
                <a:lnTo>
                  <a:pt x="2368270" y="0"/>
                </a:lnTo>
                <a:lnTo>
                  <a:pt x="2368270" y="2368270"/>
                </a:lnTo>
                <a:lnTo>
                  <a:pt x="0" y="2368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94549" y="1212254"/>
            <a:ext cx="489586" cy="489586"/>
          </a:xfrm>
          <a:custGeom>
            <a:avLst/>
            <a:gdLst/>
            <a:ahLst/>
            <a:cxnLst/>
            <a:rect r="r" b="b" t="t" l="l"/>
            <a:pathLst>
              <a:path h="489586" w="489586">
                <a:moveTo>
                  <a:pt x="0" y="0"/>
                </a:moveTo>
                <a:lnTo>
                  <a:pt x="489586" y="0"/>
                </a:lnTo>
                <a:lnTo>
                  <a:pt x="489586" y="489585"/>
                </a:lnTo>
                <a:lnTo>
                  <a:pt x="0" y="4895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5400000">
            <a:off x="15266179" y="182138"/>
            <a:ext cx="788350" cy="3361671"/>
            <a:chOff x="0" y="0"/>
            <a:chExt cx="706989" cy="30147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06989" cy="3014731"/>
            </a:xfrm>
            <a:custGeom>
              <a:avLst/>
              <a:gdLst/>
              <a:ahLst/>
              <a:cxnLst/>
              <a:rect r="r" b="b" t="t" l="l"/>
              <a:pathLst>
                <a:path h="3014731" w="706989">
                  <a:moveTo>
                    <a:pt x="235790" y="19070"/>
                  </a:moveTo>
                  <a:cubicBezTo>
                    <a:pt x="271919" y="7556"/>
                    <a:pt x="313242" y="0"/>
                    <a:pt x="353685" y="0"/>
                  </a:cubicBezTo>
                  <a:cubicBezTo>
                    <a:pt x="394129" y="0"/>
                    <a:pt x="433046" y="6476"/>
                    <a:pt x="468909" y="17990"/>
                  </a:cubicBezTo>
                  <a:cubicBezTo>
                    <a:pt x="469673" y="18350"/>
                    <a:pt x="470436" y="18350"/>
                    <a:pt x="471198" y="18710"/>
                  </a:cubicBezTo>
                  <a:cubicBezTo>
                    <a:pt x="605881" y="64765"/>
                    <a:pt x="705081" y="186379"/>
                    <a:pt x="706989" y="377413"/>
                  </a:cubicBezTo>
                  <a:lnTo>
                    <a:pt x="706989" y="3014731"/>
                  </a:lnTo>
                  <a:lnTo>
                    <a:pt x="0" y="3014731"/>
                  </a:lnTo>
                  <a:lnTo>
                    <a:pt x="0" y="379370"/>
                  </a:lnTo>
                  <a:cubicBezTo>
                    <a:pt x="1908" y="185660"/>
                    <a:pt x="99581" y="64045"/>
                    <a:pt x="235790" y="19070"/>
                  </a:cubicBezTo>
                  <a:close/>
                </a:path>
              </a:pathLst>
            </a:custGeom>
            <a:solidFill>
              <a:srgbClr val="AFB4B4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69850"/>
              <a:ext cx="706989" cy="29448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5400000">
            <a:off x="12286344" y="30862"/>
            <a:ext cx="800102" cy="3652472"/>
            <a:chOff x="0" y="0"/>
            <a:chExt cx="660400" cy="301473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0400" cy="3014731"/>
            </a:xfrm>
            <a:custGeom>
              <a:avLst/>
              <a:gdLst/>
              <a:ahLst/>
              <a:cxnLst/>
              <a:rect r="r" b="b" t="t" l="l"/>
              <a:pathLst>
                <a:path h="3014731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77413"/>
                  </a:cubicBezTo>
                  <a:lnTo>
                    <a:pt x="660400" y="3014731"/>
                  </a:lnTo>
                  <a:lnTo>
                    <a:pt x="0" y="3014731"/>
                  </a:lnTo>
                  <a:lnTo>
                    <a:pt x="0" y="37937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8DB2B2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69850"/>
              <a:ext cx="660400" cy="29448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5400000">
            <a:off x="9286766" y="30862"/>
            <a:ext cx="800102" cy="3652472"/>
            <a:chOff x="0" y="0"/>
            <a:chExt cx="660400" cy="301473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60400" cy="3014731"/>
            </a:xfrm>
            <a:custGeom>
              <a:avLst/>
              <a:gdLst/>
              <a:ahLst/>
              <a:cxnLst/>
              <a:rect r="r" b="b" t="t" l="l"/>
              <a:pathLst>
                <a:path h="3014731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77413"/>
                  </a:cubicBezTo>
                  <a:lnTo>
                    <a:pt x="660400" y="3014731"/>
                  </a:lnTo>
                  <a:lnTo>
                    <a:pt x="0" y="3014731"/>
                  </a:lnTo>
                  <a:lnTo>
                    <a:pt x="0" y="37937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6DBBBA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69850"/>
              <a:ext cx="660400" cy="29448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5400000">
            <a:off x="6082831" y="30862"/>
            <a:ext cx="800102" cy="3652472"/>
            <a:chOff x="0" y="0"/>
            <a:chExt cx="660400" cy="301473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60400" cy="3014731"/>
            </a:xfrm>
            <a:custGeom>
              <a:avLst/>
              <a:gdLst/>
              <a:ahLst/>
              <a:cxnLst/>
              <a:rect r="r" b="b" t="t" l="l"/>
              <a:pathLst>
                <a:path h="3014731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77413"/>
                  </a:cubicBezTo>
                  <a:lnTo>
                    <a:pt x="660400" y="3014731"/>
                  </a:lnTo>
                  <a:lnTo>
                    <a:pt x="0" y="3014731"/>
                  </a:lnTo>
                  <a:lnTo>
                    <a:pt x="0" y="37937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9ABAB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69850"/>
              <a:ext cx="660400" cy="29448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5400000">
            <a:off x="2965626" y="30862"/>
            <a:ext cx="800102" cy="3652472"/>
            <a:chOff x="0" y="0"/>
            <a:chExt cx="660400" cy="301473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60400" cy="3014731"/>
            </a:xfrm>
            <a:custGeom>
              <a:avLst/>
              <a:gdLst/>
              <a:ahLst/>
              <a:cxnLst/>
              <a:rect r="r" b="b" t="t" l="l"/>
              <a:pathLst>
                <a:path h="3014731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77413"/>
                  </a:cubicBezTo>
                  <a:lnTo>
                    <a:pt x="660400" y="3014731"/>
                  </a:lnTo>
                  <a:lnTo>
                    <a:pt x="0" y="3014731"/>
                  </a:lnTo>
                  <a:lnTo>
                    <a:pt x="0" y="37937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18080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69850"/>
              <a:ext cx="660400" cy="29448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646409" y="2701791"/>
            <a:ext cx="4646354" cy="4560568"/>
          </a:xfrm>
          <a:custGeom>
            <a:avLst/>
            <a:gdLst/>
            <a:ahLst/>
            <a:cxnLst/>
            <a:rect r="r" b="b" t="t" l="l"/>
            <a:pathLst>
              <a:path h="4560568" w="4646354">
                <a:moveTo>
                  <a:pt x="0" y="0"/>
                </a:moveTo>
                <a:lnTo>
                  <a:pt x="4646354" y="0"/>
                </a:lnTo>
                <a:lnTo>
                  <a:pt x="4646354" y="4560567"/>
                </a:lnTo>
                <a:lnTo>
                  <a:pt x="0" y="45605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44" t="0" r="-752" b="-2896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7002143" y="2701791"/>
            <a:ext cx="4709809" cy="4615743"/>
          </a:xfrm>
          <a:custGeom>
            <a:avLst/>
            <a:gdLst/>
            <a:ahLst/>
            <a:cxnLst/>
            <a:rect r="r" b="b" t="t" l="l"/>
            <a:pathLst>
              <a:path h="4615743" w="4709809">
                <a:moveTo>
                  <a:pt x="0" y="0"/>
                </a:moveTo>
                <a:lnTo>
                  <a:pt x="4709809" y="0"/>
                </a:lnTo>
                <a:lnTo>
                  <a:pt x="4709809" y="4615743"/>
                </a:lnTo>
                <a:lnTo>
                  <a:pt x="0" y="46157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24" t="-1353" r="0" b="-1015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2674062" y="2701791"/>
            <a:ext cx="4882652" cy="4647636"/>
          </a:xfrm>
          <a:custGeom>
            <a:avLst/>
            <a:gdLst/>
            <a:ahLst/>
            <a:cxnLst/>
            <a:rect r="r" b="b" t="t" l="l"/>
            <a:pathLst>
              <a:path h="4647636" w="4882652">
                <a:moveTo>
                  <a:pt x="0" y="0"/>
                </a:moveTo>
                <a:lnTo>
                  <a:pt x="4882653" y="0"/>
                </a:lnTo>
                <a:lnTo>
                  <a:pt x="4882653" y="4647636"/>
                </a:lnTo>
                <a:lnTo>
                  <a:pt x="0" y="46476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528" r="0" b="-2528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539441" y="310554"/>
            <a:ext cx="15965692" cy="1256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true">
                <a:solidFill>
                  <a:srgbClr val="277D7D"/>
                </a:solidFill>
                <a:latin typeface="Poppins Bold"/>
                <a:ea typeface="Poppins Bold"/>
                <a:cs typeface="Poppins Bold"/>
                <a:sym typeface="Poppins Bold"/>
              </a:rPr>
              <a:t>MODEL EVALUATION SUMMARY – LIGHTGBM</a:t>
            </a:r>
          </a:p>
          <a:p>
            <a:pPr algn="ctr">
              <a:lnSpc>
                <a:spcPts val="2812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693677" y="7444584"/>
            <a:ext cx="4275344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b="true" sz="2799" spc="321">
                <a:solidFill>
                  <a:srgbClr val="0189D6"/>
                </a:solidFill>
                <a:latin typeface="Poppins Bold"/>
                <a:ea typeface="Poppins Bold"/>
                <a:cs typeface="Poppins Bold"/>
                <a:sym typeface="Poppins Bold"/>
              </a:rPr>
              <a:t>ROC CURVE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974979" y="7444584"/>
            <a:ext cx="4736974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b="true" sz="2799" spc="321">
                <a:solidFill>
                  <a:srgbClr val="0189D6"/>
                </a:solidFill>
                <a:latin typeface="Poppins Bold"/>
                <a:ea typeface="Poppins Bold"/>
                <a:cs typeface="Poppins Bold"/>
                <a:sym typeface="Poppins Bold"/>
              </a:rPr>
              <a:t>FEATURE IMPORTANCE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909133" y="7413965"/>
            <a:ext cx="4596000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b="true" sz="2799" spc="321">
                <a:solidFill>
                  <a:srgbClr val="0189D6"/>
                </a:solidFill>
                <a:latin typeface="Poppins Bold"/>
                <a:ea typeface="Poppins Bold"/>
                <a:cs typeface="Poppins Bold"/>
                <a:sym typeface="Poppins Bold"/>
              </a:rPr>
              <a:t>CONFUSION MATRIX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646409" y="7975363"/>
            <a:ext cx="4369880" cy="168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Shows decent classifier performance with an AUC of 0.80—better than a random guess.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168678" y="7975363"/>
            <a:ext cx="4543275" cy="168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V</a:t>
            </a:r>
            <a:r>
              <a:rPr lang="en-US" sz="2399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isu</a:t>
            </a:r>
            <a:r>
              <a:rPr lang="en-US" sz="2399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399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li</a:t>
            </a:r>
            <a:r>
              <a:rPr lang="en-US" sz="2399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z</a:t>
            </a:r>
            <a:r>
              <a:rPr lang="en-US" sz="2399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399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s </a:t>
            </a:r>
            <a:r>
              <a:rPr lang="en-US" sz="2399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399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op</a:t>
            </a:r>
            <a:r>
              <a:rPr lang="en-US" sz="2399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99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f</a:t>
            </a:r>
            <a:r>
              <a:rPr lang="en-US" sz="2399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399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399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tur</a:t>
            </a:r>
            <a:r>
              <a:rPr lang="en-US" sz="2399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es</a:t>
            </a:r>
            <a:r>
              <a:rPr lang="en-US" sz="2399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 i</a:t>
            </a:r>
            <a:r>
              <a:rPr lang="en-US" sz="2399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nfluen</a:t>
            </a:r>
            <a:r>
              <a:rPr lang="en-US" sz="2399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cing </a:t>
            </a:r>
            <a:r>
              <a:rPr lang="en-US" sz="2399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mod</a:t>
            </a:r>
            <a:r>
              <a:rPr lang="en-US" sz="2399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el </a:t>
            </a:r>
            <a:r>
              <a:rPr lang="en-US" sz="2399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399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u</a:t>
            </a:r>
            <a:r>
              <a:rPr lang="en-US" sz="2399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tp</a:t>
            </a:r>
            <a:r>
              <a:rPr lang="en-US" sz="2399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u</a:t>
            </a:r>
            <a:r>
              <a:rPr lang="en-US" sz="2399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t—h</a:t>
            </a:r>
            <a:r>
              <a:rPr lang="en-US" sz="2399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2399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lang="en-US" sz="2399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s </a:t>
            </a:r>
            <a:r>
              <a:rPr lang="en-US" sz="2399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w</a:t>
            </a:r>
            <a:r>
              <a:rPr lang="en-US" sz="2399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it</a:t>
            </a:r>
            <a:r>
              <a:rPr lang="en-US" sz="2399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h</a:t>
            </a:r>
            <a:r>
              <a:rPr lang="en-US" sz="2399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 busin</a:t>
            </a:r>
            <a:r>
              <a:rPr lang="en-US" sz="2399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399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ss i</a:t>
            </a:r>
            <a:r>
              <a:rPr lang="en-US" sz="2399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2399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399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er</a:t>
            </a:r>
            <a:r>
              <a:rPr lang="en-US" sz="2399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pr</a:t>
            </a:r>
            <a:r>
              <a:rPr lang="en-US" sz="2399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et</a:t>
            </a:r>
            <a:r>
              <a:rPr lang="en-US" sz="2399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399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b</a:t>
            </a:r>
            <a:r>
              <a:rPr lang="en-US" sz="2399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ilit</a:t>
            </a:r>
            <a:r>
              <a:rPr lang="en-US" sz="2399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y</a:t>
            </a:r>
            <a:r>
              <a:rPr lang="en-US" sz="2399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971477" y="7975363"/>
            <a:ext cx="4585238" cy="168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el 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co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rectly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re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ct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s m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 n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on-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b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ook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in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;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 stru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ggle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s 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with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book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ng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s 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du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 t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o 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la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ss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imb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al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ance</a:t>
            </a:r>
            <a:r>
              <a:rPr lang="en-US" sz="2400" strike="noStrike" u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304847" y="1660224"/>
            <a:ext cx="2673033" cy="336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23"/>
              </a:lnSpc>
            </a:pPr>
            <a:r>
              <a:rPr lang="en-US" b="true" sz="1874" spc="21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ROC AUC: 0.80%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983613" y="1660224"/>
            <a:ext cx="2673033" cy="336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23"/>
              </a:lnSpc>
            </a:pPr>
            <a:r>
              <a:rPr lang="en-US" b="true" sz="1874" spc="21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ACCURACY: 85.2%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480670" y="1660224"/>
            <a:ext cx="2673033" cy="336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23"/>
              </a:lnSpc>
            </a:pPr>
            <a:r>
              <a:rPr lang="en-US" b="true" sz="1874" spc="21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PRECISION: 53.0%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627805" y="1668439"/>
            <a:ext cx="2594453" cy="334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28"/>
              </a:lnSpc>
            </a:pPr>
            <a:r>
              <a:rPr lang="en-US" b="true" sz="1877" spc="21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RECALL: 8.4%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512631" y="1669868"/>
            <a:ext cx="2673033" cy="336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23"/>
              </a:lnSpc>
            </a:pPr>
            <a:r>
              <a:rPr lang="en-US" b="true" sz="1874" spc="21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F1 SCORE: 14.5%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DAGm_NSvs40</dc:identifier>
  <dcterms:modified xsi:type="dcterms:W3CDTF">2011-08-01T06:04:30Z</dcterms:modified>
  <cp:revision>1</cp:revision>
  <dc:title>Predicting Hotel Bookings with LightGBM</dc:title>
</cp:coreProperties>
</file>