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vesh Pai" initials="NP" lastIdx="1" clrIdx="0">
    <p:extLst>
      <p:ext uri="{19B8F6BF-5375-455C-9EA6-DF929625EA0E}">
        <p15:presenceInfo xmlns:p15="http://schemas.microsoft.com/office/powerpoint/2012/main" userId="abb22b493f31cff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37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tegnography-nivesh.vercel.app/" TargetMode="External"/><Relationship Id="rId2" Type="http://schemas.openxmlformats.org/officeDocument/2006/relationships/hyperlink" Target="https://github.com/Niveshpai/Stegnography-nivesh"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GB" b="1" dirty="0">
                <a:solidFill>
                  <a:schemeClr val="accent1"/>
                </a:solidFill>
                <a:latin typeface="Arial" panose="020B0604020202020204" pitchFamily="34" charset="0"/>
                <a:cs typeface="Arial" panose="020B0604020202020204" pitchFamily="34" charset="0"/>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068831" y="4437775"/>
            <a:ext cx="854882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t>
            </a:r>
            <a:r>
              <a:rPr lang="en-US" sz="2000" b="1" dirty="0">
                <a:solidFill>
                  <a:schemeClr val="accent1">
                    <a:lumMod val="75000"/>
                  </a:schemeClr>
                </a:solidFill>
                <a:latin typeface="Arial" pitchFamily="34" charset="0"/>
                <a:cs typeface="Arial" pitchFamily="34" charset="0"/>
              </a:rPr>
              <a:t>Nivesh Pai</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Computer Science and Engineering, 					KLE Technological University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r>
              <a:rPr lang="en-US" sz="2600" dirty="0">
                <a:solidFill>
                  <a:schemeClr val="tx1"/>
                </a:solidFill>
              </a:rPr>
              <a:t>Vercel’s serverless deployment may cause issues with large size images </a:t>
            </a:r>
            <a:r>
              <a:rPr lang="en-GB" sz="2600" dirty="0">
                <a:solidFill>
                  <a:schemeClr val="tx1"/>
                </a:solidFill>
              </a:rPr>
              <a:t>due to memory and execution limits. </a:t>
            </a:r>
          </a:p>
          <a:p>
            <a:pPr marL="305435" indent="-305435"/>
            <a:r>
              <a:rPr lang="en-GB" sz="2600" dirty="0">
                <a:solidFill>
                  <a:schemeClr val="tx1"/>
                </a:solidFill>
              </a:rPr>
              <a:t>Hence, a server-based platform like AWS (EC2, S3, Lambda with EFS) or Azure (VMs, Blob Storage, Functions with durable storage) could be used, since these platforms provide more flexibility, persistent storage, and higher resource limits for image processing.</a:t>
            </a:r>
            <a:endParaRPr lang="en-US" sz="2600"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1232452"/>
            <a:ext cx="11029615" cy="4673324"/>
          </a:xfrm>
        </p:spPr>
        <p:txBody>
          <a:bodyPr/>
          <a:lstStyle/>
          <a:p>
            <a:pPr marL="0" indent="0">
              <a:buNone/>
            </a:pPr>
            <a:r>
              <a:rPr lang="en-GB" sz="3200" dirty="0">
                <a:solidFill>
                  <a:schemeClr val="tx1"/>
                </a:solidFill>
              </a:rPr>
              <a:t>To build a Flask-based image steganography web application that encrypts and decrypts messages hidden inside images using pixel manipulation</a:t>
            </a:r>
            <a:endParaRPr lang="en-IN" dirty="0">
              <a:solidFill>
                <a:schemeClr val="tx1"/>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087378"/>
            <a:ext cx="11613485" cy="5563973"/>
          </a:xfrm>
        </p:spPr>
        <p:txBody>
          <a:bodyPr vert="horz" lIns="91440" tIns="45720" rIns="91440" bIns="45720" rtlCol="0" anchor="ctr">
            <a:noAutofit/>
          </a:bodyPr>
          <a:lstStyle/>
          <a:p>
            <a:pPr marL="0" indent="0">
              <a:buNone/>
            </a:pPr>
            <a:r>
              <a:rPr lang="en-IN" sz="3000" b="1" dirty="0">
                <a:solidFill>
                  <a:schemeClr val="tx1"/>
                </a:solidFill>
              </a:rPr>
              <a:t>Backend</a:t>
            </a:r>
            <a:r>
              <a:rPr lang="en-IN" sz="3000" dirty="0">
                <a:solidFill>
                  <a:schemeClr val="tx1"/>
                </a:solidFill>
              </a:rPr>
              <a:t>: Flask (Python)</a:t>
            </a:r>
          </a:p>
          <a:p>
            <a:pPr marL="0" indent="0">
              <a:buNone/>
            </a:pPr>
            <a:r>
              <a:rPr lang="en-IN" sz="3000" b="1" dirty="0">
                <a:solidFill>
                  <a:schemeClr val="tx1"/>
                </a:solidFill>
              </a:rPr>
              <a:t>Frontend</a:t>
            </a:r>
            <a:r>
              <a:rPr lang="en-IN" sz="3000" dirty="0">
                <a:solidFill>
                  <a:schemeClr val="tx1"/>
                </a:solidFill>
              </a:rPr>
              <a:t>: HTML, CSS, JavaScript</a:t>
            </a:r>
          </a:p>
          <a:p>
            <a:pPr marL="0" indent="0">
              <a:buNone/>
            </a:pPr>
            <a:r>
              <a:rPr lang="en-IN" sz="3000" b="1" dirty="0">
                <a:solidFill>
                  <a:schemeClr val="tx1"/>
                </a:solidFill>
              </a:rPr>
              <a:t>Libraries</a:t>
            </a:r>
            <a:r>
              <a:rPr lang="en-IN" sz="3000" dirty="0">
                <a:solidFill>
                  <a:schemeClr val="tx1"/>
                </a:solidFill>
              </a:rPr>
              <a:t>: OpenCV, Base64</a:t>
            </a:r>
          </a:p>
          <a:p>
            <a:pPr marL="0" indent="0">
              <a:buNone/>
            </a:pPr>
            <a:r>
              <a:rPr lang="en-IN" sz="3000" b="1" dirty="0">
                <a:solidFill>
                  <a:schemeClr val="tx1"/>
                </a:solidFill>
              </a:rPr>
              <a:t>Hosting</a:t>
            </a:r>
            <a:r>
              <a:rPr lang="en-IN" sz="3000" dirty="0">
                <a:solidFill>
                  <a:schemeClr val="tx1"/>
                </a:solidFill>
              </a:rPr>
              <a:t> : Vercel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r>
              <a:rPr lang="en-IN" sz="2400" dirty="0">
                <a:solidFill>
                  <a:schemeClr val="tx1"/>
                </a:solidFill>
              </a:rPr>
              <a:t>Vercel is used to deploy a user-friendly website to encrypt and decrypt images using flask-based web application</a:t>
            </a:r>
          </a:p>
          <a:p>
            <a:r>
              <a:rPr lang="en-GB" sz="2400" dirty="0">
                <a:solidFill>
                  <a:schemeClr val="tx1"/>
                </a:solidFill>
              </a:rPr>
              <a:t>Uses a custom delimiter </a:t>
            </a:r>
            <a:r>
              <a:rPr lang="en-GB" sz="2400" b="1" dirty="0">
                <a:solidFill>
                  <a:schemeClr val="tx1"/>
                </a:solidFill>
              </a:rPr>
              <a:t>(###END###) </a:t>
            </a:r>
            <a:r>
              <a:rPr lang="en-IN" sz="2400" dirty="0">
                <a:solidFill>
                  <a:schemeClr val="tx1"/>
                </a:solidFill>
              </a:rPr>
              <a:t>to extract messages correctly and prevent loss of data</a:t>
            </a:r>
          </a:p>
          <a:p>
            <a:r>
              <a:rPr lang="en-IN" sz="2400" dirty="0">
                <a:solidFill>
                  <a:schemeClr val="tx1"/>
                </a:solidFill>
              </a:rPr>
              <a:t>Base64 library was used to convert encrypted images into text-based format to display images quickly and to download them without file storage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482520"/>
            <a:ext cx="11255208" cy="4673324"/>
          </a:xfrm>
        </p:spPr>
        <p:txBody>
          <a:bodyPr>
            <a:normAutofit/>
          </a:bodyPr>
          <a:lstStyle/>
          <a:p>
            <a:r>
              <a:rPr lang="en-GB" sz="2200" b="1" dirty="0">
                <a:solidFill>
                  <a:schemeClr val="tx1"/>
                </a:solidFill>
              </a:rPr>
              <a:t>G</a:t>
            </a:r>
            <a:r>
              <a:rPr lang="en-IN" sz="2200" b="1" dirty="0">
                <a:solidFill>
                  <a:schemeClr val="tx1"/>
                </a:solidFill>
              </a:rPr>
              <a:t>eneral users </a:t>
            </a:r>
            <a:r>
              <a:rPr lang="en-IN" sz="2200" dirty="0">
                <a:solidFill>
                  <a:schemeClr val="tx1"/>
                </a:solidFill>
              </a:rPr>
              <a:t>: Anyone looking to privately store or share confidential images.</a:t>
            </a:r>
          </a:p>
          <a:p>
            <a:r>
              <a:rPr lang="en-GB" sz="2200" b="1" dirty="0">
                <a:solidFill>
                  <a:schemeClr val="tx1"/>
                </a:solidFill>
              </a:rPr>
              <a:t>Researchers and Academics</a:t>
            </a:r>
            <a:r>
              <a:rPr lang="en-GB" sz="2200" dirty="0">
                <a:solidFill>
                  <a:schemeClr val="tx1"/>
                </a:solidFill>
              </a:rPr>
              <a:t> – Students and researchers studying cryptography and steganography.</a:t>
            </a:r>
          </a:p>
          <a:p>
            <a:r>
              <a:rPr lang="en-GB" sz="2200" b="1" dirty="0">
                <a:solidFill>
                  <a:schemeClr val="tx1"/>
                </a:solidFill>
              </a:rPr>
              <a:t>Professional users </a:t>
            </a:r>
            <a:r>
              <a:rPr lang="en-GB" sz="2200" dirty="0">
                <a:solidFill>
                  <a:schemeClr val="tx1"/>
                </a:solidFill>
              </a:rPr>
              <a:t>– Companies or IT professionals interested in secure communication and data hiding techniques for work usage.</a:t>
            </a:r>
          </a:p>
          <a:p>
            <a:r>
              <a:rPr lang="en-GB" sz="2200" b="1" dirty="0">
                <a:solidFill>
                  <a:schemeClr val="tx1"/>
                </a:solidFill>
              </a:rPr>
              <a:t>Journalists </a:t>
            </a:r>
            <a:r>
              <a:rPr lang="en-GB" sz="2200" dirty="0">
                <a:solidFill>
                  <a:schemeClr val="tx1"/>
                </a:solidFill>
              </a:rPr>
              <a:t>– Those needing a secure way to transmit sensitive information without detection.</a:t>
            </a:r>
          </a:p>
          <a:p>
            <a:r>
              <a:rPr lang="en-GB" sz="2200" b="1" dirty="0">
                <a:solidFill>
                  <a:schemeClr val="tx1"/>
                </a:solidFill>
              </a:rPr>
              <a:t>Government &amp; Military Personnel</a:t>
            </a:r>
            <a:r>
              <a:rPr lang="en-GB" sz="2200" dirty="0">
                <a:solidFill>
                  <a:schemeClr val="tx1"/>
                </a:solidFill>
              </a:rPr>
              <a:t> – For secure and covert data transmission in military usage.</a:t>
            </a:r>
            <a:endParaRPr lang="en-IN" sz="2200" dirty="0">
              <a:solidFill>
                <a:schemeClr val="tx1"/>
              </a:solidFill>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34BF3EB9-E3DE-505E-68FB-9AEB2FD5F6E0}"/>
              </a:ext>
            </a:extLst>
          </p:cNvPr>
          <p:cNvPicPr>
            <a:picLocks noChangeAspect="1"/>
          </p:cNvPicPr>
          <p:nvPr/>
        </p:nvPicPr>
        <p:blipFill>
          <a:blip r:embed="rId2"/>
          <a:srcRect l="25922" r="25109"/>
          <a:stretch/>
        </p:blipFill>
        <p:spPr>
          <a:xfrm>
            <a:off x="8307245" y="1217204"/>
            <a:ext cx="3573200" cy="4069904"/>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7FC42FFB-E108-CFE1-7898-612E86CEB30A}"/>
              </a:ext>
            </a:extLst>
          </p:cNvPr>
          <p:cNvPicPr>
            <a:picLocks noChangeAspect="1"/>
          </p:cNvPicPr>
          <p:nvPr/>
        </p:nvPicPr>
        <p:blipFill>
          <a:blip r:embed="rId3"/>
          <a:srcRect l="26866" r="26017"/>
          <a:stretch/>
        </p:blipFill>
        <p:spPr>
          <a:xfrm>
            <a:off x="4709160" y="1217204"/>
            <a:ext cx="3376247" cy="3330853"/>
          </a:xfrm>
          <a:prstGeom prst="rect">
            <a:avLst/>
          </a:prstGeom>
          <a:ln>
            <a:noFill/>
          </a:ln>
          <a:effectLst>
            <a:outerShdw blurRad="190500" algn="tl" rotWithShape="0">
              <a:srgbClr val="000000">
                <a:alpha val="70000"/>
              </a:srgbClr>
            </a:outerShdw>
          </a:effectLst>
        </p:spPr>
      </p:pic>
      <p:pic>
        <p:nvPicPr>
          <p:cNvPr id="9" name="Picture 8" descr="&#10;">
            <a:extLst>
              <a:ext uri="{FF2B5EF4-FFF2-40B4-BE49-F238E27FC236}">
                <a16:creationId xmlns:a16="http://schemas.microsoft.com/office/drawing/2014/main" id="{2C780BE5-D35F-DE9F-17BB-ACB7253AFC3A}"/>
              </a:ext>
            </a:extLst>
          </p:cNvPr>
          <p:cNvPicPr>
            <a:picLocks noChangeAspect="1"/>
          </p:cNvPicPr>
          <p:nvPr/>
        </p:nvPicPr>
        <p:blipFill>
          <a:blip r:embed="rId4"/>
          <a:srcRect l="25345" r="26804"/>
          <a:stretch/>
        </p:blipFill>
        <p:spPr>
          <a:xfrm>
            <a:off x="375745" y="1232452"/>
            <a:ext cx="4127968" cy="4608785"/>
          </a:xfrm>
          <a:prstGeom prst="rect">
            <a:avLst/>
          </a:prstGeom>
          <a:ln>
            <a:noFill/>
          </a:ln>
          <a:effectLst>
            <a:outerShdw blurRad="190500" algn="tl" rotWithShape="0">
              <a:srgbClr val="000000">
                <a:alpha val="70000"/>
              </a:srgbClr>
            </a:outerShdw>
          </a:effectLst>
        </p:spPr>
      </p:pic>
      <p:sp>
        <p:nvSpPr>
          <p:cNvPr id="10" name="TextBox 9">
            <a:extLst>
              <a:ext uri="{FF2B5EF4-FFF2-40B4-BE49-F238E27FC236}">
                <a16:creationId xmlns:a16="http://schemas.microsoft.com/office/drawing/2014/main" id="{3A3F1D50-29E3-6231-50E2-42DBB667DCA3}"/>
              </a:ext>
            </a:extLst>
          </p:cNvPr>
          <p:cNvSpPr txBox="1"/>
          <p:nvPr/>
        </p:nvSpPr>
        <p:spPr>
          <a:xfrm>
            <a:off x="1665605" y="5902704"/>
            <a:ext cx="126873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Homepage</a:t>
            </a:r>
            <a:endParaRPr lang="en-IN" dirty="0"/>
          </a:p>
        </p:txBody>
      </p:sp>
      <p:sp>
        <p:nvSpPr>
          <p:cNvPr id="11" name="TextBox 10">
            <a:extLst>
              <a:ext uri="{FF2B5EF4-FFF2-40B4-BE49-F238E27FC236}">
                <a16:creationId xmlns:a16="http://schemas.microsoft.com/office/drawing/2014/main" id="{23D30AB0-39B5-70DB-848B-4633AF3FC262}"/>
              </a:ext>
            </a:extLst>
          </p:cNvPr>
          <p:cNvSpPr txBox="1"/>
          <p:nvPr/>
        </p:nvSpPr>
        <p:spPr>
          <a:xfrm>
            <a:off x="5740847" y="4610299"/>
            <a:ext cx="1214243" cy="3693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rtlCol="0">
            <a:spAutoFit/>
          </a:bodyPr>
          <a:lstStyle/>
          <a:p>
            <a:r>
              <a:rPr lang="en-GB" dirty="0">
                <a:solidFill>
                  <a:schemeClr val="tx1"/>
                </a:solidFill>
              </a:rPr>
              <a:t>Encryption</a:t>
            </a:r>
            <a:endParaRPr lang="en-IN" dirty="0">
              <a:solidFill>
                <a:schemeClr val="tx1"/>
              </a:solidFill>
            </a:endParaRPr>
          </a:p>
        </p:txBody>
      </p:sp>
      <p:sp>
        <p:nvSpPr>
          <p:cNvPr id="12" name="TextBox 11">
            <a:extLst>
              <a:ext uri="{FF2B5EF4-FFF2-40B4-BE49-F238E27FC236}">
                <a16:creationId xmlns:a16="http://schemas.microsoft.com/office/drawing/2014/main" id="{D8A415EF-8AE6-2930-12BC-9479E6CFB575}"/>
              </a:ext>
            </a:extLst>
          </p:cNvPr>
          <p:cNvSpPr txBox="1"/>
          <p:nvPr/>
        </p:nvSpPr>
        <p:spPr>
          <a:xfrm>
            <a:off x="9477907" y="5408792"/>
            <a:ext cx="123187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a:t>Decryption</a:t>
            </a:r>
            <a:endParaRPr lang="en-IN" dirty="0"/>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IN" sz="2400" dirty="0">
                <a:solidFill>
                  <a:schemeClr val="tx1"/>
                </a:solidFill>
              </a:rPr>
              <a:t>The project demonstrates the process of image steganography by encrypting and decrypting images. Using Flask and OpenCV, data hiding was done. </a:t>
            </a:r>
            <a:r>
              <a:rPr lang="en-GB" sz="2400" dirty="0">
                <a:solidFill>
                  <a:schemeClr val="tx1"/>
                </a:solidFill>
              </a:rPr>
              <a:t>With its password protection and pixel manipulation, the code ensures confidentiality.</a:t>
            </a:r>
            <a:r>
              <a:rPr lang="en-IN" sz="2400" dirty="0">
                <a:solidFill>
                  <a:schemeClr val="tx1"/>
                </a:solidFill>
              </a:rPr>
              <a:t> The project is hosted on Vercel for easy usage. Future improvements can be implemented to enhance encryption techniques and optimize storage.</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2600" dirty="0">
                <a:solidFill>
                  <a:schemeClr val="tx1"/>
                </a:solidFill>
              </a:rPr>
              <a:t>GitHub link : </a:t>
            </a:r>
            <a:r>
              <a:rPr lang="en-IN" sz="2600" dirty="0">
                <a:hlinkClick r:id="rId2"/>
              </a:rPr>
              <a:t>https://github.com/Niveshpai/Stegnography-nivesh</a:t>
            </a:r>
            <a:endParaRPr lang="en-IN" sz="2600" dirty="0"/>
          </a:p>
          <a:p>
            <a:r>
              <a:rPr lang="en-IN" sz="2600" dirty="0">
                <a:solidFill>
                  <a:schemeClr val="tx1"/>
                </a:solidFill>
              </a:rPr>
              <a:t>Project link :</a:t>
            </a:r>
            <a:r>
              <a:rPr lang="en-IN" sz="2600" dirty="0"/>
              <a:t> </a:t>
            </a:r>
            <a:r>
              <a:rPr lang="en-IN" sz="2600" i="0" u="none" strike="noStrike" dirty="0">
                <a:solidFill>
                  <a:srgbClr val="004B91"/>
                </a:solidFill>
                <a:effectLst/>
                <a:hlinkClick r:id="rId3" tooltip="https://stegnography-nivesh.vercel.app/"/>
              </a:rPr>
              <a:t>stegnography-nivesh.vercel.app/</a:t>
            </a:r>
            <a:endParaRPr lang="en-IN" sz="2600" dirty="0"/>
          </a:p>
          <a:p>
            <a:endParaRPr lang="en-IN" sz="2600"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256</TotalTime>
  <Words>388</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Nivesh Pai</cp:lastModifiedBy>
  <cp:revision>64</cp:revision>
  <dcterms:created xsi:type="dcterms:W3CDTF">2021-05-26T16:50:10Z</dcterms:created>
  <dcterms:modified xsi:type="dcterms:W3CDTF">2025-02-16T17:34:37Z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