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Montserrat"/>
      <p:regular r:id="rId15"/>
      <p:bold r:id="rId16"/>
      <p:italic r:id="rId17"/>
      <p:boldItalic r:id="rId18"/>
    </p:embeddedFont>
    <p:embeddedFont>
      <p:font typeface="Kalam"/>
      <p:regular r:id="rId19"/>
      <p:bold r:id="rId20"/>
    </p:embeddedFont>
    <p:embeddedFont>
      <p:font typeface="Barlow"/>
      <p:bold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Kalam-bold.fntdata"/><Relationship Id="rId11" Type="http://schemas.openxmlformats.org/officeDocument/2006/relationships/slide" Target="slides/slide5.xml"/><Relationship Id="rId22" Type="http://schemas.openxmlformats.org/officeDocument/2006/relationships/font" Target="fonts/Barlow-boldItalic.fntdata"/><Relationship Id="rId10" Type="http://schemas.openxmlformats.org/officeDocument/2006/relationships/slide" Target="slides/slide4.xml"/><Relationship Id="rId21" Type="http://schemas.openxmlformats.org/officeDocument/2006/relationships/font" Target="fonts/Barlow-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regular.fntdata"/><Relationship Id="rId14" Type="http://schemas.openxmlformats.org/officeDocument/2006/relationships/slide" Target="slides/slide8.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slideMaster" Target="slideMasters/slideMaster2.xml"/><Relationship Id="rId19" Type="http://schemas.openxmlformats.org/officeDocument/2006/relationships/font" Target="fonts/Kalam-regular.fntdata"/><Relationship Id="rId6" Type="http://schemas.openxmlformats.org/officeDocument/2006/relationships/notesMaster" Target="notesMasters/notesMaster1.xml"/><Relationship Id="rId18" Type="http://schemas.openxmlformats.org/officeDocument/2006/relationships/font" Target="fonts/Montserrat-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8a59a96ff_2_34: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328a59a96ff_2_34: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87" name="Google Shape;87;g328a59a96ff_2_34: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8a59a96ff_2_54: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328a59a96ff_2_54: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96" name="Google Shape;96;g328a59a96ff_2_54: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8a59a96ff_2_72: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328a59a96ff_2_72: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16" name="Google Shape;116;g328a59a96ff_2_72: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8a59a96ff_2_90: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g328a59a96ff_2_90: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32" name="Google Shape;132;g328a59a96ff_2_90: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8a59a96ff_2_119: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328a59a96ff_2_119: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51" name="Google Shape;151;g328a59a96ff_2_119: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8a59a96ff_2_141: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328a59a96ff_2_141: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75" name="Google Shape;175;g328a59a96ff_2_141: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46c296647_0_0:notes"/>
          <p:cNvSpPr/>
          <p:nvPr>
            <p:ph idx="2" type="sldImg"/>
          </p:nvPr>
        </p:nvSpPr>
        <p:spPr>
          <a:xfrm>
            <a:off x="571500" y="714375"/>
            <a:ext cx="4572000" cy="1928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3546c296647_0_0:notes"/>
          <p:cNvSpPr txBox="1"/>
          <p:nvPr>
            <p:ph idx="1" type="body"/>
          </p:nvPr>
        </p:nvSpPr>
        <p:spPr>
          <a:xfrm>
            <a:off x="571500" y="2750344"/>
            <a:ext cx="4572000" cy="2250300"/>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90" name="Google Shape;190;g3546c296647_0_0:notes"/>
          <p:cNvSpPr txBox="1"/>
          <p:nvPr>
            <p:ph idx="12" type="sldNum"/>
          </p:nvPr>
        </p:nvSpPr>
        <p:spPr>
          <a:xfrm>
            <a:off x="3237178" y="5428258"/>
            <a:ext cx="2476500" cy="286800"/>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8a59a96ff_2_153:notes"/>
          <p:cNvSpPr/>
          <p:nvPr>
            <p:ph idx="2" type="sldImg"/>
          </p:nvPr>
        </p:nvSpPr>
        <p:spPr>
          <a:xfrm>
            <a:off x="571500" y="714375"/>
            <a:ext cx="4572000" cy="19288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328a59a96ff_2_153:notes"/>
          <p:cNvSpPr txBox="1"/>
          <p:nvPr>
            <p:ph idx="1" type="body"/>
          </p:nvPr>
        </p:nvSpPr>
        <p:spPr>
          <a:xfrm>
            <a:off x="571500" y="2750344"/>
            <a:ext cx="4572000" cy="2250281"/>
          </a:xfrm>
          <a:prstGeom prst="rect">
            <a:avLst/>
          </a:prstGeom>
          <a:noFill/>
          <a:ln>
            <a:noFill/>
          </a:ln>
        </p:spPr>
        <p:txBody>
          <a:bodyPr anchorCtr="0" anchor="t" bIns="34900" lIns="69850" spcFirstLastPara="1" rIns="69850" wrap="square" tIns="34900">
            <a:noAutofit/>
          </a:bodyPr>
          <a:lstStyle/>
          <a:p>
            <a:pPr indent="0" lvl="0" marL="0" rtl="0" algn="l">
              <a:spcBef>
                <a:spcPts val="0"/>
              </a:spcBef>
              <a:spcAft>
                <a:spcPts val="0"/>
              </a:spcAft>
              <a:buNone/>
            </a:pPr>
            <a:r>
              <a:t/>
            </a:r>
            <a:endParaRPr sz="1100"/>
          </a:p>
        </p:txBody>
      </p:sp>
      <p:sp>
        <p:nvSpPr>
          <p:cNvPr id="199" name="Google Shape;199;g328a59a96ff_2_153:notes"/>
          <p:cNvSpPr txBox="1"/>
          <p:nvPr>
            <p:ph idx="12" type="sldNum"/>
          </p:nvPr>
        </p:nvSpPr>
        <p:spPr>
          <a:xfrm>
            <a:off x="3237177" y="5428258"/>
            <a:ext cx="2476500" cy="286742"/>
          </a:xfrm>
          <a:prstGeom prst="rect">
            <a:avLst/>
          </a:prstGeom>
          <a:noFill/>
          <a:ln>
            <a:noFill/>
          </a:ln>
        </p:spPr>
        <p:txBody>
          <a:bodyPr anchorCtr="0" anchor="b" bIns="34900" lIns="69850" spcFirstLastPara="1" rIns="69850" wrap="square" tIns="34900">
            <a:noAutofit/>
          </a:bodyPr>
          <a:lstStyle/>
          <a:p>
            <a:pPr indent="0" lvl="0" marL="0" rtl="0" algn="r">
              <a:spcBef>
                <a:spcPts val="0"/>
              </a:spcBef>
              <a:spcAft>
                <a:spcPts val="0"/>
              </a:spcAft>
              <a:buNone/>
            </a:pPr>
            <a:fld id="{00000000-1234-1234-1234-123412341234}" type="slidenum">
              <a:rPr lang="en-GB" sz="1100"/>
              <a:t>‹#›</a:t>
            </a:fld>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hyperlink" Target="https://gamma.app/?utm_source=made-with-gamma" TargetMode="External"/><Relationship Id="rId4"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hyperlink" Target="https://gamma.app/?utm_source=made-with-gamma" TargetMode="External"/><Relationship Id="rId4"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hyperlink" Target="https://gamma.app/?utm_source=made-with-gamma" TargetMode="External"/><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hyperlink" Target="https://gamma.app/?utm_source=made-with-gamma" TargetMode="External"/><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hyperlink" Target="https://gamma.app/?utm_source=made-with-gamma" TargetMode="External"/><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hyperlink" Target="https://gamma.app/?utm_source=made-with-gamma" TargetMode="External"/><Relationship Id="rId4"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hyperlink" Target="https://gamma.app/?utm_source=made-with-gamma" TargetMode="External"/><Relationship Id="rId4"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 Id="rId3" Type="http://schemas.openxmlformats.org/officeDocument/2006/relationships/hyperlink" Target="https://gamma.app/?utm_source=made-with-gamma" TargetMode="Externa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51" name="Shape 51"/>
        <p:cNvGrpSpPr/>
        <p:nvPr/>
      </p:nvGrpSpPr>
      <p:grpSpPr>
        <a:xfrm>
          <a:off x="0" y="0"/>
          <a:ext cx="0" cy="0"/>
          <a:chOff x="0" y="0"/>
          <a:chExt cx="0" cy="0"/>
        </a:xfrm>
      </p:grpSpPr>
      <p:pic>
        <p:nvPicPr>
          <p:cNvPr descr="preencoded.png" id="52" name="Google Shape;52;p14"/>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3" name="Google Shape;53;p14"/>
          <p:cNvSpPr/>
          <p:nvPr/>
        </p:nvSpPr>
        <p:spPr>
          <a:xfrm>
            <a:off x="0" y="0"/>
            <a:ext cx="9144000" cy="5143500"/>
          </a:xfrm>
          <a:prstGeom prst="rect">
            <a:avLst/>
          </a:prstGeom>
          <a:solidFill>
            <a:srgbClr val="EEEFF5"/>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54" name="Google Shape;54;p14">
            <a:hlinkClick r:id="rId3"/>
          </p:cNvPr>
          <p:cNvPicPr preferRelativeResize="0"/>
          <p:nvPr/>
        </p:nvPicPr>
        <p:blipFill rotWithShape="1">
          <a:blip r:embed="rId4">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55" name="Shape 55"/>
        <p:cNvGrpSpPr/>
        <p:nvPr/>
      </p:nvGrpSpPr>
      <p:grpSpPr>
        <a:xfrm>
          <a:off x="0" y="0"/>
          <a:ext cx="0" cy="0"/>
          <a:chOff x="0" y="0"/>
          <a:chExt cx="0" cy="0"/>
        </a:xfrm>
      </p:grpSpPr>
      <p:pic>
        <p:nvPicPr>
          <p:cNvPr descr="preencoded.png" id="56" name="Google Shape;56;p1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57" name="Google Shape;57;p15"/>
          <p:cNvSpPr/>
          <p:nvPr/>
        </p:nvSpPr>
        <p:spPr>
          <a:xfrm>
            <a:off x="0" y="0"/>
            <a:ext cx="9144000" cy="5143500"/>
          </a:xfrm>
          <a:prstGeom prst="rect">
            <a:avLst/>
          </a:prstGeom>
          <a:solidFill>
            <a:srgbClr val="EEEFF5"/>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58" name="Google Shape;58;p15">
            <a:hlinkClick r:id="rId3"/>
          </p:cNvPr>
          <p:cNvPicPr preferRelativeResize="0"/>
          <p:nvPr/>
        </p:nvPicPr>
        <p:blipFill rotWithShape="1">
          <a:blip r:embed="rId4">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59" name="Shape 59"/>
        <p:cNvGrpSpPr/>
        <p:nvPr/>
      </p:nvGrpSpPr>
      <p:grpSpPr>
        <a:xfrm>
          <a:off x="0" y="0"/>
          <a:ext cx="0" cy="0"/>
          <a:chOff x="0" y="0"/>
          <a:chExt cx="0" cy="0"/>
        </a:xfrm>
      </p:grpSpPr>
      <p:pic>
        <p:nvPicPr>
          <p:cNvPr descr="preencoded.png" id="60" name="Google Shape;60;p16"/>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1" name="Google Shape;61;p16"/>
          <p:cNvSpPr/>
          <p:nvPr/>
        </p:nvSpPr>
        <p:spPr>
          <a:xfrm>
            <a:off x="0" y="0"/>
            <a:ext cx="9144000" cy="5143500"/>
          </a:xfrm>
          <a:prstGeom prst="rect">
            <a:avLst/>
          </a:prstGeom>
          <a:solidFill>
            <a:srgbClr val="EEEFF5"/>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62" name="Google Shape;62;p16">
            <a:hlinkClick r:id="rId3"/>
          </p:cNvPr>
          <p:cNvPicPr preferRelativeResize="0"/>
          <p:nvPr/>
        </p:nvPicPr>
        <p:blipFill rotWithShape="1">
          <a:blip r:embed="rId4">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63" name="Shape 63"/>
        <p:cNvGrpSpPr/>
        <p:nvPr/>
      </p:nvGrpSpPr>
      <p:grpSpPr>
        <a:xfrm>
          <a:off x="0" y="0"/>
          <a:ext cx="0" cy="0"/>
          <a:chOff x="0" y="0"/>
          <a:chExt cx="0" cy="0"/>
        </a:xfrm>
      </p:grpSpPr>
      <p:pic>
        <p:nvPicPr>
          <p:cNvPr descr="preencoded.png" id="64" name="Google Shape;64;p17"/>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5" name="Google Shape;65;p17"/>
          <p:cNvSpPr/>
          <p:nvPr/>
        </p:nvSpPr>
        <p:spPr>
          <a:xfrm>
            <a:off x="0" y="0"/>
            <a:ext cx="9144000" cy="5143500"/>
          </a:xfrm>
          <a:prstGeom prst="rect">
            <a:avLst/>
          </a:prstGeom>
          <a:solidFill>
            <a:srgbClr val="EEEFF5"/>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66" name="Google Shape;66;p17">
            <a:hlinkClick r:id="rId3"/>
          </p:cNvPr>
          <p:cNvPicPr preferRelativeResize="0"/>
          <p:nvPr/>
        </p:nvPicPr>
        <p:blipFill rotWithShape="1">
          <a:blip r:embed="rId4">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67" name="Shape 67"/>
        <p:cNvGrpSpPr/>
        <p:nvPr/>
      </p:nvGrpSpPr>
      <p:grpSpPr>
        <a:xfrm>
          <a:off x="0" y="0"/>
          <a:ext cx="0" cy="0"/>
          <a:chOff x="0" y="0"/>
          <a:chExt cx="0" cy="0"/>
        </a:xfrm>
      </p:grpSpPr>
      <p:pic>
        <p:nvPicPr>
          <p:cNvPr descr="preencoded.png" id="68" name="Google Shape;68;p18"/>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69" name="Google Shape;69;p18"/>
          <p:cNvSpPr/>
          <p:nvPr/>
        </p:nvSpPr>
        <p:spPr>
          <a:xfrm>
            <a:off x="0" y="0"/>
            <a:ext cx="9144000" cy="5143500"/>
          </a:xfrm>
          <a:prstGeom prst="rect">
            <a:avLst/>
          </a:prstGeom>
          <a:solidFill>
            <a:srgbClr val="EEEFF5"/>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70" name="Google Shape;70;p18">
            <a:hlinkClick r:id="rId3"/>
          </p:cNvPr>
          <p:cNvPicPr preferRelativeResize="0"/>
          <p:nvPr/>
        </p:nvPicPr>
        <p:blipFill rotWithShape="1">
          <a:blip r:embed="rId4">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71" name="Shape 71"/>
        <p:cNvGrpSpPr/>
        <p:nvPr/>
      </p:nvGrpSpPr>
      <p:grpSpPr>
        <a:xfrm>
          <a:off x="0" y="0"/>
          <a:ext cx="0" cy="0"/>
          <a:chOff x="0" y="0"/>
          <a:chExt cx="0" cy="0"/>
        </a:xfrm>
      </p:grpSpPr>
      <p:pic>
        <p:nvPicPr>
          <p:cNvPr descr="preencoded.png" id="72" name="Google Shape;72;p1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3" name="Google Shape;73;p19"/>
          <p:cNvSpPr/>
          <p:nvPr/>
        </p:nvSpPr>
        <p:spPr>
          <a:xfrm>
            <a:off x="0" y="0"/>
            <a:ext cx="9144000" cy="5143500"/>
          </a:xfrm>
          <a:prstGeom prst="rect">
            <a:avLst/>
          </a:prstGeom>
          <a:solidFill>
            <a:srgbClr val="EEEFF5"/>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74" name="Google Shape;74;p19">
            <a:hlinkClick r:id="rId3"/>
          </p:cNvPr>
          <p:cNvPicPr preferRelativeResize="0"/>
          <p:nvPr/>
        </p:nvPicPr>
        <p:blipFill rotWithShape="1">
          <a:blip r:embed="rId4">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75" name="Shape 75"/>
        <p:cNvGrpSpPr/>
        <p:nvPr/>
      </p:nvGrpSpPr>
      <p:grpSpPr>
        <a:xfrm>
          <a:off x="0" y="0"/>
          <a:ext cx="0" cy="0"/>
          <a:chOff x="0" y="0"/>
          <a:chExt cx="0" cy="0"/>
        </a:xfrm>
      </p:grpSpPr>
      <p:pic>
        <p:nvPicPr>
          <p:cNvPr descr="preencoded.png" id="76" name="Google Shape;76;p20"/>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77" name="Google Shape;77;p20"/>
          <p:cNvSpPr/>
          <p:nvPr/>
        </p:nvSpPr>
        <p:spPr>
          <a:xfrm>
            <a:off x="0" y="0"/>
            <a:ext cx="9144000" cy="5143500"/>
          </a:xfrm>
          <a:prstGeom prst="rect">
            <a:avLst/>
          </a:prstGeom>
          <a:solidFill>
            <a:srgbClr val="EEEFF5"/>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78" name="Google Shape;78;p20">
            <a:hlinkClick r:id="rId3"/>
          </p:cNvPr>
          <p:cNvPicPr preferRelativeResize="0"/>
          <p:nvPr/>
        </p:nvPicPr>
        <p:blipFill rotWithShape="1">
          <a:blip r:embed="rId4">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79" name="Shape 79"/>
        <p:cNvGrpSpPr/>
        <p:nvPr/>
      </p:nvGrpSpPr>
      <p:grpSpPr>
        <a:xfrm>
          <a:off x="0" y="0"/>
          <a:ext cx="0" cy="0"/>
          <a:chOff x="0" y="0"/>
          <a:chExt cx="0" cy="0"/>
        </a:xfrm>
      </p:grpSpPr>
      <p:pic>
        <p:nvPicPr>
          <p:cNvPr descr="preencoded.png" id="80" name="Google Shape;80;p21"/>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81" name="Google Shape;81;p21"/>
          <p:cNvSpPr/>
          <p:nvPr/>
        </p:nvSpPr>
        <p:spPr>
          <a:xfrm>
            <a:off x="0" y="0"/>
            <a:ext cx="9144000" cy="5143500"/>
          </a:xfrm>
          <a:prstGeom prst="rect">
            <a:avLst/>
          </a:prstGeom>
          <a:solidFill>
            <a:srgbClr val="EEEFF5"/>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82" name="Google Shape;82;p21">
            <a:hlinkClick r:id="rId3"/>
          </p:cNvPr>
          <p:cNvPicPr preferRelativeResize="0"/>
          <p:nvPr/>
        </p:nvPicPr>
        <p:blipFill rotWithShape="1">
          <a:blip r:embed="rId4">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83" name="Shape 8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4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mc:AlternateContent>
    <mc:Choice Requires="p14">
      <p:transition spd="slow" p14:dur="1400">
        <p14:prism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24.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3.jpg"/><Relationship Id="rId5"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descr="preencoded.png" id="89" name="Google Shape;89;p23"/>
          <p:cNvPicPr preferRelativeResize="0"/>
          <p:nvPr/>
        </p:nvPicPr>
        <p:blipFill rotWithShape="1">
          <a:blip r:embed="rId3">
            <a:alphaModFix/>
          </a:blip>
          <a:srcRect b="0" l="0" r="0" t="0"/>
          <a:stretch/>
        </p:blipFill>
        <p:spPr>
          <a:xfrm>
            <a:off x="5715000" y="0"/>
            <a:ext cx="3429000" cy="5143500"/>
          </a:xfrm>
          <a:prstGeom prst="rect">
            <a:avLst/>
          </a:prstGeom>
          <a:noFill/>
          <a:ln>
            <a:noFill/>
          </a:ln>
        </p:spPr>
      </p:pic>
      <p:sp>
        <p:nvSpPr>
          <p:cNvPr id="90" name="Google Shape;90;p23"/>
          <p:cNvSpPr/>
          <p:nvPr/>
        </p:nvSpPr>
        <p:spPr>
          <a:xfrm>
            <a:off x="321550" y="895425"/>
            <a:ext cx="4767000" cy="586800"/>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2800"/>
              <a:buFont typeface="Barlow"/>
              <a:buNone/>
            </a:pPr>
            <a:r>
              <a:rPr b="1" i="0" lang="en-GB" sz="2800" u="none" cap="none" strike="noStrike">
                <a:solidFill>
                  <a:srgbClr val="7068F4"/>
                </a:solidFill>
                <a:latin typeface="Kalam"/>
                <a:ea typeface="Kalam"/>
                <a:cs typeface="Kalam"/>
                <a:sym typeface="Kalam"/>
              </a:rPr>
              <a:t>File Backup Utilit</a:t>
            </a:r>
            <a:r>
              <a:rPr b="1" lang="en-GB" sz="2800">
                <a:solidFill>
                  <a:srgbClr val="7068F4"/>
                </a:solidFill>
                <a:latin typeface="Kalam"/>
                <a:ea typeface="Kalam"/>
                <a:cs typeface="Kalam"/>
                <a:sym typeface="Kalam"/>
              </a:rPr>
              <a:t>y</a:t>
            </a:r>
            <a:endParaRPr b="1" i="0" sz="2800" u="none" cap="none" strike="noStrike">
              <a:latin typeface="Kalam"/>
              <a:ea typeface="Kalam"/>
              <a:cs typeface="Kalam"/>
              <a:sym typeface="Kalam"/>
            </a:endParaRPr>
          </a:p>
        </p:txBody>
      </p:sp>
      <p:sp>
        <p:nvSpPr>
          <p:cNvPr id="91" name="Google Shape;91;p23"/>
          <p:cNvSpPr/>
          <p:nvPr/>
        </p:nvSpPr>
        <p:spPr>
          <a:xfrm>
            <a:off x="321550" y="1709025"/>
            <a:ext cx="5334900" cy="295980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100"/>
              <a:buFont typeface="Montserrat"/>
              <a:buNone/>
            </a:pPr>
            <a:r>
              <a:rPr lang="en-GB">
                <a:solidFill>
                  <a:srgbClr val="272525"/>
                </a:solidFill>
                <a:latin typeface="Montserrat"/>
                <a:ea typeface="Montserrat"/>
                <a:cs typeface="Montserrat"/>
                <a:sym typeface="Montserrat"/>
              </a:rPr>
              <a:t>Team Number: 22</a:t>
            </a:r>
            <a:endParaRPr>
              <a:solidFill>
                <a:srgbClr val="272525"/>
              </a:solidFill>
              <a:latin typeface="Montserrat"/>
              <a:ea typeface="Montserrat"/>
              <a:cs typeface="Montserrat"/>
              <a:sym typeface="Montserrat"/>
            </a:endParaRPr>
          </a:p>
          <a:p>
            <a:pPr indent="0" lvl="0" marL="0" marR="0" rtl="0" algn="l">
              <a:lnSpc>
                <a:spcPct val="158823"/>
              </a:lnSpc>
              <a:spcBef>
                <a:spcPts val="0"/>
              </a:spcBef>
              <a:spcAft>
                <a:spcPts val="0"/>
              </a:spcAft>
              <a:buClr>
                <a:srgbClr val="272525"/>
              </a:buClr>
              <a:buSzPts val="1100"/>
              <a:buFont typeface="Montserrat"/>
              <a:buNone/>
            </a:pPr>
            <a:r>
              <a:rPr lang="en-GB">
                <a:solidFill>
                  <a:srgbClr val="272525"/>
                </a:solidFill>
                <a:latin typeface="Montserrat"/>
                <a:ea typeface="Montserrat"/>
                <a:cs typeface="Montserrat"/>
                <a:sym typeface="Montserrat"/>
              </a:rPr>
              <a:t>Team Members:</a:t>
            </a:r>
            <a:endParaRPr>
              <a:solidFill>
                <a:srgbClr val="272525"/>
              </a:solidFill>
              <a:latin typeface="Montserrat"/>
              <a:ea typeface="Montserrat"/>
              <a:cs typeface="Montserrat"/>
              <a:sym typeface="Montserrat"/>
            </a:endParaRPr>
          </a:p>
          <a:p>
            <a:pPr indent="-317500" lvl="0" marL="457200" marR="0" rtl="0" algn="l">
              <a:lnSpc>
                <a:spcPct val="158823"/>
              </a:lnSpc>
              <a:spcBef>
                <a:spcPts val="0"/>
              </a:spcBef>
              <a:spcAft>
                <a:spcPts val="0"/>
              </a:spcAft>
              <a:buClr>
                <a:srgbClr val="272525"/>
              </a:buClr>
              <a:buSzPts val="1400"/>
              <a:buFont typeface="Montserrat"/>
              <a:buChar char="●"/>
            </a:pPr>
            <a:r>
              <a:rPr lang="en-GB">
                <a:solidFill>
                  <a:srgbClr val="272525"/>
                </a:solidFill>
                <a:latin typeface="Montserrat"/>
                <a:ea typeface="Montserrat"/>
                <a:cs typeface="Montserrat"/>
                <a:sym typeface="Montserrat"/>
              </a:rPr>
              <a:t>Nived Shaji</a:t>
            </a:r>
            <a:endParaRPr>
              <a:solidFill>
                <a:srgbClr val="272525"/>
              </a:solidFill>
              <a:latin typeface="Montserrat"/>
              <a:ea typeface="Montserrat"/>
              <a:cs typeface="Montserrat"/>
              <a:sym typeface="Montserrat"/>
            </a:endParaRPr>
          </a:p>
          <a:p>
            <a:pPr indent="-317500" lvl="0" marL="457200" marR="0" rtl="0" algn="l">
              <a:lnSpc>
                <a:spcPct val="158823"/>
              </a:lnSpc>
              <a:spcBef>
                <a:spcPts val="0"/>
              </a:spcBef>
              <a:spcAft>
                <a:spcPts val="0"/>
              </a:spcAft>
              <a:buClr>
                <a:srgbClr val="272525"/>
              </a:buClr>
              <a:buSzPts val="1400"/>
              <a:buFont typeface="Montserrat"/>
              <a:buChar char="●"/>
            </a:pPr>
            <a:r>
              <a:rPr lang="en-GB">
                <a:solidFill>
                  <a:srgbClr val="272525"/>
                </a:solidFill>
                <a:latin typeface="Montserrat"/>
                <a:ea typeface="Montserrat"/>
                <a:cs typeface="Montserrat"/>
                <a:sym typeface="Montserrat"/>
              </a:rPr>
              <a:t>Yeshwanth</a:t>
            </a:r>
            <a:endParaRPr>
              <a:solidFill>
                <a:srgbClr val="272525"/>
              </a:solidFill>
              <a:latin typeface="Montserrat"/>
              <a:ea typeface="Montserrat"/>
              <a:cs typeface="Montserrat"/>
              <a:sym typeface="Montserrat"/>
            </a:endParaRPr>
          </a:p>
          <a:p>
            <a:pPr indent="-317500" lvl="0" marL="457200" marR="0" rtl="0" algn="l">
              <a:lnSpc>
                <a:spcPct val="158823"/>
              </a:lnSpc>
              <a:spcBef>
                <a:spcPts val="0"/>
              </a:spcBef>
              <a:spcAft>
                <a:spcPts val="0"/>
              </a:spcAft>
              <a:buClr>
                <a:srgbClr val="272525"/>
              </a:buClr>
              <a:buSzPts val="1400"/>
              <a:buFont typeface="Montserrat"/>
              <a:buChar char="●"/>
            </a:pPr>
            <a:r>
              <a:rPr lang="en-GB">
                <a:solidFill>
                  <a:srgbClr val="272525"/>
                </a:solidFill>
                <a:latin typeface="Montserrat"/>
                <a:ea typeface="Montserrat"/>
                <a:cs typeface="Montserrat"/>
                <a:sym typeface="Montserrat"/>
              </a:rPr>
              <a:t>Nithesh V</a:t>
            </a:r>
            <a:endParaRPr>
              <a:solidFill>
                <a:srgbClr val="272525"/>
              </a:solidFill>
              <a:latin typeface="Montserrat"/>
              <a:ea typeface="Montserrat"/>
              <a:cs typeface="Montserrat"/>
              <a:sym typeface="Montserrat"/>
            </a:endParaRPr>
          </a:p>
          <a:p>
            <a:pPr indent="0" lvl="0" marL="457200" marR="0" rtl="0" algn="l">
              <a:lnSpc>
                <a:spcPct val="158823"/>
              </a:lnSpc>
              <a:spcBef>
                <a:spcPts val="0"/>
              </a:spcBef>
              <a:spcAft>
                <a:spcPts val="0"/>
              </a:spcAft>
              <a:buNone/>
            </a:pPr>
            <a:r>
              <a:t/>
            </a:r>
            <a:endParaRPr>
              <a:solidFill>
                <a:srgbClr val="272525"/>
              </a:solidFill>
              <a:latin typeface="Montserrat"/>
              <a:ea typeface="Montserrat"/>
              <a:cs typeface="Montserrat"/>
              <a:sym typeface="Montserrat"/>
            </a:endParaRPr>
          </a:p>
          <a:p>
            <a:pPr indent="0" lvl="0" marL="0" marR="0" rtl="0" algn="l">
              <a:lnSpc>
                <a:spcPct val="158823"/>
              </a:lnSpc>
              <a:spcBef>
                <a:spcPts val="0"/>
              </a:spcBef>
              <a:spcAft>
                <a:spcPts val="0"/>
              </a:spcAft>
              <a:buClr>
                <a:srgbClr val="272525"/>
              </a:buClr>
              <a:buSzPts val="1100"/>
              <a:buFont typeface="Montserrat"/>
              <a:buNone/>
            </a:pPr>
            <a:r>
              <a:rPr lang="en-GB">
                <a:solidFill>
                  <a:srgbClr val="272525"/>
                </a:solidFill>
                <a:latin typeface="Montserrat"/>
                <a:ea typeface="Montserrat"/>
                <a:cs typeface="Montserrat"/>
                <a:sym typeface="Montserrat"/>
              </a:rPr>
              <a:t>Course: B.E. CSE (VTU 2022 Scheme)</a:t>
            </a:r>
            <a:endParaRPr>
              <a:solidFill>
                <a:srgbClr val="272525"/>
              </a:solidFill>
              <a:latin typeface="Montserrat"/>
              <a:ea typeface="Montserrat"/>
              <a:cs typeface="Montserrat"/>
              <a:sym typeface="Montserrat"/>
            </a:endParaRPr>
          </a:p>
          <a:p>
            <a:pPr indent="0" lvl="0" marL="0" marR="0" rtl="0" algn="l">
              <a:lnSpc>
                <a:spcPct val="158823"/>
              </a:lnSpc>
              <a:spcBef>
                <a:spcPts val="0"/>
              </a:spcBef>
              <a:spcAft>
                <a:spcPts val="0"/>
              </a:spcAft>
              <a:buClr>
                <a:srgbClr val="272525"/>
              </a:buClr>
              <a:buSzPts val="1100"/>
              <a:buFont typeface="Montserrat"/>
              <a:buNone/>
            </a:pPr>
            <a:r>
              <a:rPr lang="en-GB">
                <a:solidFill>
                  <a:srgbClr val="272525"/>
                </a:solidFill>
                <a:latin typeface="Montserrat"/>
                <a:ea typeface="Montserrat"/>
                <a:cs typeface="Montserrat"/>
                <a:sym typeface="Montserrat"/>
              </a:rPr>
              <a:t>College: Gopalan College of Engineering and Management</a:t>
            </a:r>
            <a:endParaRPr>
              <a:solidFill>
                <a:srgbClr val="272525"/>
              </a:solidFill>
              <a:latin typeface="Montserrat"/>
              <a:ea typeface="Montserrat"/>
              <a:cs typeface="Montserrat"/>
              <a:sym typeface="Montserrat"/>
            </a:endParaRPr>
          </a:p>
        </p:txBody>
      </p:sp>
      <p:sp>
        <p:nvSpPr>
          <p:cNvPr id="92" name="Google Shape;92;p23"/>
          <p:cNvSpPr/>
          <p:nvPr/>
        </p:nvSpPr>
        <p:spPr>
          <a:xfrm>
            <a:off x="321500" y="141450"/>
            <a:ext cx="4767000" cy="586800"/>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2800"/>
              <a:buFont typeface="Barlow"/>
              <a:buNone/>
            </a:pPr>
            <a:r>
              <a:rPr b="1" lang="en-GB" sz="3800">
                <a:solidFill>
                  <a:srgbClr val="674EA7"/>
                </a:solidFill>
                <a:latin typeface="Kalam"/>
                <a:ea typeface="Kalam"/>
                <a:cs typeface="Kalam"/>
                <a:sym typeface="Kalam"/>
              </a:rPr>
              <a:t>Mini Project</a:t>
            </a:r>
            <a:endParaRPr b="1" i="0" sz="3800" u="none" cap="none" strike="noStrike">
              <a:solidFill>
                <a:srgbClr val="674EA7"/>
              </a:solidFill>
              <a:latin typeface="Kalam"/>
              <a:ea typeface="Kalam"/>
              <a:cs typeface="Kalam"/>
              <a:sym typeface="Kala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4"/>
          <p:cNvPicPr preferRelativeResize="0"/>
          <p:nvPr/>
        </p:nvPicPr>
        <p:blipFill rotWithShape="1">
          <a:blip r:embed="rId3">
            <a:alphaModFix/>
          </a:blip>
          <a:srcRect b="0" l="26721" r="43278" t="0"/>
          <a:stretch/>
        </p:blipFill>
        <p:spPr>
          <a:xfrm>
            <a:off x="0" y="0"/>
            <a:ext cx="3429000" cy="5143500"/>
          </a:xfrm>
          <a:prstGeom prst="rect">
            <a:avLst/>
          </a:prstGeom>
          <a:noFill/>
          <a:ln>
            <a:noFill/>
          </a:ln>
        </p:spPr>
      </p:pic>
      <p:sp>
        <p:nvSpPr>
          <p:cNvPr id="99" name="Google Shape;99;p24"/>
          <p:cNvSpPr/>
          <p:nvPr/>
        </p:nvSpPr>
        <p:spPr>
          <a:xfrm>
            <a:off x="3815134" y="271091"/>
            <a:ext cx="4790400" cy="869100"/>
          </a:xfrm>
          <a:prstGeom prst="rect">
            <a:avLst/>
          </a:prstGeom>
          <a:noFill/>
          <a:ln>
            <a:noFill/>
          </a:ln>
        </p:spPr>
        <p:txBody>
          <a:bodyPr anchorCtr="0" anchor="t" bIns="0" lIns="0" spcFirstLastPara="1" rIns="0" wrap="square" tIns="0">
            <a:noAutofit/>
          </a:bodyPr>
          <a:lstStyle/>
          <a:p>
            <a:pPr indent="0" lvl="0" marL="0" marR="0" rtl="0" algn="l">
              <a:lnSpc>
                <a:spcPct val="125287"/>
              </a:lnSpc>
              <a:spcBef>
                <a:spcPts val="0"/>
              </a:spcBef>
              <a:spcAft>
                <a:spcPts val="0"/>
              </a:spcAft>
              <a:buClr>
                <a:srgbClr val="7068F4"/>
              </a:buClr>
              <a:buSzPts val="2700"/>
              <a:buFont typeface="Barlow"/>
              <a:buNone/>
            </a:pPr>
            <a:r>
              <a:rPr b="1" lang="en-GB" sz="3400">
                <a:solidFill>
                  <a:srgbClr val="7068F4"/>
                </a:solidFill>
                <a:latin typeface="Kalam"/>
                <a:ea typeface="Kalam"/>
                <a:cs typeface="Kalam"/>
                <a:sym typeface="Kalam"/>
              </a:rPr>
              <a:t>Introduction</a:t>
            </a:r>
            <a:endParaRPr b="1" i="0" sz="3400" u="none" cap="none" strike="noStrike">
              <a:latin typeface="Kalam"/>
              <a:ea typeface="Kalam"/>
              <a:cs typeface="Kalam"/>
              <a:sym typeface="Kalam"/>
            </a:endParaRPr>
          </a:p>
        </p:txBody>
      </p:sp>
      <p:sp>
        <p:nvSpPr>
          <p:cNvPr id="100" name="Google Shape;100;p24"/>
          <p:cNvSpPr/>
          <p:nvPr/>
        </p:nvSpPr>
        <p:spPr>
          <a:xfrm>
            <a:off x="3634150" y="1445000"/>
            <a:ext cx="255300" cy="283800"/>
          </a:xfrm>
          <a:prstGeom prst="roundRect">
            <a:avLst>
              <a:gd fmla="val 51443" name="adj"/>
            </a:avLst>
          </a:prstGeom>
          <a:solidFill>
            <a:srgbClr val="C1C3D0"/>
          </a:solidFill>
          <a:ln>
            <a:noFill/>
          </a:ln>
          <a:effectLst>
            <a:outerShdw blurRad="52070" rotWithShape="0" algn="bl" dir="13500000" dist="25400">
              <a:srgbClr val="FFFFFF">
                <a:alpha val="69803"/>
              </a:srgbClr>
            </a:outerShdw>
          </a:effectLst>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01" name="Google Shape;101;p24"/>
          <p:cNvSpPr/>
          <p:nvPr/>
        </p:nvSpPr>
        <p:spPr>
          <a:xfrm>
            <a:off x="4035248" y="1445000"/>
            <a:ext cx="1919400" cy="26670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272525"/>
              </a:buClr>
              <a:buSzPts val="1300"/>
              <a:buFont typeface="Barlow"/>
              <a:buNone/>
            </a:pPr>
            <a:r>
              <a:rPr b="1" i="0" lang="en-GB" sz="1300" u="none" cap="none" strike="noStrike">
                <a:solidFill>
                  <a:srgbClr val="272525"/>
                </a:solidFill>
                <a:latin typeface="Barlow"/>
                <a:ea typeface="Barlow"/>
                <a:cs typeface="Barlow"/>
                <a:sym typeface="Barlow"/>
              </a:rPr>
              <a:t>Simplicity</a:t>
            </a:r>
            <a:endParaRPr b="0" i="0" sz="1300" u="none" cap="none" strike="noStrike"/>
          </a:p>
        </p:txBody>
      </p:sp>
      <p:sp>
        <p:nvSpPr>
          <p:cNvPr id="102" name="Google Shape;102;p24"/>
          <p:cNvSpPr/>
          <p:nvPr/>
        </p:nvSpPr>
        <p:spPr>
          <a:xfrm>
            <a:off x="4035248" y="1808816"/>
            <a:ext cx="2171100" cy="1037100"/>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272525"/>
              </a:buClr>
              <a:buSzPts val="1000"/>
              <a:buFont typeface="Montserrat"/>
              <a:buNone/>
            </a:pPr>
            <a:r>
              <a:rPr lang="en-GB" sz="1000">
                <a:solidFill>
                  <a:srgbClr val="272525"/>
                </a:solidFill>
                <a:latin typeface="Montserrat"/>
                <a:ea typeface="Montserrat"/>
                <a:cs typeface="Montserrat"/>
                <a:sym typeface="Montserrat"/>
              </a:rPr>
              <a:t>Easy to use with minimal user input – just enter source and destination paths.</a:t>
            </a:r>
            <a:endParaRPr b="0" i="0" sz="1000" u="none" cap="none" strike="noStrike"/>
          </a:p>
        </p:txBody>
      </p:sp>
      <p:sp>
        <p:nvSpPr>
          <p:cNvPr id="103" name="Google Shape;103;p24"/>
          <p:cNvSpPr/>
          <p:nvPr/>
        </p:nvSpPr>
        <p:spPr>
          <a:xfrm>
            <a:off x="6352104" y="1445000"/>
            <a:ext cx="255300" cy="283800"/>
          </a:xfrm>
          <a:prstGeom prst="roundRect">
            <a:avLst>
              <a:gd fmla="val 51443" name="adj"/>
            </a:avLst>
          </a:prstGeom>
          <a:solidFill>
            <a:srgbClr val="CCCCCC"/>
          </a:solidFill>
          <a:ln>
            <a:noFill/>
          </a:ln>
          <a:effectLst>
            <a:outerShdw blurRad="52070" rotWithShape="0" algn="bl" dir="13500000" dist="25400">
              <a:srgbClr val="FFFFFF">
                <a:alpha val="69803"/>
              </a:srgbClr>
            </a:outerShdw>
          </a:effectLst>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04" name="Google Shape;104;p24"/>
          <p:cNvSpPr/>
          <p:nvPr/>
        </p:nvSpPr>
        <p:spPr>
          <a:xfrm>
            <a:off x="6753202" y="1445000"/>
            <a:ext cx="1919400" cy="26670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272525"/>
              </a:buClr>
              <a:buSzPts val="1300"/>
              <a:buFont typeface="Barlow"/>
              <a:buNone/>
            </a:pPr>
            <a:r>
              <a:rPr b="1" i="0" lang="en-GB" sz="1300" u="none" cap="none" strike="noStrike">
                <a:solidFill>
                  <a:srgbClr val="272525"/>
                </a:solidFill>
                <a:latin typeface="Barlow"/>
                <a:ea typeface="Barlow"/>
                <a:cs typeface="Barlow"/>
                <a:sym typeface="Barlow"/>
              </a:rPr>
              <a:t>Portability</a:t>
            </a:r>
            <a:endParaRPr b="0" i="0" sz="1300" u="none" cap="none" strike="noStrike"/>
          </a:p>
        </p:txBody>
      </p:sp>
      <p:sp>
        <p:nvSpPr>
          <p:cNvPr id="105" name="Google Shape;105;p24"/>
          <p:cNvSpPr/>
          <p:nvPr/>
        </p:nvSpPr>
        <p:spPr>
          <a:xfrm>
            <a:off x="6753202" y="1808816"/>
            <a:ext cx="2171100" cy="1037100"/>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272525"/>
              </a:buClr>
              <a:buSzPts val="1000"/>
              <a:buFont typeface="Montserrat"/>
              <a:buNone/>
            </a:pPr>
            <a:r>
              <a:rPr lang="en-GB" sz="1000">
                <a:solidFill>
                  <a:srgbClr val="272525"/>
                </a:solidFill>
                <a:latin typeface="Montserrat"/>
                <a:ea typeface="Montserrat"/>
                <a:cs typeface="Montserrat"/>
                <a:sym typeface="Montserrat"/>
              </a:rPr>
              <a:t>Runs on any system with Python installed – no external dependencies.</a:t>
            </a:r>
            <a:endParaRPr b="0" i="0" sz="1000" u="none" cap="none" strike="noStrike"/>
          </a:p>
        </p:txBody>
      </p:sp>
      <p:sp>
        <p:nvSpPr>
          <p:cNvPr id="106" name="Google Shape;106;p24"/>
          <p:cNvSpPr/>
          <p:nvPr/>
        </p:nvSpPr>
        <p:spPr>
          <a:xfrm>
            <a:off x="3634150" y="3190312"/>
            <a:ext cx="255300" cy="283800"/>
          </a:xfrm>
          <a:prstGeom prst="roundRect">
            <a:avLst>
              <a:gd fmla="val 51443" name="adj"/>
            </a:avLst>
          </a:prstGeom>
          <a:solidFill>
            <a:srgbClr val="B7B7B7"/>
          </a:solidFill>
          <a:ln>
            <a:noFill/>
          </a:ln>
          <a:effectLst>
            <a:outerShdw blurRad="52070" rotWithShape="0" algn="bl" dir="13500000" dist="25400">
              <a:srgbClr val="FFFFFF">
                <a:alpha val="69803"/>
              </a:srgbClr>
            </a:outerShdw>
          </a:effectLst>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07" name="Google Shape;107;p24"/>
          <p:cNvSpPr/>
          <p:nvPr/>
        </p:nvSpPr>
        <p:spPr>
          <a:xfrm>
            <a:off x="4035248" y="3190312"/>
            <a:ext cx="1919400" cy="26670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272525"/>
              </a:buClr>
              <a:buSzPts val="1300"/>
              <a:buFont typeface="Barlow"/>
              <a:buNone/>
            </a:pPr>
            <a:r>
              <a:rPr b="1" i="0" lang="en-GB" sz="1300" u="none" cap="none" strike="noStrike">
                <a:solidFill>
                  <a:srgbClr val="272525"/>
                </a:solidFill>
                <a:latin typeface="Barlow"/>
                <a:ea typeface="Barlow"/>
                <a:cs typeface="Barlow"/>
                <a:sym typeface="Barlow"/>
              </a:rPr>
              <a:t>Scalability</a:t>
            </a:r>
            <a:endParaRPr b="0" i="0" sz="1300" u="none" cap="none" strike="noStrike"/>
          </a:p>
        </p:txBody>
      </p:sp>
      <p:sp>
        <p:nvSpPr>
          <p:cNvPr id="108" name="Google Shape;108;p24"/>
          <p:cNvSpPr/>
          <p:nvPr/>
        </p:nvSpPr>
        <p:spPr>
          <a:xfrm>
            <a:off x="4035248" y="3554128"/>
            <a:ext cx="2171100" cy="1296300"/>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272525"/>
              </a:buClr>
              <a:buSzPts val="1000"/>
              <a:buFont typeface="Montserrat"/>
              <a:buNone/>
            </a:pPr>
            <a:r>
              <a:rPr lang="en-GB" sz="1000">
                <a:solidFill>
                  <a:srgbClr val="272525"/>
                </a:solidFill>
                <a:latin typeface="Montserrat"/>
                <a:ea typeface="Montserrat"/>
                <a:cs typeface="Montserrat"/>
                <a:sym typeface="Montserrat"/>
              </a:rPr>
              <a:t>Can handle large folders and be extended to support cloud backups or scheduling</a:t>
            </a:r>
            <a:endParaRPr b="0" i="0" sz="1000" u="none" cap="none" strike="noStrike"/>
          </a:p>
        </p:txBody>
      </p:sp>
      <p:sp>
        <p:nvSpPr>
          <p:cNvPr id="109" name="Google Shape;109;p24"/>
          <p:cNvSpPr/>
          <p:nvPr/>
        </p:nvSpPr>
        <p:spPr>
          <a:xfrm>
            <a:off x="6352104" y="3190312"/>
            <a:ext cx="255300" cy="283800"/>
          </a:xfrm>
          <a:prstGeom prst="roundRect">
            <a:avLst>
              <a:gd fmla="val 51443" name="adj"/>
            </a:avLst>
          </a:prstGeom>
          <a:solidFill>
            <a:srgbClr val="B7B7B7"/>
          </a:solidFill>
          <a:ln>
            <a:noFill/>
          </a:ln>
          <a:effectLst>
            <a:outerShdw blurRad="52070" rotWithShape="0" algn="bl" dir="13500000" dist="25400">
              <a:srgbClr val="FFFFFF">
                <a:alpha val="69803"/>
              </a:srgbClr>
            </a:outerShdw>
          </a:effectLst>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10" name="Google Shape;110;p24"/>
          <p:cNvSpPr/>
          <p:nvPr/>
        </p:nvSpPr>
        <p:spPr>
          <a:xfrm>
            <a:off x="6753202" y="3190312"/>
            <a:ext cx="1919400" cy="26670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272525"/>
              </a:buClr>
              <a:buSzPts val="1300"/>
              <a:buFont typeface="Barlow"/>
              <a:buNone/>
            </a:pPr>
            <a:r>
              <a:rPr b="1" i="0" lang="en-GB" sz="1300" u="none" cap="none" strike="noStrike">
                <a:solidFill>
                  <a:srgbClr val="272525"/>
                </a:solidFill>
                <a:latin typeface="Barlow"/>
                <a:ea typeface="Barlow"/>
                <a:cs typeface="Barlow"/>
                <a:sym typeface="Barlow"/>
              </a:rPr>
              <a:t>Security</a:t>
            </a:r>
            <a:endParaRPr b="0" i="0" sz="1300" u="none" cap="none" strike="noStrike"/>
          </a:p>
        </p:txBody>
      </p:sp>
      <p:sp>
        <p:nvSpPr>
          <p:cNvPr id="111" name="Google Shape;111;p24"/>
          <p:cNvSpPr/>
          <p:nvPr/>
        </p:nvSpPr>
        <p:spPr>
          <a:xfrm>
            <a:off x="6753202" y="3554128"/>
            <a:ext cx="2171100" cy="1037100"/>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272525"/>
              </a:buClr>
              <a:buSzPts val="1000"/>
              <a:buFont typeface="Montserrat"/>
              <a:buNone/>
            </a:pPr>
            <a:r>
              <a:rPr lang="en-GB" sz="1000">
                <a:solidFill>
                  <a:srgbClr val="272525"/>
                </a:solidFill>
                <a:latin typeface="Montserrat"/>
                <a:ea typeface="Montserrat"/>
                <a:cs typeface="Montserrat"/>
                <a:sym typeface="Montserrat"/>
              </a:rPr>
              <a:t>Performs local backups without internet, reducing risk of data breaches.</a:t>
            </a:r>
            <a:endParaRPr b="0" i="0" sz="1000" u="none" cap="none" strike="noStrike"/>
          </a:p>
        </p:txBody>
      </p:sp>
      <p:pic>
        <p:nvPicPr>
          <p:cNvPr id="112" name="Google Shape;112;p24"/>
          <p:cNvPicPr preferRelativeResize="0"/>
          <p:nvPr/>
        </p:nvPicPr>
        <p:blipFill>
          <a:blip r:embed="rId4">
            <a:alphaModFix/>
          </a:blip>
          <a:stretch>
            <a:fillRect/>
          </a:stretch>
        </p:blipFill>
        <p:spPr>
          <a:xfrm rot="-5400004">
            <a:off x="8219212" y="4218713"/>
            <a:ext cx="542200" cy="1307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preencoded.png" id="118" name="Google Shape;118;p25"/>
          <p:cNvPicPr preferRelativeResize="0"/>
          <p:nvPr/>
        </p:nvPicPr>
        <p:blipFill rotWithShape="1">
          <a:blip r:embed="rId3">
            <a:alphaModFix/>
          </a:blip>
          <a:srcRect b="0" l="0" r="0" t="0"/>
          <a:stretch/>
        </p:blipFill>
        <p:spPr>
          <a:xfrm>
            <a:off x="0" y="0"/>
            <a:ext cx="3429000" cy="5143500"/>
          </a:xfrm>
          <a:prstGeom prst="rect">
            <a:avLst/>
          </a:prstGeom>
          <a:noFill/>
          <a:ln>
            <a:noFill/>
          </a:ln>
        </p:spPr>
      </p:pic>
      <p:sp>
        <p:nvSpPr>
          <p:cNvPr id="119" name="Google Shape;119;p25"/>
          <p:cNvSpPr/>
          <p:nvPr/>
        </p:nvSpPr>
        <p:spPr>
          <a:xfrm>
            <a:off x="3902943" y="241474"/>
            <a:ext cx="4767000" cy="891000"/>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2800"/>
              <a:buFont typeface="Barlow"/>
              <a:buNone/>
            </a:pPr>
            <a:r>
              <a:rPr b="1" i="0" lang="en-GB" sz="3300" u="none" cap="none" strike="noStrike">
                <a:solidFill>
                  <a:srgbClr val="7068F4"/>
                </a:solidFill>
                <a:latin typeface="Kalam"/>
                <a:ea typeface="Kalam"/>
                <a:cs typeface="Kalam"/>
                <a:sym typeface="Kalam"/>
              </a:rPr>
              <a:t>User Interface: A Visual Representation</a:t>
            </a:r>
            <a:endParaRPr b="1" i="0" sz="3300" u="none" cap="none" strike="noStrike">
              <a:latin typeface="Kalam"/>
              <a:ea typeface="Kalam"/>
              <a:cs typeface="Kalam"/>
              <a:sym typeface="Kalam"/>
            </a:endParaRPr>
          </a:p>
        </p:txBody>
      </p:sp>
      <p:sp>
        <p:nvSpPr>
          <p:cNvPr id="120" name="Google Shape;120;p25"/>
          <p:cNvSpPr/>
          <p:nvPr/>
        </p:nvSpPr>
        <p:spPr>
          <a:xfrm>
            <a:off x="3826743" y="1733104"/>
            <a:ext cx="1781700" cy="222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1400"/>
              <a:buFont typeface="Barlow"/>
              <a:buNone/>
            </a:pPr>
            <a:r>
              <a:rPr b="1" lang="en-GB">
                <a:solidFill>
                  <a:srgbClr val="272525"/>
                </a:solidFill>
                <a:latin typeface="Barlow"/>
                <a:ea typeface="Barlow"/>
                <a:cs typeface="Barlow"/>
                <a:sym typeface="Barlow"/>
              </a:rPr>
              <a:t>Start Backup</a:t>
            </a:r>
            <a:endParaRPr b="0" i="0" sz="1400" u="none" cap="none" strike="noStrike"/>
          </a:p>
        </p:txBody>
      </p:sp>
      <p:sp>
        <p:nvSpPr>
          <p:cNvPr id="121" name="Google Shape;121;p25"/>
          <p:cNvSpPr/>
          <p:nvPr/>
        </p:nvSpPr>
        <p:spPr>
          <a:xfrm>
            <a:off x="3826743" y="2036936"/>
            <a:ext cx="2282100" cy="43350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100"/>
              <a:buFont typeface="Montserrat"/>
              <a:buNone/>
            </a:pPr>
            <a:r>
              <a:rPr lang="en-GB" sz="1100">
                <a:solidFill>
                  <a:srgbClr val="272525"/>
                </a:solidFill>
                <a:latin typeface="Montserrat"/>
                <a:ea typeface="Montserrat"/>
                <a:cs typeface="Montserrat"/>
                <a:sym typeface="Montserrat"/>
              </a:rPr>
              <a:t>Provides a simple prompt to enter the source and destination folders for backup.</a:t>
            </a:r>
            <a:endParaRPr b="0" i="0" sz="1100" u="none" cap="none" strike="noStrike"/>
          </a:p>
        </p:txBody>
      </p:sp>
      <p:sp>
        <p:nvSpPr>
          <p:cNvPr id="122" name="Google Shape;122;p25"/>
          <p:cNvSpPr/>
          <p:nvPr/>
        </p:nvSpPr>
        <p:spPr>
          <a:xfrm>
            <a:off x="6311801" y="1733104"/>
            <a:ext cx="1781700" cy="222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1400"/>
              <a:buFont typeface="Barlow"/>
              <a:buNone/>
            </a:pPr>
            <a:r>
              <a:rPr b="1" lang="en-GB">
                <a:solidFill>
                  <a:srgbClr val="272525"/>
                </a:solidFill>
                <a:latin typeface="Barlow"/>
                <a:ea typeface="Barlow"/>
                <a:cs typeface="Barlow"/>
                <a:sym typeface="Barlow"/>
              </a:rPr>
              <a:t>Show Backup Path</a:t>
            </a:r>
            <a:endParaRPr b="0" i="0" sz="1400" u="none" cap="none" strike="noStrike"/>
          </a:p>
        </p:txBody>
      </p:sp>
      <p:sp>
        <p:nvSpPr>
          <p:cNvPr id="123" name="Google Shape;123;p25"/>
          <p:cNvSpPr/>
          <p:nvPr/>
        </p:nvSpPr>
        <p:spPr>
          <a:xfrm>
            <a:off x="6311801" y="2036936"/>
            <a:ext cx="2282100" cy="65010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100"/>
              <a:buFont typeface="Montserrat"/>
              <a:buNone/>
            </a:pPr>
            <a:r>
              <a:rPr lang="en-GB" sz="1100">
                <a:solidFill>
                  <a:srgbClr val="272525"/>
                </a:solidFill>
                <a:latin typeface="Montserrat"/>
                <a:ea typeface="Montserrat"/>
                <a:cs typeface="Montserrat"/>
                <a:sym typeface="Montserrat"/>
              </a:rPr>
              <a:t>Displays the exact location of the newly created backup folder with timestamp.</a:t>
            </a:r>
            <a:endParaRPr b="0" i="0" sz="1100" u="none" cap="none" strike="noStrike"/>
          </a:p>
        </p:txBody>
      </p:sp>
      <p:sp>
        <p:nvSpPr>
          <p:cNvPr id="124" name="Google Shape;124;p25"/>
          <p:cNvSpPr/>
          <p:nvPr/>
        </p:nvSpPr>
        <p:spPr>
          <a:xfrm>
            <a:off x="3826743" y="3338513"/>
            <a:ext cx="1781700" cy="222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1400"/>
              <a:buFont typeface="Barlow"/>
              <a:buNone/>
            </a:pPr>
            <a:r>
              <a:rPr b="1" lang="en-GB">
                <a:solidFill>
                  <a:srgbClr val="272525"/>
                </a:solidFill>
                <a:latin typeface="Barlow"/>
                <a:ea typeface="Barlow"/>
                <a:cs typeface="Barlow"/>
                <a:sym typeface="Barlow"/>
              </a:rPr>
              <a:t>Repeat Backup</a:t>
            </a:r>
            <a:endParaRPr b="0" i="0" sz="1400" u="none" cap="none" strike="noStrike"/>
          </a:p>
        </p:txBody>
      </p:sp>
      <p:sp>
        <p:nvSpPr>
          <p:cNvPr id="125" name="Google Shape;125;p25"/>
          <p:cNvSpPr/>
          <p:nvPr/>
        </p:nvSpPr>
        <p:spPr>
          <a:xfrm>
            <a:off x="3826743" y="3642345"/>
            <a:ext cx="2282100" cy="65010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100"/>
              <a:buFont typeface="Montserrat"/>
              <a:buNone/>
            </a:pPr>
            <a:r>
              <a:rPr lang="en-GB" sz="1100">
                <a:solidFill>
                  <a:srgbClr val="272525"/>
                </a:solidFill>
                <a:latin typeface="Montserrat"/>
                <a:ea typeface="Montserrat"/>
                <a:cs typeface="Montserrat"/>
                <a:sym typeface="Montserrat"/>
              </a:rPr>
              <a:t>Enables users to perform another backup without restarting the program.</a:t>
            </a:r>
            <a:endParaRPr b="0" i="0" sz="1100" u="none" cap="none" strike="noStrike"/>
          </a:p>
        </p:txBody>
      </p:sp>
      <p:sp>
        <p:nvSpPr>
          <p:cNvPr id="126" name="Google Shape;126;p25"/>
          <p:cNvSpPr/>
          <p:nvPr/>
        </p:nvSpPr>
        <p:spPr>
          <a:xfrm>
            <a:off x="6311801" y="3338513"/>
            <a:ext cx="1781700" cy="2226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1400"/>
              <a:buFont typeface="Barlow"/>
              <a:buNone/>
            </a:pPr>
            <a:r>
              <a:rPr b="1" lang="en-GB">
                <a:solidFill>
                  <a:srgbClr val="272525"/>
                </a:solidFill>
                <a:latin typeface="Barlow"/>
                <a:ea typeface="Barlow"/>
                <a:cs typeface="Barlow"/>
                <a:sym typeface="Barlow"/>
              </a:rPr>
              <a:t>Exit Utility</a:t>
            </a:r>
            <a:endParaRPr b="0" i="0" sz="1400" u="none" cap="none" strike="noStrike"/>
          </a:p>
        </p:txBody>
      </p:sp>
      <p:sp>
        <p:nvSpPr>
          <p:cNvPr id="127" name="Google Shape;127;p25"/>
          <p:cNvSpPr/>
          <p:nvPr/>
        </p:nvSpPr>
        <p:spPr>
          <a:xfrm>
            <a:off x="6311801" y="3642345"/>
            <a:ext cx="2282100" cy="65010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100"/>
              <a:buFont typeface="Montserrat"/>
              <a:buNone/>
            </a:pPr>
            <a:r>
              <a:rPr lang="en-GB" sz="1100">
                <a:solidFill>
                  <a:srgbClr val="272525"/>
                </a:solidFill>
                <a:latin typeface="Montserrat"/>
                <a:ea typeface="Montserrat"/>
                <a:cs typeface="Montserrat"/>
                <a:sym typeface="Montserrat"/>
              </a:rPr>
              <a:t>Allows users to exit the backup tool after confirmation.</a:t>
            </a:r>
            <a:endParaRPr b="0" i="0" sz="1100" u="none" cap="none" strike="noStrike"/>
          </a:p>
        </p:txBody>
      </p:sp>
      <p:pic>
        <p:nvPicPr>
          <p:cNvPr id="128" name="Google Shape;128;p25"/>
          <p:cNvPicPr preferRelativeResize="0"/>
          <p:nvPr/>
        </p:nvPicPr>
        <p:blipFill>
          <a:blip r:embed="rId4">
            <a:alphaModFix/>
          </a:blip>
          <a:stretch>
            <a:fillRect/>
          </a:stretch>
        </p:blipFill>
        <p:spPr>
          <a:xfrm rot="-5400005">
            <a:off x="8186975" y="3805475"/>
            <a:ext cx="454275" cy="130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p:nvPr/>
        </p:nvSpPr>
        <p:spPr>
          <a:xfrm>
            <a:off x="438969" y="421109"/>
            <a:ext cx="5994300" cy="412500"/>
          </a:xfrm>
          <a:prstGeom prst="rect">
            <a:avLst/>
          </a:prstGeom>
          <a:noFill/>
          <a:ln>
            <a:noFill/>
          </a:ln>
        </p:spPr>
        <p:txBody>
          <a:bodyPr anchorCtr="0" anchor="t" bIns="0" lIns="0" spcFirstLastPara="1" rIns="0" wrap="square" tIns="0">
            <a:noAutofit/>
          </a:bodyPr>
          <a:lstStyle/>
          <a:p>
            <a:pPr indent="0" lvl="0" marL="0" marR="0" rtl="0" algn="l">
              <a:lnSpc>
                <a:spcPct val="124096"/>
              </a:lnSpc>
              <a:spcBef>
                <a:spcPts val="0"/>
              </a:spcBef>
              <a:spcAft>
                <a:spcPts val="0"/>
              </a:spcAft>
              <a:buClr>
                <a:srgbClr val="7068F4"/>
              </a:buClr>
              <a:buSzPts val="2600"/>
              <a:buFont typeface="Barlow"/>
              <a:buNone/>
            </a:pPr>
            <a:r>
              <a:rPr b="1" lang="en-GB" sz="3300">
                <a:solidFill>
                  <a:srgbClr val="7068F4"/>
                </a:solidFill>
                <a:latin typeface="Kalam"/>
                <a:ea typeface="Kalam"/>
                <a:cs typeface="Kalam"/>
                <a:sym typeface="Kalam"/>
              </a:rPr>
              <a:t>Challenges Faced</a:t>
            </a:r>
            <a:endParaRPr b="1" i="0" sz="3300" u="none" cap="none" strike="noStrike">
              <a:latin typeface="Kalam"/>
              <a:ea typeface="Kalam"/>
              <a:cs typeface="Kalam"/>
              <a:sym typeface="Kalam"/>
            </a:endParaRPr>
          </a:p>
        </p:txBody>
      </p:sp>
      <p:pic>
        <p:nvPicPr>
          <p:cNvPr id="135" name="Google Shape;135;p26"/>
          <p:cNvPicPr preferRelativeResize="0"/>
          <p:nvPr/>
        </p:nvPicPr>
        <p:blipFill>
          <a:blip r:embed="rId3">
            <a:alphaModFix/>
          </a:blip>
          <a:stretch>
            <a:fillRect/>
          </a:stretch>
        </p:blipFill>
        <p:spPr>
          <a:xfrm rot="-5400005">
            <a:off x="8263175" y="4262675"/>
            <a:ext cx="454275" cy="1307375"/>
          </a:xfrm>
          <a:prstGeom prst="rect">
            <a:avLst/>
          </a:prstGeom>
          <a:noFill/>
          <a:ln>
            <a:noFill/>
          </a:ln>
        </p:spPr>
      </p:pic>
      <p:sp>
        <p:nvSpPr>
          <p:cNvPr id="136" name="Google Shape;136;p26"/>
          <p:cNvSpPr/>
          <p:nvPr/>
        </p:nvSpPr>
        <p:spPr>
          <a:xfrm>
            <a:off x="521678" y="1269024"/>
            <a:ext cx="386100" cy="293400"/>
          </a:xfrm>
          <a:prstGeom prst="roundRect">
            <a:avLst>
              <a:gd fmla="val 51443" name="adj"/>
            </a:avLst>
          </a:prstGeom>
          <a:solidFill>
            <a:srgbClr val="C1C3D0"/>
          </a:solidFill>
          <a:ln>
            <a:noFill/>
          </a:ln>
          <a:effectLst>
            <a:outerShdw blurRad="52070" rotWithShape="0" algn="bl" dir="13500000" dist="25400">
              <a:srgbClr val="FFFFFF">
                <a:alpha val="69800"/>
              </a:srgbClr>
            </a:outerShdw>
          </a:effectLst>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37" name="Google Shape;137;p26"/>
          <p:cNvSpPr/>
          <p:nvPr/>
        </p:nvSpPr>
        <p:spPr>
          <a:xfrm>
            <a:off x="976433" y="1269024"/>
            <a:ext cx="2905500" cy="27600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272525"/>
              </a:buClr>
              <a:buSzPts val="1300"/>
              <a:buFont typeface="Barlow"/>
              <a:buNone/>
            </a:pPr>
            <a:r>
              <a:rPr b="1" lang="en-GB" sz="1300">
                <a:solidFill>
                  <a:srgbClr val="272525"/>
                </a:solidFill>
                <a:latin typeface="Barlow"/>
                <a:ea typeface="Barlow"/>
                <a:cs typeface="Barlow"/>
                <a:sym typeface="Barlow"/>
              </a:rPr>
              <a:t>Handling file I/O efficiently</a:t>
            </a:r>
            <a:endParaRPr b="0" i="0" sz="1300" u="none" cap="none" strike="noStrike"/>
          </a:p>
        </p:txBody>
      </p:sp>
      <p:sp>
        <p:nvSpPr>
          <p:cNvPr id="138" name="Google Shape;138;p26"/>
          <p:cNvSpPr/>
          <p:nvPr/>
        </p:nvSpPr>
        <p:spPr>
          <a:xfrm>
            <a:off x="976433" y="1645837"/>
            <a:ext cx="3286200" cy="1074300"/>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272525"/>
              </a:buClr>
              <a:buSzPts val="1000"/>
              <a:buFont typeface="Montserrat"/>
              <a:buNone/>
            </a:pPr>
            <a:r>
              <a:rPr lang="en-GB" sz="1000">
                <a:solidFill>
                  <a:srgbClr val="272525"/>
                </a:solidFill>
                <a:latin typeface="Montserrat"/>
                <a:ea typeface="Montserrat"/>
                <a:cs typeface="Montserrat"/>
                <a:sym typeface="Montserrat"/>
              </a:rPr>
              <a:t>optimizing file access and minimizing opening and closing operations, thereby enhancing the performance and reducing the unnecessary overhead</a:t>
            </a:r>
            <a:endParaRPr b="0" i="0" sz="1000" u="none" cap="none" strike="noStrike"/>
          </a:p>
        </p:txBody>
      </p:sp>
      <p:sp>
        <p:nvSpPr>
          <p:cNvPr id="139" name="Google Shape;139;p26"/>
          <p:cNvSpPr/>
          <p:nvPr/>
        </p:nvSpPr>
        <p:spPr>
          <a:xfrm>
            <a:off x="4788326" y="1269024"/>
            <a:ext cx="386100" cy="293400"/>
          </a:xfrm>
          <a:prstGeom prst="roundRect">
            <a:avLst>
              <a:gd fmla="val 51443" name="adj"/>
            </a:avLst>
          </a:prstGeom>
          <a:solidFill>
            <a:srgbClr val="C1C3D0"/>
          </a:solidFill>
          <a:ln>
            <a:noFill/>
          </a:ln>
          <a:effectLst>
            <a:outerShdw blurRad="52070" rotWithShape="0" algn="bl" dir="13500000" dist="25400">
              <a:srgbClr val="FFFFFF">
                <a:alpha val="69800"/>
              </a:srgbClr>
            </a:outerShdw>
          </a:effectLst>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0" name="Google Shape;140;p26"/>
          <p:cNvSpPr/>
          <p:nvPr/>
        </p:nvSpPr>
        <p:spPr>
          <a:xfrm>
            <a:off x="5243081" y="1269024"/>
            <a:ext cx="2905500" cy="27600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272525"/>
              </a:buClr>
              <a:buSzPts val="1300"/>
              <a:buFont typeface="Barlow"/>
              <a:buNone/>
            </a:pPr>
            <a:r>
              <a:rPr b="1" lang="en-GB" sz="1300">
                <a:solidFill>
                  <a:srgbClr val="272525"/>
                </a:solidFill>
                <a:latin typeface="Barlow"/>
                <a:ea typeface="Barlow"/>
                <a:cs typeface="Barlow"/>
                <a:sym typeface="Barlow"/>
              </a:rPr>
              <a:t>Input validation</a:t>
            </a:r>
            <a:endParaRPr b="0" i="0" sz="1300" u="none" cap="none" strike="noStrike"/>
          </a:p>
        </p:txBody>
      </p:sp>
      <p:sp>
        <p:nvSpPr>
          <p:cNvPr id="141" name="Google Shape;141;p26"/>
          <p:cNvSpPr/>
          <p:nvPr/>
        </p:nvSpPr>
        <p:spPr>
          <a:xfrm>
            <a:off x="5243081" y="1645837"/>
            <a:ext cx="3286200" cy="1074300"/>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272525"/>
              </a:buClr>
              <a:buSzPts val="1000"/>
              <a:buFont typeface="Montserrat"/>
              <a:buNone/>
            </a:pPr>
            <a:r>
              <a:rPr lang="en-GB" sz="1000">
                <a:solidFill>
                  <a:srgbClr val="272525"/>
                </a:solidFill>
                <a:latin typeface="Montserrat"/>
                <a:ea typeface="Montserrat"/>
                <a:cs typeface="Montserrat"/>
                <a:sym typeface="Montserrat"/>
              </a:rPr>
              <a:t>ensuring that the data entered into a system is accurate and complete. It involves checking user input against requirements, such as data type, format, and range, to prevent errors and malicious attacks like SQL injection.</a:t>
            </a:r>
            <a:endParaRPr b="0" i="0" sz="1000" u="none" cap="none" strike="noStrike"/>
          </a:p>
        </p:txBody>
      </p:sp>
      <p:sp>
        <p:nvSpPr>
          <p:cNvPr id="142" name="Google Shape;142;p26"/>
          <p:cNvSpPr/>
          <p:nvPr/>
        </p:nvSpPr>
        <p:spPr>
          <a:xfrm>
            <a:off x="521678" y="2924288"/>
            <a:ext cx="386100" cy="293400"/>
          </a:xfrm>
          <a:prstGeom prst="roundRect">
            <a:avLst>
              <a:gd fmla="val 51443" name="adj"/>
            </a:avLst>
          </a:prstGeom>
          <a:solidFill>
            <a:srgbClr val="C1C3D0"/>
          </a:solidFill>
          <a:ln>
            <a:noFill/>
          </a:ln>
          <a:effectLst>
            <a:outerShdw blurRad="52070" rotWithShape="0" algn="bl" dir="13500000" dist="25400">
              <a:srgbClr val="FFFFFF">
                <a:alpha val="69800"/>
              </a:srgbClr>
            </a:outerShdw>
          </a:effectLst>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3" name="Google Shape;143;p26"/>
          <p:cNvSpPr/>
          <p:nvPr/>
        </p:nvSpPr>
        <p:spPr>
          <a:xfrm>
            <a:off x="976433" y="2924288"/>
            <a:ext cx="2905500" cy="27600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272525"/>
              </a:buClr>
              <a:buSzPts val="1300"/>
              <a:buFont typeface="Barlow"/>
              <a:buNone/>
            </a:pPr>
            <a:r>
              <a:rPr b="1" i="0" lang="en-GB" sz="1300" u="none" cap="none" strike="noStrike">
                <a:solidFill>
                  <a:srgbClr val="272525"/>
                </a:solidFill>
                <a:latin typeface="Barlow"/>
                <a:ea typeface="Barlow"/>
                <a:cs typeface="Barlow"/>
                <a:sym typeface="Barlow"/>
              </a:rPr>
              <a:t>Scalability</a:t>
            </a:r>
            <a:endParaRPr b="0" i="0" sz="1300" u="none" cap="none" strike="noStrike"/>
          </a:p>
        </p:txBody>
      </p:sp>
      <p:sp>
        <p:nvSpPr>
          <p:cNvPr id="144" name="Google Shape;144;p26"/>
          <p:cNvSpPr/>
          <p:nvPr/>
        </p:nvSpPr>
        <p:spPr>
          <a:xfrm>
            <a:off x="976433" y="3301102"/>
            <a:ext cx="3286200" cy="1342500"/>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272525"/>
              </a:buClr>
              <a:buSzPts val="1000"/>
              <a:buFont typeface="Montserrat"/>
              <a:buNone/>
            </a:pPr>
            <a:r>
              <a:rPr lang="en-GB" sz="1000">
                <a:solidFill>
                  <a:srgbClr val="272525"/>
                </a:solidFill>
                <a:latin typeface="Montserrat"/>
                <a:ea typeface="Montserrat"/>
                <a:cs typeface="Montserrat"/>
                <a:sym typeface="Montserrat"/>
              </a:rPr>
              <a:t>ensuring</a:t>
            </a:r>
            <a:r>
              <a:rPr lang="en-GB" sz="1000">
                <a:solidFill>
                  <a:srgbClr val="272525"/>
                </a:solidFill>
                <a:latin typeface="Montserrat"/>
                <a:ea typeface="Montserrat"/>
                <a:cs typeface="Montserrat"/>
                <a:sym typeface="Montserrat"/>
              </a:rPr>
              <a:t> that a system can handle increased workloads efficiently as the demand grows.,  involving designing </a:t>
            </a:r>
            <a:r>
              <a:rPr lang="en-GB" sz="1000">
                <a:solidFill>
                  <a:srgbClr val="272525"/>
                </a:solidFill>
                <a:latin typeface="Montserrat"/>
                <a:ea typeface="Montserrat"/>
                <a:cs typeface="Montserrat"/>
                <a:sym typeface="Montserrat"/>
              </a:rPr>
              <a:t>flexibility</a:t>
            </a:r>
            <a:r>
              <a:rPr lang="en-GB" sz="1000">
                <a:solidFill>
                  <a:srgbClr val="272525"/>
                </a:solidFill>
                <a:latin typeface="Montserrat"/>
                <a:ea typeface="Montserrat"/>
                <a:cs typeface="Montserrat"/>
                <a:sym typeface="Montserrat"/>
              </a:rPr>
              <a:t> that helps to accommodate more users, data, or processes without performance degradation.</a:t>
            </a:r>
            <a:endParaRPr b="0" i="0" sz="1000" u="none" cap="none" strike="noStrike"/>
          </a:p>
        </p:txBody>
      </p:sp>
      <p:sp>
        <p:nvSpPr>
          <p:cNvPr id="145" name="Google Shape;145;p26"/>
          <p:cNvSpPr/>
          <p:nvPr/>
        </p:nvSpPr>
        <p:spPr>
          <a:xfrm>
            <a:off x="4788326" y="2924288"/>
            <a:ext cx="386100" cy="293400"/>
          </a:xfrm>
          <a:prstGeom prst="roundRect">
            <a:avLst>
              <a:gd fmla="val 51443" name="adj"/>
            </a:avLst>
          </a:prstGeom>
          <a:solidFill>
            <a:srgbClr val="C1C3D0"/>
          </a:solidFill>
          <a:ln>
            <a:noFill/>
          </a:ln>
          <a:effectLst>
            <a:outerShdw blurRad="52070" rotWithShape="0" algn="bl" dir="13500000" dist="25400">
              <a:srgbClr val="FFFFFF">
                <a:alpha val="69800"/>
              </a:srgbClr>
            </a:outerShdw>
          </a:effectLst>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46" name="Google Shape;146;p26"/>
          <p:cNvSpPr/>
          <p:nvPr/>
        </p:nvSpPr>
        <p:spPr>
          <a:xfrm>
            <a:off x="5243081" y="2924288"/>
            <a:ext cx="2905500" cy="276000"/>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272525"/>
              </a:buClr>
              <a:buSzPts val="1300"/>
              <a:buFont typeface="Barlow"/>
              <a:buNone/>
            </a:pPr>
            <a:r>
              <a:rPr b="1" lang="en-GB" sz="1300">
                <a:solidFill>
                  <a:srgbClr val="272525"/>
                </a:solidFill>
                <a:latin typeface="Barlow"/>
                <a:ea typeface="Barlow"/>
                <a:cs typeface="Barlow"/>
                <a:sym typeface="Barlow"/>
              </a:rPr>
              <a:t>Designing error-free interface</a:t>
            </a:r>
            <a:endParaRPr b="0" i="0" sz="1300" u="none" cap="none" strike="noStrike"/>
          </a:p>
        </p:txBody>
      </p:sp>
      <p:sp>
        <p:nvSpPr>
          <p:cNvPr id="147" name="Google Shape;147;p26"/>
          <p:cNvSpPr/>
          <p:nvPr/>
        </p:nvSpPr>
        <p:spPr>
          <a:xfrm>
            <a:off x="5243081" y="3301102"/>
            <a:ext cx="3286200" cy="1074300"/>
          </a:xfrm>
          <a:prstGeom prst="rect">
            <a:avLst/>
          </a:prstGeom>
          <a:noFill/>
          <a:ln>
            <a:noFill/>
          </a:ln>
        </p:spPr>
        <p:txBody>
          <a:bodyPr anchorCtr="0" anchor="t" bIns="0" lIns="0" spcFirstLastPara="1" rIns="0" wrap="square" tIns="0">
            <a:noAutofit/>
          </a:bodyPr>
          <a:lstStyle/>
          <a:p>
            <a:pPr indent="0" lvl="0" marL="0" marR="0" rtl="0" algn="l">
              <a:lnSpc>
                <a:spcPct val="160606"/>
              </a:lnSpc>
              <a:spcBef>
                <a:spcPts val="0"/>
              </a:spcBef>
              <a:spcAft>
                <a:spcPts val="0"/>
              </a:spcAft>
              <a:buClr>
                <a:srgbClr val="272525"/>
              </a:buClr>
              <a:buSzPts val="1000"/>
              <a:buFont typeface="Montserrat"/>
              <a:buNone/>
            </a:pPr>
            <a:r>
              <a:rPr lang="en-GB" sz="1000">
                <a:solidFill>
                  <a:srgbClr val="272525"/>
                </a:solidFill>
                <a:latin typeface="Montserrat"/>
                <a:ea typeface="Montserrat"/>
                <a:cs typeface="Montserrat"/>
                <a:sym typeface="Montserrat"/>
              </a:rPr>
              <a:t>creating a user-friendly and intuitive design that minimizes the chances of user errors. including clear navigation, consistent layouts, and meaningful feedback for user actions.</a:t>
            </a:r>
            <a:endParaRPr b="0" i="0" sz="100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preencoded.png" id="153" name="Google Shape;153;p27"/>
          <p:cNvPicPr preferRelativeResize="0"/>
          <p:nvPr/>
        </p:nvPicPr>
        <p:blipFill rotWithShape="1">
          <a:blip r:embed="rId3">
            <a:alphaModFix/>
          </a:blip>
          <a:srcRect b="0" l="0" r="0" t="0"/>
          <a:stretch/>
        </p:blipFill>
        <p:spPr>
          <a:xfrm>
            <a:off x="0" y="0"/>
            <a:ext cx="3429000" cy="5143500"/>
          </a:xfrm>
          <a:prstGeom prst="rect">
            <a:avLst/>
          </a:prstGeom>
          <a:noFill/>
          <a:ln>
            <a:noFill/>
          </a:ln>
        </p:spPr>
      </p:pic>
      <p:sp>
        <p:nvSpPr>
          <p:cNvPr id="154" name="Google Shape;154;p27"/>
          <p:cNvSpPr/>
          <p:nvPr/>
        </p:nvSpPr>
        <p:spPr>
          <a:xfrm>
            <a:off x="3826743" y="225102"/>
            <a:ext cx="4767000" cy="891000"/>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2800"/>
              <a:buFont typeface="Barlow"/>
              <a:buNone/>
            </a:pPr>
            <a:r>
              <a:rPr b="1" i="0" lang="en-GB" sz="3400" u="none" cap="none" strike="noStrike">
                <a:solidFill>
                  <a:srgbClr val="7068F4"/>
                </a:solidFill>
                <a:latin typeface="Kalam"/>
                <a:ea typeface="Kalam"/>
                <a:cs typeface="Kalam"/>
                <a:sym typeface="Kalam"/>
              </a:rPr>
              <a:t>Future Enhancements: Optimizing the System</a:t>
            </a:r>
            <a:endParaRPr b="1" i="0" sz="3400" u="none" cap="none" strike="noStrike">
              <a:latin typeface="Kalam"/>
              <a:ea typeface="Kalam"/>
              <a:cs typeface="Kalam"/>
              <a:sym typeface="Kalam"/>
            </a:endParaRPr>
          </a:p>
        </p:txBody>
      </p:sp>
      <p:sp>
        <p:nvSpPr>
          <p:cNvPr id="155" name="Google Shape;155;p27"/>
          <p:cNvSpPr/>
          <p:nvPr/>
        </p:nvSpPr>
        <p:spPr>
          <a:xfrm>
            <a:off x="4096494" y="1471464"/>
            <a:ext cx="19050" cy="3294534"/>
          </a:xfrm>
          <a:prstGeom prst="roundRect">
            <a:avLst>
              <a:gd fmla="val 639750" name="adj"/>
            </a:avLst>
          </a:prstGeom>
          <a:solidFill>
            <a:srgbClr val="C1C3D0"/>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6" name="Google Shape;156;p27"/>
          <p:cNvSpPr/>
          <p:nvPr/>
        </p:nvSpPr>
        <p:spPr>
          <a:xfrm>
            <a:off x="4239295" y="1766590"/>
            <a:ext cx="473943" cy="19050"/>
          </a:xfrm>
          <a:prstGeom prst="roundRect">
            <a:avLst>
              <a:gd fmla="val 639750" name="adj"/>
            </a:avLst>
          </a:prstGeom>
          <a:solidFill>
            <a:srgbClr val="C1C3D0"/>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7" name="Google Shape;157;p27"/>
          <p:cNvSpPr/>
          <p:nvPr/>
        </p:nvSpPr>
        <p:spPr>
          <a:xfrm>
            <a:off x="3953694" y="1623789"/>
            <a:ext cx="304651" cy="304651"/>
          </a:xfrm>
          <a:prstGeom prst="roundRect">
            <a:avLst>
              <a:gd fmla="val 40004" name="adj"/>
            </a:avLst>
          </a:prstGeom>
          <a:solidFill>
            <a:srgbClr val="EEEFF5"/>
          </a:solidFill>
          <a:ln>
            <a:noFill/>
          </a:ln>
          <a:effectLst>
            <a:outerShdw blurRad="53340" rotWithShape="0" algn="bl" dir="13500000" dist="26670">
              <a:srgbClr val="FFFFFF">
                <a:alpha val="69803"/>
              </a:srgbClr>
            </a:outerShdw>
          </a:effectLst>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8" name="Google Shape;158;p27"/>
          <p:cNvSpPr/>
          <p:nvPr/>
        </p:nvSpPr>
        <p:spPr>
          <a:xfrm>
            <a:off x="4068143" y="1669182"/>
            <a:ext cx="75679" cy="21379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1700"/>
              <a:buFont typeface="Barlow"/>
              <a:buNone/>
            </a:pPr>
            <a:r>
              <a:rPr b="1" i="0" lang="en-GB" sz="1700" u="none" cap="none" strike="noStrike">
                <a:solidFill>
                  <a:srgbClr val="272525"/>
                </a:solidFill>
                <a:latin typeface="Barlow"/>
                <a:ea typeface="Barlow"/>
                <a:cs typeface="Barlow"/>
                <a:sym typeface="Barlow"/>
              </a:rPr>
              <a:t>1</a:t>
            </a:r>
            <a:endParaRPr b="0" i="0" sz="1700" u="none" cap="none" strike="noStrike"/>
          </a:p>
        </p:txBody>
      </p:sp>
      <p:sp>
        <p:nvSpPr>
          <p:cNvPr id="159" name="Google Shape;159;p27"/>
          <p:cNvSpPr/>
          <p:nvPr/>
        </p:nvSpPr>
        <p:spPr>
          <a:xfrm>
            <a:off x="4850755" y="1606823"/>
            <a:ext cx="1781696" cy="222647"/>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1400"/>
              <a:buFont typeface="Barlow"/>
              <a:buNone/>
            </a:pPr>
            <a:r>
              <a:rPr b="1" lang="en-GB">
                <a:solidFill>
                  <a:srgbClr val="272525"/>
                </a:solidFill>
                <a:latin typeface="Barlow"/>
                <a:ea typeface="Barlow"/>
                <a:cs typeface="Barlow"/>
                <a:sym typeface="Barlow"/>
              </a:rPr>
              <a:t>Cloud</a:t>
            </a:r>
            <a:r>
              <a:rPr b="1" i="0" lang="en-GB" sz="1400" u="none" cap="none" strike="noStrike">
                <a:solidFill>
                  <a:srgbClr val="272525"/>
                </a:solidFill>
                <a:latin typeface="Barlow"/>
                <a:ea typeface="Barlow"/>
                <a:cs typeface="Barlow"/>
                <a:sym typeface="Barlow"/>
              </a:rPr>
              <a:t> Integration</a:t>
            </a:r>
            <a:endParaRPr b="0" i="0" sz="1400" u="none" cap="none" strike="noStrike"/>
          </a:p>
        </p:txBody>
      </p:sp>
      <p:sp>
        <p:nvSpPr>
          <p:cNvPr id="160" name="Google Shape;160;p27"/>
          <p:cNvSpPr/>
          <p:nvPr/>
        </p:nvSpPr>
        <p:spPr>
          <a:xfrm>
            <a:off x="4850755" y="1910656"/>
            <a:ext cx="3819302" cy="433388"/>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100"/>
              <a:buFont typeface="Montserrat"/>
              <a:buNone/>
            </a:pPr>
            <a:r>
              <a:rPr b="0" i="0" lang="en-GB" sz="1100" u="none" cap="none" strike="noStrike">
                <a:solidFill>
                  <a:srgbClr val="272525"/>
                </a:solidFill>
                <a:latin typeface="Montserrat"/>
                <a:ea typeface="Montserrat"/>
                <a:cs typeface="Montserrat"/>
                <a:sym typeface="Montserrat"/>
              </a:rPr>
              <a:t>Transitioning to a </a:t>
            </a:r>
            <a:r>
              <a:rPr lang="en-GB" sz="1100">
                <a:solidFill>
                  <a:srgbClr val="272525"/>
                </a:solidFill>
                <a:latin typeface="Montserrat"/>
                <a:ea typeface="Montserrat"/>
                <a:cs typeface="Montserrat"/>
                <a:sym typeface="Montserrat"/>
              </a:rPr>
              <a:t>cloud storage</a:t>
            </a:r>
            <a:r>
              <a:rPr b="0" i="0" lang="en-GB" sz="1100" u="none" cap="none" strike="noStrike">
                <a:solidFill>
                  <a:srgbClr val="272525"/>
                </a:solidFill>
                <a:latin typeface="Montserrat"/>
                <a:ea typeface="Montserrat"/>
                <a:cs typeface="Montserrat"/>
                <a:sym typeface="Montserrat"/>
              </a:rPr>
              <a:t> system for improved scalability and data management.</a:t>
            </a:r>
            <a:endParaRPr b="0" i="0" sz="1100" u="none" cap="none" strike="noStrike"/>
          </a:p>
        </p:txBody>
      </p:sp>
      <p:sp>
        <p:nvSpPr>
          <p:cNvPr id="161" name="Google Shape;161;p27"/>
          <p:cNvSpPr/>
          <p:nvPr/>
        </p:nvSpPr>
        <p:spPr>
          <a:xfrm>
            <a:off x="4239295" y="2909888"/>
            <a:ext cx="473943" cy="19050"/>
          </a:xfrm>
          <a:prstGeom prst="roundRect">
            <a:avLst>
              <a:gd fmla="val 639750" name="adj"/>
            </a:avLst>
          </a:prstGeom>
          <a:solidFill>
            <a:srgbClr val="C1C3D0"/>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62" name="Google Shape;162;p27"/>
          <p:cNvSpPr/>
          <p:nvPr/>
        </p:nvSpPr>
        <p:spPr>
          <a:xfrm>
            <a:off x="3953694" y="2767087"/>
            <a:ext cx="304651" cy="304651"/>
          </a:xfrm>
          <a:prstGeom prst="roundRect">
            <a:avLst>
              <a:gd fmla="val 40004" name="adj"/>
            </a:avLst>
          </a:prstGeom>
          <a:solidFill>
            <a:srgbClr val="EEEFF5"/>
          </a:solidFill>
          <a:ln>
            <a:noFill/>
          </a:ln>
          <a:effectLst>
            <a:outerShdw blurRad="53340" rotWithShape="0" algn="bl" dir="13500000" dist="26670">
              <a:srgbClr val="FFFFFF">
                <a:alpha val="69803"/>
              </a:srgbClr>
            </a:outerShdw>
          </a:effectLst>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63" name="Google Shape;163;p27"/>
          <p:cNvSpPr/>
          <p:nvPr/>
        </p:nvSpPr>
        <p:spPr>
          <a:xfrm>
            <a:off x="4046116" y="2812479"/>
            <a:ext cx="119732" cy="21379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1700"/>
              <a:buFont typeface="Barlow"/>
              <a:buNone/>
            </a:pPr>
            <a:r>
              <a:rPr b="1" i="0" lang="en-GB" sz="1700" u="none" cap="none" strike="noStrike">
                <a:solidFill>
                  <a:srgbClr val="272525"/>
                </a:solidFill>
                <a:latin typeface="Barlow"/>
                <a:ea typeface="Barlow"/>
                <a:cs typeface="Barlow"/>
                <a:sym typeface="Barlow"/>
              </a:rPr>
              <a:t>2</a:t>
            </a:r>
            <a:endParaRPr b="0" i="0" sz="1700" u="none" cap="none" strike="noStrike"/>
          </a:p>
        </p:txBody>
      </p:sp>
      <p:sp>
        <p:nvSpPr>
          <p:cNvPr id="164" name="Google Shape;164;p27"/>
          <p:cNvSpPr/>
          <p:nvPr/>
        </p:nvSpPr>
        <p:spPr>
          <a:xfrm>
            <a:off x="4850749" y="2750123"/>
            <a:ext cx="2177700" cy="624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1400"/>
              <a:buFont typeface="Barlow"/>
              <a:buNone/>
            </a:pPr>
            <a:r>
              <a:rPr b="1" i="0" lang="en-GB" sz="1400" u="none" cap="none" strike="noStrike">
                <a:solidFill>
                  <a:srgbClr val="272525"/>
                </a:solidFill>
                <a:latin typeface="Barlow"/>
                <a:ea typeface="Barlow"/>
                <a:cs typeface="Barlow"/>
                <a:sym typeface="Barlow"/>
              </a:rPr>
              <a:t>Web and Mobile Versions</a:t>
            </a:r>
            <a:endParaRPr b="0" i="0" sz="1400" u="none" cap="none" strike="noStrike"/>
          </a:p>
        </p:txBody>
      </p:sp>
      <p:sp>
        <p:nvSpPr>
          <p:cNvPr id="165" name="Google Shape;165;p27"/>
          <p:cNvSpPr/>
          <p:nvPr/>
        </p:nvSpPr>
        <p:spPr>
          <a:xfrm>
            <a:off x="4850755" y="3053953"/>
            <a:ext cx="3819302" cy="433388"/>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100"/>
              <a:buFont typeface="Montserrat"/>
              <a:buNone/>
            </a:pPr>
            <a:r>
              <a:rPr b="0" i="0" lang="en-GB" sz="1100" u="none" cap="none" strike="noStrike">
                <a:solidFill>
                  <a:srgbClr val="272525"/>
                </a:solidFill>
                <a:latin typeface="Montserrat"/>
                <a:ea typeface="Montserrat"/>
                <a:cs typeface="Montserrat"/>
                <a:sym typeface="Montserrat"/>
              </a:rPr>
              <a:t>Developing web and mobile applications to enhance user accessibility and convenience.</a:t>
            </a:r>
            <a:endParaRPr b="0" i="0" sz="1100" u="none" cap="none" strike="noStrike"/>
          </a:p>
        </p:txBody>
      </p:sp>
      <p:sp>
        <p:nvSpPr>
          <p:cNvPr id="166" name="Google Shape;166;p27"/>
          <p:cNvSpPr/>
          <p:nvPr/>
        </p:nvSpPr>
        <p:spPr>
          <a:xfrm>
            <a:off x="4239295" y="4053185"/>
            <a:ext cx="473943" cy="19050"/>
          </a:xfrm>
          <a:prstGeom prst="roundRect">
            <a:avLst>
              <a:gd fmla="val 639750" name="adj"/>
            </a:avLst>
          </a:prstGeom>
          <a:solidFill>
            <a:srgbClr val="C1C3D0"/>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67" name="Google Shape;167;p27"/>
          <p:cNvSpPr/>
          <p:nvPr/>
        </p:nvSpPr>
        <p:spPr>
          <a:xfrm>
            <a:off x="3953694" y="3910384"/>
            <a:ext cx="304651" cy="304651"/>
          </a:xfrm>
          <a:prstGeom prst="roundRect">
            <a:avLst>
              <a:gd fmla="val 40004" name="adj"/>
            </a:avLst>
          </a:prstGeom>
          <a:solidFill>
            <a:srgbClr val="EEEFF5"/>
          </a:solidFill>
          <a:ln>
            <a:noFill/>
          </a:ln>
          <a:effectLst>
            <a:outerShdw blurRad="53340" rotWithShape="0" algn="bl" dir="13500000" dist="26670">
              <a:srgbClr val="FFFFFF">
                <a:alpha val="69803"/>
              </a:srgbClr>
            </a:outerShdw>
          </a:effectLst>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68" name="Google Shape;168;p27"/>
          <p:cNvSpPr/>
          <p:nvPr/>
        </p:nvSpPr>
        <p:spPr>
          <a:xfrm>
            <a:off x="4048274" y="3955777"/>
            <a:ext cx="115416" cy="21379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1700"/>
              <a:buFont typeface="Barlow"/>
              <a:buNone/>
            </a:pPr>
            <a:r>
              <a:rPr b="1" i="0" lang="en-GB" sz="1700" u="none" cap="none" strike="noStrike">
                <a:solidFill>
                  <a:srgbClr val="272525"/>
                </a:solidFill>
                <a:latin typeface="Barlow"/>
                <a:ea typeface="Barlow"/>
                <a:cs typeface="Barlow"/>
                <a:sym typeface="Barlow"/>
              </a:rPr>
              <a:t>3</a:t>
            </a:r>
            <a:endParaRPr b="0" i="0" sz="1700" u="none" cap="none" strike="noStrike"/>
          </a:p>
        </p:txBody>
      </p:sp>
      <p:sp>
        <p:nvSpPr>
          <p:cNvPr id="169" name="Google Shape;169;p27"/>
          <p:cNvSpPr/>
          <p:nvPr/>
        </p:nvSpPr>
        <p:spPr>
          <a:xfrm>
            <a:off x="4850755" y="3893418"/>
            <a:ext cx="1857598" cy="222647"/>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1400"/>
              <a:buFont typeface="Barlow"/>
              <a:buNone/>
            </a:pPr>
            <a:r>
              <a:rPr b="1" i="0" lang="en-GB" sz="1400" u="none" cap="none" strike="noStrike">
                <a:solidFill>
                  <a:srgbClr val="272525"/>
                </a:solidFill>
                <a:latin typeface="Barlow"/>
                <a:ea typeface="Barlow"/>
                <a:cs typeface="Barlow"/>
                <a:sym typeface="Barlow"/>
              </a:rPr>
              <a:t>Data Security Measures</a:t>
            </a:r>
            <a:endParaRPr b="0" i="0" sz="1400" u="none" cap="none" strike="noStrike"/>
          </a:p>
        </p:txBody>
      </p:sp>
      <p:sp>
        <p:nvSpPr>
          <p:cNvPr id="170" name="Google Shape;170;p27"/>
          <p:cNvSpPr/>
          <p:nvPr/>
        </p:nvSpPr>
        <p:spPr>
          <a:xfrm>
            <a:off x="4850755" y="4197251"/>
            <a:ext cx="3819302" cy="433388"/>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100"/>
              <a:buFont typeface="Montserrat"/>
              <a:buNone/>
            </a:pPr>
            <a:r>
              <a:rPr b="0" i="0" lang="en-GB" sz="1100" u="none" cap="none" strike="noStrike">
                <a:solidFill>
                  <a:srgbClr val="272525"/>
                </a:solidFill>
                <a:latin typeface="Montserrat"/>
                <a:ea typeface="Montserrat"/>
                <a:cs typeface="Montserrat"/>
                <a:sym typeface="Montserrat"/>
              </a:rPr>
              <a:t>Implementing data encryption and authentication protocols to safeguard sensitive information.</a:t>
            </a:r>
            <a:endParaRPr b="0" i="0" sz="1100" u="none" cap="none" strike="noStrike"/>
          </a:p>
        </p:txBody>
      </p:sp>
      <p:pic>
        <p:nvPicPr>
          <p:cNvPr id="171" name="Google Shape;171;p27"/>
          <p:cNvPicPr preferRelativeResize="0"/>
          <p:nvPr/>
        </p:nvPicPr>
        <p:blipFill>
          <a:blip r:embed="rId4">
            <a:alphaModFix/>
          </a:blip>
          <a:stretch>
            <a:fillRect/>
          </a:stretch>
        </p:blipFill>
        <p:spPr>
          <a:xfrm rot="-5400005">
            <a:off x="8263175" y="4262675"/>
            <a:ext cx="454275" cy="1307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8"/>
          <p:cNvPicPr preferRelativeResize="0"/>
          <p:nvPr/>
        </p:nvPicPr>
        <p:blipFill rotWithShape="1">
          <a:blip r:embed="rId3">
            <a:alphaModFix/>
          </a:blip>
          <a:srcRect b="0" l="62478" r="7521" t="0"/>
          <a:stretch/>
        </p:blipFill>
        <p:spPr>
          <a:xfrm>
            <a:off x="0" y="0"/>
            <a:ext cx="3429000" cy="5143500"/>
          </a:xfrm>
          <a:prstGeom prst="rect">
            <a:avLst/>
          </a:prstGeom>
          <a:noFill/>
          <a:ln>
            <a:noFill/>
          </a:ln>
        </p:spPr>
      </p:pic>
      <p:sp>
        <p:nvSpPr>
          <p:cNvPr id="178" name="Google Shape;178;p28"/>
          <p:cNvSpPr/>
          <p:nvPr/>
        </p:nvSpPr>
        <p:spPr>
          <a:xfrm>
            <a:off x="3678125" y="1937199"/>
            <a:ext cx="2384400" cy="2693400"/>
          </a:xfrm>
          <a:prstGeom prst="roundRect">
            <a:avLst>
              <a:gd fmla="val 7350" name="adj"/>
            </a:avLst>
          </a:prstGeom>
          <a:solidFill>
            <a:srgbClr val="EEEFF5"/>
          </a:solidFill>
          <a:ln>
            <a:noFill/>
          </a:ln>
          <a:effectLst>
            <a:outerShdw blurRad="53340" rotWithShape="0" algn="bl" dir="19920000" dist="142875">
              <a:srgbClr val="C1C3D0"/>
            </a:outerShdw>
          </a:effectLst>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79" name="Google Shape;179;p28"/>
          <p:cNvSpPr/>
          <p:nvPr/>
        </p:nvSpPr>
        <p:spPr>
          <a:xfrm>
            <a:off x="3817470" y="2085504"/>
            <a:ext cx="1834200" cy="2439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1400"/>
              <a:buFont typeface="Barlow"/>
              <a:buNone/>
            </a:pPr>
            <a:r>
              <a:rPr b="1" i="0" lang="en-GB" sz="1400" u="none" cap="none" strike="noStrike">
                <a:solidFill>
                  <a:srgbClr val="272525"/>
                </a:solidFill>
                <a:latin typeface="Barlow"/>
                <a:ea typeface="Barlow"/>
                <a:cs typeface="Barlow"/>
                <a:sym typeface="Barlow"/>
              </a:rPr>
              <a:t>Proven Capabilities</a:t>
            </a:r>
            <a:endParaRPr b="0" i="0" sz="1400" u="none" cap="none" strike="noStrike"/>
          </a:p>
        </p:txBody>
      </p:sp>
      <p:sp>
        <p:nvSpPr>
          <p:cNvPr id="180" name="Google Shape;180;p28"/>
          <p:cNvSpPr/>
          <p:nvPr/>
        </p:nvSpPr>
        <p:spPr>
          <a:xfrm>
            <a:off x="3817470" y="2418410"/>
            <a:ext cx="2105400" cy="118740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100"/>
              <a:buFont typeface="Montserrat"/>
              <a:buNone/>
            </a:pPr>
            <a:r>
              <a:rPr lang="en-GB" sz="1100">
                <a:solidFill>
                  <a:srgbClr val="272525"/>
                </a:solidFill>
                <a:latin typeface="Montserrat"/>
                <a:ea typeface="Montserrat"/>
                <a:cs typeface="Montserrat"/>
                <a:sym typeface="Montserrat"/>
              </a:rPr>
              <a:t>Ensuring efficient handling of data, seamless operations, and reliable performance. These features build trust and simplify the backup tasks effectively.</a:t>
            </a:r>
            <a:endParaRPr b="0" i="0" sz="1100" u="none" cap="none" strike="noStrike"/>
          </a:p>
        </p:txBody>
      </p:sp>
      <p:sp>
        <p:nvSpPr>
          <p:cNvPr id="181" name="Google Shape;181;p28"/>
          <p:cNvSpPr/>
          <p:nvPr/>
        </p:nvSpPr>
        <p:spPr>
          <a:xfrm>
            <a:off x="3756565" y="509949"/>
            <a:ext cx="4907700" cy="976200"/>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2800"/>
              <a:buFont typeface="Barlow"/>
              <a:buNone/>
            </a:pPr>
            <a:r>
              <a:rPr b="1" i="0" lang="en-GB" sz="3400" u="none" cap="none" strike="noStrike">
                <a:solidFill>
                  <a:srgbClr val="7068F4"/>
                </a:solidFill>
                <a:latin typeface="Kalam"/>
                <a:ea typeface="Kalam"/>
                <a:cs typeface="Kalam"/>
                <a:sym typeface="Kalam"/>
              </a:rPr>
              <a:t>Conclusion: A Promising Foundation</a:t>
            </a:r>
            <a:endParaRPr b="1" i="0" sz="3400" u="none" cap="none" strike="noStrike">
              <a:latin typeface="Kalam"/>
              <a:ea typeface="Kalam"/>
              <a:cs typeface="Kalam"/>
              <a:sym typeface="Kalam"/>
            </a:endParaRPr>
          </a:p>
        </p:txBody>
      </p:sp>
      <p:sp>
        <p:nvSpPr>
          <p:cNvPr id="182" name="Google Shape;182;p28"/>
          <p:cNvSpPr/>
          <p:nvPr/>
        </p:nvSpPr>
        <p:spPr>
          <a:xfrm>
            <a:off x="6481541" y="1969398"/>
            <a:ext cx="2384400" cy="2628900"/>
          </a:xfrm>
          <a:prstGeom prst="roundRect">
            <a:avLst>
              <a:gd fmla="val 7350" name="adj"/>
            </a:avLst>
          </a:prstGeom>
          <a:solidFill>
            <a:srgbClr val="EEEFF5"/>
          </a:solidFill>
          <a:ln>
            <a:noFill/>
          </a:ln>
          <a:effectLst>
            <a:outerShdw blurRad="57150" rotWithShape="0" algn="bl" dir="19920000" dist="142875">
              <a:srgbClr val="C1C3D0"/>
            </a:outerShdw>
          </a:effectLst>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83" name="Google Shape;183;p28"/>
          <p:cNvSpPr/>
          <p:nvPr/>
        </p:nvSpPr>
        <p:spPr>
          <a:xfrm>
            <a:off x="6419490" y="2085504"/>
            <a:ext cx="1834200" cy="243900"/>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1400"/>
              <a:buFont typeface="Barlow"/>
              <a:buNone/>
            </a:pPr>
            <a:r>
              <a:rPr b="1" i="0" lang="en-GB" sz="1400" u="none" cap="none" strike="noStrike">
                <a:solidFill>
                  <a:srgbClr val="272525"/>
                </a:solidFill>
                <a:latin typeface="Barlow"/>
                <a:ea typeface="Barlow"/>
                <a:cs typeface="Barlow"/>
                <a:sym typeface="Barlow"/>
              </a:rPr>
              <a:t>Future Direction</a:t>
            </a:r>
            <a:endParaRPr b="0" i="0" sz="1400" u="none" cap="none" strike="noStrike"/>
          </a:p>
        </p:txBody>
      </p:sp>
      <p:sp>
        <p:nvSpPr>
          <p:cNvPr id="184" name="Google Shape;184;p28"/>
          <p:cNvSpPr/>
          <p:nvPr/>
        </p:nvSpPr>
        <p:spPr>
          <a:xfrm>
            <a:off x="6481541" y="2529617"/>
            <a:ext cx="2105400" cy="199890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100"/>
              <a:buFont typeface="Montserrat"/>
              <a:buNone/>
            </a:pPr>
            <a:r>
              <a:rPr b="0" i="0" lang="en-GB" sz="1100" u="none" cap="none" strike="noStrike">
                <a:solidFill>
                  <a:srgbClr val="272525"/>
                </a:solidFill>
                <a:latin typeface="Montserrat"/>
                <a:ea typeface="Montserrat"/>
                <a:cs typeface="Montserrat"/>
                <a:sym typeface="Montserrat"/>
              </a:rPr>
              <a:t>Future enhancements, such as </a:t>
            </a:r>
            <a:r>
              <a:rPr lang="en-GB" sz="1100">
                <a:solidFill>
                  <a:srgbClr val="272525"/>
                </a:solidFill>
                <a:latin typeface="Montserrat"/>
                <a:ea typeface="Montserrat"/>
                <a:cs typeface="Montserrat"/>
                <a:sym typeface="Montserrat"/>
              </a:rPr>
              <a:t>cloud</a:t>
            </a:r>
            <a:r>
              <a:rPr b="0" i="0" lang="en-GB" sz="1100" u="none" cap="none" strike="noStrike">
                <a:solidFill>
                  <a:srgbClr val="272525"/>
                </a:solidFill>
                <a:latin typeface="Montserrat"/>
                <a:ea typeface="Montserrat"/>
                <a:cs typeface="Montserrat"/>
                <a:sym typeface="Montserrat"/>
              </a:rPr>
              <a:t> integration and advanced security, will further enhance the system's capabilities </a:t>
            </a:r>
            <a:r>
              <a:rPr lang="en-GB" sz="1100">
                <a:solidFill>
                  <a:srgbClr val="272525"/>
                </a:solidFill>
                <a:latin typeface="Montserrat"/>
                <a:ea typeface="Montserrat"/>
                <a:cs typeface="Montserrat"/>
                <a:sym typeface="Montserrat"/>
              </a:rPr>
              <a:t>by bounds</a:t>
            </a:r>
            <a:r>
              <a:rPr b="0" i="0" lang="en-GB" sz="1100" u="none" cap="none" strike="noStrike">
                <a:solidFill>
                  <a:srgbClr val="272525"/>
                </a:solidFill>
                <a:latin typeface="Montserrat"/>
                <a:ea typeface="Montserrat"/>
                <a:cs typeface="Montserrat"/>
                <a:sym typeface="Montserrat"/>
              </a:rPr>
              <a:t>. Increa</a:t>
            </a:r>
            <a:r>
              <a:rPr lang="en-GB" sz="1100">
                <a:solidFill>
                  <a:srgbClr val="272525"/>
                </a:solidFill>
                <a:latin typeface="Montserrat"/>
                <a:ea typeface="Montserrat"/>
                <a:cs typeface="Montserrat"/>
                <a:sym typeface="Montserrat"/>
              </a:rPr>
              <a:t>sing the number of users using the software</a:t>
            </a:r>
            <a:endParaRPr b="0" i="0" sz="1100" u="none" cap="none" strike="noStrike"/>
          </a:p>
        </p:txBody>
      </p:sp>
      <p:pic>
        <p:nvPicPr>
          <p:cNvPr id="185" name="Google Shape;185;p28"/>
          <p:cNvPicPr preferRelativeResize="0"/>
          <p:nvPr/>
        </p:nvPicPr>
        <p:blipFill>
          <a:blip r:embed="rId4">
            <a:alphaModFix/>
          </a:blip>
          <a:stretch>
            <a:fillRect/>
          </a:stretch>
        </p:blipFill>
        <p:spPr>
          <a:xfrm rot="-5400005">
            <a:off x="8327250" y="4308150"/>
            <a:ext cx="413025" cy="1188624"/>
          </a:xfrm>
          <a:prstGeom prst="rect">
            <a:avLst/>
          </a:prstGeom>
          <a:noFill/>
          <a:ln>
            <a:noFill/>
          </a:ln>
        </p:spPr>
      </p:pic>
      <p:sp>
        <p:nvSpPr>
          <p:cNvPr id="186" name="Google Shape;186;p28"/>
          <p:cNvSpPr txBox="1"/>
          <p:nvPr/>
        </p:nvSpPr>
        <p:spPr>
          <a:xfrm>
            <a:off x="5114200" y="1699850"/>
            <a:ext cx="405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9"/>
          <p:cNvPicPr preferRelativeResize="0"/>
          <p:nvPr/>
        </p:nvPicPr>
        <p:blipFill>
          <a:blip r:embed="rId3">
            <a:alphaModFix/>
          </a:blip>
          <a:stretch>
            <a:fillRect/>
          </a:stretch>
        </p:blipFill>
        <p:spPr>
          <a:xfrm rot="-5400005">
            <a:off x="8327250" y="4308150"/>
            <a:ext cx="413025" cy="1188624"/>
          </a:xfrm>
          <a:prstGeom prst="rect">
            <a:avLst/>
          </a:prstGeom>
          <a:noFill/>
          <a:ln>
            <a:noFill/>
          </a:ln>
        </p:spPr>
      </p:pic>
      <p:pic>
        <p:nvPicPr>
          <p:cNvPr id="193" name="Google Shape;193;p29" title="WhatsApp Image 2025-05-11 at 4.04.52 PM (1).jpeg"/>
          <p:cNvPicPr preferRelativeResize="0"/>
          <p:nvPr/>
        </p:nvPicPr>
        <p:blipFill rotWithShape="1">
          <a:blip r:embed="rId4">
            <a:alphaModFix/>
          </a:blip>
          <a:srcRect b="0" l="0" r="5141" t="0"/>
          <a:stretch/>
        </p:blipFill>
        <p:spPr>
          <a:xfrm>
            <a:off x="0" y="584575"/>
            <a:ext cx="4513375" cy="4568576"/>
          </a:xfrm>
          <a:prstGeom prst="rect">
            <a:avLst/>
          </a:prstGeom>
          <a:noFill/>
          <a:ln>
            <a:noFill/>
          </a:ln>
        </p:spPr>
      </p:pic>
      <p:pic>
        <p:nvPicPr>
          <p:cNvPr id="194" name="Google Shape;194;p29" title="WhatsApp Image 2025-05-11 at 4.04.52 PM.jpeg"/>
          <p:cNvPicPr preferRelativeResize="0"/>
          <p:nvPr/>
        </p:nvPicPr>
        <p:blipFill rotWithShape="1">
          <a:blip r:embed="rId5">
            <a:alphaModFix/>
          </a:blip>
          <a:srcRect b="0" l="0" r="3605" t="0"/>
          <a:stretch/>
        </p:blipFill>
        <p:spPr>
          <a:xfrm>
            <a:off x="4589575" y="590200"/>
            <a:ext cx="4513375" cy="4486748"/>
          </a:xfrm>
          <a:prstGeom prst="rect">
            <a:avLst/>
          </a:prstGeom>
          <a:noFill/>
          <a:ln>
            <a:noFill/>
          </a:ln>
        </p:spPr>
      </p:pic>
      <p:sp>
        <p:nvSpPr>
          <p:cNvPr id="195" name="Google Shape;195;p29"/>
          <p:cNvSpPr/>
          <p:nvPr/>
        </p:nvSpPr>
        <p:spPr>
          <a:xfrm>
            <a:off x="2176800" y="-30784"/>
            <a:ext cx="4790400" cy="869100"/>
          </a:xfrm>
          <a:prstGeom prst="rect">
            <a:avLst/>
          </a:prstGeom>
          <a:noFill/>
          <a:ln>
            <a:noFill/>
          </a:ln>
        </p:spPr>
        <p:txBody>
          <a:bodyPr anchorCtr="0" anchor="t" bIns="0" lIns="0" spcFirstLastPara="1" rIns="0" wrap="square" tIns="0">
            <a:noAutofit/>
          </a:bodyPr>
          <a:lstStyle/>
          <a:p>
            <a:pPr indent="0" lvl="0" marL="0" marR="0" rtl="0" algn="ctr">
              <a:lnSpc>
                <a:spcPct val="125287"/>
              </a:lnSpc>
              <a:spcBef>
                <a:spcPts val="0"/>
              </a:spcBef>
              <a:spcAft>
                <a:spcPts val="0"/>
              </a:spcAft>
              <a:buClr>
                <a:srgbClr val="7068F4"/>
              </a:buClr>
              <a:buSzPts val="2700"/>
              <a:buFont typeface="Barlow"/>
              <a:buNone/>
            </a:pPr>
            <a:r>
              <a:rPr b="1" lang="en-GB" sz="4600">
                <a:solidFill>
                  <a:srgbClr val="7068F4"/>
                </a:solidFill>
                <a:latin typeface="Kalam"/>
                <a:ea typeface="Kalam"/>
                <a:cs typeface="Kalam"/>
                <a:sym typeface="Kalam"/>
              </a:rPr>
              <a:t>GUI</a:t>
            </a:r>
            <a:endParaRPr b="1" i="0" sz="4600" u="none" cap="none" strike="noStrike">
              <a:latin typeface="Kalam"/>
              <a:ea typeface="Kalam"/>
              <a:cs typeface="Kalam"/>
              <a:sym typeface="Kala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p:nvPr/>
        </p:nvSpPr>
        <p:spPr>
          <a:xfrm>
            <a:off x="169143" y="295945"/>
            <a:ext cx="4767000" cy="891000"/>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2800"/>
              <a:buFont typeface="Barlow"/>
              <a:buNone/>
            </a:pPr>
            <a:r>
              <a:rPr b="1" i="0" lang="en-GB" sz="4000" u="none" cap="none" strike="noStrike">
                <a:solidFill>
                  <a:srgbClr val="7068F4"/>
                </a:solidFill>
                <a:latin typeface="Kalam"/>
                <a:ea typeface="Kalam"/>
                <a:cs typeface="Kalam"/>
                <a:sym typeface="Kalam"/>
              </a:rPr>
              <a:t>Acknowledgments</a:t>
            </a:r>
            <a:endParaRPr i="0" sz="4000" u="none" cap="none" strike="noStrike">
              <a:latin typeface="Kalam"/>
              <a:ea typeface="Kalam"/>
              <a:cs typeface="Kalam"/>
              <a:sym typeface="Kalam"/>
            </a:endParaRPr>
          </a:p>
        </p:txBody>
      </p:sp>
      <p:sp>
        <p:nvSpPr>
          <p:cNvPr id="202" name="Google Shape;202;p30"/>
          <p:cNvSpPr/>
          <p:nvPr/>
        </p:nvSpPr>
        <p:spPr>
          <a:xfrm>
            <a:off x="199600" y="1044825"/>
            <a:ext cx="5010900" cy="3536700"/>
          </a:xfrm>
          <a:prstGeom prst="rect">
            <a:avLst/>
          </a:prstGeom>
          <a:noFill/>
          <a:ln>
            <a:noFill/>
          </a:ln>
        </p:spPr>
        <p:txBody>
          <a:bodyPr anchorCtr="0" anchor="t" bIns="0" lIns="0" spcFirstLastPara="1" rIns="0" wrap="square" tIns="0">
            <a:noAutofit/>
          </a:bodyPr>
          <a:lstStyle/>
          <a:p>
            <a:pPr indent="0" lvl="0" marL="0" marR="0" rtl="0" algn="just">
              <a:lnSpc>
                <a:spcPct val="158823"/>
              </a:lnSpc>
              <a:spcBef>
                <a:spcPts val="0"/>
              </a:spcBef>
              <a:spcAft>
                <a:spcPts val="0"/>
              </a:spcAft>
              <a:buClr>
                <a:srgbClr val="272525"/>
              </a:buClr>
              <a:buSzPts val="1100"/>
              <a:buFont typeface="Montserrat"/>
              <a:buNone/>
            </a:pPr>
            <a:r>
              <a:rPr lang="en-GB" sz="1600">
                <a:solidFill>
                  <a:srgbClr val="272525"/>
                </a:solidFill>
                <a:latin typeface="Montserrat"/>
                <a:ea typeface="Montserrat"/>
                <a:cs typeface="Montserrat"/>
                <a:sym typeface="Montserrat"/>
              </a:rPr>
              <a:t>We sincerely thank our guide, Archana Ma’am, for her invaluable support, guidance, and encouragement throughout our mini-project. We also extend our heartfelt gratitude to Dr.Manoj Challa for his insights and assistance, which greatly enriched our work. Lastly, we thank everyone who contributed to the successful completion of this project.</a:t>
            </a:r>
            <a:endParaRPr b="0" i="0" sz="1600" u="none" cap="none" strike="noStrike"/>
          </a:p>
        </p:txBody>
      </p:sp>
      <p:pic>
        <p:nvPicPr>
          <p:cNvPr id="203" name="Google Shape;203;p30"/>
          <p:cNvPicPr preferRelativeResize="0"/>
          <p:nvPr/>
        </p:nvPicPr>
        <p:blipFill>
          <a:blip r:embed="rId3">
            <a:alphaModFix/>
          </a:blip>
          <a:stretch>
            <a:fillRect/>
          </a:stretch>
        </p:blipFill>
        <p:spPr>
          <a:xfrm>
            <a:off x="4346350" y="561975"/>
            <a:ext cx="5638800" cy="4019550"/>
          </a:xfrm>
          <a:prstGeom prst="rect">
            <a:avLst/>
          </a:prstGeom>
          <a:noFill/>
          <a:ln>
            <a:noFill/>
          </a:ln>
        </p:spPr>
      </p:pic>
      <p:pic>
        <p:nvPicPr>
          <p:cNvPr id="204" name="Google Shape;204;p30"/>
          <p:cNvPicPr preferRelativeResize="0"/>
          <p:nvPr/>
        </p:nvPicPr>
        <p:blipFill>
          <a:blip r:embed="rId4">
            <a:alphaModFix/>
          </a:blip>
          <a:stretch>
            <a:fillRect/>
          </a:stretch>
        </p:blipFill>
        <p:spPr>
          <a:xfrm rot="-5400004">
            <a:off x="8138625" y="4138125"/>
            <a:ext cx="703375" cy="13073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