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9" r:id="rId3"/>
    <p:sldId id="263" r:id="rId4"/>
    <p:sldId id="271" r:id="rId5"/>
    <p:sldId id="270" r:id="rId6"/>
    <p:sldId id="272" r:id="rId7"/>
    <p:sldId id="273" r:id="rId8"/>
    <p:sldId id="265" r:id="rId9"/>
    <p:sldId id="274" r:id="rId10"/>
    <p:sldId id="275" r:id="rId11"/>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Roboto" panose="020B0604020202020204" charset="0"/>
      <p:regular r:id="rId17"/>
      <p:bold r:id="rId18"/>
      <p:italic r:id="rId19"/>
      <p:boldItalic r:id="rId20"/>
    </p:embeddedFont>
    <p:embeddedFont>
      <p:font typeface="Roboto 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F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0920" autoAdjust="0"/>
  </p:normalViewPr>
  <p:slideViewPr>
    <p:cSldViewPr>
      <p:cViewPr varScale="1">
        <p:scale>
          <a:sx n="69" d="100"/>
          <a:sy n="69" d="100"/>
        </p:scale>
        <p:origin x="83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4A3186-70EC-4C45-AC39-3458DE0FB766}" type="datetimeFigureOut">
              <a:rPr lang="en-IN" smtClean="0"/>
              <a:t>29-12-2023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383598-8FEC-4F6B-A0D1-421F6CACC90A}" type="slidenum">
              <a:rPr lang="en-IN" smtClean="0"/>
              <a:t>‹#›</a:t>
            </a:fld>
            <a:endParaRPr lang="en-IN"/>
          </a:p>
        </p:txBody>
      </p:sp>
    </p:spTree>
    <p:extLst>
      <p:ext uri="{BB962C8B-B14F-4D97-AF65-F5344CB8AC3E}">
        <p14:creationId xmlns:p14="http://schemas.microsoft.com/office/powerpoint/2010/main" val="290783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4680"/>
              </a:lnSpc>
            </a:pPr>
            <a:r>
              <a:rPr lang="en-IN" sz="1200" dirty="0">
                <a:solidFill>
                  <a:srgbClr val="FFFFFF"/>
                </a:solidFill>
                <a:latin typeface="Roboto"/>
              </a:rPr>
              <a:t>The WhatsApp Chat Analytics Project aims to address the growing demand for an analytics solution that empowers businesses and individuals to gain valuable insights from their WhatsApp conversations. This tool will provide users with the ability to analyze chat data, improve communication strategies, enhance customer experiences, and make data-driven decisions.</a:t>
            </a:r>
          </a:p>
          <a:p>
            <a:endParaRPr lang="en-IN" dirty="0"/>
          </a:p>
        </p:txBody>
      </p:sp>
      <p:sp>
        <p:nvSpPr>
          <p:cNvPr id="4" name="Slide Number Placeholder 3"/>
          <p:cNvSpPr>
            <a:spLocks noGrp="1"/>
          </p:cNvSpPr>
          <p:nvPr>
            <p:ph type="sldNum" sz="quarter" idx="5"/>
          </p:nvPr>
        </p:nvSpPr>
        <p:spPr/>
        <p:txBody>
          <a:bodyPr/>
          <a:lstStyle/>
          <a:p>
            <a:fld id="{FE383598-8FEC-4F6B-A0D1-421F6CACC90A}" type="slidenum">
              <a:rPr lang="en-IN" smtClean="0"/>
              <a:t>2</a:t>
            </a:fld>
            <a:endParaRPr lang="en-IN"/>
          </a:p>
        </p:txBody>
      </p:sp>
    </p:spTree>
    <p:extLst>
      <p:ext uri="{BB962C8B-B14F-4D97-AF65-F5344CB8AC3E}">
        <p14:creationId xmlns:p14="http://schemas.microsoft.com/office/powerpoint/2010/main" val="3953076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descr="A white and blue logo&#10;&#10;Description automatically generated">
            <a:extLst>
              <a:ext uri="{FF2B5EF4-FFF2-40B4-BE49-F238E27FC236}">
                <a16:creationId xmlns:a16="http://schemas.microsoft.com/office/drawing/2014/main" id="{F5578745-353F-56F9-1BE3-215F5B9A1B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3341420"/>
            <a:ext cx="1188823" cy="1188823"/>
          </a:xfrm>
          <a:prstGeom prst="rect">
            <a:avLst/>
          </a:prstGeom>
        </p:spPr>
      </p:pic>
      <p:sp>
        <p:nvSpPr>
          <p:cNvPr id="3" name="TextBox 3"/>
          <p:cNvSpPr txBox="1"/>
          <p:nvPr/>
        </p:nvSpPr>
        <p:spPr>
          <a:xfrm>
            <a:off x="2438400" y="3456816"/>
            <a:ext cx="14625413" cy="2195345"/>
          </a:xfrm>
          <a:prstGeom prst="rect">
            <a:avLst/>
          </a:prstGeom>
        </p:spPr>
        <p:txBody>
          <a:bodyPr lIns="0" tIns="0" rIns="0" bIns="0" rtlCol="0" anchor="t">
            <a:spAutoFit/>
          </a:bodyPr>
          <a:lstStyle/>
          <a:p>
            <a:pPr algn="ctr">
              <a:lnSpc>
                <a:spcPts val="8500"/>
              </a:lnSpc>
            </a:pPr>
            <a:r>
              <a:rPr lang="en-US" sz="8500" b="1" spc="85" dirty="0">
                <a:solidFill>
                  <a:srgbClr val="FFFFFF"/>
                </a:solidFill>
                <a:latin typeface="+mj-lt"/>
              </a:rPr>
              <a:t>PROJECT MANAGEMENT</a:t>
            </a:r>
          </a:p>
          <a:p>
            <a:pPr algn="ctr">
              <a:lnSpc>
                <a:spcPts val="8500"/>
              </a:lnSpc>
            </a:pPr>
            <a:endParaRPr lang="en-US" sz="8500" b="1" spc="85" dirty="0">
              <a:solidFill>
                <a:srgbClr val="FFFFFF"/>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050" name="Picture 2" descr="Black Thank You Images - Free Download on Freepik">
            <a:extLst>
              <a:ext uri="{FF2B5EF4-FFF2-40B4-BE49-F238E27FC236}">
                <a16:creationId xmlns:a16="http://schemas.microsoft.com/office/drawing/2014/main" id="{8123D5B9-ADE7-9A65-98BF-658C5C92EB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061"/>
            <a:ext cx="18288000" cy="10276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66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2"/>
          <p:cNvSpPr txBox="1"/>
          <p:nvPr/>
        </p:nvSpPr>
        <p:spPr>
          <a:xfrm>
            <a:off x="1028700" y="620227"/>
            <a:ext cx="16230600" cy="2222916"/>
          </a:xfrm>
          <a:prstGeom prst="rect">
            <a:avLst/>
          </a:prstGeom>
        </p:spPr>
        <p:txBody>
          <a:bodyPr lIns="0" tIns="0" rIns="0" bIns="0" rtlCol="0" anchor="t">
            <a:spAutoFit/>
          </a:bodyPr>
          <a:lstStyle/>
          <a:p>
            <a:pPr algn="ctr">
              <a:lnSpc>
                <a:spcPts val="8970"/>
              </a:lnSpc>
            </a:pPr>
            <a:r>
              <a:rPr kumimoji="0" lang="en-US" sz="6800" b="0" i="0" u="none" strike="noStrike" kern="1200" cap="none" spc="0" normalizeH="0" baseline="0" noProof="0" dirty="0">
                <a:ln>
                  <a:noFill/>
                </a:ln>
                <a:solidFill>
                  <a:srgbClr val="FFFFFF"/>
                </a:solidFill>
                <a:effectLst/>
                <a:uLnTx/>
                <a:uFillTx/>
                <a:latin typeface="Roboto Bold"/>
                <a:ea typeface="+mn-ea"/>
                <a:cs typeface="+mn-cs"/>
              </a:rPr>
              <a:t>WhatsApp Chat Analytics </a:t>
            </a:r>
          </a:p>
          <a:p>
            <a:pPr algn="ctr">
              <a:lnSpc>
                <a:spcPts val="8970"/>
              </a:lnSpc>
            </a:pPr>
            <a:r>
              <a:rPr lang="en-US" sz="6000" b="1" spc="-69" dirty="0">
                <a:solidFill>
                  <a:srgbClr val="FFFFFF"/>
                </a:solidFill>
                <a:latin typeface="+mj-lt"/>
              </a:rPr>
              <a:t>Beyond Words: Unlocking Emotional Intelligence</a:t>
            </a:r>
          </a:p>
        </p:txBody>
      </p:sp>
      <p:sp>
        <p:nvSpPr>
          <p:cNvPr id="11" name="TextBox 10">
            <a:extLst>
              <a:ext uri="{FF2B5EF4-FFF2-40B4-BE49-F238E27FC236}">
                <a16:creationId xmlns:a16="http://schemas.microsoft.com/office/drawing/2014/main" id="{79CA595B-1644-31D6-BD8E-9064F414C10C}"/>
              </a:ext>
            </a:extLst>
          </p:cNvPr>
          <p:cNvSpPr txBox="1"/>
          <p:nvPr/>
        </p:nvSpPr>
        <p:spPr>
          <a:xfrm>
            <a:off x="578955" y="3373580"/>
            <a:ext cx="17145000" cy="597856"/>
          </a:xfrm>
          <a:prstGeom prst="rect">
            <a:avLst/>
          </a:prstGeom>
          <a:noFill/>
        </p:spPr>
        <p:txBody>
          <a:bodyPr wrap="square">
            <a:spAutoFit/>
          </a:bodyPr>
          <a:lstStyle/>
          <a:p>
            <a:pPr marL="0" marR="0" lvl="0" indent="0" algn="l" defTabSz="914400" rtl="0" eaLnBrk="1" fontAlgn="auto" latinLnBrk="0" hangingPunct="1">
              <a:lnSpc>
                <a:spcPts val="42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FFFFFF"/>
                </a:solidFill>
                <a:effectLst/>
                <a:uLnTx/>
                <a:uFillTx/>
                <a:latin typeface="+mj-lt"/>
                <a:ea typeface="+mn-ea"/>
                <a:cs typeface="+mn-cs"/>
              </a:rPr>
              <a:t>Discover the hidden power of WhatsApp conversations and turn them into </a:t>
            </a:r>
            <a:r>
              <a:rPr kumimoji="0" lang="en-US" sz="3000" b="0" i="0" u="none" strike="noStrike" kern="1200" cap="none" spc="0" normalizeH="0" baseline="0" noProof="0" dirty="0">
                <a:ln>
                  <a:noFill/>
                </a:ln>
                <a:solidFill>
                  <a:srgbClr val="FFC000"/>
                </a:solidFill>
                <a:effectLst/>
                <a:uLnTx/>
                <a:uFillTx/>
                <a:latin typeface="+mj-lt"/>
                <a:ea typeface="+mn-ea"/>
                <a:cs typeface="+mn-cs"/>
              </a:rPr>
              <a:t>customer-centric marketing gold</a:t>
            </a:r>
            <a:r>
              <a:rPr kumimoji="0" lang="en-US" sz="3000" b="0" i="0" u="none" strike="noStrike" kern="1200" cap="none" spc="0" normalizeH="0" baseline="0" noProof="0" dirty="0">
                <a:ln>
                  <a:noFill/>
                </a:ln>
                <a:solidFill>
                  <a:srgbClr val="FFFFFF"/>
                </a:solidFill>
                <a:effectLst/>
                <a:uLnTx/>
                <a:uFillTx/>
                <a:latin typeface="+mj-lt"/>
                <a:ea typeface="+mn-ea"/>
                <a:cs typeface="+mn-cs"/>
              </a:rPr>
              <a:t>.</a:t>
            </a:r>
          </a:p>
        </p:txBody>
      </p:sp>
      <p:grpSp>
        <p:nvGrpSpPr>
          <p:cNvPr id="37" name="Group 36">
            <a:extLst>
              <a:ext uri="{FF2B5EF4-FFF2-40B4-BE49-F238E27FC236}">
                <a16:creationId xmlns:a16="http://schemas.microsoft.com/office/drawing/2014/main" id="{7C56EF27-7CDF-4F04-826F-039B0C41E538}"/>
              </a:ext>
            </a:extLst>
          </p:cNvPr>
          <p:cNvGrpSpPr/>
          <p:nvPr/>
        </p:nvGrpSpPr>
        <p:grpSpPr>
          <a:xfrm>
            <a:off x="1108134" y="5141686"/>
            <a:ext cx="16086641" cy="3671023"/>
            <a:chOff x="1023545" y="3758878"/>
            <a:chExt cx="16086641" cy="3671023"/>
          </a:xfrm>
        </p:grpSpPr>
        <p:sp>
          <p:nvSpPr>
            <p:cNvPr id="29" name="Freeform 2">
              <a:extLst>
                <a:ext uri="{FF2B5EF4-FFF2-40B4-BE49-F238E27FC236}">
                  <a16:creationId xmlns:a16="http://schemas.microsoft.com/office/drawing/2014/main" id="{23F252FB-E941-7C8C-11F3-08D897A697C4}"/>
                </a:ext>
              </a:extLst>
            </p:cNvPr>
            <p:cNvSpPr/>
            <p:nvPr/>
          </p:nvSpPr>
          <p:spPr>
            <a:xfrm>
              <a:off x="1491823" y="3864993"/>
              <a:ext cx="2357518" cy="2098191"/>
            </a:xfrm>
            <a:custGeom>
              <a:avLst/>
              <a:gdLst/>
              <a:ahLst/>
              <a:cxnLst/>
              <a:rect l="l" t="t" r="r" b="b"/>
              <a:pathLst>
                <a:path w="2357518" h="2098191">
                  <a:moveTo>
                    <a:pt x="0" y="0"/>
                  </a:moveTo>
                  <a:lnTo>
                    <a:pt x="2357518" y="0"/>
                  </a:lnTo>
                  <a:lnTo>
                    <a:pt x="2357518" y="2098191"/>
                  </a:lnTo>
                  <a:lnTo>
                    <a:pt x="0" y="209819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30" name="Freeform 3">
              <a:extLst>
                <a:ext uri="{FF2B5EF4-FFF2-40B4-BE49-F238E27FC236}">
                  <a16:creationId xmlns:a16="http://schemas.microsoft.com/office/drawing/2014/main" id="{B082D93B-4D55-CB4F-B688-8291791C5A31}"/>
                </a:ext>
              </a:extLst>
            </p:cNvPr>
            <p:cNvSpPr/>
            <p:nvPr/>
          </p:nvSpPr>
          <p:spPr>
            <a:xfrm>
              <a:off x="5944328" y="3758878"/>
              <a:ext cx="2368464" cy="2368464"/>
            </a:xfrm>
            <a:custGeom>
              <a:avLst/>
              <a:gdLst/>
              <a:ahLst/>
              <a:cxnLst/>
              <a:rect l="l" t="t" r="r" b="b"/>
              <a:pathLst>
                <a:path w="2368464" h="2368464">
                  <a:moveTo>
                    <a:pt x="0" y="0"/>
                  </a:moveTo>
                  <a:lnTo>
                    <a:pt x="2368464" y="0"/>
                  </a:lnTo>
                  <a:lnTo>
                    <a:pt x="2368464" y="2368463"/>
                  </a:lnTo>
                  <a:lnTo>
                    <a:pt x="0" y="236846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31" name="Freeform 4">
              <a:extLst>
                <a:ext uri="{FF2B5EF4-FFF2-40B4-BE49-F238E27FC236}">
                  <a16:creationId xmlns:a16="http://schemas.microsoft.com/office/drawing/2014/main" id="{2615807D-FB4D-51E7-B8C2-C30A97A026C9}"/>
                </a:ext>
              </a:extLst>
            </p:cNvPr>
            <p:cNvSpPr/>
            <p:nvPr/>
          </p:nvSpPr>
          <p:spPr>
            <a:xfrm>
              <a:off x="10037464" y="3911573"/>
              <a:ext cx="2565289" cy="2215769"/>
            </a:xfrm>
            <a:custGeom>
              <a:avLst/>
              <a:gdLst/>
              <a:ahLst/>
              <a:cxnLst/>
              <a:rect l="l" t="t" r="r" b="b"/>
              <a:pathLst>
                <a:path w="2565289" h="2215769">
                  <a:moveTo>
                    <a:pt x="0" y="0"/>
                  </a:moveTo>
                  <a:lnTo>
                    <a:pt x="2565289" y="0"/>
                  </a:lnTo>
                  <a:lnTo>
                    <a:pt x="2565289" y="2215768"/>
                  </a:lnTo>
                  <a:lnTo>
                    <a:pt x="0" y="221576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32" name="Freeform 5">
              <a:extLst>
                <a:ext uri="{FF2B5EF4-FFF2-40B4-BE49-F238E27FC236}">
                  <a16:creationId xmlns:a16="http://schemas.microsoft.com/office/drawing/2014/main" id="{291C64E4-B63A-523C-53D1-0DD5288451BF}"/>
                </a:ext>
              </a:extLst>
            </p:cNvPr>
            <p:cNvSpPr/>
            <p:nvPr/>
          </p:nvSpPr>
          <p:spPr>
            <a:xfrm>
              <a:off x="14603003" y="3864993"/>
              <a:ext cx="1760558" cy="2308929"/>
            </a:xfrm>
            <a:custGeom>
              <a:avLst/>
              <a:gdLst/>
              <a:ahLst/>
              <a:cxnLst/>
              <a:rect l="l" t="t" r="r" b="b"/>
              <a:pathLst>
                <a:path w="1760558" h="2308929">
                  <a:moveTo>
                    <a:pt x="0" y="0"/>
                  </a:moveTo>
                  <a:lnTo>
                    <a:pt x="1760558" y="0"/>
                  </a:lnTo>
                  <a:lnTo>
                    <a:pt x="1760558" y="2308928"/>
                  </a:lnTo>
                  <a:lnTo>
                    <a:pt x="0" y="2308928"/>
                  </a:lnTo>
                  <a:lnTo>
                    <a:pt x="0" y="0"/>
                  </a:lnTo>
                  <a:close/>
                </a:path>
              </a:pathLst>
            </a:custGeom>
            <a:blipFill>
              <a:blip r:embed="rId9"/>
              <a:stretch>
                <a:fillRect/>
              </a:stretch>
            </a:blipFill>
          </p:spPr>
          <p:txBody>
            <a:bodyPr/>
            <a:lstStyle/>
            <a:p>
              <a:endParaRPr lang="en-IN"/>
            </a:p>
          </p:txBody>
        </p:sp>
        <p:sp>
          <p:nvSpPr>
            <p:cNvPr id="33" name="TextBox 7">
              <a:extLst>
                <a:ext uri="{FF2B5EF4-FFF2-40B4-BE49-F238E27FC236}">
                  <a16:creationId xmlns:a16="http://schemas.microsoft.com/office/drawing/2014/main" id="{45242D1C-0488-5406-F95C-A8BD9E93C939}"/>
                </a:ext>
              </a:extLst>
            </p:cNvPr>
            <p:cNvSpPr txBox="1"/>
            <p:nvPr/>
          </p:nvSpPr>
          <p:spPr>
            <a:xfrm>
              <a:off x="1023545" y="6363491"/>
              <a:ext cx="3294073" cy="965008"/>
            </a:xfrm>
            <a:prstGeom prst="rect">
              <a:avLst/>
            </a:prstGeom>
          </p:spPr>
          <p:txBody>
            <a:bodyPr wrap="square" lIns="0" tIns="0" rIns="0" bIns="0" rtlCol="0" anchor="t">
              <a:spAutoFit/>
            </a:bodyPr>
            <a:lstStyle/>
            <a:p>
              <a:pPr algn="ctr">
                <a:lnSpc>
                  <a:spcPts val="3919"/>
                </a:lnSpc>
              </a:pPr>
              <a:r>
                <a:rPr lang="en-US" sz="2799" dirty="0">
                  <a:solidFill>
                    <a:srgbClr val="FFFFFF"/>
                  </a:solidFill>
                  <a:latin typeface="Roboto Bold"/>
                </a:rPr>
                <a:t>Win More Hearts</a:t>
              </a:r>
            </a:p>
            <a:p>
              <a:pPr algn="ctr">
                <a:lnSpc>
                  <a:spcPts val="3919"/>
                </a:lnSpc>
              </a:pPr>
              <a:r>
                <a:rPr lang="en-US" sz="2799" dirty="0">
                  <a:solidFill>
                    <a:srgbClr val="FFFFFF"/>
                  </a:solidFill>
                  <a:latin typeface="Roboto Bold"/>
                </a:rPr>
                <a:t>&amp; Leads</a:t>
              </a:r>
            </a:p>
          </p:txBody>
        </p:sp>
        <p:sp>
          <p:nvSpPr>
            <p:cNvPr id="34" name="TextBox 8">
              <a:extLst>
                <a:ext uri="{FF2B5EF4-FFF2-40B4-BE49-F238E27FC236}">
                  <a16:creationId xmlns:a16="http://schemas.microsoft.com/office/drawing/2014/main" id="{7564365C-BF82-53BF-625B-0A7D4F7C6308}"/>
                </a:ext>
              </a:extLst>
            </p:cNvPr>
            <p:cNvSpPr txBox="1"/>
            <p:nvPr/>
          </p:nvSpPr>
          <p:spPr>
            <a:xfrm>
              <a:off x="5254779" y="6363491"/>
              <a:ext cx="3747562" cy="965008"/>
            </a:xfrm>
            <a:prstGeom prst="rect">
              <a:avLst/>
            </a:prstGeom>
          </p:spPr>
          <p:txBody>
            <a:bodyPr wrap="square" lIns="0" tIns="0" rIns="0" bIns="0" rtlCol="0" anchor="t">
              <a:spAutoFit/>
            </a:bodyPr>
            <a:lstStyle/>
            <a:p>
              <a:pPr algn="ctr">
                <a:lnSpc>
                  <a:spcPts val="3919"/>
                </a:lnSpc>
              </a:pPr>
              <a:r>
                <a:rPr lang="en-US" sz="2799" dirty="0">
                  <a:solidFill>
                    <a:srgbClr val="FFFFFF"/>
                  </a:solidFill>
                  <a:latin typeface="Roboto Bold"/>
                </a:rPr>
                <a:t>Spark Deeper Customer Connections</a:t>
              </a:r>
            </a:p>
          </p:txBody>
        </p:sp>
        <p:sp>
          <p:nvSpPr>
            <p:cNvPr id="35" name="TextBox 9">
              <a:extLst>
                <a:ext uri="{FF2B5EF4-FFF2-40B4-BE49-F238E27FC236}">
                  <a16:creationId xmlns:a16="http://schemas.microsoft.com/office/drawing/2014/main" id="{2866CECD-7CA2-529D-FB9B-E2E124669C5F}"/>
                </a:ext>
              </a:extLst>
            </p:cNvPr>
            <p:cNvSpPr txBox="1"/>
            <p:nvPr/>
          </p:nvSpPr>
          <p:spPr>
            <a:xfrm>
              <a:off x="9867800" y="6363491"/>
              <a:ext cx="3173949" cy="965008"/>
            </a:xfrm>
            <a:prstGeom prst="rect">
              <a:avLst/>
            </a:prstGeom>
          </p:spPr>
          <p:txBody>
            <a:bodyPr wrap="square" lIns="0" tIns="0" rIns="0" bIns="0" rtlCol="0" anchor="t">
              <a:spAutoFit/>
            </a:bodyPr>
            <a:lstStyle/>
            <a:p>
              <a:pPr algn="ctr">
                <a:lnSpc>
                  <a:spcPts val="3919"/>
                </a:lnSpc>
              </a:pPr>
              <a:r>
                <a:rPr lang="en-US" sz="2799" dirty="0">
                  <a:solidFill>
                    <a:srgbClr val="FFFFFF"/>
                  </a:solidFill>
                  <a:latin typeface="Roboto Bold"/>
                </a:rPr>
                <a:t>Close Deals</a:t>
              </a:r>
            </a:p>
            <a:p>
              <a:pPr algn="ctr">
                <a:lnSpc>
                  <a:spcPts val="3919"/>
                </a:lnSpc>
              </a:pPr>
              <a:r>
                <a:rPr lang="en-US" sz="2799" dirty="0">
                  <a:solidFill>
                    <a:srgbClr val="FFFFFF"/>
                  </a:solidFill>
                  <a:latin typeface="Roboto Bold"/>
                </a:rPr>
                <a:t>Confidence</a:t>
              </a:r>
            </a:p>
          </p:txBody>
        </p:sp>
        <p:sp>
          <p:nvSpPr>
            <p:cNvPr id="36" name="TextBox 10">
              <a:extLst>
                <a:ext uri="{FF2B5EF4-FFF2-40B4-BE49-F238E27FC236}">
                  <a16:creationId xmlns:a16="http://schemas.microsoft.com/office/drawing/2014/main" id="{2EFAEFA5-3078-C93D-64E1-82372F91255B}"/>
                </a:ext>
              </a:extLst>
            </p:cNvPr>
            <p:cNvSpPr txBox="1"/>
            <p:nvPr/>
          </p:nvSpPr>
          <p:spPr>
            <a:xfrm>
              <a:off x="13936237" y="6434221"/>
              <a:ext cx="3173949" cy="995680"/>
            </a:xfrm>
            <a:prstGeom prst="rect">
              <a:avLst/>
            </a:prstGeom>
          </p:spPr>
          <p:txBody>
            <a:bodyPr wrap="square" lIns="0" tIns="0" rIns="0" bIns="0" rtlCol="0" anchor="t">
              <a:spAutoFit/>
            </a:bodyPr>
            <a:lstStyle/>
            <a:p>
              <a:pPr algn="ctr">
                <a:lnSpc>
                  <a:spcPts val="3919"/>
                </a:lnSpc>
              </a:pPr>
              <a:r>
                <a:rPr lang="en-US" sz="2799" dirty="0">
                  <a:solidFill>
                    <a:srgbClr val="FFFFFF"/>
                  </a:solidFill>
                  <a:latin typeface="Roboto Bold"/>
                </a:rPr>
                <a:t>Boost Brand </a:t>
              </a:r>
            </a:p>
            <a:p>
              <a:pPr algn="ctr">
                <a:lnSpc>
                  <a:spcPts val="3919"/>
                </a:lnSpc>
                <a:spcBef>
                  <a:spcPct val="0"/>
                </a:spcBef>
              </a:pPr>
              <a:r>
                <a:rPr lang="en-US" sz="2800" dirty="0">
                  <a:solidFill>
                    <a:srgbClr val="FFFFFF"/>
                  </a:solidFill>
                  <a:latin typeface="Roboto Bold"/>
                </a:rPr>
                <a:t>Reputation</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1033336" y="2171700"/>
            <a:ext cx="15668375" cy="1789529"/>
          </a:xfrm>
          <a:prstGeom prst="rect">
            <a:avLst/>
          </a:prstGeom>
        </p:spPr>
        <p:txBody>
          <a:bodyPr wrap="square" lIns="0" tIns="0" rIns="0" bIns="0" rtlCol="0" anchor="t">
            <a:spAutoFit/>
          </a:bodyPr>
          <a:lstStyle/>
          <a:p>
            <a:pPr>
              <a:lnSpc>
                <a:spcPts val="4680"/>
              </a:lnSpc>
            </a:pPr>
            <a:r>
              <a:rPr lang="en-IN" sz="3900" dirty="0">
                <a:solidFill>
                  <a:srgbClr val="FFFFFF"/>
                </a:solidFill>
                <a:latin typeface="+mj-lt"/>
              </a:rPr>
              <a:t>Develop a user-friendly </a:t>
            </a:r>
            <a:r>
              <a:rPr lang="en-IN" sz="3900" dirty="0">
                <a:solidFill>
                  <a:srgbClr val="FFC000"/>
                </a:solidFill>
                <a:latin typeface="+mj-lt"/>
              </a:rPr>
              <a:t>Web Based WhatsApp Chat Analytics Tool </a:t>
            </a:r>
            <a:r>
              <a:rPr lang="en-IN" sz="3900" dirty="0">
                <a:solidFill>
                  <a:srgbClr val="FFFFFF"/>
                </a:solidFill>
                <a:latin typeface="+mj-lt"/>
              </a:rPr>
              <a:t>that allows users to connect their WhatsApp accounts and analyze chat data using latest data analytics features.</a:t>
            </a:r>
            <a:endParaRPr lang="en-US" sz="3900" dirty="0">
              <a:solidFill>
                <a:srgbClr val="FFFFFF"/>
              </a:solidFill>
              <a:latin typeface="+mj-lt"/>
            </a:endParaRPr>
          </a:p>
        </p:txBody>
      </p:sp>
      <p:sp>
        <p:nvSpPr>
          <p:cNvPr id="4" name="TextBox 4"/>
          <p:cNvSpPr txBox="1"/>
          <p:nvPr/>
        </p:nvSpPr>
        <p:spPr>
          <a:xfrm>
            <a:off x="1200150" y="695325"/>
            <a:ext cx="15334749" cy="1038225"/>
          </a:xfrm>
          <a:prstGeom prst="rect">
            <a:avLst/>
          </a:prstGeom>
        </p:spPr>
        <p:txBody>
          <a:bodyPr lIns="0" tIns="0" rIns="0" bIns="0" rtlCol="0" anchor="t">
            <a:spAutoFit/>
          </a:bodyPr>
          <a:lstStyle/>
          <a:p>
            <a:pPr marL="0" lvl="0" indent="0" algn="ctr">
              <a:lnSpc>
                <a:spcPts val="8160"/>
              </a:lnSpc>
            </a:pPr>
            <a:r>
              <a:rPr lang="en-US" sz="6800" b="1" dirty="0">
                <a:solidFill>
                  <a:srgbClr val="FFFFFF"/>
                </a:solidFill>
                <a:latin typeface="+mj-lt"/>
              </a:rPr>
              <a:t>Project Objective</a:t>
            </a:r>
          </a:p>
        </p:txBody>
      </p:sp>
      <p:sp>
        <p:nvSpPr>
          <p:cNvPr id="9" name="TextBox 3">
            <a:extLst>
              <a:ext uri="{FF2B5EF4-FFF2-40B4-BE49-F238E27FC236}">
                <a16:creationId xmlns:a16="http://schemas.microsoft.com/office/drawing/2014/main" id="{9BEE3176-8C02-BB04-F90C-EB3904AA6AFA}"/>
              </a:ext>
            </a:extLst>
          </p:cNvPr>
          <p:cNvSpPr txBox="1"/>
          <p:nvPr/>
        </p:nvSpPr>
        <p:spPr>
          <a:xfrm>
            <a:off x="1033336" y="4838700"/>
            <a:ext cx="16348529" cy="2464649"/>
          </a:xfrm>
          <a:prstGeom prst="rect">
            <a:avLst/>
          </a:prstGeom>
        </p:spPr>
        <p:txBody>
          <a:bodyPr wrap="square" lIns="0" tIns="0" rIns="0" bIns="0" rtlCol="0" anchor="t">
            <a:spAutoFit/>
          </a:bodyPr>
          <a:lstStyle/>
          <a:p>
            <a:pPr marL="457200" indent="-457200">
              <a:lnSpc>
                <a:spcPct val="200000"/>
              </a:lnSpc>
              <a:buFont typeface="Wingdings" panose="05000000000000000000" pitchFamily="2" charset="2"/>
              <a:buChar char="Ø"/>
            </a:pPr>
            <a:r>
              <a:rPr lang="en-US" sz="2800" b="1" dirty="0">
                <a:solidFill>
                  <a:schemeClr val="accent5">
                    <a:lumMod val="60000"/>
                    <a:lumOff val="40000"/>
                  </a:schemeClr>
                </a:solidFill>
              </a:rPr>
              <a:t>Seamless Integration: </a:t>
            </a:r>
            <a:r>
              <a:rPr lang="en-US" sz="2800" dirty="0">
                <a:solidFill>
                  <a:srgbClr val="FFFFFF"/>
                </a:solidFill>
              </a:rPr>
              <a:t>Securely connect existing WhatsApp accounts.</a:t>
            </a:r>
          </a:p>
          <a:p>
            <a:pPr marL="457200" indent="-457200">
              <a:lnSpc>
                <a:spcPct val="200000"/>
              </a:lnSpc>
              <a:buFont typeface="Wingdings" panose="05000000000000000000" pitchFamily="2" charset="2"/>
              <a:buChar char="Ø"/>
            </a:pPr>
            <a:r>
              <a:rPr lang="en-US" sz="2800" b="1" dirty="0">
                <a:solidFill>
                  <a:schemeClr val="accent5">
                    <a:lumMod val="60000"/>
                    <a:lumOff val="40000"/>
                  </a:schemeClr>
                </a:solidFill>
              </a:rPr>
              <a:t>Powerful Analytics Dashboard: </a:t>
            </a:r>
            <a:r>
              <a:rPr lang="en-US" sz="2800" dirty="0">
                <a:solidFill>
                  <a:srgbClr val="FFFFFF"/>
                </a:solidFill>
              </a:rPr>
              <a:t>Visualize key trends and insights.</a:t>
            </a:r>
            <a:r>
              <a:rPr lang="en-US" sz="2800" b="1" dirty="0">
                <a:solidFill>
                  <a:schemeClr val="accent5">
                    <a:lumMod val="60000"/>
                    <a:lumOff val="40000"/>
                  </a:schemeClr>
                </a:solidFill>
              </a:rPr>
              <a:t> </a:t>
            </a:r>
          </a:p>
          <a:p>
            <a:pPr marL="457200" indent="-457200">
              <a:lnSpc>
                <a:spcPct val="200000"/>
              </a:lnSpc>
              <a:buFont typeface="Wingdings" panose="05000000000000000000" pitchFamily="2" charset="2"/>
              <a:buChar char="Ø"/>
            </a:pPr>
            <a:r>
              <a:rPr lang="en-US" sz="2800" b="1" dirty="0">
                <a:solidFill>
                  <a:schemeClr val="accent5">
                    <a:lumMod val="60000"/>
                    <a:lumOff val="40000"/>
                  </a:schemeClr>
                </a:solidFill>
              </a:rPr>
              <a:t>Tone Analysis: </a:t>
            </a:r>
            <a:r>
              <a:rPr lang="en-US" sz="2800" dirty="0">
                <a:solidFill>
                  <a:srgbClr val="FFFFFF"/>
                </a:solidFill>
              </a:rPr>
              <a:t>Understand the emotional undertones of text and uncover customer satisfaction levels.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 name="TextBox 4"/>
          <p:cNvSpPr txBox="1"/>
          <p:nvPr/>
        </p:nvSpPr>
        <p:spPr>
          <a:xfrm>
            <a:off x="1200150" y="695325"/>
            <a:ext cx="15334749" cy="1038225"/>
          </a:xfrm>
          <a:prstGeom prst="rect">
            <a:avLst/>
          </a:prstGeom>
        </p:spPr>
        <p:txBody>
          <a:bodyPr lIns="0" tIns="0" rIns="0" bIns="0" rtlCol="0" anchor="t">
            <a:spAutoFit/>
          </a:bodyPr>
          <a:lstStyle/>
          <a:p>
            <a:pPr marL="0" lvl="0" indent="0" algn="ctr">
              <a:lnSpc>
                <a:spcPts val="8160"/>
              </a:lnSpc>
            </a:pPr>
            <a:r>
              <a:rPr lang="en-US" sz="6800" b="1" dirty="0">
                <a:solidFill>
                  <a:srgbClr val="FFFFFF"/>
                </a:solidFill>
                <a:latin typeface="+mj-lt"/>
              </a:rPr>
              <a:t>Project Management Approach</a:t>
            </a:r>
          </a:p>
        </p:txBody>
      </p:sp>
      <p:sp>
        <p:nvSpPr>
          <p:cNvPr id="6" name="TextBox 5">
            <a:extLst>
              <a:ext uri="{FF2B5EF4-FFF2-40B4-BE49-F238E27FC236}">
                <a16:creationId xmlns:a16="http://schemas.microsoft.com/office/drawing/2014/main" id="{DE5ABF2F-6C1E-824F-B3E5-774F29C84256}"/>
              </a:ext>
            </a:extLst>
          </p:cNvPr>
          <p:cNvSpPr txBox="1"/>
          <p:nvPr/>
        </p:nvSpPr>
        <p:spPr>
          <a:xfrm>
            <a:off x="9829800" y="3322819"/>
            <a:ext cx="8153400" cy="5693866"/>
          </a:xfrm>
          <a:prstGeom prst="rect">
            <a:avLst/>
          </a:prstGeom>
          <a:noFill/>
        </p:spPr>
        <p:txBody>
          <a:bodyPr wrap="square">
            <a:spAutoFit/>
          </a:bodyPr>
          <a:lstStyle/>
          <a:p>
            <a:r>
              <a:rPr lang="en-IN" sz="2800" dirty="0">
                <a:solidFill>
                  <a:srgbClr val="FFC000"/>
                </a:solidFill>
              </a:rPr>
              <a:t>Initial Planning and Requirements Gathering:</a:t>
            </a:r>
            <a:r>
              <a:rPr lang="en-IN" sz="2800" dirty="0">
                <a:solidFill>
                  <a:schemeClr val="bg1"/>
                </a:solidFill>
              </a:rPr>
              <a:t> </a:t>
            </a:r>
          </a:p>
          <a:p>
            <a:r>
              <a:rPr lang="en-IN" sz="2800" dirty="0">
                <a:solidFill>
                  <a:schemeClr val="bg1"/>
                </a:solidFill>
              </a:rPr>
              <a:t>Utilize the </a:t>
            </a:r>
            <a:r>
              <a:rPr lang="en-IN" sz="2800" dirty="0">
                <a:solidFill>
                  <a:srgbClr val="00B0F0"/>
                </a:solidFill>
              </a:rPr>
              <a:t>waterfall</a:t>
            </a:r>
            <a:r>
              <a:rPr lang="en-IN" sz="2800" dirty="0">
                <a:solidFill>
                  <a:schemeClr val="bg1"/>
                </a:solidFill>
              </a:rPr>
              <a:t> methodology to define the project scope, objectives, and initial requirements.</a:t>
            </a:r>
          </a:p>
          <a:p>
            <a:endParaRPr lang="en-IN" sz="2800" dirty="0">
              <a:solidFill>
                <a:schemeClr val="bg1"/>
              </a:solidFill>
            </a:endParaRPr>
          </a:p>
          <a:p>
            <a:r>
              <a:rPr lang="en-IN" sz="2800" dirty="0">
                <a:solidFill>
                  <a:srgbClr val="FFC000"/>
                </a:solidFill>
              </a:rPr>
              <a:t>Iterative Development and User Feedback:</a:t>
            </a:r>
            <a:r>
              <a:rPr lang="en-IN" sz="2800" dirty="0">
                <a:solidFill>
                  <a:schemeClr val="bg1"/>
                </a:solidFill>
              </a:rPr>
              <a:t> </a:t>
            </a:r>
          </a:p>
          <a:p>
            <a:r>
              <a:rPr lang="en-IN" sz="2800" dirty="0">
                <a:solidFill>
                  <a:schemeClr val="bg1"/>
                </a:solidFill>
              </a:rPr>
              <a:t>Employ an </a:t>
            </a:r>
            <a:r>
              <a:rPr lang="en-IN" sz="2800" dirty="0">
                <a:solidFill>
                  <a:srgbClr val="C00000"/>
                </a:solidFill>
              </a:rPr>
              <a:t>agile</a:t>
            </a:r>
            <a:r>
              <a:rPr lang="en-IN" sz="2800" dirty="0">
                <a:solidFill>
                  <a:schemeClr val="bg1"/>
                </a:solidFill>
              </a:rPr>
              <a:t> approach for the development phase, incorporating continuous user feedback through iterative sprints and testing cycles.</a:t>
            </a:r>
          </a:p>
          <a:p>
            <a:endParaRPr lang="en-IN" sz="2800" dirty="0">
              <a:solidFill>
                <a:schemeClr val="bg1"/>
              </a:solidFill>
            </a:endParaRPr>
          </a:p>
          <a:p>
            <a:r>
              <a:rPr lang="en-IN" sz="2800" dirty="0">
                <a:solidFill>
                  <a:srgbClr val="FFC000"/>
                </a:solidFill>
              </a:rPr>
              <a:t>Documentation and Project Management: </a:t>
            </a:r>
          </a:p>
          <a:p>
            <a:r>
              <a:rPr lang="en-IN" sz="2800" dirty="0">
                <a:solidFill>
                  <a:schemeClr val="bg1"/>
                </a:solidFill>
              </a:rPr>
              <a:t>Utilize </a:t>
            </a:r>
            <a:r>
              <a:rPr lang="en-IN" sz="2800" dirty="0">
                <a:solidFill>
                  <a:srgbClr val="00B0F0"/>
                </a:solidFill>
              </a:rPr>
              <a:t>waterfall-style</a:t>
            </a:r>
            <a:r>
              <a:rPr lang="en-IN" sz="2800" dirty="0">
                <a:solidFill>
                  <a:schemeClr val="bg1"/>
                </a:solidFill>
              </a:rPr>
              <a:t> documentation practices to capture project decisions, user feedback, and evolving requirements.</a:t>
            </a:r>
          </a:p>
        </p:txBody>
      </p:sp>
      <p:sp>
        <p:nvSpPr>
          <p:cNvPr id="10" name="TextBox 9">
            <a:extLst>
              <a:ext uri="{FF2B5EF4-FFF2-40B4-BE49-F238E27FC236}">
                <a16:creationId xmlns:a16="http://schemas.microsoft.com/office/drawing/2014/main" id="{EB058FFF-AB87-FBD2-DA98-CF9DC42550AB}"/>
              </a:ext>
            </a:extLst>
          </p:cNvPr>
          <p:cNvSpPr txBox="1"/>
          <p:nvPr/>
        </p:nvSpPr>
        <p:spPr>
          <a:xfrm>
            <a:off x="5334000" y="2015965"/>
            <a:ext cx="7620000" cy="707886"/>
          </a:xfrm>
          <a:prstGeom prst="rect">
            <a:avLst/>
          </a:prstGeom>
          <a:noFill/>
        </p:spPr>
        <p:txBody>
          <a:bodyPr wrap="square">
            <a:spAutoFit/>
          </a:bodyPr>
          <a:lstStyle/>
          <a:p>
            <a:pPr algn="ctr"/>
            <a:r>
              <a:rPr lang="en-IN" sz="4000" b="1" dirty="0">
                <a:solidFill>
                  <a:srgbClr val="00B0F0"/>
                </a:solidFill>
              </a:rPr>
              <a:t>Waterfall</a:t>
            </a:r>
            <a:r>
              <a:rPr lang="en-IN" sz="4000" b="1" dirty="0">
                <a:solidFill>
                  <a:schemeClr val="bg1"/>
                </a:solidFill>
              </a:rPr>
              <a:t> – </a:t>
            </a:r>
            <a:r>
              <a:rPr lang="en-IN" sz="4000" b="1" dirty="0">
                <a:solidFill>
                  <a:srgbClr val="C00000"/>
                </a:solidFill>
              </a:rPr>
              <a:t>Agile</a:t>
            </a:r>
            <a:r>
              <a:rPr lang="en-IN" sz="4000" b="1" dirty="0">
                <a:solidFill>
                  <a:srgbClr val="FF0000"/>
                </a:solidFill>
              </a:rPr>
              <a:t> </a:t>
            </a:r>
            <a:r>
              <a:rPr lang="en-IN" sz="4000" b="1" dirty="0">
                <a:solidFill>
                  <a:schemeClr val="bg1"/>
                </a:solidFill>
              </a:rPr>
              <a:t>Hybrid Approach</a:t>
            </a:r>
          </a:p>
        </p:txBody>
      </p:sp>
      <p:pic>
        <p:nvPicPr>
          <p:cNvPr id="1026" name="Picture 2" descr="Blue and teal round arrow, Scrum Agile software development User experience  design Project, Highly Organized, blue, text, logo png | PNGWing">
            <a:extLst>
              <a:ext uri="{FF2B5EF4-FFF2-40B4-BE49-F238E27FC236}">
                <a16:creationId xmlns:a16="http://schemas.microsoft.com/office/drawing/2014/main" id="{03A0C6C0-4B03-DD4C-8A7B-C7CC907587F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72222" y1="74444" x2="73333" y2="74444"/>
                      </a14:backgroundRemoval>
                    </a14:imgEffect>
                  </a14:imgLayer>
                </a14:imgProps>
              </a:ext>
              <a:ext uri="{28A0092B-C50C-407E-A947-70E740481C1C}">
                <a14:useLocalDpi xmlns:a14="http://schemas.microsoft.com/office/drawing/2010/main" val="0"/>
              </a:ext>
            </a:extLst>
          </a:blip>
          <a:srcRect/>
          <a:stretch>
            <a:fillRect/>
          </a:stretch>
        </p:blipFill>
        <p:spPr bwMode="auto">
          <a:xfrm>
            <a:off x="3697572" y="4330549"/>
            <a:ext cx="2209800" cy="220980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2BB2A17F-6FA9-06DB-F908-E79887A4E2FC}"/>
              </a:ext>
            </a:extLst>
          </p:cNvPr>
          <p:cNvGrpSpPr/>
          <p:nvPr/>
        </p:nvGrpSpPr>
        <p:grpSpPr>
          <a:xfrm>
            <a:off x="539463" y="2997049"/>
            <a:ext cx="1828799" cy="1216512"/>
            <a:chOff x="11488994" y="3581400"/>
            <a:chExt cx="1828799" cy="1216512"/>
          </a:xfrm>
        </p:grpSpPr>
        <p:sp>
          <p:nvSpPr>
            <p:cNvPr id="11" name="Rectangle: Rounded Corners 10">
              <a:extLst>
                <a:ext uri="{FF2B5EF4-FFF2-40B4-BE49-F238E27FC236}">
                  <a16:creationId xmlns:a16="http://schemas.microsoft.com/office/drawing/2014/main" id="{82B32867-B826-7AE9-738C-045468C7BDD9}"/>
                </a:ext>
              </a:extLst>
            </p:cNvPr>
            <p:cNvSpPr/>
            <p:nvPr/>
          </p:nvSpPr>
          <p:spPr>
            <a:xfrm>
              <a:off x="11488994" y="3581400"/>
              <a:ext cx="1445480" cy="633106"/>
            </a:xfrm>
            <a:prstGeom prst="roundRec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t>Define</a:t>
              </a:r>
            </a:p>
          </p:txBody>
        </p:sp>
        <p:sp>
          <p:nvSpPr>
            <p:cNvPr id="17" name="Arrow: Bent 16">
              <a:extLst>
                <a:ext uri="{FF2B5EF4-FFF2-40B4-BE49-F238E27FC236}">
                  <a16:creationId xmlns:a16="http://schemas.microsoft.com/office/drawing/2014/main" id="{F04F19CD-D0B7-33C7-5D10-E1A43E4D5F62}"/>
                </a:ext>
              </a:extLst>
            </p:cNvPr>
            <p:cNvSpPr/>
            <p:nvPr/>
          </p:nvSpPr>
          <p:spPr>
            <a:xfrm rot="10800000" flipH="1">
              <a:off x="12551154" y="4214506"/>
              <a:ext cx="766639" cy="583406"/>
            </a:xfrm>
            <a:prstGeom prst="bentArrow">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nvGrpSpPr>
          <p:cNvPr id="19" name="Group 18">
            <a:extLst>
              <a:ext uri="{FF2B5EF4-FFF2-40B4-BE49-F238E27FC236}">
                <a16:creationId xmlns:a16="http://schemas.microsoft.com/office/drawing/2014/main" id="{39FB04C3-B6F6-C4F4-6785-4AB0C9CC6FD5}"/>
              </a:ext>
            </a:extLst>
          </p:cNvPr>
          <p:cNvGrpSpPr/>
          <p:nvPr/>
        </p:nvGrpSpPr>
        <p:grpSpPr>
          <a:xfrm>
            <a:off x="2387788" y="3697443"/>
            <a:ext cx="1848325" cy="1216512"/>
            <a:chOff x="11488994" y="3581400"/>
            <a:chExt cx="1848325" cy="1216512"/>
          </a:xfrm>
        </p:grpSpPr>
        <p:sp>
          <p:nvSpPr>
            <p:cNvPr id="20" name="Rectangle: Rounded Corners 19">
              <a:extLst>
                <a:ext uri="{FF2B5EF4-FFF2-40B4-BE49-F238E27FC236}">
                  <a16:creationId xmlns:a16="http://schemas.microsoft.com/office/drawing/2014/main" id="{9224BB9F-C308-7B24-B979-F7E2935F7550}"/>
                </a:ext>
              </a:extLst>
            </p:cNvPr>
            <p:cNvSpPr/>
            <p:nvPr/>
          </p:nvSpPr>
          <p:spPr>
            <a:xfrm>
              <a:off x="11488994" y="3581400"/>
              <a:ext cx="1445480" cy="633106"/>
            </a:xfrm>
            <a:prstGeom prst="roundRec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t>Plan</a:t>
              </a:r>
            </a:p>
          </p:txBody>
        </p:sp>
        <p:sp>
          <p:nvSpPr>
            <p:cNvPr id="21" name="Arrow: Bent 20">
              <a:extLst>
                <a:ext uri="{FF2B5EF4-FFF2-40B4-BE49-F238E27FC236}">
                  <a16:creationId xmlns:a16="http://schemas.microsoft.com/office/drawing/2014/main" id="{51FD241A-89D0-0277-E334-72B795049DAC}"/>
                </a:ext>
              </a:extLst>
            </p:cNvPr>
            <p:cNvSpPr/>
            <p:nvPr/>
          </p:nvSpPr>
          <p:spPr>
            <a:xfrm rot="10800000" flipH="1">
              <a:off x="12570680" y="4214506"/>
              <a:ext cx="766639" cy="583406"/>
            </a:xfrm>
            <a:prstGeom prst="bentArrow">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23" name="Rectangle: Rounded Corners 22">
            <a:extLst>
              <a:ext uri="{FF2B5EF4-FFF2-40B4-BE49-F238E27FC236}">
                <a16:creationId xmlns:a16="http://schemas.microsoft.com/office/drawing/2014/main" id="{506DCBB8-42F7-D848-6FDD-D1F8AD90C41C}"/>
              </a:ext>
            </a:extLst>
          </p:cNvPr>
          <p:cNvSpPr/>
          <p:nvPr/>
        </p:nvSpPr>
        <p:spPr>
          <a:xfrm>
            <a:off x="7414669" y="6558810"/>
            <a:ext cx="1445480" cy="633106"/>
          </a:xfrm>
          <a:prstGeom prst="roundRec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t>Close</a:t>
            </a:r>
          </a:p>
        </p:txBody>
      </p:sp>
      <p:grpSp>
        <p:nvGrpSpPr>
          <p:cNvPr id="25" name="Group 24">
            <a:extLst>
              <a:ext uri="{FF2B5EF4-FFF2-40B4-BE49-F238E27FC236}">
                <a16:creationId xmlns:a16="http://schemas.microsoft.com/office/drawing/2014/main" id="{5BB50688-5F12-AD78-BFF8-58356B0835DE}"/>
              </a:ext>
            </a:extLst>
          </p:cNvPr>
          <p:cNvGrpSpPr/>
          <p:nvPr/>
        </p:nvGrpSpPr>
        <p:grpSpPr>
          <a:xfrm>
            <a:off x="5549138" y="5800213"/>
            <a:ext cx="1848325" cy="1216512"/>
            <a:chOff x="11488994" y="3581400"/>
            <a:chExt cx="1848325" cy="1216512"/>
          </a:xfrm>
          <a:solidFill>
            <a:schemeClr val="tx2">
              <a:lumMod val="50000"/>
            </a:schemeClr>
          </a:solidFill>
        </p:grpSpPr>
        <p:sp>
          <p:nvSpPr>
            <p:cNvPr id="26" name="Rectangle: Rounded Corners 25">
              <a:extLst>
                <a:ext uri="{FF2B5EF4-FFF2-40B4-BE49-F238E27FC236}">
                  <a16:creationId xmlns:a16="http://schemas.microsoft.com/office/drawing/2014/main" id="{3A82DC22-8A67-512B-DBFF-CD1EF6D6F01C}"/>
                </a:ext>
              </a:extLst>
            </p:cNvPr>
            <p:cNvSpPr/>
            <p:nvPr/>
          </p:nvSpPr>
          <p:spPr>
            <a:xfrm>
              <a:off x="11488994" y="3581400"/>
              <a:ext cx="1445480" cy="633106"/>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t>Deploy</a:t>
              </a:r>
            </a:p>
          </p:txBody>
        </p:sp>
        <p:sp>
          <p:nvSpPr>
            <p:cNvPr id="27" name="Arrow: Bent 26">
              <a:extLst>
                <a:ext uri="{FF2B5EF4-FFF2-40B4-BE49-F238E27FC236}">
                  <a16:creationId xmlns:a16="http://schemas.microsoft.com/office/drawing/2014/main" id="{8DA01CCE-2975-84B7-4BCF-FFB0B2693E7A}"/>
                </a:ext>
              </a:extLst>
            </p:cNvPr>
            <p:cNvSpPr/>
            <p:nvPr/>
          </p:nvSpPr>
          <p:spPr>
            <a:xfrm rot="10800000" flipH="1">
              <a:off x="12570680" y="4214506"/>
              <a:ext cx="766639" cy="583406"/>
            </a:xfrm>
            <a:prstGeom prst="bentArrow">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30" name="TextBox 29">
            <a:extLst>
              <a:ext uri="{FF2B5EF4-FFF2-40B4-BE49-F238E27FC236}">
                <a16:creationId xmlns:a16="http://schemas.microsoft.com/office/drawing/2014/main" id="{5B2B0B3E-5807-A6D6-51EB-0E301F770491}"/>
              </a:ext>
            </a:extLst>
          </p:cNvPr>
          <p:cNvSpPr txBox="1"/>
          <p:nvPr/>
        </p:nvSpPr>
        <p:spPr>
          <a:xfrm>
            <a:off x="2790633" y="5356360"/>
            <a:ext cx="1445480" cy="523220"/>
          </a:xfrm>
          <a:prstGeom prst="rect">
            <a:avLst/>
          </a:prstGeom>
          <a:noFill/>
        </p:spPr>
        <p:txBody>
          <a:bodyPr wrap="square" rtlCol="0">
            <a:spAutoFit/>
          </a:bodyPr>
          <a:lstStyle/>
          <a:p>
            <a:r>
              <a:rPr lang="en-IN" sz="2800" b="1" dirty="0">
                <a:solidFill>
                  <a:srgbClr val="C00000"/>
                </a:solidFill>
              </a:rPr>
              <a:t>Develop</a:t>
            </a:r>
          </a:p>
        </p:txBody>
      </p:sp>
      <p:sp>
        <p:nvSpPr>
          <p:cNvPr id="31" name="TextBox 30">
            <a:extLst>
              <a:ext uri="{FF2B5EF4-FFF2-40B4-BE49-F238E27FC236}">
                <a16:creationId xmlns:a16="http://schemas.microsoft.com/office/drawing/2014/main" id="{E52C6A41-632C-33A3-6370-6AD8382C184E}"/>
              </a:ext>
            </a:extLst>
          </p:cNvPr>
          <p:cNvSpPr txBox="1"/>
          <p:nvPr/>
        </p:nvSpPr>
        <p:spPr>
          <a:xfrm>
            <a:off x="4871495" y="4486787"/>
            <a:ext cx="954080" cy="523220"/>
          </a:xfrm>
          <a:prstGeom prst="rect">
            <a:avLst/>
          </a:prstGeom>
          <a:noFill/>
        </p:spPr>
        <p:txBody>
          <a:bodyPr wrap="square" rtlCol="0">
            <a:spAutoFit/>
          </a:bodyPr>
          <a:lstStyle/>
          <a:p>
            <a:r>
              <a:rPr lang="en-IN" sz="2800" b="1" dirty="0">
                <a:solidFill>
                  <a:srgbClr val="C00000"/>
                </a:solidFill>
              </a:rPr>
              <a:t>Test</a:t>
            </a:r>
          </a:p>
        </p:txBody>
      </p:sp>
    </p:spTree>
    <p:extLst>
      <p:ext uri="{BB962C8B-B14F-4D97-AF65-F5344CB8AC3E}">
        <p14:creationId xmlns:p14="http://schemas.microsoft.com/office/powerpoint/2010/main" val="2534773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 name="TextBox 4"/>
          <p:cNvSpPr txBox="1"/>
          <p:nvPr/>
        </p:nvSpPr>
        <p:spPr>
          <a:xfrm>
            <a:off x="1200150" y="695325"/>
            <a:ext cx="15334749" cy="1038225"/>
          </a:xfrm>
          <a:prstGeom prst="rect">
            <a:avLst/>
          </a:prstGeom>
        </p:spPr>
        <p:txBody>
          <a:bodyPr lIns="0" tIns="0" rIns="0" bIns="0" rtlCol="0" anchor="t">
            <a:spAutoFit/>
          </a:bodyPr>
          <a:lstStyle/>
          <a:p>
            <a:pPr marL="0" lvl="0" indent="0" algn="ctr">
              <a:lnSpc>
                <a:spcPts val="8160"/>
              </a:lnSpc>
            </a:pPr>
            <a:r>
              <a:rPr lang="en-US" sz="6800" b="1" dirty="0">
                <a:solidFill>
                  <a:srgbClr val="FFFFFF"/>
                </a:solidFill>
                <a:latin typeface="+mj-lt"/>
              </a:rPr>
              <a:t>Project Team &amp; Key Stakeholders</a:t>
            </a:r>
          </a:p>
        </p:txBody>
      </p:sp>
      <p:sp>
        <p:nvSpPr>
          <p:cNvPr id="8" name="TextBox 7">
            <a:extLst>
              <a:ext uri="{FF2B5EF4-FFF2-40B4-BE49-F238E27FC236}">
                <a16:creationId xmlns:a16="http://schemas.microsoft.com/office/drawing/2014/main" id="{0540DE11-6519-B78D-6BFE-C45A015B82E7}"/>
              </a:ext>
            </a:extLst>
          </p:cNvPr>
          <p:cNvSpPr txBox="1"/>
          <p:nvPr/>
        </p:nvSpPr>
        <p:spPr>
          <a:xfrm>
            <a:off x="12268200" y="2400300"/>
            <a:ext cx="5524500" cy="6555641"/>
          </a:xfrm>
          <a:prstGeom prst="rect">
            <a:avLst/>
          </a:prstGeom>
          <a:noFill/>
        </p:spPr>
        <p:txBody>
          <a:bodyPr wrap="square">
            <a:spAutoFit/>
          </a:bodyPr>
          <a:lstStyle/>
          <a:p>
            <a:r>
              <a:rPr lang="en-IN" sz="2800" b="1" i="0" u="none" strike="noStrike" baseline="0" dirty="0">
                <a:solidFill>
                  <a:srgbClr val="FFC000"/>
                </a:solidFill>
              </a:rPr>
              <a:t>Project Team:</a:t>
            </a:r>
            <a:endParaRPr lang="en-IN" sz="2800" b="0" i="0" u="none" strike="noStrike" baseline="0" dirty="0">
              <a:solidFill>
                <a:srgbClr val="FFC000"/>
              </a:solidFill>
            </a:endParaRPr>
          </a:p>
          <a:p>
            <a:pPr marL="457200" indent="-457200">
              <a:buFont typeface="Wingdings" panose="05000000000000000000" pitchFamily="2" charset="2"/>
              <a:buChar char="Ø"/>
            </a:pPr>
            <a:r>
              <a:rPr lang="en-IN" sz="2800" b="0" i="0" u="none" strike="noStrike" baseline="0" dirty="0">
                <a:solidFill>
                  <a:schemeClr val="bg1"/>
                </a:solidFill>
              </a:rPr>
              <a:t>Project Manager,</a:t>
            </a:r>
          </a:p>
          <a:p>
            <a:pPr marL="457200" indent="-457200">
              <a:buFont typeface="Wingdings" panose="05000000000000000000" pitchFamily="2" charset="2"/>
              <a:buChar char="Ø"/>
            </a:pPr>
            <a:r>
              <a:rPr lang="en-IN" sz="2800" b="0" i="0" u="none" strike="noStrike" baseline="0" dirty="0">
                <a:solidFill>
                  <a:schemeClr val="bg1"/>
                </a:solidFill>
              </a:rPr>
              <a:t>UI/UX Designer</a:t>
            </a:r>
          </a:p>
          <a:p>
            <a:pPr marL="457200" indent="-457200">
              <a:buFont typeface="Wingdings" panose="05000000000000000000" pitchFamily="2" charset="2"/>
              <a:buChar char="Ø"/>
            </a:pPr>
            <a:r>
              <a:rPr lang="en-IN" sz="2800" b="0" i="0" u="none" strike="noStrike" baseline="0" dirty="0">
                <a:solidFill>
                  <a:schemeClr val="bg1"/>
                </a:solidFill>
              </a:rPr>
              <a:t>Backend Developer</a:t>
            </a:r>
          </a:p>
          <a:p>
            <a:pPr marL="457200" indent="-457200">
              <a:buFont typeface="Wingdings" panose="05000000000000000000" pitchFamily="2" charset="2"/>
              <a:buChar char="Ø"/>
            </a:pPr>
            <a:r>
              <a:rPr lang="en-IN" sz="2800" b="0" i="0" u="none" strike="noStrike" baseline="0" dirty="0">
                <a:solidFill>
                  <a:schemeClr val="bg1"/>
                </a:solidFill>
              </a:rPr>
              <a:t>Data Analyst</a:t>
            </a:r>
          </a:p>
          <a:p>
            <a:pPr marL="457200" indent="-457200">
              <a:buFont typeface="Wingdings" panose="05000000000000000000" pitchFamily="2" charset="2"/>
              <a:buChar char="Ø"/>
            </a:pPr>
            <a:r>
              <a:rPr lang="en-IN" sz="2800" b="0" i="0" u="none" strike="noStrike" baseline="0" dirty="0">
                <a:solidFill>
                  <a:schemeClr val="bg1"/>
                </a:solidFill>
              </a:rPr>
              <a:t>Data Engineer</a:t>
            </a:r>
          </a:p>
          <a:p>
            <a:pPr marL="457200" indent="-457200">
              <a:buFont typeface="Wingdings" panose="05000000000000000000" pitchFamily="2" charset="2"/>
              <a:buChar char="Ø"/>
            </a:pPr>
            <a:r>
              <a:rPr lang="en-IN" sz="2800" b="0" i="0" u="none" strike="noStrike" baseline="0" dirty="0">
                <a:solidFill>
                  <a:schemeClr val="bg1"/>
                </a:solidFill>
              </a:rPr>
              <a:t>Data Scientist</a:t>
            </a:r>
          </a:p>
          <a:p>
            <a:pPr marL="457200" indent="-457200">
              <a:buFont typeface="Wingdings" panose="05000000000000000000" pitchFamily="2" charset="2"/>
              <a:buChar char="Ø"/>
            </a:pPr>
            <a:r>
              <a:rPr lang="en-IN" sz="2800" b="0" i="0" u="none" strike="noStrike" baseline="0" dirty="0">
                <a:solidFill>
                  <a:schemeClr val="bg1"/>
                </a:solidFill>
              </a:rPr>
              <a:t>Quality Assurance Tester</a:t>
            </a:r>
          </a:p>
          <a:p>
            <a:pPr marL="457200" indent="-457200">
              <a:buFont typeface="Wingdings" panose="05000000000000000000" pitchFamily="2" charset="2"/>
              <a:buChar char="Ø"/>
            </a:pPr>
            <a:r>
              <a:rPr lang="en-IN" sz="2800" b="0" i="0" u="none" strike="noStrike" baseline="0" dirty="0">
                <a:solidFill>
                  <a:schemeClr val="bg1"/>
                </a:solidFill>
              </a:rPr>
              <a:t>Information Security Analyst</a:t>
            </a:r>
          </a:p>
          <a:p>
            <a:endParaRPr lang="en-IN" sz="2800" dirty="0">
              <a:solidFill>
                <a:schemeClr val="bg1"/>
              </a:solidFill>
            </a:endParaRPr>
          </a:p>
          <a:p>
            <a:r>
              <a:rPr lang="en-IN" sz="2800" b="1" dirty="0">
                <a:solidFill>
                  <a:srgbClr val="FFC000"/>
                </a:solidFill>
              </a:rPr>
              <a:t>Key Stakeholders:</a:t>
            </a:r>
          </a:p>
          <a:p>
            <a:pPr marL="457200" indent="-457200">
              <a:buFont typeface="Wingdings" panose="05000000000000000000" pitchFamily="2" charset="2"/>
              <a:buChar char="Ø"/>
            </a:pPr>
            <a:r>
              <a:rPr lang="en-IN" sz="2800" b="0" i="0" u="none" strike="noStrike" baseline="0" dirty="0">
                <a:solidFill>
                  <a:schemeClr val="bg1"/>
                </a:solidFill>
              </a:rPr>
              <a:t>Head of WhatsApp</a:t>
            </a:r>
          </a:p>
          <a:p>
            <a:pPr marL="457200" indent="-457200">
              <a:buFont typeface="Wingdings" panose="05000000000000000000" pitchFamily="2" charset="2"/>
              <a:buChar char="Ø"/>
            </a:pPr>
            <a:r>
              <a:rPr lang="en-IN" sz="2800" b="0" i="0" u="none" strike="noStrike" baseline="0" dirty="0">
                <a:solidFill>
                  <a:schemeClr val="bg1"/>
                </a:solidFill>
              </a:rPr>
              <a:t>Technology Director</a:t>
            </a:r>
          </a:p>
          <a:p>
            <a:pPr marL="457200" indent="-457200">
              <a:buFont typeface="Wingdings" panose="05000000000000000000" pitchFamily="2" charset="2"/>
              <a:buChar char="Ø"/>
            </a:pPr>
            <a:r>
              <a:rPr lang="en-IN" sz="2800" b="0" i="0" u="none" strike="noStrike" baseline="0" dirty="0">
                <a:solidFill>
                  <a:schemeClr val="bg1"/>
                </a:solidFill>
              </a:rPr>
              <a:t>Chief Information Security Officer</a:t>
            </a:r>
          </a:p>
          <a:p>
            <a:pPr marL="457200" indent="-457200">
              <a:buFont typeface="Wingdings" panose="05000000000000000000" pitchFamily="2" charset="2"/>
              <a:buChar char="Ø"/>
            </a:pPr>
            <a:r>
              <a:rPr lang="en-IN" sz="2800" b="0" i="0" u="none" strike="noStrike" baseline="0" dirty="0">
                <a:solidFill>
                  <a:schemeClr val="bg1"/>
                </a:solidFill>
              </a:rPr>
              <a:t>Chief Finance Officer	</a:t>
            </a:r>
          </a:p>
        </p:txBody>
      </p:sp>
      <p:pic>
        <p:nvPicPr>
          <p:cNvPr id="10" name="Picture 9">
            <a:extLst>
              <a:ext uri="{FF2B5EF4-FFF2-40B4-BE49-F238E27FC236}">
                <a16:creationId xmlns:a16="http://schemas.microsoft.com/office/drawing/2014/main" id="{FA9DE3AD-58C2-57AD-FAC7-E2BD7ECE0E8A}"/>
              </a:ext>
            </a:extLst>
          </p:cNvPr>
          <p:cNvPicPr>
            <a:picLocks noChangeAspect="1"/>
          </p:cNvPicPr>
          <p:nvPr/>
        </p:nvPicPr>
        <p:blipFill>
          <a:blip r:embed="rId2"/>
          <a:stretch>
            <a:fillRect/>
          </a:stretch>
        </p:blipFill>
        <p:spPr>
          <a:xfrm>
            <a:off x="838200" y="3467100"/>
            <a:ext cx="11050430" cy="4151680"/>
          </a:xfrm>
          <a:prstGeom prst="rect">
            <a:avLst/>
          </a:prstGeom>
        </p:spPr>
      </p:pic>
    </p:spTree>
    <p:extLst>
      <p:ext uri="{BB962C8B-B14F-4D97-AF65-F5344CB8AC3E}">
        <p14:creationId xmlns:p14="http://schemas.microsoft.com/office/powerpoint/2010/main" val="1321757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 name="TextBox 4"/>
          <p:cNvSpPr txBox="1"/>
          <p:nvPr/>
        </p:nvSpPr>
        <p:spPr>
          <a:xfrm>
            <a:off x="1200150" y="695325"/>
            <a:ext cx="15334749" cy="1038225"/>
          </a:xfrm>
          <a:prstGeom prst="rect">
            <a:avLst/>
          </a:prstGeom>
        </p:spPr>
        <p:txBody>
          <a:bodyPr lIns="0" tIns="0" rIns="0" bIns="0" rtlCol="0" anchor="t">
            <a:spAutoFit/>
          </a:bodyPr>
          <a:lstStyle/>
          <a:p>
            <a:pPr marL="0" lvl="0" indent="0" algn="ctr">
              <a:lnSpc>
                <a:spcPts val="8160"/>
              </a:lnSpc>
            </a:pPr>
            <a:r>
              <a:rPr lang="en-US" sz="6800" b="1" dirty="0">
                <a:solidFill>
                  <a:srgbClr val="FFFFFF"/>
                </a:solidFill>
                <a:latin typeface="+mj-lt"/>
              </a:rPr>
              <a:t>Milestones &amp; Key Deliverables</a:t>
            </a:r>
          </a:p>
        </p:txBody>
      </p:sp>
      <p:sp>
        <p:nvSpPr>
          <p:cNvPr id="11" name="TextBox 10">
            <a:extLst>
              <a:ext uri="{FF2B5EF4-FFF2-40B4-BE49-F238E27FC236}">
                <a16:creationId xmlns:a16="http://schemas.microsoft.com/office/drawing/2014/main" id="{E91D81E7-F0E6-C8BB-5C53-AFD16969B385}"/>
              </a:ext>
            </a:extLst>
          </p:cNvPr>
          <p:cNvSpPr txBox="1"/>
          <p:nvPr/>
        </p:nvSpPr>
        <p:spPr>
          <a:xfrm>
            <a:off x="1752600" y="2019300"/>
            <a:ext cx="5524500" cy="3539430"/>
          </a:xfrm>
          <a:prstGeom prst="rect">
            <a:avLst/>
          </a:prstGeom>
          <a:noFill/>
        </p:spPr>
        <p:txBody>
          <a:bodyPr wrap="square">
            <a:spAutoFit/>
          </a:bodyPr>
          <a:lstStyle/>
          <a:p>
            <a:r>
              <a:rPr lang="en-IN" sz="2800" b="1" i="0" u="none" strike="noStrike" baseline="0" dirty="0">
                <a:solidFill>
                  <a:srgbClr val="FFC000"/>
                </a:solidFill>
              </a:rPr>
              <a:t>Milestones:</a:t>
            </a:r>
            <a:endParaRPr lang="en-IN" sz="2800" b="0" i="0" u="none" strike="noStrike" baseline="0" dirty="0">
              <a:solidFill>
                <a:srgbClr val="FFC000"/>
              </a:solidFill>
            </a:endParaRPr>
          </a:p>
          <a:p>
            <a:pPr marL="457200" indent="-457200">
              <a:buFont typeface="Wingdings" panose="05000000000000000000" pitchFamily="2" charset="2"/>
              <a:buChar char="Ø"/>
            </a:pPr>
            <a:r>
              <a:rPr lang="en-IN" sz="2800" b="0" i="0" u="none" strike="noStrike" baseline="0" dirty="0">
                <a:solidFill>
                  <a:schemeClr val="bg1"/>
                </a:solidFill>
              </a:rPr>
              <a:t>Define: 09/26/2023 </a:t>
            </a:r>
          </a:p>
          <a:p>
            <a:pPr marL="457200" indent="-457200">
              <a:buFont typeface="Wingdings" panose="05000000000000000000" pitchFamily="2" charset="2"/>
              <a:buChar char="Ø"/>
            </a:pPr>
            <a:r>
              <a:rPr lang="en-IN" sz="2800" b="0" i="0" u="none" strike="noStrike" baseline="0" dirty="0">
                <a:solidFill>
                  <a:schemeClr val="bg1"/>
                </a:solidFill>
              </a:rPr>
              <a:t>Plan: 09/29/2023 </a:t>
            </a:r>
          </a:p>
          <a:p>
            <a:pPr marL="457200" indent="-457200">
              <a:buFont typeface="Wingdings" panose="05000000000000000000" pitchFamily="2" charset="2"/>
              <a:buChar char="Ø"/>
            </a:pPr>
            <a:r>
              <a:rPr lang="en-IN" sz="2800" b="0" i="0" u="none" strike="noStrike" baseline="0" dirty="0">
                <a:solidFill>
                  <a:schemeClr val="bg1"/>
                </a:solidFill>
              </a:rPr>
              <a:t>Develop &amp; Test: 01/19/2024 </a:t>
            </a:r>
          </a:p>
          <a:p>
            <a:pPr marL="457200" indent="-457200">
              <a:buFont typeface="Wingdings" panose="05000000000000000000" pitchFamily="2" charset="2"/>
              <a:buChar char="Ø"/>
            </a:pPr>
            <a:r>
              <a:rPr lang="en-IN" sz="2800" b="0" i="0" u="none" strike="noStrike" baseline="0" dirty="0">
                <a:solidFill>
                  <a:schemeClr val="bg1"/>
                </a:solidFill>
              </a:rPr>
              <a:t>Deploy: 01/26/2024 </a:t>
            </a:r>
          </a:p>
          <a:p>
            <a:pPr marL="457200" indent="-457200">
              <a:buFont typeface="Wingdings" panose="05000000000000000000" pitchFamily="2" charset="2"/>
              <a:buChar char="Ø"/>
            </a:pPr>
            <a:r>
              <a:rPr lang="en-IN" sz="2800" b="0" i="0" u="none" strike="noStrike" baseline="0" dirty="0">
                <a:solidFill>
                  <a:schemeClr val="bg1"/>
                </a:solidFill>
              </a:rPr>
              <a:t>Close: 01/31/2024 </a:t>
            </a:r>
          </a:p>
          <a:p>
            <a:endParaRPr lang="en-IN" sz="2800" dirty="0">
              <a:solidFill>
                <a:schemeClr val="bg1"/>
              </a:solidFill>
            </a:endParaRPr>
          </a:p>
          <a:p>
            <a:r>
              <a:rPr lang="en-IN" sz="2800" b="0" i="0" u="none" strike="noStrike" baseline="0" dirty="0">
                <a:solidFill>
                  <a:schemeClr val="bg1"/>
                </a:solidFill>
              </a:rPr>
              <a:t>	</a:t>
            </a:r>
          </a:p>
        </p:txBody>
      </p:sp>
      <p:sp>
        <p:nvSpPr>
          <p:cNvPr id="19" name="TextBox 18">
            <a:extLst>
              <a:ext uri="{FF2B5EF4-FFF2-40B4-BE49-F238E27FC236}">
                <a16:creationId xmlns:a16="http://schemas.microsoft.com/office/drawing/2014/main" id="{A62A2D08-7DE9-F1F9-C3A9-865F62A22C3C}"/>
              </a:ext>
            </a:extLst>
          </p:cNvPr>
          <p:cNvSpPr txBox="1"/>
          <p:nvPr/>
        </p:nvSpPr>
        <p:spPr>
          <a:xfrm>
            <a:off x="1679324" y="4838700"/>
            <a:ext cx="7162800" cy="397031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srgbClr val="FFC000"/>
                </a:solidFill>
                <a:effectLst/>
                <a:uLnTx/>
                <a:uFillTx/>
                <a:latin typeface="Calibri"/>
                <a:ea typeface="+mn-ea"/>
                <a:cs typeface="+mn-cs"/>
              </a:rPr>
              <a:t>Key Deliverables:</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2800" b="0" i="0" u="none" strike="noStrike" kern="1200" cap="none" spc="0" normalizeH="0" baseline="0" noProof="0" dirty="0">
                <a:ln>
                  <a:noFill/>
                </a:ln>
                <a:solidFill>
                  <a:prstClr val="white"/>
                </a:solidFill>
                <a:effectLst/>
                <a:uLnTx/>
                <a:uFillTx/>
                <a:latin typeface="Calibri"/>
                <a:ea typeface="+mn-ea"/>
                <a:cs typeface="+mn-cs"/>
              </a:rPr>
              <a:t>User authentication feature</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2800" b="0" i="0" u="none" strike="noStrike" kern="1200" cap="none" spc="0" normalizeH="0" baseline="0" noProof="0" dirty="0">
                <a:ln>
                  <a:noFill/>
                </a:ln>
                <a:solidFill>
                  <a:prstClr val="white"/>
                </a:solidFill>
                <a:effectLst/>
                <a:uLnTx/>
                <a:uFillTx/>
                <a:latin typeface="Calibri"/>
                <a:ea typeface="+mn-ea"/>
                <a:cs typeface="+mn-cs"/>
              </a:rPr>
              <a:t>Data visualization dashboards and reports</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2800" b="0" i="0" u="none" strike="noStrike" kern="1200" cap="none" spc="0" normalizeH="0" baseline="0" noProof="0" dirty="0">
                <a:ln>
                  <a:noFill/>
                </a:ln>
                <a:solidFill>
                  <a:prstClr val="white"/>
                </a:solidFill>
                <a:effectLst/>
                <a:uLnTx/>
                <a:uFillTx/>
                <a:latin typeface="Calibri"/>
                <a:ea typeface="+mn-ea"/>
                <a:cs typeface="+mn-cs"/>
              </a:rPr>
              <a:t>Sentiment analysis engine</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2800" b="0" i="0" u="none" strike="noStrike" kern="1200" cap="none" spc="0" normalizeH="0" baseline="0" noProof="0" dirty="0">
                <a:ln>
                  <a:noFill/>
                </a:ln>
                <a:solidFill>
                  <a:prstClr val="white"/>
                </a:solidFill>
                <a:effectLst/>
                <a:uLnTx/>
                <a:uFillTx/>
                <a:latin typeface="Calibri"/>
                <a:ea typeface="+mn-ea"/>
                <a:cs typeface="+mn-cs"/>
              </a:rPr>
              <a:t>Keyword and FAQ identification feature</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2800" b="0" i="0" u="none" strike="noStrike" kern="1200" cap="none" spc="0" normalizeH="0" baseline="0" noProof="0" dirty="0">
                <a:ln>
                  <a:noFill/>
                </a:ln>
                <a:solidFill>
                  <a:prstClr val="white"/>
                </a:solidFill>
                <a:effectLst/>
                <a:uLnTx/>
                <a:uFillTx/>
                <a:latin typeface="Calibri"/>
                <a:ea typeface="+mn-ea"/>
                <a:cs typeface="+mn-cs"/>
              </a:rPr>
              <a:t>Chat metrics and customization options</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2800" b="0" i="0" u="none" strike="noStrike" kern="1200" cap="none" spc="0" normalizeH="0" baseline="0" noProof="0" dirty="0">
                <a:ln>
                  <a:noFill/>
                </a:ln>
                <a:solidFill>
                  <a:prstClr val="white"/>
                </a:solidFill>
                <a:effectLst/>
                <a:uLnTx/>
                <a:uFillTx/>
                <a:latin typeface="Calibri"/>
                <a:ea typeface="+mn-ea"/>
                <a:cs typeface="+mn-cs"/>
              </a:rPr>
              <a:t>User documentation and guides</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2800" b="0" i="0" u="none" strike="noStrike" kern="1200" cap="none" spc="0" normalizeH="0" baseline="0" noProof="0" dirty="0">
                <a:ln>
                  <a:noFill/>
                </a:ln>
                <a:solidFill>
                  <a:prstClr val="white"/>
                </a:solidFill>
                <a:effectLst/>
                <a:uLnTx/>
                <a:uFillTx/>
                <a:latin typeface="Calibri"/>
                <a:ea typeface="+mn-ea"/>
                <a:cs typeface="+mn-cs"/>
              </a:rPr>
              <a:t>Project Documentation</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2800" b="0" i="0" u="none" strike="noStrike" kern="1200" cap="none" spc="0" normalizeH="0" baseline="0" noProof="0" dirty="0">
                <a:ln>
                  <a:noFill/>
                </a:ln>
                <a:solidFill>
                  <a:prstClr val="white"/>
                </a:solidFill>
                <a:effectLst/>
                <a:uLnTx/>
                <a:uFillTx/>
                <a:latin typeface="Calibri"/>
                <a:ea typeface="+mn-ea"/>
                <a:cs typeface="+mn-cs"/>
              </a:rPr>
              <a:t>Completion Report</a:t>
            </a:r>
            <a:endParaRPr lang="en-IN" dirty="0"/>
          </a:p>
        </p:txBody>
      </p:sp>
      <p:pic>
        <p:nvPicPr>
          <p:cNvPr id="23" name="Picture 22">
            <a:extLst>
              <a:ext uri="{FF2B5EF4-FFF2-40B4-BE49-F238E27FC236}">
                <a16:creationId xmlns:a16="http://schemas.microsoft.com/office/drawing/2014/main" id="{D30ECDB5-0B16-254E-8FE3-BA0595C5BD36}"/>
              </a:ext>
            </a:extLst>
          </p:cNvPr>
          <p:cNvPicPr>
            <a:picLocks noChangeAspect="1"/>
          </p:cNvPicPr>
          <p:nvPr/>
        </p:nvPicPr>
        <p:blipFill>
          <a:blip r:embed="rId2"/>
          <a:stretch>
            <a:fillRect/>
          </a:stretch>
        </p:blipFill>
        <p:spPr>
          <a:xfrm>
            <a:off x="8610600" y="3433301"/>
            <a:ext cx="9220200" cy="3420397"/>
          </a:xfrm>
          <a:prstGeom prst="rect">
            <a:avLst/>
          </a:prstGeom>
        </p:spPr>
      </p:pic>
    </p:spTree>
    <p:extLst>
      <p:ext uri="{BB962C8B-B14F-4D97-AF65-F5344CB8AC3E}">
        <p14:creationId xmlns:p14="http://schemas.microsoft.com/office/powerpoint/2010/main" val="2490444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 name="TextBox 4"/>
          <p:cNvSpPr txBox="1"/>
          <p:nvPr/>
        </p:nvSpPr>
        <p:spPr>
          <a:xfrm>
            <a:off x="1200150" y="695325"/>
            <a:ext cx="15334749" cy="1038225"/>
          </a:xfrm>
          <a:prstGeom prst="rect">
            <a:avLst/>
          </a:prstGeom>
        </p:spPr>
        <p:txBody>
          <a:bodyPr lIns="0" tIns="0" rIns="0" bIns="0" rtlCol="0" anchor="t">
            <a:spAutoFit/>
          </a:bodyPr>
          <a:lstStyle/>
          <a:p>
            <a:pPr marL="0" lvl="0" indent="0" algn="ctr">
              <a:lnSpc>
                <a:spcPts val="8160"/>
              </a:lnSpc>
            </a:pPr>
            <a:r>
              <a:rPr lang="en-US" sz="6800" b="1" dirty="0">
                <a:solidFill>
                  <a:srgbClr val="FFFFFF"/>
                </a:solidFill>
                <a:latin typeface="+mj-lt"/>
              </a:rPr>
              <a:t>Budget Breakdown</a:t>
            </a:r>
          </a:p>
        </p:txBody>
      </p:sp>
      <p:pic>
        <p:nvPicPr>
          <p:cNvPr id="13" name="Picture 12">
            <a:extLst>
              <a:ext uri="{FF2B5EF4-FFF2-40B4-BE49-F238E27FC236}">
                <a16:creationId xmlns:a16="http://schemas.microsoft.com/office/drawing/2014/main" id="{43A4DA13-79AB-AEA1-3596-B6D5402C0A70}"/>
              </a:ext>
            </a:extLst>
          </p:cNvPr>
          <p:cNvPicPr>
            <a:picLocks noChangeAspect="1"/>
          </p:cNvPicPr>
          <p:nvPr/>
        </p:nvPicPr>
        <p:blipFill>
          <a:blip r:embed="rId2"/>
          <a:stretch>
            <a:fillRect/>
          </a:stretch>
        </p:blipFill>
        <p:spPr>
          <a:xfrm>
            <a:off x="2209800" y="2438400"/>
            <a:ext cx="13403857" cy="5410200"/>
          </a:xfrm>
          <a:prstGeom prst="rect">
            <a:avLst/>
          </a:prstGeom>
        </p:spPr>
      </p:pic>
    </p:spTree>
    <p:extLst>
      <p:ext uri="{BB962C8B-B14F-4D97-AF65-F5344CB8AC3E}">
        <p14:creationId xmlns:p14="http://schemas.microsoft.com/office/powerpoint/2010/main" val="1665536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 name="TextBox 4"/>
          <p:cNvSpPr txBox="1"/>
          <p:nvPr/>
        </p:nvSpPr>
        <p:spPr>
          <a:xfrm>
            <a:off x="1114425" y="695325"/>
            <a:ext cx="15334749" cy="1038225"/>
          </a:xfrm>
          <a:prstGeom prst="rect">
            <a:avLst/>
          </a:prstGeom>
        </p:spPr>
        <p:txBody>
          <a:bodyPr lIns="0" tIns="0" rIns="0" bIns="0" rtlCol="0" anchor="t">
            <a:spAutoFit/>
          </a:bodyPr>
          <a:lstStyle/>
          <a:p>
            <a:pPr marL="0" lvl="0" indent="0" algn="ctr">
              <a:lnSpc>
                <a:spcPts val="8160"/>
              </a:lnSpc>
            </a:pPr>
            <a:r>
              <a:rPr lang="en-US" sz="6800" dirty="0">
                <a:solidFill>
                  <a:srgbClr val="FFFFFF"/>
                </a:solidFill>
                <a:latin typeface="Roboto Bold"/>
              </a:rPr>
              <a:t>Risk Mitigation Plan</a:t>
            </a:r>
          </a:p>
        </p:txBody>
      </p:sp>
      <p:pic>
        <p:nvPicPr>
          <p:cNvPr id="8" name="Picture 7">
            <a:extLst>
              <a:ext uri="{FF2B5EF4-FFF2-40B4-BE49-F238E27FC236}">
                <a16:creationId xmlns:a16="http://schemas.microsoft.com/office/drawing/2014/main" id="{53EDA6BD-820E-0A67-32FE-19E48C9D82E2}"/>
              </a:ext>
            </a:extLst>
          </p:cNvPr>
          <p:cNvPicPr>
            <a:picLocks noChangeAspect="1"/>
          </p:cNvPicPr>
          <p:nvPr/>
        </p:nvPicPr>
        <p:blipFill>
          <a:blip r:embed="rId2"/>
          <a:stretch>
            <a:fillRect/>
          </a:stretch>
        </p:blipFill>
        <p:spPr>
          <a:xfrm>
            <a:off x="3092132" y="2514600"/>
            <a:ext cx="12103735" cy="5257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 name="TextBox 4"/>
          <p:cNvSpPr txBox="1"/>
          <p:nvPr/>
        </p:nvSpPr>
        <p:spPr>
          <a:xfrm>
            <a:off x="1114425" y="695325"/>
            <a:ext cx="15334749" cy="1038225"/>
          </a:xfrm>
          <a:prstGeom prst="rect">
            <a:avLst/>
          </a:prstGeom>
        </p:spPr>
        <p:txBody>
          <a:bodyPr lIns="0" tIns="0" rIns="0" bIns="0" rtlCol="0" anchor="t">
            <a:spAutoFit/>
          </a:bodyPr>
          <a:lstStyle/>
          <a:p>
            <a:pPr marL="0" lvl="0" indent="0" algn="ctr">
              <a:lnSpc>
                <a:spcPts val="8160"/>
              </a:lnSpc>
            </a:pPr>
            <a:r>
              <a:rPr lang="en-US" sz="6800" dirty="0">
                <a:solidFill>
                  <a:srgbClr val="FFFFFF"/>
                </a:solidFill>
                <a:latin typeface="Roboto Bold"/>
              </a:rPr>
              <a:t>Conclusion</a:t>
            </a:r>
          </a:p>
        </p:txBody>
      </p:sp>
      <p:sp>
        <p:nvSpPr>
          <p:cNvPr id="3" name="TextBox 2">
            <a:extLst>
              <a:ext uri="{FF2B5EF4-FFF2-40B4-BE49-F238E27FC236}">
                <a16:creationId xmlns:a16="http://schemas.microsoft.com/office/drawing/2014/main" id="{740C53B7-B95D-6E70-CEC6-0DCF8EE41B8C}"/>
              </a:ext>
            </a:extLst>
          </p:cNvPr>
          <p:cNvSpPr txBox="1"/>
          <p:nvPr/>
        </p:nvSpPr>
        <p:spPr>
          <a:xfrm>
            <a:off x="1981200" y="2247900"/>
            <a:ext cx="14325600" cy="6986528"/>
          </a:xfrm>
          <a:prstGeom prst="rect">
            <a:avLst/>
          </a:prstGeom>
          <a:noFill/>
        </p:spPr>
        <p:txBody>
          <a:bodyPr wrap="square">
            <a:spAutoFit/>
          </a:bodyPr>
          <a:lstStyle/>
          <a:p>
            <a:pPr algn="l"/>
            <a:r>
              <a:rPr lang="en-IN" sz="2800" b="0" i="0" dirty="0">
                <a:solidFill>
                  <a:srgbClr val="D1D5DB"/>
                </a:solidFill>
                <a:effectLst/>
              </a:rPr>
              <a:t>We've embarked on a journey to develop the WhatsApp Chat Analytics Tool, a transformative solution for extracting insights from WhatsApp conversations. Each deliverable contributes to the goal of empowering users with actionable insights.</a:t>
            </a:r>
          </a:p>
          <a:p>
            <a:pPr algn="l">
              <a:buFont typeface="Arial" panose="020B0604020202020204" pitchFamily="34" charset="0"/>
              <a:buChar char="•"/>
            </a:pPr>
            <a:endParaRPr lang="en-IN" sz="2800" b="0" i="0" dirty="0">
              <a:solidFill>
                <a:srgbClr val="D1D5DB"/>
              </a:solidFill>
              <a:effectLst/>
            </a:endParaRPr>
          </a:p>
          <a:p>
            <a:pPr marL="457200" indent="-457200" algn="l">
              <a:buFont typeface="Wingdings" panose="05000000000000000000" pitchFamily="2" charset="2"/>
              <a:buChar char="Ø"/>
            </a:pPr>
            <a:r>
              <a:rPr lang="en-IN" sz="2800" b="0" i="0" dirty="0">
                <a:solidFill>
                  <a:srgbClr val="D1D5DB"/>
                </a:solidFill>
                <a:effectLst/>
              </a:rPr>
              <a:t>Our </a:t>
            </a:r>
            <a:r>
              <a:rPr lang="en-IN" sz="2800" b="0" i="0" dirty="0">
                <a:solidFill>
                  <a:srgbClr val="FFC000"/>
                </a:solidFill>
                <a:effectLst/>
              </a:rPr>
              <a:t>hybrid project management approach </a:t>
            </a:r>
            <a:r>
              <a:rPr lang="en-IN" sz="2800" b="0" i="0" dirty="0">
                <a:solidFill>
                  <a:srgbClr val="D1D5DB"/>
                </a:solidFill>
                <a:effectLst/>
              </a:rPr>
              <a:t>blends Waterfall and Agile methodologies, offering a balance of structure and adaptability.</a:t>
            </a:r>
          </a:p>
          <a:p>
            <a:pPr marL="457200" indent="-457200" algn="l">
              <a:buFont typeface="Wingdings" panose="05000000000000000000" pitchFamily="2" charset="2"/>
              <a:buChar char="Ø"/>
            </a:pPr>
            <a:endParaRPr lang="en-IN" sz="2800" b="0" i="0" dirty="0">
              <a:solidFill>
                <a:srgbClr val="D1D5DB"/>
              </a:solidFill>
              <a:effectLst/>
            </a:endParaRPr>
          </a:p>
          <a:p>
            <a:pPr marL="457200" indent="-457200" algn="l">
              <a:buFont typeface="Wingdings" panose="05000000000000000000" pitchFamily="2" charset="2"/>
              <a:buChar char="Ø"/>
            </a:pPr>
            <a:r>
              <a:rPr lang="en-IN" sz="2800" b="0" i="0" dirty="0">
                <a:solidFill>
                  <a:srgbClr val="D1D5DB"/>
                </a:solidFill>
                <a:effectLst/>
              </a:rPr>
              <a:t>Stakeholder communication is at the forefront, ensuring </a:t>
            </a:r>
            <a:r>
              <a:rPr lang="en-IN" sz="2800" b="0" i="0" dirty="0">
                <a:solidFill>
                  <a:srgbClr val="FFC000"/>
                </a:solidFill>
                <a:effectLst/>
              </a:rPr>
              <a:t>continuous collaboration </a:t>
            </a:r>
            <a:r>
              <a:rPr lang="en-IN" sz="2800" b="0" i="0" dirty="0">
                <a:solidFill>
                  <a:srgbClr val="D1D5DB"/>
                </a:solidFill>
                <a:effectLst/>
              </a:rPr>
              <a:t>and alignment with project goals.</a:t>
            </a:r>
          </a:p>
          <a:p>
            <a:pPr marL="457200" indent="-457200" algn="l">
              <a:buFont typeface="Wingdings" panose="05000000000000000000" pitchFamily="2" charset="2"/>
              <a:buChar char="Ø"/>
            </a:pPr>
            <a:endParaRPr lang="en-IN" sz="2800" b="0" i="0" dirty="0">
              <a:solidFill>
                <a:srgbClr val="D1D5DB"/>
              </a:solidFill>
              <a:effectLst/>
            </a:endParaRPr>
          </a:p>
          <a:p>
            <a:pPr marL="457200" indent="-457200" algn="l">
              <a:buFont typeface="Wingdings" panose="05000000000000000000" pitchFamily="2" charset="2"/>
              <a:buChar char="Ø"/>
            </a:pPr>
            <a:r>
              <a:rPr lang="en-IN" sz="2800" dirty="0">
                <a:solidFill>
                  <a:schemeClr val="bg1"/>
                </a:solidFill>
              </a:rPr>
              <a:t> </a:t>
            </a:r>
            <a:r>
              <a:rPr lang="en-IN" sz="2800" b="0" i="0" dirty="0">
                <a:solidFill>
                  <a:srgbClr val="FFC000"/>
                </a:solidFill>
                <a:effectLst/>
              </a:rPr>
              <a:t>Proactive risk management</a:t>
            </a:r>
            <a:r>
              <a:rPr lang="en-IN" sz="2800" b="0" i="0" dirty="0">
                <a:solidFill>
                  <a:srgbClr val="D1D5DB"/>
                </a:solidFill>
                <a:effectLst/>
              </a:rPr>
              <a:t>, including a risk assessment matrix and mitigation controls, reinforces our commitment to project success.</a:t>
            </a:r>
          </a:p>
          <a:p>
            <a:pPr marL="457200" indent="-457200" algn="l">
              <a:buFont typeface="Wingdings" panose="05000000000000000000" pitchFamily="2" charset="2"/>
              <a:buChar char="Ø"/>
            </a:pPr>
            <a:endParaRPr lang="en-IN" sz="2800" dirty="0">
              <a:solidFill>
                <a:srgbClr val="D1D5DB"/>
              </a:solidFill>
            </a:endParaRPr>
          </a:p>
          <a:p>
            <a:pPr algn="l"/>
            <a:r>
              <a:rPr lang="en-IN" sz="2800" b="0" i="0" dirty="0">
                <a:solidFill>
                  <a:srgbClr val="D1D5DB"/>
                </a:solidFill>
                <a:effectLst/>
              </a:rPr>
              <a:t>WhatsApp Chat Analytics Tool is a strategic initiative to redefine how we understand and leverage our WhatsApp conversations. We appreciate your support and engagement as we chart the course to success.</a:t>
            </a:r>
          </a:p>
        </p:txBody>
      </p:sp>
    </p:spTree>
    <p:extLst>
      <p:ext uri="{BB962C8B-B14F-4D97-AF65-F5344CB8AC3E}">
        <p14:creationId xmlns:p14="http://schemas.microsoft.com/office/powerpoint/2010/main" val="2556657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473</Words>
  <Application>Microsoft Office PowerPoint</Application>
  <PresentationFormat>Custom</PresentationFormat>
  <Paragraphs>80</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Roboto</vt:lpstr>
      <vt:lpstr>Calibri</vt:lpstr>
      <vt:lpstr>Wingdings</vt:lpstr>
      <vt:lpstr>Roboto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Black Nature Dark Simple Presentation</dc:title>
  <cp:lastModifiedBy>Nivi</cp:lastModifiedBy>
  <cp:revision>15</cp:revision>
  <dcterms:created xsi:type="dcterms:W3CDTF">2006-08-16T00:00:00Z</dcterms:created>
  <dcterms:modified xsi:type="dcterms:W3CDTF">2023-12-29T20:08:59Z</dcterms:modified>
  <dc:identifier>DAF3RBvIEHU</dc:identifier>
</cp:coreProperties>
</file>