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0"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72" r:id="rId12"/>
    <p:sldId id="269" r:id="rId13"/>
    <p:sldId id="270" r:id="rId14"/>
    <p:sldId id="271" r:id="rId15"/>
    <p:sldId id="273" r:id="rId16"/>
    <p:sldId id="274" r:id="rId17"/>
    <p:sldId id="275" r:id="rId18"/>
    <p:sldId id="265" r:id="rId19"/>
    <p:sldId id="266" r:id="rId20"/>
    <p:sldId id="267" r:id="rId21"/>
    <p:sldId id="268" r:id="rId2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6" autoAdjust="0"/>
  </p:normalViewPr>
  <p:slideViewPr>
    <p:cSldViewPr snapToGrid="0">
      <p:cViewPr varScale="1">
        <p:scale>
          <a:sx n="68" d="100"/>
          <a:sy n="68" d="100"/>
        </p:scale>
        <p:origin x="72" y="3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08-05-2024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A320B-5658-4BB1-8601-76D24AD0564C}" type="slidenum">
              <a:rPr lang="en-US" smtClean="0"/>
              <a:t>7</a:t>
            </a:fld>
            <a:endParaRPr lang="en-US"/>
          </a:p>
        </p:txBody>
      </p:sp>
    </p:spTree>
    <p:extLst>
      <p:ext uri="{BB962C8B-B14F-4D97-AF65-F5344CB8AC3E}">
        <p14:creationId xmlns:p14="http://schemas.microsoft.com/office/powerpoint/2010/main" val="420943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49CB94-56C8-4E50-B791-AF5FC8A106F4}" type="slidenum">
              <a:rPr lang="en-IN" smtClean="0"/>
              <a:pPr/>
              <a:t>9</a:t>
            </a:fld>
            <a:endParaRPr lang="en-IN"/>
          </a:p>
        </p:txBody>
      </p:sp>
    </p:spTree>
    <p:extLst>
      <p:ext uri="{BB962C8B-B14F-4D97-AF65-F5344CB8AC3E}">
        <p14:creationId xmlns:p14="http://schemas.microsoft.com/office/powerpoint/2010/main" val="2181994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0333859F-2D10-48FD-B1B0-7FEA1CD139A4}" type="datetime1">
              <a:rPr lang="en-IN" smtClean="0"/>
              <a:t>08-05-2024</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a:t>PROJECT–FIRST REVIEW  Department of CSE, KGiSL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5CA3921D-501A-4A6C-B62C-4903EF3EE297}" type="datetime1">
              <a:rPr lang="en-IN" smtClean="0"/>
              <a:t>08-05-2024</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2DBC19B2-5FE1-4EF8-9215-2E433E54BED9}" type="datetime1">
              <a:rPr lang="en-IN" smtClean="0"/>
              <a:t>08-05-2024</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0DA3FDF6-662B-435F-9703-29B526CE4553}" type="datetime1">
              <a:rPr lang="en-IN" smtClean="0"/>
              <a:t>08-05-2024</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BEB87C95-062F-4F85-851A-A8FD40DC3947}" type="datetime1">
              <a:rPr lang="en-IN" smtClean="0"/>
              <a:t>08-05-2024</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C54945C7-3E4A-44DC-9858-103C93B6DF76}" type="datetime1">
              <a:rPr lang="en-IN" smtClean="0"/>
              <a:t>08-05-2024</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3C6E2EA7-84C1-4F7C-9012-B99BC57C959A}" type="datetime1">
              <a:rPr lang="en-IN" smtClean="0"/>
              <a:t>08-05-2024</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124C78DC-8105-428B-8522-4BA0C1285071}" type="datetime1">
              <a:rPr lang="en-IN" smtClean="0"/>
              <a:t>08-05-2024</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3B96A461-9A0D-4FCA-BF14-B5F3FB28407D}" type="datetime1">
              <a:rPr lang="en-IN" smtClean="0"/>
              <a:t>08-05-2024</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4322920A-204B-476C-9D7F-A3E8BEB1FB39}" type="datetime1">
              <a:rPr lang="en-IN" smtClean="0"/>
              <a:t>08-05-2024</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DE306719-08C6-49BE-BCFD-5CF97C0B92FD}" type="datetime1">
              <a:rPr lang="en-IN" smtClean="0"/>
              <a:t>08-05-2024</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9BBBDF91-9D43-4ABF-B199-590FB596FEF6}" type="datetime1">
              <a:rPr lang="en-IN" smtClean="0"/>
              <a:t>08-05-2024</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9D45D655-11EF-4DEE-8FC4-AB73375FE523}" type="datetime1">
              <a:rPr lang="en-IN" smtClean="0"/>
              <a:t>08-05-2024</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429DF4E-BF64-4BFF-BD54-EF730130F66C}" type="datetime1">
              <a:rPr lang="en-IN" smtClean="0"/>
              <a:t>08-05-2024</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480283C8-5039-4DA3-9081-F594B3ED83BF}" type="datetime1">
              <a:rPr lang="en-IN" smtClean="0"/>
              <a:t>08-05-2024</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DF79428C-A67B-45DB-8B8B-A60F13400D44}" type="datetime1">
              <a:rPr lang="en-IN" smtClean="0"/>
              <a:t>08-05-2024</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52EB6AD-DE32-48C4-96F5-BF1F8CF4A278}" type="datetime1">
              <a:rPr lang="en-IN" smtClean="0"/>
              <a:t>08-05-2024</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D2C96994-2C9E-43E5-A7CF-F37ECB3FC546}" type="datetime1">
              <a:rPr lang="en-IN" smtClean="0"/>
              <a:t>08-05-2024</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C8B4C8E7-76DE-4CB0-9B1D-472B6FC1891F}" type="datetime1">
              <a:rPr lang="en-IN" smtClean="0"/>
              <a:t>08-05-2024</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4CEA705E-6224-4D06-8FF2-DA81B1B3B6ED}" type="datetime1">
              <a:rPr lang="en-IN" smtClean="0"/>
              <a:t>08-05-2024</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E07DC3F0-BC95-43B5-BD6F-C6E14CDB90DB}" type="datetime1">
              <a:rPr lang="en-IN" smtClean="0"/>
              <a:t>08-05-2024</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CF88B83F-011C-4A1E-98AB-C028586418BF}" type="datetime1">
              <a:rPr lang="en-IN" smtClean="0"/>
              <a:t>08-05-2024</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a:t>PROJECT–FIRST REVIEW  Department of CSE, KGiSL Institute of Technology, Coimbatore </a:t>
            </a:r>
            <a:endParaRPr lang="en-IN"/>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23E7E-91DE-474C-98CA-E8069F31C8A3}" type="datetime1">
              <a:rPr lang="en-IN" smtClean="0"/>
              <a:t>08-05-2024</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PROJECT–FIRST REVIEW  Department of CSE, KGiSL Institute of Technology, Coimbatore </a:t>
            </a:r>
            <a:endParaRPr lang="en-IN"/>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075BC-ED7E-4179-B3B9-F3469EB8AAD2}" type="datetime1">
              <a:rPr lang="en-IN" smtClean="0"/>
              <a:t>08-05-2024</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PROJECT–FIRST REVIEW  Department of CSE, KGiSL Institute of Technology, Coimbatore </a:t>
            </a:r>
            <a:endParaRPr lang="en-IN"/>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jfif"/><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hyperlink" Target="https://m.youtube.com/watch?v=EVQcgYQyzz0" TargetMode="Externa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7"/>
            <a:ext cx="12192000" cy="6217087"/>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5000" b="1" dirty="0" err="1">
                <a:latin typeface="Angsana New" panose="02020603050405020304" pitchFamily="18" charset="-34"/>
                <a:cs typeface="Angsana New" panose="02020603050405020304" pitchFamily="18" charset="-34"/>
              </a:rPr>
              <a:t>KGiSL</a:t>
            </a:r>
            <a:r>
              <a:rPr lang="en-IN" sz="5000" b="1" dirty="0">
                <a:latin typeface="Angsana New" panose="02020603050405020304" pitchFamily="18" charset="-34"/>
                <a:cs typeface="Angsana New" panose="02020603050405020304" pitchFamily="18" charset="-34"/>
              </a:rPr>
              <a:t> INSTITUTE OF TECHNOLOGY</a:t>
            </a:r>
          </a:p>
          <a:p>
            <a:pPr algn="ctr"/>
            <a:r>
              <a:rPr lang="en-IN" sz="3600" b="1" dirty="0">
                <a:latin typeface="Angsana New" panose="02020603050405020304" pitchFamily="18" charset="-34"/>
                <a:cs typeface="Angsana New" panose="02020603050405020304" pitchFamily="18" charset="-34"/>
              </a:rPr>
              <a:t>COIMBATORE</a:t>
            </a:r>
          </a:p>
          <a:p>
            <a:pPr algn="ctr"/>
            <a:r>
              <a:rPr lang="en-US" sz="3000" b="1" dirty="0">
                <a:solidFill>
                  <a:schemeClr val="accent1">
                    <a:lumMod val="50000"/>
                  </a:schemeClr>
                </a:solidFill>
                <a:latin typeface="Algerian" panose="04020705040A02060702" pitchFamily="82" charset="0"/>
              </a:rPr>
              <a:t>DEPARTMENT OF computer science &amp; engineering</a:t>
            </a:r>
          </a:p>
          <a:p>
            <a:pPr algn="ctr"/>
            <a:r>
              <a:rPr lang="en-US" sz="3000" b="1" dirty="0">
                <a:solidFill>
                  <a:schemeClr val="accent1">
                    <a:lumMod val="50000"/>
                  </a:schemeClr>
                </a:solidFill>
                <a:latin typeface="Algerian" panose="04020705040A02060702" pitchFamily="82" charset="0"/>
              </a:rPr>
              <a:t>Project review # 01</a:t>
            </a:r>
          </a:p>
          <a:p>
            <a:pPr algn="ctr"/>
            <a:r>
              <a:rPr lang="en-IN" sz="2800" b="1" dirty="0">
                <a:solidFill>
                  <a:schemeClr val="tx1"/>
                </a:solidFill>
                <a:latin typeface="Times New Roman" panose="02020603050405020304" pitchFamily="18" charset="0"/>
                <a:ea typeface="Times New Roman"/>
                <a:cs typeface="Times New Roman" panose="02020603050405020304" pitchFamily="18" charset="0"/>
                <a:sym typeface="Times New Roman"/>
              </a:rPr>
              <a:t>AI-ENABLED</a:t>
            </a:r>
            <a:r>
              <a:rPr lang="en-IN" sz="2800" b="1"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 NUTRITIONAL FITNESS ANALYSER</a:t>
            </a:r>
            <a:endParaRPr lang="en-IN" sz="2800" b="1" dirty="0">
              <a:latin typeface="Times New Roman" panose="02020603050405020304" pitchFamily="18" charset="0"/>
              <a:ea typeface="Times New Roman"/>
              <a:cs typeface="Times New Roman" panose="02020603050405020304" pitchFamily="18" charset="0"/>
              <a:sym typeface="Times New Roman"/>
            </a:endParaRPr>
          </a:p>
          <a:p>
            <a:pPr algn="ctr"/>
            <a:r>
              <a:rPr lang="en-IN" sz="2800" b="1" dirty="0">
                <a:latin typeface="Times New Roman" panose="02020603050405020304" pitchFamily="18" charset="0"/>
                <a:ea typeface="Times New Roman"/>
                <a:cs typeface="Times New Roman" panose="02020603050405020304" pitchFamily="18" charset="0"/>
                <a:sym typeface="Times New Roman"/>
              </a:rPr>
              <a:t>(DISABILITY WHEEL CHAIRPERSONS)</a:t>
            </a:r>
            <a:r>
              <a:rPr lang="en-IN" sz="2800" b="1"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 </a:t>
            </a:r>
          </a:p>
          <a:p>
            <a:r>
              <a:rPr lang="en-IN" sz="2800" b="1" dirty="0">
                <a:latin typeface="Angsana New" panose="02020603050405020304" pitchFamily="18" charset="-34"/>
                <a:cs typeface="Angsana New" panose="02020603050405020304" pitchFamily="18" charset="-34"/>
              </a:rPr>
              <a:t>TEAM MEMBERS:</a:t>
            </a:r>
          </a:p>
          <a:p>
            <a:r>
              <a:rPr lang="en-IN" sz="2800" b="1" dirty="0">
                <a:latin typeface="Angsana New" panose="02020603050405020304" pitchFamily="18" charset="-34"/>
                <a:cs typeface="Angsana New" panose="02020603050405020304" pitchFamily="18" charset="-34"/>
              </a:rPr>
              <a:t>			</a:t>
            </a:r>
            <a:r>
              <a:rPr lang="en-IN" sz="2800" dirty="0">
                <a:latin typeface="Angsana New" panose="02020603050405020304" pitchFamily="18" charset="-34"/>
                <a:cs typeface="Angsana New"/>
              </a:rPr>
              <a:t>711720104101	VAISHNAVI V</a:t>
            </a:r>
          </a:p>
          <a:p>
            <a:r>
              <a:rPr lang="en-IN" sz="2800" dirty="0">
                <a:latin typeface="Angsana New" panose="02020603050405020304" pitchFamily="18" charset="-34"/>
                <a:cs typeface="Angsana New"/>
              </a:rPr>
              <a:t>			711720104058	NIVETHA P K</a:t>
            </a:r>
          </a:p>
          <a:p>
            <a:r>
              <a:rPr lang="en-IN" sz="2800" dirty="0">
                <a:latin typeface="Angsana New" panose="02020603050405020304" pitchFamily="18" charset="-34"/>
                <a:cs typeface="Angsana New"/>
              </a:rPr>
              <a:t>			711720104303	PRIYADHARSHINI P</a:t>
            </a:r>
          </a:p>
          <a:p>
            <a:r>
              <a:rPr lang="en-IN" sz="2800" dirty="0">
                <a:latin typeface="Angsana New" panose="02020603050405020304" pitchFamily="18" charset="-34"/>
                <a:cs typeface="Angsana New"/>
              </a:rPr>
              <a:t>			711720104093	SUBHASH R</a:t>
            </a:r>
          </a:p>
          <a:p>
            <a:r>
              <a:rPr lang="en-IN" sz="2800" b="1" dirty="0">
                <a:latin typeface="Angsana New" panose="02020603050405020304" pitchFamily="18" charset="-34"/>
                <a:cs typeface="Angsana New" panose="02020603050405020304" pitchFamily="18" charset="-34"/>
              </a:rPr>
              <a:t>Under the guidance of :</a:t>
            </a:r>
          </a:p>
          <a:p>
            <a:r>
              <a:rPr lang="en-IN" sz="2800" b="1" dirty="0">
                <a:latin typeface="Angsana New" panose="02020603050405020304" pitchFamily="18" charset="-34"/>
                <a:cs typeface="Angsana New" panose="02020603050405020304" pitchFamily="18" charset="-34"/>
              </a:rPr>
              <a:t>			 </a:t>
            </a:r>
            <a:r>
              <a:rPr lang="en-IN" sz="2800" dirty="0">
                <a:latin typeface="Angsana New" panose="02020603050405020304" pitchFamily="18" charset="-34"/>
                <a:cs typeface="Angsana New" panose="02020603050405020304" pitchFamily="18" charset="-34"/>
              </a:rPr>
              <a:t>Ms. JANANI R, AP/CSE</a:t>
            </a:r>
            <a:endParaRPr lang="en-IN" sz="2800" dirty="0">
              <a:latin typeface="Algerian" panose="04020705040A02060702" pitchFamily="82" charset="0"/>
              <a:cs typeface="Angsana New"/>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021079"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2350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46" y="0"/>
            <a:ext cx="10515600" cy="1325563"/>
          </a:xfrm>
        </p:spPr>
        <p:txBody>
          <a:bodyPr>
            <a:normAutofit/>
          </a:bodyPr>
          <a:lstStyle/>
          <a:p>
            <a:r>
              <a:rPr lang="en-US" sz="4000" dirty="0" smtClean="0">
                <a:latin typeface="Times New Roman" panose="02020603050405020304" pitchFamily="18" charset="0"/>
                <a:cs typeface="Times New Roman" panose="02020603050405020304" pitchFamily="18" charset="0"/>
              </a:rPr>
              <a:t>Login Page</a:t>
            </a:r>
            <a:endParaRPr lang="en-US" sz="4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8942" y="1196706"/>
            <a:ext cx="4545673" cy="1828801"/>
          </a:xfrm>
        </p:spPr>
      </p:pic>
      <p:sp>
        <p:nvSpPr>
          <p:cNvPr id="4" name="Footer Placeholder 3"/>
          <p:cNvSpPr>
            <a:spLocks noGrp="1"/>
          </p:cNvSpPr>
          <p:nvPr>
            <p:ph type="ftr" sz="quarter" idx="11"/>
          </p:nvPr>
        </p:nvSpPr>
        <p:spPr/>
        <p:txBody>
          <a:bodyPr/>
          <a:lstStyle/>
          <a:p>
            <a:r>
              <a:rPr lang="en-US" smtClean="0"/>
              <a:t>PROJECT–FIRST REVIEW  Department of CSE, KGiSL Institute of Technology, Coimbatore </a:t>
            </a:r>
            <a:endParaRPr lang="en-IN"/>
          </a:p>
        </p:txBody>
      </p:sp>
      <p:sp>
        <p:nvSpPr>
          <p:cNvPr id="5" name="Slide Number Placeholder 4"/>
          <p:cNvSpPr>
            <a:spLocks noGrp="1"/>
          </p:cNvSpPr>
          <p:nvPr>
            <p:ph type="sldNum" sz="quarter" idx="12"/>
          </p:nvPr>
        </p:nvSpPr>
        <p:spPr/>
        <p:txBody>
          <a:bodyPr/>
          <a:lstStyle/>
          <a:p>
            <a:fld id="{370E2DBF-622E-4774-BABA-0B90A0613018}" type="slidenum">
              <a:rPr lang="en-IN" smtClean="0"/>
              <a:pPr/>
              <a:t>10</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942" y="3403270"/>
            <a:ext cx="4672282" cy="216753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846" y="1318673"/>
            <a:ext cx="4043289" cy="4644905"/>
          </a:xfrm>
          <a:prstGeom prst="rect">
            <a:avLst/>
          </a:prstGeom>
        </p:spPr>
      </p:pic>
      <p:sp>
        <p:nvSpPr>
          <p:cNvPr id="9" name="Oval 8"/>
          <p:cNvSpPr/>
          <p:nvPr/>
        </p:nvSpPr>
        <p:spPr>
          <a:xfrm>
            <a:off x="1856935" y="2785403"/>
            <a:ext cx="1631853" cy="3798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06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744"/>
            <a:ext cx="10515600" cy="1067688"/>
          </a:xfrm>
        </p:spPr>
        <p:txBody>
          <a:bodyPr>
            <a:noAutofit/>
          </a:bodyPr>
          <a:lstStyle/>
          <a:p>
            <a:r>
              <a:rPr lang="en-US" sz="4000" dirty="0" smtClean="0">
                <a:latin typeface="Times New Roman" panose="02020603050405020304" pitchFamily="18" charset="0"/>
                <a:cs typeface="Times New Roman" panose="02020603050405020304" pitchFamily="18" charset="0"/>
              </a:rPr>
              <a:t>Module 2 - AI-powered </a:t>
            </a:r>
            <a:r>
              <a:rPr lang="en-US" sz="4000" dirty="0">
                <a:latin typeface="Times New Roman" panose="02020603050405020304" pitchFamily="18" charset="0"/>
                <a:cs typeface="Times New Roman" panose="02020603050405020304" pitchFamily="18" charset="0"/>
              </a:rPr>
              <a:t>v</a:t>
            </a:r>
            <a:r>
              <a:rPr lang="en-US" sz="4000" dirty="0" smtClean="0">
                <a:latin typeface="Times New Roman" panose="02020603050405020304" pitchFamily="18" charset="0"/>
                <a:cs typeface="Times New Roman" panose="02020603050405020304" pitchFamily="18" charset="0"/>
              </a:rPr>
              <a:t>ideo recommendations</a:t>
            </a:r>
            <a:endParaRPr lang="en-US" sz="4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PROJECT–FIRST REVIEW  Department of CSE, KGiSL Institute of Technology, Coimbatore </a:t>
            </a:r>
            <a:endParaRPr lang="en-IN"/>
          </a:p>
        </p:txBody>
      </p:sp>
      <p:sp>
        <p:nvSpPr>
          <p:cNvPr id="5" name="Slide Number Placeholder 4"/>
          <p:cNvSpPr>
            <a:spLocks noGrp="1"/>
          </p:cNvSpPr>
          <p:nvPr>
            <p:ph type="sldNum" sz="quarter" idx="12"/>
          </p:nvPr>
        </p:nvSpPr>
        <p:spPr/>
        <p:txBody>
          <a:bodyPr/>
          <a:lstStyle/>
          <a:p>
            <a:fld id="{370E2DBF-622E-4774-BABA-0B90A0613018}" type="slidenum">
              <a:rPr lang="en-IN" smtClean="0"/>
              <a:pPr/>
              <a:t>11</a:t>
            </a:fld>
            <a:endParaRPr lang="en-IN"/>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838092" y="1491914"/>
            <a:ext cx="5233181" cy="2031253"/>
          </a:xfrm>
          <a:prstGeom prst="rect">
            <a:avLst/>
          </a:prstGeom>
          <a:noFill/>
          <a:ln w="9525">
            <a:noFill/>
            <a:miter lim="800000"/>
            <a:headEnd/>
            <a:tailEnd/>
          </a:ln>
        </p:spPr>
      </p:pic>
      <p:pic>
        <p:nvPicPr>
          <p:cNvPr id="7" name="Picture 6" descr="C:\Users\ADMIN\AppData\Local\Microsoft\Windows\INetCache\Content.Word\Screenshot_2024-05-01-12-28-58-04.jpg"/>
          <p:cNvPicPr/>
          <p:nvPr/>
        </p:nvPicPr>
        <p:blipFill rotWithShape="1">
          <a:blip r:embed="rId3"/>
          <a:srcRect r="2243" b="19701"/>
          <a:stretch/>
        </p:blipFill>
        <p:spPr bwMode="auto">
          <a:xfrm>
            <a:off x="5838093" y="3815706"/>
            <a:ext cx="5054249" cy="1955567"/>
          </a:xfrm>
          <a:prstGeom prst="rect">
            <a:avLst/>
          </a:prstGeom>
          <a:noFill/>
          <a:ln w="9525">
            <a:noFill/>
            <a:miter lim="800000"/>
            <a:headEnd/>
            <a:tailEnd/>
          </a:ln>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bwMode="auto">
          <a:xfrm>
            <a:off x="1055079" y="1492651"/>
            <a:ext cx="3868614" cy="4107027"/>
          </a:xfrm>
          <a:prstGeom prst="rect">
            <a:avLst/>
          </a:prstGeom>
          <a:noFill/>
          <a:ln w="9525">
            <a:noFill/>
            <a:miter lim="800000"/>
            <a:headEnd/>
            <a:tailEnd/>
          </a:ln>
        </p:spPr>
      </p:pic>
      <p:sp>
        <p:nvSpPr>
          <p:cNvPr id="11" name="Oval 10"/>
          <p:cNvSpPr/>
          <p:nvPr/>
        </p:nvSpPr>
        <p:spPr>
          <a:xfrm>
            <a:off x="2222695" y="3235569"/>
            <a:ext cx="1659988" cy="484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5234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Accessing videos</a:t>
            </a:r>
            <a:endParaRPr lang="en-US" sz="4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303" y="1690688"/>
            <a:ext cx="4246978" cy="4231810"/>
          </a:xfrm>
        </p:spPr>
      </p:pic>
      <p:sp>
        <p:nvSpPr>
          <p:cNvPr id="4" name="Footer Placeholder 3"/>
          <p:cNvSpPr>
            <a:spLocks noGrp="1"/>
          </p:cNvSpPr>
          <p:nvPr>
            <p:ph type="ftr" sz="quarter" idx="11"/>
          </p:nvPr>
        </p:nvSpPr>
        <p:spPr/>
        <p:txBody>
          <a:bodyPr/>
          <a:lstStyle/>
          <a:p>
            <a:r>
              <a:rPr lang="en-US" smtClean="0"/>
              <a:t>PROJECT–FIRST REVIEW  Department of CSE, KGiSL Institute of Technology, Coimbatore </a:t>
            </a:r>
            <a:endParaRPr lang="en-IN"/>
          </a:p>
        </p:txBody>
      </p:sp>
      <p:sp>
        <p:nvSpPr>
          <p:cNvPr id="5" name="Slide Number Placeholder 4"/>
          <p:cNvSpPr>
            <a:spLocks noGrp="1"/>
          </p:cNvSpPr>
          <p:nvPr>
            <p:ph type="sldNum" sz="quarter" idx="12"/>
          </p:nvPr>
        </p:nvSpPr>
        <p:spPr/>
        <p:txBody>
          <a:bodyPr/>
          <a:lstStyle/>
          <a:p>
            <a:fld id="{370E2DBF-622E-4774-BABA-0B90A0613018}" type="slidenum">
              <a:rPr lang="en-IN" smtClean="0"/>
              <a:pPr/>
              <a:t>12</a:t>
            </a:fld>
            <a:endParaRPr lang="en-IN"/>
          </a:p>
        </p:txBody>
      </p:sp>
      <p:cxnSp>
        <p:nvCxnSpPr>
          <p:cNvPr id="12" name="Straight Arrow Connector 11"/>
          <p:cNvCxnSpPr/>
          <p:nvPr/>
        </p:nvCxnSpPr>
        <p:spPr>
          <a:xfrm>
            <a:off x="838200" y="2166425"/>
            <a:ext cx="584102" cy="633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955" y="1899138"/>
            <a:ext cx="4823167" cy="4023360"/>
          </a:xfrm>
          <a:prstGeom prst="rect">
            <a:avLst/>
          </a:prstGeom>
        </p:spPr>
      </p:pic>
    </p:spTree>
    <p:extLst>
      <p:ext uri="{BB962C8B-B14F-4D97-AF65-F5344CB8AC3E}">
        <p14:creationId xmlns:p14="http://schemas.microsoft.com/office/powerpoint/2010/main" val="414614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05" y="576775"/>
            <a:ext cx="11015003" cy="1113913"/>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Module -3  </a:t>
            </a:r>
            <a:r>
              <a:rPr lang="en-US" sz="4000" dirty="0">
                <a:latin typeface="Times New Roman" panose="02020603050405020304" pitchFamily="18" charset="0"/>
                <a:ea typeface="Cambria" panose="02040503050406030204" pitchFamily="18" charset="0"/>
                <a:cs typeface="Times New Roman" panose="02020603050405020304" pitchFamily="18" charset="0"/>
              </a:rPr>
              <a:t>Food image recognition for calorie calculation</a:t>
            </a:r>
            <a:r>
              <a:rPr lang="en-US" dirty="0">
                <a:latin typeface="Times New Roman" panose="02020603050405020304" pitchFamily="18" charset="0"/>
                <a:ea typeface="Cambria" panose="02040503050406030204" pitchFamily="18" charset="0"/>
                <a:cs typeface="Times New Roman" panose="02020603050405020304" pitchFamily="18" charset="0"/>
              </a:rPr>
              <a:t/>
            </a:r>
            <a:br>
              <a:rPr lang="en-US" dirty="0">
                <a:latin typeface="Times New Roman" panose="02020603050405020304" pitchFamily="18" charset="0"/>
                <a:ea typeface="Cambria" panose="02040503050406030204" pitchFamily="18" charset="0"/>
                <a:cs typeface="Times New Roman" panose="02020603050405020304" pitchFamily="18" charset="0"/>
              </a:rPr>
            </a:br>
            <a:endParaRPr lang="en-US" dirty="0"/>
          </a:p>
        </p:txBody>
      </p:sp>
      <p:sp>
        <p:nvSpPr>
          <p:cNvPr id="4" name="Footer Placeholder 3"/>
          <p:cNvSpPr>
            <a:spLocks noGrp="1"/>
          </p:cNvSpPr>
          <p:nvPr>
            <p:ph type="ftr" sz="quarter" idx="11"/>
          </p:nvPr>
        </p:nvSpPr>
        <p:spPr/>
        <p:txBody>
          <a:bodyPr/>
          <a:lstStyle/>
          <a:p>
            <a:r>
              <a:rPr lang="en-US" smtClean="0"/>
              <a:t>PROJECT–FIRST REVIEW  Department of CSE, KGiSL Institute of Technology, Coimbatore </a:t>
            </a:r>
            <a:endParaRPr lang="en-IN"/>
          </a:p>
        </p:txBody>
      </p:sp>
      <p:sp>
        <p:nvSpPr>
          <p:cNvPr id="5" name="Slide Number Placeholder 4"/>
          <p:cNvSpPr>
            <a:spLocks noGrp="1"/>
          </p:cNvSpPr>
          <p:nvPr>
            <p:ph type="sldNum" sz="quarter" idx="12"/>
          </p:nvPr>
        </p:nvSpPr>
        <p:spPr/>
        <p:txBody>
          <a:bodyPr/>
          <a:lstStyle/>
          <a:p>
            <a:fld id="{370E2DBF-622E-4774-BABA-0B90A0613018}" type="slidenum">
              <a:rPr lang="en-IN" smtClean="0"/>
              <a:pPr/>
              <a:t>13</a:t>
            </a:fld>
            <a:endParaRPr lang="en-IN"/>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384" y="1505243"/>
            <a:ext cx="4417256" cy="4307811"/>
          </a:xfrm>
        </p:spPr>
      </p:pic>
      <p:sp>
        <p:nvSpPr>
          <p:cNvPr id="9" name="Oval 8"/>
          <p:cNvSpPr/>
          <p:nvPr/>
        </p:nvSpPr>
        <p:spPr>
          <a:xfrm>
            <a:off x="2243796" y="2729132"/>
            <a:ext cx="1336431" cy="3938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358598" y="1505243"/>
            <a:ext cx="4839286" cy="4307811"/>
          </a:xfrm>
          <a:prstGeom prst="rect">
            <a:avLst/>
          </a:prstGeom>
        </p:spPr>
      </p:pic>
    </p:spTree>
    <p:extLst>
      <p:ext uri="{BB962C8B-B14F-4D97-AF65-F5344CB8AC3E}">
        <p14:creationId xmlns:p14="http://schemas.microsoft.com/office/powerpoint/2010/main" val="1083290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Displaying calorie information</a:t>
            </a:r>
            <a:endParaRPr lang="en-US" sz="4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srcRect t="82190"/>
          <a:stretch/>
        </p:blipFill>
        <p:spPr>
          <a:xfrm>
            <a:off x="838200" y="2027030"/>
            <a:ext cx="4856081" cy="3545058"/>
          </a:xfrm>
          <a:prstGeom prst="rect">
            <a:avLst/>
          </a:prstGeom>
        </p:spPr>
      </p:pic>
      <p:sp>
        <p:nvSpPr>
          <p:cNvPr id="4" name="Footer Placeholder 3"/>
          <p:cNvSpPr>
            <a:spLocks noGrp="1"/>
          </p:cNvSpPr>
          <p:nvPr>
            <p:ph type="ftr" sz="quarter" idx="11"/>
          </p:nvPr>
        </p:nvSpPr>
        <p:spPr/>
        <p:txBody>
          <a:bodyPr/>
          <a:lstStyle/>
          <a:p>
            <a:r>
              <a:rPr lang="en-US" smtClean="0"/>
              <a:t>PROJECT–FIRST REVIEW  Department of CSE, KGiSL Institute of Technology, Coimbatore </a:t>
            </a:r>
            <a:endParaRPr lang="en-IN"/>
          </a:p>
        </p:txBody>
      </p:sp>
      <p:sp>
        <p:nvSpPr>
          <p:cNvPr id="5" name="Slide Number Placeholder 4"/>
          <p:cNvSpPr>
            <a:spLocks noGrp="1"/>
          </p:cNvSpPr>
          <p:nvPr>
            <p:ph type="sldNum" sz="quarter" idx="12"/>
          </p:nvPr>
        </p:nvSpPr>
        <p:spPr/>
        <p:txBody>
          <a:bodyPr/>
          <a:lstStyle/>
          <a:p>
            <a:fld id="{370E2DBF-622E-4774-BABA-0B90A0613018}" type="slidenum">
              <a:rPr lang="en-IN" smtClean="0"/>
              <a:pPr/>
              <a:t>14</a:t>
            </a:fld>
            <a:endParaRPr lang="en-IN"/>
          </a:p>
        </p:txBody>
      </p:sp>
      <p:pic>
        <p:nvPicPr>
          <p:cNvPr id="7" name="Picture 6"/>
          <p:cNvPicPr>
            <a:picLocks noChangeAspect="1"/>
          </p:cNvPicPr>
          <p:nvPr/>
        </p:nvPicPr>
        <p:blipFill>
          <a:blip r:embed="rId3"/>
          <a:stretch>
            <a:fillRect/>
          </a:stretch>
        </p:blipFill>
        <p:spPr>
          <a:xfrm>
            <a:off x="6893169" y="1690688"/>
            <a:ext cx="4360985" cy="4020795"/>
          </a:xfrm>
          <a:prstGeom prst="rect">
            <a:avLst/>
          </a:prstGeom>
        </p:spPr>
      </p:pic>
    </p:spTree>
    <p:extLst>
      <p:ext uri="{BB962C8B-B14F-4D97-AF65-F5344CB8AC3E}">
        <p14:creationId xmlns:p14="http://schemas.microsoft.com/office/powerpoint/2010/main" val="317286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ea typeface="Cambria" panose="02040503050406030204" pitchFamily="18" charset="0"/>
                <a:cs typeface="Times New Roman" panose="02020603050405020304" pitchFamily="18" charset="0"/>
              </a:rPr>
              <a:t>Module -4   Feedback </a:t>
            </a:r>
            <a:r>
              <a:rPr lang="en-US" dirty="0">
                <a:latin typeface="Times New Roman" panose="02020603050405020304" pitchFamily="18" charset="0"/>
                <a:ea typeface="Cambria" panose="02040503050406030204" pitchFamily="18" charset="0"/>
                <a:cs typeface="Times New Roman" panose="02020603050405020304" pitchFamily="18" charset="0"/>
              </a:rPr>
              <a:t>mechanism</a:t>
            </a:r>
            <a:br>
              <a:rPr lang="en-US" dirty="0">
                <a:latin typeface="Times New Roman" panose="02020603050405020304" pitchFamily="18" charset="0"/>
                <a:ea typeface="Cambria" panose="02040503050406030204" pitchFamily="18" charset="0"/>
                <a:cs typeface="Times New Roman" panose="02020603050405020304" pitchFamily="18" charset="0"/>
              </a:rPr>
            </a:br>
            <a:endParaRPr lang="en-US" dirty="0"/>
          </a:p>
        </p:txBody>
      </p:sp>
      <p:pic>
        <p:nvPicPr>
          <p:cNvPr id="6" name="Content Placeholder 5"/>
          <p:cNvPicPr>
            <a:picLocks noGrp="1" noChangeAspect="1"/>
          </p:cNvPicPr>
          <p:nvPr>
            <p:ph idx="1"/>
          </p:nvPr>
        </p:nvPicPr>
        <p:blipFill>
          <a:blip r:embed="rId2"/>
          <a:stretch>
            <a:fillRect/>
          </a:stretch>
        </p:blipFill>
        <p:spPr>
          <a:xfrm>
            <a:off x="959928" y="1311599"/>
            <a:ext cx="4419983" cy="4310246"/>
          </a:xfrm>
          <a:prstGeom prst="rect">
            <a:avLst/>
          </a:prstGeom>
        </p:spPr>
      </p:pic>
      <p:sp>
        <p:nvSpPr>
          <p:cNvPr id="4" name="Footer Placeholder 3"/>
          <p:cNvSpPr>
            <a:spLocks noGrp="1"/>
          </p:cNvSpPr>
          <p:nvPr>
            <p:ph type="ftr" sz="quarter" idx="11"/>
          </p:nvPr>
        </p:nvSpPr>
        <p:spPr/>
        <p:txBody>
          <a:bodyPr/>
          <a:lstStyle/>
          <a:p>
            <a:r>
              <a:rPr lang="en-US" smtClean="0"/>
              <a:t>PROJECT–FIRST REVIEW  Department of CSE, KGiSL Institute of Technology, Coimbatore </a:t>
            </a:r>
            <a:endParaRPr lang="en-IN"/>
          </a:p>
        </p:txBody>
      </p:sp>
      <p:sp>
        <p:nvSpPr>
          <p:cNvPr id="5" name="Slide Number Placeholder 4"/>
          <p:cNvSpPr>
            <a:spLocks noGrp="1"/>
          </p:cNvSpPr>
          <p:nvPr>
            <p:ph type="sldNum" sz="quarter" idx="12"/>
          </p:nvPr>
        </p:nvSpPr>
        <p:spPr/>
        <p:txBody>
          <a:bodyPr/>
          <a:lstStyle/>
          <a:p>
            <a:fld id="{370E2DBF-622E-4774-BABA-0B90A0613018}" type="slidenum">
              <a:rPr lang="en-IN" smtClean="0"/>
              <a:pPr/>
              <a:t>15</a:t>
            </a:fld>
            <a:endParaRPr lang="en-IN"/>
          </a:p>
        </p:txBody>
      </p:sp>
      <p:sp>
        <p:nvSpPr>
          <p:cNvPr id="7" name="Oval 6"/>
          <p:cNvSpPr/>
          <p:nvPr/>
        </p:nvSpPr>
        <p:spPr>
          <a:xfrm>
            <a:off x="2518117" y="3840480"/>
            <a:ext cx="1266092" cy="436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b="20374"/>
          <a:stretch/>
        </p:blipFill>
        <p:spPr>
          <a:xfrm>
            <a:off x="5856849" y="1311599"/>
            <a:ext cx="5622387" cy="4310245"/>
          </a:xfrm>
          <a:prstGeom prst="rect">
            <a:avLst/>
          </a:prstGeom>
        </p:spPr>
      </p:pic>
    </p:spTree>
    <p:extLst>
      <p:ext uri="{BB962C8B-B14F-4D97-AF65-F5344CB8AC3E}">
        <p14:creationId xmlns:p14="http://schemas.microsoft.com/office/powerpoint/2010/main" val="34266766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User feedback</a:t>
            </a:r>
            <a:endParaRPr lang="en-US" sz="4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20072"/>
          <a:stretch/>
        </p:blipFill>
        <p:spPr>
          <a:xfrm>
            <a:off x="6738425" y="2054202"/>
            <a:ext cx="4615375" cy="3193047"/>
          </a:xfrm>
        </p:spPr>
      </p:pic>
      <p:sp>
        <p:nvSpPr>
          <p:cNvPr id="4" name="Footer Placeholder 3"/>
          <p:cNvSpPr>
            <a:spLocks noGrp="1"/>
          </p:cNvSpPr>
          <p:nvPr>
            <p:ph type="ftr" sz="quarter" idx="11"/>
          </p:nvPr>
        </p:nvSpPr>
        <p:spPr/>
        <p:txBody>
          <a:bodyPr/>
          <a:lstStyle/>
          <a:p>
            <a:r>
              <a:rPr lang="en-US" dirty="0" smtClean="0"/>
              <a:t>PROJECT–FIRST REVIEW  Department of CSE, </a:t>
            </a:r>
            <a:r>
              <a:rPr lang="en-US" dirty="0" err="1" smtClean="0"/>
              <a:t>KGiSL</a:t>
            </a:r>
            <a:r>
              <a:rPr lang="en-US" dirty="0" smtClean="0"/>
              <a:t> Institute of Technology, Coimbatore </a:t>
            </a:r>
            <a:endParaRPr lang="en-IN" dirty="0"/>
          </a:p>
        </p:txBody>
      </p:sp>
      <p:sp>
        <p:nvSpPr>
          <p:cNvPr id="5" name="Slide Number Placeholder 4"/>
          <p:cNvSpPr>
            <a:spLocks noGrp="1"/>
          </p:cNvSpPr>
          <p:nvPr>
            <p:ph type="sldNum" sz="quarter" idx="12"/>
          </p:nvPr>
        </p:nvSpPr>
        <p:spPr/>
        <p:txBody>
          <a:bodyPr/>
          <a:lstStyle/>
          <a:p>
            <a:fld id="{370E2DBF-622E-4774-BABA-0B90A0613018}" type="slidenum">
              <a:rPr lang="en-IN" smtClean="0"/>
              <a:pPr/>
              <a:t>16</a:t>
            </a:fld>
            <a:endParaRPr lang="en-IN"/>
          </a:p>
        </p:txBody>
      </p:sp>
      <p:pic>
        <p:nvPicPr>
          <p:cNvPr id="7" name="Picture 6"/>
          <p:cNvPicPr>
            <a:picLocks noChangeAspect="1"/>
          </p:cNvPicPr>
          <p:nvPr/>
        </p:nvPicPr>
        <p:blipFill>
          <a:blip r:embed="rId3"/>
          <a:stretch>
            <a:fillRect/>
          </a:stretch>
        </p:blipFill>
        <p:spPr>
          <a:xfrm>
            <a:off x="670560" y="2054202"/>
            <a:ext cx="5425440" cy="3094574"/>
          </a:xfrm>
          <a:prstGeom prst="rect">
            <a:avLst/>
          </a:prstGeom>
        </p:spPr>
      </p:pic>
    </p:spTree>
    <p:extLst>
      <p:ext uri="{BB962C8B-B14F-4D97-AF65-F5344CB8AC3E}">
        <p14:creationId xmlns:p14="http://schemas.microsoft.com/office/powerpoint/2010/main" val="1527718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smtClean="0">
                <a:latin typeface="Times New Roman" panose="02020603050405020304" pitchFamily="18" charset="0"/>
                <a:cs typeface="Times New Roman" panose="02020603050405020304" pitchFamily="18" charset="0"/>
              </a:rPr>
              <a:t>EXPECTED </a:t>
            </a:r>
            <a:r>
              <a:rPr lang="en-US" dirty="0">
                <a:latin typeface="Times New Roman" panose="02020603050405020304" pitchFamily="18" charset="0"/>
                <a:cs typeface="Times New Roman" panose="02020603050405020304" pitchFamily="18" charset="0"/>
              </a:rPr>
              <a:t>OUTCOME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1550894" y="1057835"/>
            <a:ext cx="8901953" cy="4688541"/>
          </a:xfrm>
        </p:spPr>
        <p:txBody>
          <a:bodyPr>
            <a:normAutofit/>
          </a:bodyPr>
          <a:lstStyle/>
          <a:p>
            <a:pPr algn="just">
              <a:buFont typeface="Wingdings" pitchFamily="2" charset="2"/>
              <a:buChar char="Ø"/>
            </a:pPr>
            <a:endParaRPr lang="en-US" sz="2400" dirty="0">
              <a:latin typeface="Century Schoolbook"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Improved Health and Well-being.</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Enhanced Accessibility and Inclusivity.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Empowerment and Self-management.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Support for Healthcare Professionals.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Data-driven Insights and Research.</a:t>
            </a:r>
          </a:p>
          <a:p>
            <a:pPr marL="0" indent="0">
              <a:buNone/>
            </a:pPr>
            <a:endParaRPr lang="en-IN"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PROJECT–FIRST REVIEW </a:t>
            </a:r>
          </a:p>
          <a:p>
            <a:r>
              <a:rPr lang="en-US" sz="1600" dirty="0"/>
              <a:t>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790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824753" y="1084729"/>
            <a:ext cx="10022542" cy="5072880"/>
          </a:xfrm>
        </p:spPr>
        <p:txBody>
          <a:bodyPr>
            <a:normAutofit fontScale="92500" lnSpcReduction="10000"/>
          </a:bodyPr>
          <a:lstStyle/>
          <a:p>
            <a:pPr algn="just">
              <a:lnSpc>
                <a:spcPct val="12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 Johnson, E., Kim, S. (2024). "Advancements in AI for Personalized Nutrition and Fitness Tracking." International Journal of Artificial Intelligence in Health and Fitness, 8(2), 112-129.</a:t>
            </a:r>
          </a:p>
          <a:p>
            <a:pPr algn="just">
              <a:lnSpc>
                <a:spcPct val="12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 Patel, R., Garcia, A. (2023). "Machine Learning Approaches for Nutritional Analysis and Dietary Recommendation Systems." Journal of Health Informatics and Technology, 15(4), 245-260.</a:t>
            </a:r>
          </a:p>
          <a:p>
            <a:pPr algn="just">
              <a:lnSpc>
                <a:spcPct val="12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 Chen, L., Nguyen, K. (2022). "AI-Enabled Fitness Apps: Challenges and Opportunities." Journal of Digital Health and Wellness, 3(1), 45-58.</a:t>
            </a:r>
          </a:p>
          <a:p>
            <a:pPr algn="just">
              <a:lnSpc>
                <a:spcPct val="12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 Rodriguez, M., Lee, D. (2021). "User Engagement Strategies in AI-Powered Nutrition and Fitness Apps." Proceedings of the International Conference on Health Informatics, 78-85.</a:t>
            </a:r>
          </a:p>
          <a:p>
            <a:pPr algn="just">
              <a:lnSpc>
                <a:spcPct val="12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 Chen, L., Wang, Y., &amp; Zhang, X. (2020). "</a:t>
            </a:r>
            <a:r>
              <a:rPr lang="en-US" sz="2000" b="0" i="0" dirty="0" err="1">
                <a:effectLst/>
                <a:latin typeface="Times New Roman" panose="02020603050405020304" pitchFamily="18" charset="0"/>
                <a:cs typeface="Times New Roman" panose="02020603050405020304" pitchFamily="18" charset="0"/>
              </a:rPr>
              <a:t>SmartFit</a:t>
            </a:r>
            <a:r>
              <a:rPr lang="en-US" sz="2000" b="0" i="0" dirty="0">
                <a:effectLst/>
                <a:latin typeface="Times New Roman" panose="02020603050405020304" pitchFamily="18" charset="0"/>
                <a:cs typeface="Times New Roman" panose="02020603050405020304" pitchFamily="18" charset="0"/>
              </a:rPr>
              <a:t>: A Machine Learning-Based Nutritional Fitness Analyzer for Personalized Diet and Exercise Recommendations." Journal of Health Informatics Research, 8(2), 110-125.</a:t>
            </a:r>
          </a:p>
          <a:p>
            <a:pPr algn="just">
              <a:lnSpc>
                <a:spcPct val="12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Smith, J. (2019). Towards Inclusive Nutri-Fitness Analysis: A Review of Accessibility Considerations for Wheelchair Users.</a:t>
            </a:r>
          </a:p>
          <a:p>
            <a:pPr marL="514350" indent="-514350" algn="just">
              <a:buFont typeface="+mj-lt"/>
              <a:buAutoNum type="arabicPeriod"/>
            </a:pPr>
            <a:endParaRPr lang="en-IN" dirty="0">
              <a:latin typeface="Century Schoolbook" pitchFamily="18" charset="0"/>
            </a:endParaRPr>
          </a:p>
          <a:p>
            <a:pPr marL="514350" indent="-514350" algn="just">
              <a:buFont typeface="+mj-lt"/>
              <a:buAutoNum type="arabicPeriod"/>
            </a:pPr>
            <a:endParaRPr lang="en-IN" dirty="0">
              <a:latin typeface="Century Schoolbook" pitchFamily="18" charset="0"/>
            </a:endParaRPr>
          </a:p>
          <a:p>
            <a:pPr algn="just"/>
            <a:endParaRPr lang="en-IN" dirty="0">
              <a:latin typeface="Century Schoolbook" pitchFamily="18" charset="0"/>
            </a:endParaRP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PROJECT–FIRST REVIEW  </a:t>
            </a:r>
          </a:p>
          <a:p>
            <a:r>
              <a:rPr lang="en-US" sz="1600" dirty="0"/>
              <a:t>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18</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322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Times New Roman" panose="02020603050405020304" pitchFamily="18" charset="0"/>
                <a:cs typeface="Times New Roman" panose="02020603050405020304" pitchFamily="18" charset="0"/>
              </a:rPr>
              <a:t>TIMELINE</a:t>
            </a:r>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PROJECT–FIRST REVIEW  </a:t>
            </a:r>
          </a:p>
          <a:p>
            <a:r>
              <a:rPr lang="en-US" sz="1600" dirty="0"/>
              <a:t>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19</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73" y="1075764"/>
            <a:ext cx="10674927" cy="504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5923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Times New Roman" panose="02020603050405020304" pitchFamily="18" charset="0"/>
                <a:cs typeface="Times New Roman" panose="02020603050405020304" pitchFamily="18" charset="0"/>
              </a:rPr>
              <a:t>Abstract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1210234" y="1203960"/>
            <a:ext cx="9440182" cy="4554071"/>
          </a:xfrm>
        </p:spPr>
        <p:txBody>
          <a:bodyPr>
            <a:normAutofit fontScale="70000" lnSpcReduction="20000"/>
          </a:bodyPr>
          <a:lstStyle/>
          <a:p>
            <a:pPr algn="just">
              <a:lnSpc>
                <a:spcPct val="150000"/>
              </a:lnSpc>
            </a:pPr>
            <a:r>
              <a:rPr lang="en-US" sz="3200" b="0" i="0" dirty="0">
                <a:solidFill>
                  <a:srgbClr val="0D0D0D"/>
                </a:solidFill>
                <a:effectLst/>
                <a:latin typeface="Arial" panose="020B0604020202020204" pitchFamily="34" charset="0"/>
                <a:cs typeface="Arial" panose="020B0604020202020204" pitchFamily="34" charset="0"/>
              </a:rPr>
              <a:t>To develop an AI-powered nutrition fitness analyzer for disabled Handicapped people revolutionizing dietary tracking and personalizing nutritional insights to optimize health and fitness goals effectively.</a:t>
            </a:r>
            <a:endParaRPr lang="en-US" sz="3200" b="0" i="0" dirty="0">
              <a:effectLst/>
              <a:latin typeface="Arial" panose="020B0604020202020204" pitchFamily="34" charset="0"/>
              <a:cs typeface="Arial" panose="020B0604020202020204" pitchFamily="34" charset="0"/>
            </a:endParaRPr>
          </a:p>
          <a:p>
            <a:pPr algn="just">
              <a:lnSpc>
                <a:spcPct val="150000"/>
              </a:lnSpc>
            </a:pPr>
            <a:r>
              <a:rPr lang="en-US" sz="3200" b="0" i="0" dirty="0">
                <a:solidFill>
                  <a:srgbClr val="0D0D0D"/>
                </a:solidFill>
                <a:effectLst/>
                <a:latin typeface="Arial" panose="020B0604020202020204" pitchFamily="34" charset="0"/>
                <a:cs typeface="Arial" panose="020B0604020202020204" pitchFamily="34" charset="0"/>
              </a:rPr>
              <a:t>It uses machine learning and ultrasonic sensor and NLP, which tracks their dietary intake by recognizing through their voice-speech, text and image recognition to track progress towards fitness goals.</a:t>
            </a:r>
          </a:p>
          <a:p>
            <a:pPr algn="just">
              <a:lnSpc>
                <a:spcPct val="150000"/>
              </a:lnSpc>
            </a:pPr>
            <a:r>
              <a:rPr lang="en-US" sz="3200" dirty="0">
                <a:latin typeface="Arial" panose="020B0604020202020204" pitchFamily="34" charset="0"/>
                <a:ea typeface="Cambria" panose="02040503050406030204" pitchFamily="18" charset="0"/>
                <a:cs typeface="Arial" panose="020B0604020202020204" pitchFamily="34" charset="0"/>
              </a:rPr>
              <a:t>By combining AI and nutrition science, the tool aims to revolutionize        dietary tracking and optimize health and fitness effectively</a:t>
            </a:r>
            <a:r>
              <a:rPr lang="en-US" sz="3200" dirty="0">
                <a:latin typeface="Cambria" panose="02040503050406030204" pitchFamily="18" charset="0"/>
                <a:ea typeface="Cambria" panose="02040503050406030204" pitchFamily="18" charset="0"/>
                <a:cs typeface="Cambria" panose="02040503050406030204" pitchFamily="18" charset="0"/>
              </a:rPr>
              <a:t>.</a:t>
            </a:r>
          </a:p>
          <a:p>
            <a:pPr marL="0" indent="0" algn="just">
              <a:buNone/>
            </a:pPr>
            <a:endParaRPr lang="en-GB" dirty="0">
              <a:latin typeface="Century Schoolbook" pitchFamily="18" charset="0"/>
            </a:endParaRPr>
          </a:p>
          <a:p>
            <a:pPr marL="0" indent="0" algn="just">
              <a:buNone/>
            </a:pPr>
            <a:endParaRPr lang="en-GB" dirty="0">
              <a:latin typeface="Century Schoolbook" pitchFamily="18" charset="0"/>
            </a:endParaRP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PROJECT–FIRST REVIEW </a:t>
            </a:r>
          </a:p>
          <a:p>
            <a:r>
              <a:rPr lang="en-US" sz="1600" dirty="0"/>
              <a:t>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865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Times New Roman" panose="02020603050405020304" pitchFamily="18" charset="0"/>
                <a:cs typeface="Times New Roman" panose="02020603050405020304" pitchFamily="18" charset="0"/>
              </a:rPr>
              <a:t>THANK YOU</a:t>
            </a:r>
            <a:r>
              <a:rPr lang="en-US" sz="6000" dirty="0">
                <a:latin typeface="Algerian" panose="04020705040A02060702" pitchFamily="82" charset="0"/>
              </a:rPr>
              <a:t/>
            </a:r>
            <a:br>
              <a:rPr lang="en-US" sz="6000" dirty="0">
                <a:latin typeface="Algerian" panose="04020705040A02060702" pitchFamily="82" charset="0"/>
              </a:rPr>
            </a:br>
            <a:endParaRPr lang="en-IN" sz="60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PROJECT–FIRST REVIEW  </a:t>
            </a:r>
          </a:p>
          <a:p>
            <a:r>
              <a:rPr lang="en-US" sz="1600" dirty="0"/>
              <a:t>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20</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sz="3600" dirty="0">
                <a:latin typeface="Times New Roman" panose="02020603050405020304" pitchFamily="18" charset="0"/>
                <a:cs typeface="Times New Roman" panose="02020603050405020304" pitchFamily="18" charset="0"/>
              </a:rPr>
              <a:t>EXISTING SYSTEM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582705" y="719799"/>
            <a:ext cx="10255623" cy="2404401"/>
          </a:xfrm>
        </p:spPr>
        <p:txBody>
          <a:bodyPr>
            <a:normAutofit fontScale="25000" lnSpcReduction="20000"/>
          </a:bodyPr>
          <a:lstStyle/>
          <a:p>
            <a:pPr marL="0" indent="0" algn="just">
              <a:buNone/>
            </a:pPr>
            <a:endParaRPr lang="en-US" dirty="0">
              <a:latin typeface="Century Schoolbook" pitchFamily="18" charset="0"/>
              <a:cs typeface="Times New Roman" panose="02020603050405020304" pitchFamily="18" charset="0"/>
            </a:endParaRPr>
          </a:p>
          <a:p>
            <a:pPr>
              <a:lnSpc>
                <a:spcPct val="120000"/>
              </a:lnSpc>
            </a:pPr>
            <a:r>
              <a:rPr lang="en-IN" sz="8000" dirty="0">
                <a:latin typeface="Times New Roman" panose="02020603050405020304" pitchFamily="18" charset="0"/>
                <a:cs typeface="Times New Roman" panose="02020603050405020304" pitchFamily="18" charset="0"/>
              </a:rPr>
              <a:t>Existing Nutri Fitness Analyzer systems have only calculated weight, and calories for normal being people. It consists of a scanner and barcode, images procession of food, and gives us the data.</a:t>
            </a:r>
          </a:p>
          <a:p>
            <a:pPr>
              <a:lnSpc>
                <a:spcPct val="120000"/>
              </a:lnSpc>
            </a:pPr>
            <a:r>
              <a:rPr lang="en-IN" sz="8000" dirty="0">
                <a:latin typeface="Times New Roman" panose="02020603050405020304" pitchFamily="18" charset="0"/>
                <a:cs typeface="Times New Roman" panose="02020603050405020304" pitchFamily="18" charset="0"/>
              </a:rPr>
              <a:t>Typically It does not exist for Physically Handicapped people, Disabled persons in their day-to-day lives. They found it difficult to run a healthy lifestyle.</a:t>
            </a:r>
          </a:p>
          <a:p>
            <a:pPr>
              <a:lnSpc>
                <a:spcPct val="120000"/>
              </a:lnSpc>
            </a:pPr>
            <a:r>
              <a:rPr lang="en-IN" sz="8000" dirty="0">
                <a:latin typeface="Times New Roman" panose="02020603050405020304" pitchFamily="18" charset="0"/>
                <a:cs typeface="Times New Roman" panose="02020603050405020304" pitchFamily="18" charset="0"/>
              </a:rPr>
              <a:t>There are only languages in English and Hindi, no other languages exist, in other apps, there is no touch sensor and voice input for disabled persons.</a:t>
            </a:r>
          </a:p>
          <a:p>
            <a:pPr marL="0" indent="0">
              <a:buNone/>
            </a:pPr>
            <a:endParaRPr lang="en-IN"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PROJECT–FIRST REVIEW  </a:t>
            </a:r>
          </a:p>
          <a:p>
            <a:r>
              <a:rPr lang="en-US" sz="1600" dirty="0"/>
              <a:t>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a:extLst>
              <a:ext uri="{FF2B5EF4-FFF2-40B4-BE49-F238E27FC236}">
                <a16:creationId xmlns:a16="http://schemas.microsoft.com/office/drawing/2014/main" id="{1F747C2A-2CAA-4946-9177-9713EC4CAA30}"/>
              </a:ext>
            </a:extLst>
          </p:cNvPr>
          <p:cNvSpPr txBox="1">
            <a:spLocks/>
          </p:cNvSpPr>
          <p:nvPr/>
        </p:nvSpPr>
        <p:spPr>
          <a:xfrm>
            <a:off x="134816" y="3429000"/>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DRAWBACKS OF EXISTING SYSTEM  </a:t>
            </a:r>
            <a:endParaRPr lang="en-IN" sz="36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CF3E4364-5F99-40F7-B810-6AA151CD4017}"/>
              </a:ext>
            </a:extLst>
          </p:cNvPr>
          <p:cNvSpPr txBox="1">
            <a:spLocks/>
          </p:cNvSpPr>
          <p:nvPr/>
        </p:nvSpPr>
        <p:spPr>
          <a:xfrm>
            <a:off x="582705" y="4169122"/>
            <a:ext cx="10515600" cy="216759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i="0" dirty="0">
                <a:effectLst/>
                <a:latin typeface="Times New Roman" panose="02020603050405020304" pitchFamily="18" charset="0"/>
                <a:cs typeface="Times New Roman" panose="02020603050405020304" pitchFamily="18" charset="0"/>
              </a:rPr>
              <a:t>Accessibility: </a:t>
            </a:r>
            <a:r>
              <a:rPr lang="en-US" sz="2000" i="0" dirty="0">
                <a:effectLst/>
                <a:latin typeface="Times New Roman" panose="02020603050405020304" pitchFamily="18" charset="0"/>
                <a:cs typeface="Times New Roman" panose="02020603050405020304" pitchFamily="18" charset="0"/>
              </a:rPr>
              <a:t>Many existing AI-enabled </a:t>
            </a:r>
            <a:r>
              <a:rPr lang="en-US" sz="2000" i="0" dirty="0" err="1">
                <a:effectLst/>
                <a:latin typeface="Times New Roman" panose="02020603050405020304" pitchFamily="18" charset="0"/>
                <a:cs typeface="Times New Roman" panose="02020603050405020304" pitchFamily="18" charset="0"/>
              </a:rPr>
              <a:t>nutri</a:t>
            </a:r>
            <a:r>
              <a:rPr lang="en-US" sz="2000" i="0" dirty="0">
                <a:effectLst/>
                <a:latin typeface="Times New Roman" panose="02020603050405020304" pitchFamily="18" charset="0"/>
                <a:cs typeface="Times New Roman" panose="02020603050405020304" pitchFamily="18" charset="0"/>
              </a:rPr>
              <a:t>-fitness analyzers may not be designed with wheelchair users in mind, leading to accessibility issues.</a:t>
            </a:r>
          </a:p>
          <a:p>
            <a:pPr>
              <a:lnSpc>
                <a:spcPct val="100000"/>
              </a:lnSpc>
            </a:pPr>
            <a:r>
              <a:rPr lang="en-US" sz="2000" b="1" i="0" dirty="0">
                <a:effectLst/>
                <a:latin typeface="Times New Roman" panose="02020603050405020304" pitchFamily="18" charset="0"/>
                <a:cs typeface="Times New Roman" panose="02020603050405020304" pitchFamily="18" charset="0"/>
              </a:rPr>
              <a:t>User Interface Design: </a:t>
            </a:r>
            <a:r>
              <a:rPr lang="en-US" sz="2000" i="0" dirty="0">
                <a:effectLst/>
                <a:latin typeface="Times New Roman" panose="02020603050405020304" pitchFamily="18" charset="0"/>
                <a:cs typeface="Times New Roman" panose="02020603050405020304" pitchFamily="18" charset="0"/>
              </a:rPr>
              <a:t>The user interface may not be optimized for wheelchair users, making it difficult for them to interact with the system effectively.</a:t>
            </a:r>
            <a:r>
              <a:rPr lang="en-US" sz="2000" b="1" i="0" dirty="0">
                <a:effectLst/>
                <a:latin typeface="Times New Roman" panose="02020603050405020304" pitchFamily="18" charset="0"/>
                <a:cs typeface="Times New Roman" panose="02020603050405020304" pitchFamily="18" charset="0"/>
              </a:rPr>
              <a:t> </a:t>
            </a:r>
          </a:p>
          <a:p>
            <a:pPr>
              <a:lnSpc>
                <a:spcPct val="100000"/>
              </a:lnSpc>
            </a:pPr>
            <a:r>
              <a:rPr lang="en-US" sz="2000" b="1" i="0" dirty="0">
                <a:effectLst/>
                <a:latin typeface="Times New Roman" panose="02020603050405020304" pitchFamily="18" charset="0"/>
                <a:cs typeface="Times New Roman" panose="02020603050405020304" pitchFamily="18" charset="0"/>
              </a:rPr>
              <a:t>Physical Constraints: </a:t>
            </a:r>
            <a:r>
              <a:rPr lang="en-US" sz="2000" i="0" dirty="0">
                <a:effectLst/>
                <a:latin typeface="Times New Roman" panose="02020603050405020304" pitchFamily="18" charset="0"/>
                <a:cs typeface="Times New Roman" panose="02020603050405020304" pitchFamily="18" charset="0"/>
              </a:rPr>
              <a:t>Wheelchair users may have limited physical ability to use certain features of the system, such as manual input or interaction with hardware components.</a:t>
            </a:r>
            <a:endParaRPr lang="en-IN" dirty="0"/>
          </a:p>
        </p:txBody>
      </p:sp>
    </p:spTree>
    <p:extLst>
      <p:ext uri="{BB962C8B-B14F-4D97-AF65-F5344CB8AC3E}">
        <p14:creationId xmlns:p14="http://schemas.microsoft.com/office/powerpoint/2010/main" val="26683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403" y="136525"/>
            <a:ext cx="10515600" cy="481402"/>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 </a:t>
            </a: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dirty="0"/>
              <a:t>PROJECT–FIRST REVIEW  </a:t>
            </a:r>
          </a:p>
          <a:p>
            <a:r>
              <a:rPr lang="en-US" dirty="0"/>
              <a:t>Department of CSE, </a:t>
            </a:r>
            <a:r>
              <a:rPr lang="en-US" dirty="0" err="1"/>
              <a:t>KGiSL</a:t>
            </a:r>
            <a:r>
              <a:rPr lang="en-US" dirty="0"/>
              <a:t>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4</a:t>
            </a:fld>
            <a:endParaRPr lang="en-IN" dirty="0"/>
          </a:p>
        </p:txBody>
      </p:sp>
      <p:graphicFrame>
        <p:nvGraphicFramePr>
          <p:cNvPr id="3" name="Table 2">
            <a:extLst>
              <a:ext uri="{FF2B5EF4-FFF2-40B4-BE49-F238E27FC236}">
                <a16:creationId xmlns:a16="http://schemas.microsoft.com/office/drawing/2014/main" id="{A483B8C0-F4F6-D650-BCD6-37E27CA19E2A}"/>
              </a:ext>
            </a:extLst>
          </p:cNvPr>
          <p:cNvGraphicFramePr>
            <a:graphicFrameLocks noGrp="1"/>
          </p:cNvGraphicFramePr>
          <p:nvPr>
            <p:extLst>
              <p:ext uri="{D42A27DB-BD31-4B8C-83A1-F6EECF244321}">
                <p14:modId xmlns:p14="http://schemas.microsoft.com/office/powerpoint/2010/main" val="1594290864"/>
              </p:ext>
            </p:extLst>
          </p:nvPr>
        </p:nvGraphicFramePr>
        <p:xfrm>
          <a:off x="166251" y="765415"/>
          <a:ext cx="8723831" cy="5852160"/>
        </p:xfrm>
        <a:graphic>
          <a:graphicData uri="http://schemas.openxmlformats.org/drawingml/2006/table">
            <a:tbl>
              <a:tblPr firstRow="1" bandRow="1">
                <a:tableStyleId>{5C22544A-7EE6-4342-B048-85BDC9FD1C3A}</a:tableStyleId>
              </a:tblPr>
              <a:tblGrid>
                <a:gridCol w="648018">
                  <a:extLst>
                    <a:ext uri="{9D8B030D-6E8A-4147-A177-3AD203B41FA5}">
                      <a16:colId xmlns:a16="http://schemas.microsoft.com/office/drawing/2014/main" val="3834826452"/>
                    </a:ext>
                  </a:extLst>
                </a:gridCol>
                <a:gridCol w="1135958">
                  <a:extLst>
                    <a:ext uri="{9D8B030D-6E8A-4147-A177-3AD203B41FA5}">
                      <a16:colId xmlns:a16="http://schemas.microsoft.com/office/drawing/2014/main" val="1259578800"/>
                    </a:ext>
                  </a:extLst>
                </a:gridCol>
                <a:gridCol w="2366682">
                  <a:extLst>
                    <a:ext uri="{9D8B030D-6E8A-4147-A177-3AD203B41FA5}">
                      <a16:colId xmlns:a16="http://schemas.microsoft.com/office/drawing/2014/main" val="4291993171"/>
                    </a:ext>
                  </a:extLst>
                </a:gridCol>
                <a:gridCol w="1937549">
                  <a:extLst>
                    <a:ext uri="{9D8B030D-6E8A-4147-A177-3AD203B41FA5}">
                      <a16:colId xmlns:a16="http://schemas.microsoft.com/office/drawing/2014/main" val="1669443854"/>
                    </a:ext>
                  </a:extLst>
                </a:gridCol>
                <a:gridCol w="2635624">
                  <a:extLst>
                    <a:ext uri="{9D8B030D-6E8A-4147-A177-3AD203B41FA5}">
                      <a16:colId xmlns:a16="http://schemas.microsoft.com/office/drawing/2014/main" val="2109232440"/>
                    </a:ext>
                  </a:extLst>
                </a:gridCol>
              </a:tblGrid>
              <a:tr h="0">
                <a:tc>
                  <a:txBody>
                    <a:bodyPr/>
                    <a:lstStyle/>
                    <a:p>
                      <a:pPr algn="ctr"/>
                      <a:r>
                        <a:rPr lang="en-US" dirty="0">
                          <a:solidFill>
                            <a:schemeClr val="bg1"/>
                          </a:solidFill>
                        </a:rPr>
                        <a:t>S.no</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Published Date</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Paper Title</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Author</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Methodology</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2385277"/>
                  </a:ext>
                </a:extLst>
              </a:tr>
              <a:tr h="1149748">
                <a:tc>
                  <a:txBody>
                    <a:bodyPr/>
                    <a:lstStyle/>
                    <a:p>
                      <a:pPr algn="ctr">
                        <a:lnSpc>
                          <a:spcPct val="200000"/>
                        </a:lnSpc>
                      </a:pP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200000"/>
                        </a:lnSpc>
                      </a:pPr>
                      <a:r>
                        <a:rPr lang="en-US" dirty="0"/>
                        <a:t>2024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Ethical Considerations and Privacy Concerns in AI-Powered Nutrition and Fitness Analyzers for handicapped persons</a:t>
                      </a:r>
                      <a:endParaRPr lang="en-IN" sz="1800" b="0" i="0" kern="1200" dirty="0">
                        <a:solidFill>
                          <a:schemeClr val="dk1"/>
                        </a:solidFill>
                        <a:effectLst/>
                        <a:latin typeface="+mn-lt"/>
                        <a:ea typeface="+mn-ea"/>
                        <a:cs typeface="+mn-cs"/>
                      </a:endParaRPr>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1800" b="0" i="0" kern="1200" dirty="0">
                          <a:solidFill>
                            <a:schemeClr val="dk1"/>
                          </a:solidFill>
                          <a:effectLst/>
                          <a:latin typeface="+mn-lt"/>
                          <a:ea typeface="+mn-ea"/>
                          <a:cs typeface="+mn-cs"/>
                        </a:rPr>
                        <a:t>Anna Garcia, Robert Patel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kern="1200" dirty="0">
                          <a:solidFill>
                            <a:schemeClr val="dk1"/>
                          </a:solidFill>
                          <a:effectLst/>
                          <a:latin typeface="+mn-lt"/>
                          <a:ea typeface="+mn-ea"/>
                          <a:cs typeface="+mn-cs"/>
                        </a:rPr>
                        <a:t>Exploration of ethical and privacy issues in AI-based health analyzers. Discusses regulatory frameworks and proposes guidelines.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6755476"/>
                  </a:ext>
                </a:extLst>
              </a:tr>
              <a:tr h="1182445">
                <a:tc>
                  <a:txBody>
                    <a:bodyPr/>
                    <a:lstStyle/>
                    <a:p>
                      <a:pPr algn="ctr">
                        <a:lnSpc>
                          <a:spcPct val="200000"/>
                        </a:lnSpc>
                      </a:pP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pPr>
                      <a:r>
                        <a:rPr lang="en-US" dirty="0"/>
                        <a:t>2023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Clinical Applications of AI-Enabled Nutrition and Fitness Interventions in Chronic Disease Management</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1800" b="0" i="0" kern="1200" dirty="0">
                          <a:solidFill>
                            <a:schemeClr val="dk1"/>
                          </a:solidFill>
                          <a:effectLst/>
                          <a:latin typeface="+mn-lt"/>
                          <a:ea typeface="+mn-ea"/>
                          <a:cs typeface="+mn-cs"/>
                        </a:rPr>
                        <a:t>Michael Brown, Sarah Adams</a:t>
                      </a:r>
                      <a:r>
                        <a:rPr lang="en-IN" sz="1800" b="0" i="0" u="none" strike="noStrike" kern="1200" dirty="0">
                          <a:solidFill>
                            <a:schemeClr val="tx1"/>
                          </a:solidFill>
                          <a:effectLst/>
                          <a:latin typeface="+mn-lt"/>
                          <a:ea typeface="+mn-ea"/>
                          <a:cs typeface="+mn-cs"/>
                        </a:rPr>
                        <a:t>  </a:t>
                      </a:r>
                      <a:endParaRPr lang="en-IN"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kern="1200" dirty="0">
                          <a:solidFill>
                            <a:schemeClr val="dk1"/>
                          </a:solidFill>
                          <a:effectLst/>
                          <a:latin typeface="+mn-lt"/>
                          <a:ea typeface="+mn-ea"/>
                          <a:cs typeface="+mn-cs"/>
                        </a:rPr>
                        <a:t>Systematic review of RCTs and observational studies on AI-driven interventions for chronic disease management.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3817601"/>
                  </a:ext>
                </a:extLst>
              </a:tr>
              <a:tr h="1291763">
                <a:tc>
                  <a:txBody>
                    <a:bodyPr/>
                    <a:lstStyle/>
                    <a:p>
                      <a:pPr algn="ctr">
                        <a:lnSpc>
                          <a:spcPct val="200000"/>
                        </a:lnSpc>
                      </a:pP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pPr>
                      <a:r>
                        <a:rPr lang="en-US" dirty="0"/>
                        <a:t>2022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kern="1200" dirty="0">
                          <a:solidFill>
                            <a:schemeClr val="dk1"/>
                          </a:solidFill>
                          <a:effectLst/>
                          <a:latin typeface="+mn-lt"/>
                          <a:ea typeface="+mn-ea"/>
                          <a:cs typeface="+mn-cs"/>
                        </a:rPr>
                        <a:t>AI-Driven Fitness Tracking and Monitoring: A Review of Wearable Technologies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1800" b="0" i="0" kern="1200" dirty="0">
                          <a:solidFill>
                            <a:schemeClr val="dk1"/>
                          </a:solidFill>
                          <a:effectLst/>
                          <a:latin typeface="+mn-lt"/>
                          <a:ea typeface="+mn-ea"/>
                          <a:cs typeface="+mn-cs"/>
                        </a:rPr>
                        <a:t>Emily Johnson, David Lee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kern="1200" dirty="0">
                          <a:solidFill>
                            <a:schemeClr val="dk1"/>
                          </a:solidFill>
                          <a:effectLst/>
                          <a:latin typeface="+mn-lt"/>
                          <a:ea typeface="+mn-ea"/>
                          <a:cs typeface="+mn-cs"/>
                        </a:rPr>
                        <a:t>Review of wearable tech integration with machine learning for activity recognition and performance evaluation.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924459"/>
                  </a:ext>
                </a:extLst>
              </a:tr>
            </a:tbl>
          </a:graphicData>
        </a:graphic>
      </p:graphicFrame>
      <p:graphicFrame>
        <p:nvGraphicFramePr>
          <p:cNvPr id="4" name="Table 3">
            <a:extLst>
              <a:ext uri="{FF2B5EF4-FFF2-40B4-BE49-F238E27FC236}">
                <a16:creationId xmlns:a16="http://schemas.microsoft.com/office/drawing/2014/main" id="{16E275A5-13FC-F520-53D6-6C0DEE47D85D}"/>
              </a:ext>
            </a:extLst>
          </p:cNvPr>
          <p:cNvGraphicFramePr>
            <a:graphicFrameLocks noGrp="1"/>
          </p:cNvGraphicFramePr>
          <p:nvPr>
            <p:extLst>
              <p:ext uri="{D42A27DB-BD31-4B8C-83A1-F6EECF244321}">
                <p14:modId xmlns:p14="http://schemas.microsoft.com/office/powerpoint/2010/main" val="3327949818"/>
              </p:ext>
            </p:extLst>
          </p:nvPr>
        </p:nvGraphicFramePr>
        <p:xfrm>
          <a:off x="8890082" y="765413"/>
          <a:ext cx="2792837" cy="5852161"/>
        </p:xfrm>
        <a:graphic>
          <a:graphicData uri="http://schemas.openxmlformats.org/drawingml/2006/table">
            <a:tbl>
              <a:tblPr firstRow="1" bandRow="1">
                <a:tableStyleId>{5C22544A-7EE6-4342-B048-85BDC9FD1C3A}</a:tableStyleId>
              </a:tblPr>
              <a:tblGrid>
                <a:gridCol w="2792837">
                  <a:extLst>
                    <a:ext uri="{9D8B030D-6E8A-4147-A177-3AD203B41FA5}">
                      <a16:colId xmlns:a16="http://schemas.microsoft.com/office/drawing/2014/main" val="1994929179"/>
                    </a:ext>
                  </a:extLst>
                </a:gridCol>
              </a:tblGrid>
              <a:tr h="651470">
                <a:tc>
                  <a:txBody>
                    <a:bodyPr/>
                    <a:lstStyle/>
                    <a:p>
                      <a:pPr algn="ctr"/>
                      <a:r>
                        <a:rPr lang="en-US" dirty="0">
                          <a:solidFill>
                            <a:schemeClr val="bg1"/>
                          </a:solidFill>
                        </a:rPr>
                        <a:t>Drawbacks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9856286"/>
                  </a:ext>
                </a:extLst>
              </a:tr>
              <a:tr h="1978347">
                <a:tc>
                  <a:txBody>
                    <a:bodyPr/>
                    <a:lstStyle/>
                    <a:p>
                      <a:pPr algn="l"/>
                      <a:r>
                        <a:rPr lang="en-US" sz="1800" b="0" i="0" kern="1200" dirty="0">
                          <a:solidFill>
                            <a:schemeClr val="dk1"/>
                          </a:solidFill>
                          <a:effectLst/>
                          <a:latin typeface="+mn-lt"/>
                          <a:ea typeface="+mn-ea"/>
                          <a:cs typeface="+mn-cs"/>
                        </a:rPr>
                        <a:t>Limited enforcement mechanisms and vulnerabilities in data security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608736"/>
                  </a:ext>
                </a:extLst>
              </a:tr>
              <a:tr h="1747559">
                <a:tc>
                  <a:txBody>
                    <a:bodyPr/>
                    <a:lstStyle/>
                    <a:p>
                      <a:pPr algn="l"/>
                      <a:r>
                        <a:rPr lang="en-US" sz="1800" b="0" i="0" kern="1200" dirty="0">
                          <a:solidFill>
                            <a:schemeClr val="dk1"/>
                          </a:solidFill>
                          <a:effectLst/>
                          <a:latin typeface="+mn-lt"/>
                          <a:ea typeface="+mn-ea"/>
                          <a:cs typeface="+mn-cs"/>
                        </a:rPr>
                        <a:t>Limited generalizability and challenges with long-term adherence.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343572"/>
                  </a:ext>
                </a:extLst>
              </a:tr>
              <a:tr h="1474785">
                <a:tc>
                  <a:txBody>
                    <a:bodyPr/>
                    <a:lstStyle/>
                    <a:p>
                      <a:pPr algn="l"/>
                      <a:r>
                        <a:rPr lang="en-US" sz="1800" b="0" i="0" kern="1200" dirty="0">
                          <a:solidFill>
                            <a:schemeClr val="dk1"/>
                          </a:solidFill>
                          <a:effectLst/>
                          <a:latin typeface="+mn-lt"/>
                          <a:ea typeface="+mn-ea"/>
                          <a:cs typeface="+mn-cs"/>
                        </a:rPr>
                        <a:t>Reliance on proprietary algorithms and variable accuracy across activities and users.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723760"/>
                  </a:ext>
                </a:extLst>
              </a:tr>
            </a:tbl>
          </a:graphicData>
        </a:graphic>
      </p:graphicFrame>
    </p:spTree>
    <p:extLst>
      <p:ext uri="{BB962C8B-B14F-4D97-AF65-F5344CB8AC3E}">
        <p14:creationId xmlns:p14="http://schemas.microsoft.com/office/powerpoint/2010/main" val="2549687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F7F77-72A4-0E03-8669-668F61D484E2}"/>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4F726CD1-7831-0E48-E10D-9FA65FF2FC03}"/>
              </a:ext>
            </a:extLst>
          </p:cNvPr>
          <p:cNvSpPr>
            <a:spLocks noGrp="1"/>
          </p:cNvSpPr>
          <p:nvPr>
            <p:ph type="ftr" sz="quarter" idx="11"/>
          </p:nvPr>
        </p:nvSpPr>
        <p:spPr>
          <a:xfrm>
            <a:off x="2712720" y="6385755"/>
            <a:ext cx="6766560" cy="365125"/>
          </a:xfrm>
        </p:spPr>
        <p:txBody>
          <a:bodyPr/>
          <a:lstStyle/>
          <a:p>
            <a:r>
              <a:rPr lang="en-US" sz="1600" dirty="0"/>
              <a:t>PROJECT–FIRST REVIEW  </a:t>
            </a:r>
          </a:p>
          <a:p>
            <a:r>
              <a:rPr lang="en-US" sz="1600" dirty="0"/>
              <a:t>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47DB8FAC-992F-D14A-B4AE-BF04BD1B02E0}"/>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a:p>
        </p:txBody>
      </p:sp>
      <p:sp>
        <p:nvSpPr>
          <p:cNvPr id="2" name="Title 1">
            <a:extLst>
              <a:ext uri="{FF2B5EF4-FFF2-40B4-BE49-F238E27FC236}">
                <a16:creationId xmlns:a16="http://schemas.microsoft.com/office/drawing/2014/main" id="{474F0D93-3CCE-69F8-3425-56D343C6BB35}"/>
              </a:ext>
            </a:extLst>
          </p:cNvPr>
          <p:cNvSpPr>
            <a:spLocks noGrp="1"/>
          </p:cNvSpPr>
          <p:nvPr>
            <p:ph type="title"/>
          </p:nvPr>
        </p:nvSpPr>
        <p:spPr>
          <a:xfrm>
            <a:off x="782781" y="180110"/>
            <a:ext cx="10515600" cy="402596"/>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 </a:t>
            </a: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02E1889-BD16-EBFE-0C90-A469A5BCEEBF}"/>
              </a:ext>
            </a:extLst>
          </p:cNvPr>
          <p:cNvGraphicFramePr>
            <a:graphicFrameLocks noGrp="1"/>
          </p:cNvGraphicFramePr>
          <p:nvPr>
            <p:extLst>
              <p:ext uri="{D42A27DB-BD31-4B8C-83A1-F6EECF244321}">
                <p14:modId xmlns:p14="http://schemas.microsoft.com/office/powerpoint/2010/main" val="3456789647"/>
              </p:ext>
            </p:extLst>
          </p:nvPr>
        </p:nvGraphicFramePr>
        <p:xfrm>
          <a:off x="186430" y="844393"/>
          <a:ext cx="8912090" cy="5468858"/>
        </p:xfrm>
        <a:graphic>
          <a:graphicData uri="http://schemas.openxmlformats.org/drawingml/2006/table">
            <a:tbl>
              <a:tblPr firstRow="1" bandRow="1">
                <a:tableStyleId>{5C22544A-7EE6-4342-B048-85BDC9FD1C3A}</a:tableStyleId>
              </a:tblPr>
              <a:tblGrid>
                <a:gridCol w="663388">
                  <a:extLst>
                    <a:ext uri="{9D8B030D-6E8A-4147-A177-3AD203B41FA5}">
                      <a16:colId xmlns:a16="http://schemas.microsoft.com/office/drawing/2014/main" val="3834826452"/>
                    </a:ext>
                  </a:extLst>
                </a:gridCol>
                <a:gridCol w="1157619">
                  <a:extLst>
                    <a:ext uri="{9D8B030D-6E8A-4147-A177-3AD203B41FA5}">
                      <a16:colId xmlns:a16="http://schemas.microsoft.com/office/drawing/2014/main" val="1259578800"/>
                    </a:ext>
                  </a:extLst>
                </a:gridCol>
                <a:gridCol w="2492189">
                  <a:extLst>
                    <a:ext uri="{9D8B030D-6E8A-4147-A177-3AD203B41FA5}">
                      <a16:colId xmlns:a16="http://schemas.microsoft.com/office/drawing/2014/main" val="4291993171"/>
                    </a:ext>
                  </a:extLst>
                </a:gridCol>
                <a:gridCol w="1891552">
                  <a:extLst>
                    <a:ext uri="{9D8B030D-6E8A-4147-A177-3AD203B41FA5}">
                      <a16:colId xmlns:a16="http://schemas.microsoft.com/office/drawing/2014/main" val="1669443854"/>
                    </a:ext>
                  </a:extLst>
                </a:gridCol>
                <a:gridCol w="2707342">
                  <a:extLst>
                    <a:ext uri="{9D8B030D-6E8A-4147-A177-3AD203B41FA5}">
                      <a16:colId xmlns:a16="http://schemas.microsoft.com/office/drawing/2014/main" val="2109232440"/>
                    </a:ext>
                  </a:extLst>
                </a:gridCol>
              </a:tblGrid>
              <a:tr h="591440">
                <a:tc>
                  <a:txBody>
                    <a:bodyPr/>
                    <a:lstStyle/>
                    <a:p>
                      <a:pPr algn="ctr"/>
                      <a:r>
                        <a:rPr lang="en-US" dirty="0">
                          <a:solidFill>
                            <a:schemeClr val="bg1"/>
                          </a:solidFill>
                        </a:rPr>
                        <a:t>S.no</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Published Date</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Paper Title</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Author</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rPr>
                        <a:t>Methodology</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2385277"/>
                  </a:ext>
                </a:extLst>
              </a:tr>
              <a:tr h="1351862">
                <a:tc>
                  <a:txBody>
                    <a:bodyPr/>
                    <a:lstStyle/>
                    <a:p>
                      <a:pPr algn="ctr">
                        <a:lnSpc>
                          <a:spcPct val="200000"/>
                        </a:lnSpc>
                      </a:pP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200000"/>
                        </a:lnSpc>
                      </a:pPr>
                      <a:r>
                        <a:rPr lang="en-US" dirty="0"/>
                        <a:t>2021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kern="1200" dirty="0">
                          <a:solidFill>
                            <a:schemeClr val="dk1"/>
                          </a:solidFill>
                          <a:effectLst/>
                          <a:latin typeface="+mn-lt"/>
                          <a:ea typeface="+mn-ea"/>
                          <a:cs typeface="+mn-cs"/>
                        </a:rPr>
                        <a:t>Personalized Dietary Analysis and Recommendations Using Machine Learning</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1800" b="0" i="0" kern="1200" dirty="0">
                          <a:solidFill>
                            <a:schemeClr val="dk1"/>
                          </a:solidFill>
                          <a:effectLst/>
                          <a:latin typeface="+mn-lt"/>
                          <a:ea typeface="+mn-ea"/>
                          <a:cs typeface="+mn-cs"/>
                        </a:rPr>
                        <a:t>John Smith, Jane Doe</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kern="1200" dirty="0">
                          <a:solidFill>
                            <a:schemeClr val="dk1"/>
                          </a:solidFill>
                          <a:effectLst/>
                          <a:latin typeface="+mn-lt"/>
                          <a:ea typeface="+mn-ea"/>
                          <a:cs typeface="+mn-cs"/>
                        </a:rPr>
                        <a:t>Deep learning approach with CNNs for food image classification and NLP for text analysis.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6755476"/>
                  </a:ext>
                </a:extLst>
              </a:tr>
              <a:tr h="1351862">
                <a:tc>
                  <a:txBody>
                    <a:bodyPr/>
                    <a:lstStyle/>
                    <a:p>
                      <a:pPr algn="ctr">
                        <a:lnSpc>
                          <a:spcPct val="200000"/>
                        </a:lnSpc>
                      </a:pP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pPr>
                      <a:r>
                        <a:rPr lang="en-US" dirty="0"/>
                        <a:t>2020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kern="1200" dirty="0">
                          <a:solidFill>
                            <a:schemeClr val="dk1"/>
                          </a:solidFill>
                          <a:effectLst/>
                          <a:latin typeface="+mn-lt"/>
                          <a:ea typeface="+mn-ea"/>
                          <a:cs typeface="+mn-cs"/>
                        </a:rPr>
                        <a:t>Addressing Bias in AI-Based Nutritional Analysis: A Case Study Approach</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dk1"/>
                          </a:solidFill>
                          <a:effectLst/>
                          <a:latin typeface="+mn-lt"/>
                          <a:ea typeface="+mn-ea"/>
                          <a:cs typeface="+mn-cs"/>
                        </a:rPr>
                        <a:t>Laura Chen, Kevin Nguyen</a:t>
                      </a:r>
                    </a:p>
                    <a:p>
                      <a:r>
                        <a:rPr lang="en-IN" dirty="0"/>
                        <a:t/>
                      </a:r>
                      <a:br>
                        <a:rPr lang="en-IN" dirty="0"/>
                      </a:br>
                      <a:endParaRPr lang="en-IN" u="non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kern="1200" dirty="0">
                          <a:solidFill>
                            <a:schemeClr val="dk1"/>
                          </a:solidFill>
                          <a:effectLst/>
                          <a:latin typeface="+mn-lt"/>
                          <a:ea typeface="+mn-ea"/>
                          <a:cs typeface="+mn-cs"/>
                        </a:rPr>
                        <a:t>Conducts case studies to identify and mitigate biases in AI algorithms used for nutritional analysis.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3817601"/>
                  </a:ext>
                </a:extLst>
              </a:tr>
              <a:tr h="2013876">
                <a:tc>
                  <a:txBody>
                    <a:bodyPr/>
                    <a:lstStyle/>
                    <a:p>
                      <a:pPr algn="ctr">
                        <a:lnSpc>
                          <a:spcPct val="200000"/>
                        </a:lnSpc>
                      </a:pP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200000"/>
                        </a:lnSpc>
                      </a:pPr>
                      <a:r>
                        <a:rPr lang="en-US" dirty="0"/>
                        <a:t>2019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kern="1200" dirty="0">
                          <a:solidFill>
                            <a:schemeClr val="dk1"/>
                          </a:solidFill>
                          <a:effectLst/>
                          <a:latin typeface="+mn-lt"/>
                          <a:ea typeface="+mn-ea"/>
                          <a:cs typeface="+mn-cs"/>
                        </a:rPr>
                        <a:t>Exploring User Engagement in AI-Enabled Nutrition and Fitness Apps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1800" b="0" i="0" kern="1200" dirty="0">
                          <a:solidFill>
                            <a:schemeClr val="dk1"/>
                          </a:solidFill>
                          <a:effectLst/>
                          <a:latin typeface="+mn-lt"/>
                          <a:ea typeface="+mn-ea"/>
                          <a:cs typeface="+mn-cs"/>
                        </a:rPr>
                        <a:t>Maria Rodriguez, Daniel Kim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kern="1200" dirty="0">
                          <a:solidFill>
                            <a:schemeClr val="dk1"/>
                          </a:solidFill>
                          <a:effectLst/>
                          <a:latin typeface="+mn-lt"/>
                          <a:ea typeface="+mn-ea"/>
                          <a:cs typeface="+mn-cs"/>
                        </a:rPr>
                        <a:t>Investigates user engagement strategies in AI-powered nutrition and fitness apps through user surveys and behavior analysis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924459"/>
                  </a:ext>
                </a:extLst>
              </a:tr>
            </a:tbl>
          </a:graphicData>
        </a:graphic>
      </p:graphicFrame>
      <p:graphicFrame>
        <p:nvGraphicFramePr>
          <p:cNvPr id="7" name="Table 6">
            <a:extLst>
              <a:ext uri="{FF2B5EF4-FFF2-40B4-BE49-F238E27FC236}">
                <a16:creationId xmlns:a16="http://schemas.microsoft.com/office/drawing/2014/main" id="{5BCAF740-7172-BF6A-753E-746EA8CCCA85}"/>
              </a:ext>
            </a:extLst>
          </p:cNvPr>
          <p:cNvGraphicFramePr>
            <a:graphicFrameLocks noGrp="1"/>
          </p:cNvGraphicFramePr>
          <p:nvPr>
            <p:extLst>
              <p:ext uri="{D42A27DB-BD31-4B8C-83A1-F6EECF244321}">
                <p14:modId xmlns:p14="http://schemas.microsoft.com/office/powerpoint/2010/main" val="196758604"/>
              </p:ext>
            </p:extLst>
          </p:nvPr>
        </p:nvGraphicFramePr>
        <p:xfrm>
          <a:off x="9098520" y="844393"/>
          <a:ext cx="2824539" cy="5459130"/>
        </p:xfrm>
        <a:graphic>
          <a:graphicData uri="http://schemas.openxmlformats.org/drawingml/2006/table">
            <a:tbl>
              <a:tblPr firstRow="1" bandRow="1">
                <a:tableStyleId>{5C22544A-7EE6-4342-B048-85BDC9FD1C3A}</a:tableStyleId>
              </a:tblPr>
              <a:tblGrid>
                <a:gridCol w="2824539">
                  <a:extLst>
                    <a:ext uri="{9D8B030D-6E8A-4147-A177-3AD203B41FA5}">
                      <a16:colId xmlns:a16="http://schemas.microsoft.com/office/drawing/2014/main" val="339038143"/>
                    </a:ext>
                  </a:extLst>
                </a:gridCol>
              </a:tblGrid>
              <a:tr h="634210">
                <a:tc>
                  <a:txBody>
                    <a:bodyPr/>
                    <a:lstStyle/>
                    <a:p>
                      <a:pPr algn="ctr"/>
                      <a:r>
                        <a:rPr lang="en-US" dirty="0">
                          <a:solidFill>
                            <a:schemeClr val="bg1"/>
                          </a:solidFill>
                        </a:rPr>
                        <a:t>Drawbacks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8219865"/>
                  </a:ext>
                </a:extLst>
              </a:tr>
              <a:tr h="1360256">
                <a:tc>
                  <a:txBody>
                    <a:bodyPr/>
                    <a:lstStyle/>
                    <a:p>
                      <a:pPr algn="l"/>
                      <a:r>
                        <a:rPr lang="en-US" sz="1800" b="0" i="0" kern="1200" dirty="0">
                          <a:solidFill>
                            <a:schemeClr val="dk1"/>
                          </a:solidFill>
                          <a:effectLst/>
                          <a:latin typeface="+mn-lt"/>
                          <a:ea typeface="+mn-ea"/>
                          <a:cs typeface="+mn-cs"/>
                        </a:rPr>
                        <a:t>Limited accuracy due to image quality variations and lack of consideration for cultural dietary differences.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162358"/>
                  </a:ext>
                </a:extLst>
              </a:tr>
              <a:tr h="14704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Challenges in identifying and quantifying biases, particularly in complex, real-world datasets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707785"/>
                  </a:ext>
                </a:extLst>
              </a:tr>
              <a:tr h="1994171">
                <a:tc>
                  <a:txBody>
                    <a:bodyPr/>
                    <a:lstStyle/>
                    <a:p>
                      <a:r>
                        <a:rPr lang="en-US" sz="1800" b="0" i="0" kern="1200" dirty="0">
                          <a:solidFill>
                            <a:schemeClr val="dk1"/>
                          </a:solidFill>
                          <a:effectLst/>
                          <a:latin typeface="+mn-lt"/>
                          <a:ea typeface="+mn-ea"/>
                          <a:cs typeface="+mn-cs"/>
                        </a:rPr>
                        <a:t>Limited generalizability due to sample biases and challenges in accurately measuring user engagement metrics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665593"/>
                  </a:ext>
                </a:extLst>
              </a:tr>
            </a:tbl>
          </a:graphicData>
        </a:graphic>
      </p:graphicFrame>
    </p:spTree>
    <p:extLst>
      <p:ext uri="{BB962C8B-B14F-4D97-AF65-F5344CB8AC3E}">
        <p14:creationId xmlns:p14="http://schemas.microsoft.com/office/powerpoint/2010/main" val="4038015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normAutofit/>
          </a:bodyPr>
          <a:lstStyle/>
          <a:p>
            <a:r>
              <a:rPr lang="en-US" sz="3600" dirty="0">
                <a:latin typeface="Times New Roman" panose="02020603050405020304" pitchFamily="18" charset="0"/>
                <a:cs typeface="Times New Roman" panose="02020603050405020304" pitchFamily="18" charset="0"/>
              </a:rPr>
              <a:t>PROPOSED SYSTEM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32936" y="3896748"/>
            <a:ext cx="10515600" cy="2484221"/>
          </a:xfrm>
        </p:spPr>
        <p:txBody>
          <a:bodyPr>
            <a:normAutofit fontScale="92500" lnSpcReduction="10000"/>
          </a:bodyPr>
          <a:lstStyle/>
          <a:p>
            <a:pPr algn="l">
              <a:lnSpc>
                <a:spcPct val="110000"/>
              </a:lnSpc>
            </a:pPr>
            <a:r>
              <a:rPr lang="en-US" sz="2100" b="1" i="0" dirty="0">
                <a:effectLst/>
                <a:latin typeface="Times New Roman" panose="02020603050405020304" pitchFamily="18" charset="0"/>
                <a:cs typeface="Times New Roman" panose="02020603050405020304" pitchFamily="18" charset="0"/>
              </a:rPr>
              <a:t>Accessibility: </a:t>
            </a:r>
            <a:r>
              <a:rPr lang="en-US" sz="2100" i="0" dirty="0">
                <a:effectLst/>
                <a:latin typeface="Times New Roman" panose="02020603050405020304" pitchFamily="18" charset="0"/>
                <a:cs typeface="Times New Roman" panose="02020603050405020304" pitchFamily="18" charset="0"/>
              </a:rPr>
              <a:t>By optimizing the user interface and incorporating alternative input methods such as voice recognition and simplified controls, the system becomes accessible to wheelchair users with varying levels of mobility and dexterity.</a:t>
            </a:r>
            <a:r>
              <a:rPr lang="en-US" sz="2100" b="1" i="0" dirty="0">
                <a:effectLst/>
                <a:latin typeface="Times New Roman" panose="02020603050405020304" pitchFamily="18" charset="0"/>
                <a:cs typeface="Times New Roman" panose="02020603050405020304" pitchFamily="18" charset="0"/>
              </a:rPr>
              <a:t> </a:t>
            </a:r>
          </a:p>
          <a:p>
            <a:pPr algn="l">
              <a:lnSpc>
                <a:spcPct val="110000"/>
              </a:lnSpc>
            </a:pPr>
            <a:r>
              <a:rPr lang="en-US" sz="2100" b="1" i="0" dirty="0">
                <a:effectLst/>
                <a:latin typeface="Times New Roman" panose="02020603050405020304" pitchFamily="18" charset="0"/>
                <a:cs typeface="Times New Roman" panose="02020603050405020304" pitchFamily="18" charset="0"/>
              </a:rPr>
              <a:t>Personalization: </a:t>
            </a:r>
            <a:r>
              <a:rPr lang="en-US" sz="2100" i="0" dirty="0">
                <a:effectLst/>
                <a:latin typeface="Times New Roman" panose="02020603050405020304" pitchFamily="18" charset="0"/>
                <a:cs typeface="Times New Roman" panose="02020603050405020304" pitchFamily="18" charset="0"/>
              </a:rPr>
              <a:t>The system utilizes AI technology to provide personalized nutrition and fitness recommendations based on individual needs, preferences, and mobility limitations. </a:t>
            </a:r>
          </a:p>
          <a:p>
            <a:pPr algn="l">
              <a:lnSpc>
                <a:spcPct val="110000"/>
              </a:lnSpc>
            </a:pPr>
            <a:r>
              <a:rPr lang="en-US" sz="2100" b="1" i="0" dirty="0">
                <a:effectLst/>
                <a:latin typeface="Times New Roman" panose="02020603050405020304" pitchFamily="18" charset="0"/>
                <a:cs typeface="Times New Roman" panose="02020603050405020304" pitchFamily="18" charset="0"/>
              </a:rPr>
              <a:t>Collaboration with healthcare professionals: </a:t>
            </a:r>
            <a:r>
              <a:rPr lang="en-US" sz="2100" i="0" dirty="0">
                <a:effectLst/>
                <a:latin typeface="Times New Roman" panose="02020603050405020304" pitchFamily="18" charset="0"/>
                <a:cs typeface="Times New Roman" panose="02020603050405020304" pitchFamily="18" charset="0"/>
              </a:rPr>
              <a:t>It ensures that the system aligns with best practices in disability-inclusive design and meets the specific needs of wheelchair users.</a:t>
            </a:r>
          </a:p>
          <a:p>
            <a:pPr marL="84138" indent="0" algn="just">
              <a:buNone/>
            </a:pPr>
            <a:endParaRPr lang="en-GB" dirty="0">
              <a:latin typeface="Century Schoolbook" pitchFamily="18" charset="0"/>
            </a:endParaRPr>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PROJECT–FIRST REVIEW  </a:t>
            </a:r>
          </a:p>
          <a:p>
            <a:r>
              <a:rPr lang="en-US" sz="1600" dirty="0"/>
              <a:t>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a:extLst>
              <a:ext uri="{FF2B5EF4-FFF2-40B4-BE49-F238E27FC236}">
                <a16:creationId xmlns:a16="http://schemas.microsoft.com/office/drawing/2014/main" id="{1F747C2A-2CAA-4946-9177-9713EC4CAA30}"/>
              </a:ext>
            </a:extLst>
          </p:cNvPr>
          <p:cNvSpPr txBox="1">
            <a:spLocks/>
          </p:cNvSpPr>
          <p:nvPr/>
        </p:nvSpPr>
        <p:spPr>
          <a:xfrm>
            <a:off x="209844" y="3097338"/>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ADVANTAGES OF PROPOSED SYSTEM  </a:t>
            </a:r>
            <a:endParaRPr lang="en-IN" sz="36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CF3E4364-5F99-40F7-B810-6AA151CD4017}"/>
              </a:ext>
            </a:extLst>
          </p:cNvPr>
          <p:cNvSpPr txBox="1">
            <a:spLocks/>
          </p:cNvSpPr>
          <p:nvPr/>
        </p:nvSpPr>
        <p:spPr>
          <a:xfrm>
            <a:off x="456028" y="882113"/>
            <a:ext cx="10592972" cy="244020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sz="3000" b="0" i="0" dirty="0">
                <a:effectLst/>
                <a:latin typeface="Times New Roman" panose="02020603050405020304" pitchFamily="18" charset="0"/>
                <a:cs typeface="Times New Roman" panose="02020603050405020304" pitchFamily="18" charset="0"/>
              </a:rPr>
              <a:t>Implement voice recognition technology to allow users to input data and interact with the system using voice commands. This feature would enable wheelchair users to provide dietary information, set fitness goals, and navigate the interface hands-free.</a:t>
            </a:r>
          </a:p>
          <a:p>
            <a:pPr algn="just">
              <a:lnSpc>
                <a:spcPct val="120000"/>
              </a:lnSpc>
            </a:pPr>
            <a:r>
              <a:rPr lang="en-US" sz="3000" b="0" i="0" dirty="0">
                <a:effectLst/>
                <a:latin typeface="Times New Roman" panose="02020603050405020304" pitchFamily="18" charset="0"/>
                <a:cs typeface="Times New Roman" panose="02020603050405020304" pitchFamily="18" charset="0"/>
              </a:rPr>
              <a:t> Partner with healthcare professionals and accessibility experts to ensure that the system meets the specific needs of wheelchair users and aligns with best practices in disability-inclusive design.</a:t>
            </a:r>
          </a:p>
          <a:p>
            <a:pPr algn="just">
              <a:lnSpc>
                <a:spcPct val="120000"/>
              </a:lnSpc>
            </a:pPr>
            <a:r>
              <a:rPr lang="en-US" sz="3000" b="0" i="0" dirty="0">
                <a:effectLst/>
                <a:latin typeface="Times New Roman" panose="02020603050405020304" pitchFamily="18" charset="0"/>
                <a:cs typeface="Times New Roman" panose="02020603050405020304" pitchFamily="18" charset="0"/>
              </a:rPr>
              <a:t>Regularly update the system based on user feedback, emerging technologies, and advancements in AI and accessibility standards to ensure ongoing relevance and effectiveness.</a:t>
            </a:r>
            <a:endParaRPr lang="en-GB" dirty="0">
              <a:latin typeface="Century Schoolbook" pitchFamily="18" charset="0"/>
            </a:endParaRPr>
          </a:p>
        </p:txBody>
      </p:sp>
    </p:spTree>
    <p:extLst>
      <p:ext uri="{BB962C8B-B14F-4D97-AF65-F5344CB8AC3E}">
        <p14:creationId xmlns:p14="http://schemas.microsoft.com/office/powerpoint/2010/main" val="2769145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21E924-3DDB-7C1C-F68C-D6996110294B}"/>
              </a:ext>
            </a:extLst>
          </p:cNvPr>
          <p:cNvSpPr/>
          <p:nvPr/>
        </p:nvSpPr>
        <p:spPr>
          <a:xfrm>
            <a:off x="4528457" y="1201783"/>
            <a:ext cx="1706880" cy="609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Data Collection</a:t>
            </a:r>
          </a:p>
        </p:txBody>
      </p:sp>
      <p:sp>
        <p:nvSpPr>
          <p:cNvPr id="5" name="Rectangle: Rounded Corners 4">
            <a:extLst>
              <a:ext uri="{FF2B5EF4-FFF2-40B4-BE49-F238E27FC236}">
                <a16:creationId xmlns:a16="http://schemas.microsoft.com/office/drawing/2014/main" id="{2775A28C-D4BE-9819-BE07-11FAA7B3ACFD}"/>
              </a:ext>
            </a:extLst>
          </p:cNvPr>
          <p:cNvSpPr/>
          <p:nvPr/>
        </p:nvSpPr>
        <p:spPr>
          <a:xfrm>
            <a:off x="8344991" y="1210099"/>
            <a:ext cx="1319349" cy="5399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a:t>
            </a:r>
          </a:p>
        </p:txBody>
      </p:sp>
      <p:sp>
        <p:nvSpPr>
          <p:cNvPr id="6" name="Rectangle: Rounded Corners 5">
            <a:extLst>
              <a:ext uri="{FF2B5EF4-FFF2-40B4-BE49-F238E27FC236}">
                <a16:creationId xmlns:a16="http://schemas.microsoft.com/office/drawing/2014/main" id="{DAE24DA1-30CA-D823-DFAC-9F08B9D64067}"/>
              </a:ext>
            </a:extLst>
          </p:cNvPr>
          <p:cNvSpPr/>
          <p:nvPr/>
        </p:nvSpPr>
        <p:spPr>
          <a:xfrm>
            <a:off x="4474028" y="2180372"/>
            <a:ext cx="1815737" cy="6966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Algorithm </a:t>
            </a:r>
          </a:p>
          <a:p>
            <a:pPr algn="ctr"/>
            <a:r>
              <a:rPr lang="en-US" dirty="0"/>
              <a:t>Implementation</a:t>
            </a:r>
          </a:p>
        </p:txBody>
      </p:sp>
      <p:sp>
        <p:nvSpPr>
          <p:cNvPr id="7" name="Hexagon 6">
            <a:extLst>
              <a:ext uri="{FF2B5EF4-FFF2-40B4-BE49-F238E27FC236}">
                <a16:creationId xmlns:a16="http://schemas.microsoft.com/office/drawing/2014/main" id="{D5CEDE29-B250-4EDA-10F4-7AF767EFA88E}"/>
              </a:ext>
            </a:extLst>
          </p:cNvPr>
          <p:cNvSpPr/>
          <p:nvPr/>
        </p:nvSpPr>
        <p:spPr>
          <a:xfrm>
            <a:off x="4744864" y="3151205"/>
            <a:ext cx="1382921" cy="780385"/>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a:t>
            </a:r>
          </a:p>
          <a:p>
            <a:pPr algn="ctr"/>
            <a:r>
              <a:rPr lang="en-US" dirty="0"/>
              <a:t>Creation</a:t>
            </a:r>
          </a:p>
        </p:txBody>
      </p:sp>
      <p:sp>
        <p:nvSpPr>
          <p:cNvPr id="8" name="Oval 7">
            <a:extLst>
              <a:ext uri="{FF2B5EF4-FFF2-40B4-BE49-F238E27FC236}">
                <a16:creationId xmlns:a16="http://schemas.microsoft.com/office/drawing/2014/main" id="{DB4CCB64-C083-9E11-1E5E-8BC038B353E8}"/>
              </a:ext>
            </a:extLst>
          </p:cNvPr>
          <p:cNvSpPr/>
          <p:nvPr/>
        </p:nvSpPr>
        <p:spPr>
          <a:xfrm>
            <a:off x="4049486" y="4200758"/>
            <a:ext cx="2899954" cy="6270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Android Application</a:t>
            </a:r>
          </a:p>
        </p:txBody>
      </p:sp>
      <p:sp>
        <p:nvSpPr>
          <p:cNvPr id="9" name="Rectangle: Rounded Corners 8">
            <a:extLst>
              <a:ext uri="{FF2B5EF4-FFF2-40B4-BE49-F238E27FC236}">
                <a16:creationId xmlns:a16="http://schemas.microsoft.com/office/drawing/2014/main" id="{640D86E5-5BC1-8CAA-55D2-A6D86FF8E67B}"/>
              </a:ext>
            </a:extLst>
          </p:cNvPr>
          <p:cNvSpPr/>
          <p:nvPr/>
        </p:nvSpPr>
        <p:spPr>
          <a:xfrm>
            <a:off x="7302562" y="5645894"/>
            <a:ext cx="2444551" cy="5399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Feedback to improve user’s health</a:t>
            </a:r>
          </a:p>
        </p:txBody>
      </p:sp>
      <p:sp>
        <p:nvSpPr>
          <p:cNvPr id="10" name="Rectangle: Rounded Corners 9">
            <a:extLst>
              <a:ext uri="{FF2B5EF4-FFF2-40B4-BE49-F238E27FC236}">
                <a16:creationId xmlns:a16="http://schemas.microsoft.com/office/drawing/2014/main" id="{AE41B75C-73E0-11BC-EE41-E26B3548564F}"/>
              </a:ext>
            </a:extLst>
          </p:cNvPr>
          <p:cNvSpPr/>
          <p:nvPr/>
        </p:nvSpPr>
        <p:spPr>
          <a:xfrm>
            <a:off x="4730930" y="5656217"/>
            <a:ext cx="2068704" cy="4484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Workout videos</a:t>
            </a:r>
          </a:p>
        </p:txBody>
      </p:sp>
      <p:sp>
        <p:nvSpPr>
          <p:cNvPr id="11" name="Rectangle: Rounded Corners 10">
            <a:extLst>
              <a:ext uri="{FF2B5EF4-FFF2-40B4-BE49-F238E27FC236}">
                <a16:creationId xmlns:a16="http://schemas.microsoft.com/office/drawing/2014/main" id="{B35FD1C3-BCC1-1E8A-0EF9-981DC054FB5D}"/>
              </a:ext>
            </a:extLst>
          </p:cNvPr>
          <p:cNvSpPr/>
          <p:nvPr/>
        </p:nvSpPr>
        <p:spPr>
          <a:xfrm>
            <a:off x="1692616" y="5630092"/>
            <a:ext cx="2626463" cy="4746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Food recommendations</a:t>
            </a:r>
          </a:p>
        </p:txBody>
      </p:sp>
      <p:pic>
        <p:nvPicPr>
          <p:cNvPr id="1030" name="Picture 6">
            <a:extLst>
              <a:ext uri="{FF2B5EF4-FFF2-40B4-BE49-F238E27FC236}">
                <a16:creationId xmlns:a16="http://schemas.microsoft.com/office/drawing/2014/main" id="{0744199E-7006-CF37-7330-751B6C256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273160" y="2930008"/>
            <a:ext cx="1176112" cy="1176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FE46760-5A87-0A6A-7E8A-A16A366C68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177477" y="2429442"/>
            <a:ext cx="1035980" cy="10359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5839ECAA-CBB2-57C6-8A18-BB9130E62F27}"/>
              </a:ext>
            </a:extLst>
          </p:cNvPr>
          <p:cNvCxnSpPr>
            <a:endCxn id="4" idx="1"/>
          </p:cNvCxnSpPr>
          <p:nvPr/>
        </p:nvCxnSpPr>
        <p:spPr>
          <a:xfrm>
            <a:off x="3055258" y="1506583"/>
            <a:ext cx="14731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CC8A5CB-177F-2DAE-0530-255DCC421523}"/>
              </a:ext>
            </a:extLst>
          </p:cNvPr>
          <p:cNvCxnSpPr>
            <a:cxnSpLocks/>
            <a:endCxn id="5" idx="1"/>
          </p:cNvCxnSpPr>
          <p:nvPr/>
        </p:nvCxnSpPr>
        <p:spPr>
          <a:xfrm>
            <a:off x="6235337" y="1476135"/>
            <a:ext cx="2109654" cy="3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D2D0C120-285A-15A6-640B-5447E11E63E2}"/>
              </a:ext>
            </a:extLst>
          </p:cNvPr>
          <p:cNvCxnSpPr>
            <a:cxnSpLocks/>
            <a:stCxn id="49" idx="2"/>
          </p:cNvCxnSpPr>
          <p:nvPr/>
        </p:nvCxnSpPr>
        <p:spPr>
          <a:xfrm rot="16200000" flipH="1">
            <a:off x="2997486" y="3592910"/>
            <a:ext cx="811536" cy="103117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9D80B793-701F-89ED-6053-C50ABCA8920D}"/>
              </a:ext>
            </a:extLst>
          </p:cNvPr>
          <p:cNvCxnSpPr>
            <a:cxnSpLocks/>
          </p:cNvCxnSpPr>
          <p:nvPr/>
        </p:nvCxnSpPr>
        <p:spPr>
          <a:xfrm rot="5400000">
            <a:off x="7745373" y="3418113"/>
            <a:ext cx="378611" cy="18136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053902EA-6470-4F3E-46D1-F7D056EDFCE9}"/>
              </a:ext>
            </a:extLst>
          </p:cNvPr>
          <p:cNvCxnSpPr>
            <a:stCxn id="5" idx="2"/>
          </p:cNvCxnSpPr>
          <p:nvPr/>
        </p:nvCxnSpPr>
        <p:spPr>
          <a:xfrm rot="5400000">
            <a:off x="7299442" y="807368"/>
            <a:ext cx="762563" cy="264788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EE16A7D4-05BC-BF28-D8B3-DAD0E4B261C4}"/>
              </a:ext>
            </a:extLst>
          </p:cNvPr>
          <p:cNvCxnSpPr>
            <a:stCxn id="4" idx="2"/>
            <a:endCxn id="6" idx="0"/>
          </p:cNvCxnSpPr>
          <p:nvPr/>
        </p:nvCxnSpPr>
        <p:spPr>
          <a:xfrm>
            <a:off x="5381897" y="1811382"/>
            <a:ext cx="0" cy="368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8AB6236-5AE8-6EFD-5BCD-B96E3B1F1174}"/>
              </a:ext>
            </a:extLst>
          </p:cNvPr>
          <p:cNvCxnSpPr>
            <a:stCxn id="6" idx="2"/>
          </p:cNvCxnSpPr>
          <p:nvPr/>
        </p:nvCxnSpPr>
        <p:spPr>
          <a:xfrm flipH="1">
            <a:off x="5381896" y="2877056"/>
            <a:ext cx="1" cy="274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28716CA-195C-7296-2512-2C072B99CA4A}"/>
              </a:ext>
            </a:extLst>
          </p:cNvPr>
          <p:cNvCxnSpPr>
            <a:cxnSpLocks/>
            <a:endCxn id="8" idx="0"/>
          </p:cNvCxnSpPr>
          <p:nvPr/>
        </p:nvCxnSpPr>
        <p:spPr>
          <a:xfrm>
            <a:off x="5499463" y="3946989"/>
            <a:ext cx="0" cy="25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85BEFB7-068F-34C7-1EF5-9A65C804999D}"/>
              </a:ext>
            </a:extLst>
          </p:cNvPr>
          <p:cNvCxnSpPr>
            <a:cxnSpLocks/>
            <a:stCxn id="8" idx="4"/>
            <a:endCxn id="11" idx="0"/>
          </p:cNvCxnSpPr>
          <p:nvPr/>
        </p:nvCxnSpPr>
        <p:spPr>
          <a:xfrm flipH="1">
            <a:off x="3005848" y="4827776"/>
            <a:ext cx="2493615" cy="802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CB4691C-3A4F-B46B-D0B0-A8BE409ED5B9}"/>
              </a:ext>
            </a:extLst>
          </p:cNvPr>
          <p:cNvCxnSpPr>
            <a:cxnSpLocks/>
            <a:stCxn id="8" idx="4"/>
            <a:endCxn id="10" idx="0"/>
          </p:cNvCxnSpPr>
          <p:nvPr/>
        </p:nvCxnSpPr>
        <p:spPr>
          <a:xfrm>
            <a:off x="5499463" y="4827776"/>
            <a:ext cx="265819" cy="828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D25EDFF-549C-C3B6-D114-0EB1CAEDBD97}"/>
              </a:ext>
            </a:extLst>
          </p:cNvPr>
          <p:cNvCxnSpPr>
            <a:cxnSpLocks/>
            <a:stCxn id="8" idx="4"/>
            <a:endCxn id="9" idx="0"/>
          </p:cNvCxnSpPr>
          <p:nvPr/>
        </p:nvCxnSpPr>
        <p:spPr>
          <a:xfrm>
            <a:off x="5499463" y="4827776"/>
            <a:ext cx="3025375" cy="8181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7704EC73-0AB0-F0EB-6E72-741E0940147F}"/>
              </a:ext>
            </a:extLst>
          </p:cNvPr>
          <p:cNvSpPr txBox="1"/>
          <p:nvPr/>
        </p:nvSpPr>
        <p:spPr>
          <a:xfrm>
            <a:off x="2113737" y="3333398"/>
            <a:ext cx="1547860" cy="369332"/>
          </a:xfrm>
          <a:prstGeom prst="rect">
            <a:avLst/>
          </a:prstGeom>
          <a:noFill/>
        </p:spPr>
        <p:txBody>
          <a:bodyPr wrap="none" rtlCol="0">
            <a:spAutoFit/>
          </a:bodyPr>
          <a:lstStyle/>
          <a:p>
            <a:r>
              <a:rPr lang="en-US" dirty="0"/>
              <a:t>Calorie tracker</a:t>
            </a:r>
          </a:p>
        </p:txBody>
      </p:sp>
      <p:sp>
        <p:nvSpPr>
          <p:cNvPr id="2" name="Title 6">
            <a:extLst>
              <a:ext uri="{FF2B5EF4-FFF2-40B4-BE49-F238E27FC236}">
                <a16:creationId xmlns:a16="http://schemas.microsoft.com/office/drawing/2014/main" id="{617CFB9A-85A2-1ABE-A2CB-016BC15CFDCD}"/>
              </a:ext>
            </a:extLst>
          </p:cNvPr>
          <p:cNvSpPr txBox="1">
            <a:spLocks/>
          </p:cNvSpPr>
          <p:nvPr/>
        </p:nvSpPr>
        <p:spPr>
          <a:xfrm>
            <a:off x="274950" y="-15840"/>
            <a:ext cx="4332909" cy="8863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Architectural Diagram</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5AD6CB7-A7AC-B6E5-4315-565E6570FDE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a:extLst>
              <a:ext uri="{FF2B5EF4-FFF2-40B4-BE49-F238E27FC236}">
                <a16:creationId xmlns:a16="http://schemas.microsoft.com/office/drawing/2014/main" id="{85B7F354-6213-4270-8CC1-5ECCE78BEF89}"/>
              </a:ext>
            </a:extLst>
          </p:cNvPr>
          <p:cNvSpPr txBox="1"/>
          <p:nvPr/>
        </p:nvSpPr>
        <p:spPr>
          <a:xfrm>
            <a:off x="2788024" y="6310157"/>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PROJECT–FIRST REVIEW  Department of CSE, </a:t>
            </a:r>
            <a:r>
              <a:rPr kumimoji="0" lang="en-US" sz="1600" b="0" i="0" u="none" strike="noStrike" kern="1200" cap="none" spc="0" normalizeH="0" baseline="0" noProof="0" dirty="0" err="1">
                <a:ln>
                  <a:noFill/>
                </a:ln>
                <a:solidFill>
                  <a:prstClr val="black">
                    <a:tint val="75000"/>
                  </a:prstClr>
                </a:solidFill>
                <a:effectLst/>
                <a:uLnTx/>
                <a:uFillTx/>
                <a:latin typeface="Calibri"/>
                <a:ea typeface="+mn-ea"/>
                <a:cs typeface="+mn-cs"/>
              </a:rPr>
              <a:t>KGiSL</a:t>
            </a: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 Institute of Technology, Coimbatore </a:t>
            </a:r>
            <a:endParaRPr kumimoji="0" lang="en-IN"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6" name="Picture 4" descr="Free Download: Wheelchair Icon">
            <a:extLst>
              <a:ext uri="{FF2B5EF4-FFF2-40B4-BE49-F238E27FC236}">
                <a16:creationId xmlns:a16="http://schemas.microsoft.com/office/drawing/2014/main" id="{6851E248-73AD-DBC2-694C-89C91462EE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8632" y="984389"/>
            <a:ext cx="930293" cy="930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821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Times New Roman" panose="02020603050405020304" pitchFamily="18" charset="0"/>
                <a:cs typeface="Times New Roman" panose="02020603050405020304" pitchFamily="18" charset="0"/>
              </a:rPr>
              <a:t>Modules split up</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a:latin typeface="Cambria" pitchFamily="18" charset="0"/>
            </a:endParaRPr>
          </a:p>
          <a:p>
            <a:pPr marL="541338" indent="-457200">
              <a:lnSpc>
                <a:spcPct val="150000"/>
              </a:lnSpc>
            </a:pPr>
            <a:r>
              <a:rPr lang="en-US" dirty="0">
                <a:latin typeface="Times New Roman" panose="02020603050405020304" pitchFamily="18" charset="0"/>
                <a:ea typeface="Cambria" panose="02040503050406030204" pitchFamily="18" charset="0"/>
                <a:cs typeface="Times New Roman" panose="02020603050405020304" pitchFamily="18" charset="0"/>
              </a:rPr>
              <a:t>Module 1 :  </a:t>
            </a:r>
            <a:r>
              <a:rPr lang="en-US" dirty="0" smtClean="0">
                <a:latin typeface="Times New Roman" panose="02020603050405020304" pitchFamily="18" charset="0"/>
                <a:ea typeface="Cambria" panose="02040503050406030204" pitchFamily="18" charset="0"/>
                <a:cs typeface="Times New Roman" panose="02020603050405020304" pitchFamily="18" charset="0"/>
              </a:rPr>
              <a:t>UI </a:t>
            </a:r>
            <a:r>
              <a:rPr lang="en-US" dirty="0">
                <a:latin typeface="Times New Roman" panose="02020603050405020304" pitchFamily="18" charset="0"/>
                <a:ea typeface="Cambria" panose="02040503050406030204" pitchFamily="18" charset="0"/>
                <a:cs typeface="Times New Roman" panose="02020603050405020304" pitchFamily="18" charset="0"/>
              </a:rPr>
              <a:t>and </a:t>
            </a:r>
            <a:r>
              <a:rPr lang="en-US" dirty="0" smtClean="0">
                <a:latin typeface="Times New Roman" panose="02020603050405020304" pitchFamily="18" charset="0"/>
                <a:ea typeface="Cambria" panose="02040503050406030204" pitchFamily="18" charset="0"/>
                <a:cs typeface="Times New Roman" panose="02020603050405020304" pitchFamily="18" charset="0"/>
              </a:rPr>
              <a:t>Accessibility Module</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541338" indent="-457200">
              <a:lnSpc>
                <a:spcPct val="150000"/>
              </a:lnSpc>
            </a:pPr>
            <a:r>
              <a:rPr lang="en-US" dirty="0">
                <a:latin typeface="Times New Roman" panose="02020603050405020304" pitchFamily="18" charset="0"/>
                <a:ea typeface="Cambria" panose="02040503050406030204" pitchFamily="18" charset="0"/>
                <a:cs typeface="Times New Roman" panose="02020603050405020304" pitchFamily="18" charset="0"/>
              </a:rPr>
              <a:t>Module 2 :  </a:t>
            </a:r>
            <a:r>
              <a:rPr lang="en-US" dirty="0" smtClean="0">
                <a:latin typeface="Times New Roman" panose="02020603050405020304" pitchFamily="18" charset="0"/>
                <a:ea typeface="Cambria" panose="02040503050406030204" pitchFamily="18" charset="0"/>
                <a:cs typeface="Times New Roman" panose="02020603050405020304" pitchFamily="18" charset="0"/>
              </a:rPr>
              <a:t>AI-powered video recommendations</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541338" indent="-457200">
              <a:lnSpc>
                <a:spcPct val="150000"/>
              </a:lnSpc>
            </a:pPr>
            <a:r>
              <a:rPr lang="en-US" dirty="0">
                <a:latin typeface="Times New Roman" panose="02020603050405020304" pitchFamily="18" charset="0"/>
                <a:ea typeface="Cambria" panose="02040503050406030204" pitchFamily="18" charset="0"/>
                <a:cs typeface="Times New Roman" panose="02020603050405020304" pitchFamily="18" charset="0"/>
              </a:rPr>
              <a:t>Module 3 :  </a:t>
            </a:r>
            <a:r>
              <a:rPr lang="en-US" dirty="0" smtClean="0">
                <a:latin typeface="Times New Roman" panose="02020603050405020304" pitchFamily="18" charset="0"/>
                <a:ea typeface="Cambria" panose="02040503050406030204" pitchFamily="18" charset="0"/>
                <a:cs typeface="Times New Roman" panose="02020603050405020304" pitchFamily="18" charset="0"/>
              </a:rPr>
              <a:t>Food image recognition for calorie calculation</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541338" indent="-457200">
              <a:lnSpc>
                <a:spcPct val="150000"/>
              </a:lnSpc>
            </a:pPr>
            <a:r>
              <a:rPr lang="en-US" dirty="0">
                <a:latin typeface="Times New Roman" panose="02020603050405020304" pitchFamily="18" charset="0"/>
                <a:ea typeface="Cambria" panose="02040503050406030204" pitchFamily="18" charset="0"/>
                <a:cs typeface="Times New Roman" panose="02020603050405020304" pitchFamily="18" charset="0"/>
              </a:rPr>
              <a:t>Module 4 :  </a:t>
            </a:r>
            <a:r>
              <a:rPr lang="en-US" dirty="0" smtClean="0">
                <a:latin typeface="Times New Roman" panose="02020603050405020304" pitchFamily="18" charset="0"/>
                <a:ea typeface="Cambria" panose="02040503050406030204" pitchFamily="18" charset="0"/>
                <a:cs typeface="Times New Roman" panose="02020603050405020304" pitchFamily="18" charset="0"/>
              </a:rPr>
              <a:t>Feedback mechanism</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8</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PROJECT–FIRST REVIEW  </a:t>
            </a:r>
          </a:p>
          <a:p>
            <a:r>
              <a:rPr lang="en-US" sz="1600" dirty="0"/>
              <a:t>Department of CSE, </a:t>
            </a:r>
            <a:r>
              <a:rPr lang="en-US" sz="1600" dirty="0" err="1"/>
              <a:t>KGiSL</a:t>
            </a:r>
            <a:r>
              <a:rPr lang="en-US" sz="1600" dirty="0"/>
              <a:t> Institute of Technology, Coimbatore </a:t>
            </a:r>
            <a:endParaRPr lang="en-IN" dirty="0"/>
          </a:p>
        </p:txBody>
      </p:sp>
    </p:spTree>
    <p:extLst>
      <p:ext uri="{BB962C8B-B14F-4D97-AF65-F5344CB8AC3E}">
        <p14:creationId xmlns:p14="http://schemas.microsoft.com/office/powerpoint/2010/main" val="3835048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684412" cy="1030444"/>
          </a:xfrm>
        </p:spPr>
        <p:txBody>
          <a:bodyPr>
            <a:normAutofit/>
          </a:bodyPr>
          <a:lstStyle/>
          <a:p>
            <a:r>
              <a:rPr lang="en-US" sz="4000" dirty="0">
                <a:latin typeface="Times New Roman" panose="02020603050405020304" pitchFamily="18" charset="0"/>
                <a:cs typeface="Times New Roman" panose="02020603050405020304" pitchFamily="18" charset="0"/>
              </a:rPr>
              <a:t>Module 1- </a:t>
            </a:r>
            <a:r>
              <a:rPr lang="en-US" sz="4000" dirty="0" smtClean="0">
                <a:latin typeface="Times New Roman" panose="02020603050405020304" pitchFamily="18" charset="0"/>
                <a:ea typeface="Cambria" panose="02040503050406030204" pitchFamily="18" charset="0"/>
                <a:cs typeface="Times New Roman" panose="02020603050405020304" pitchFamily="18" charset="0"/>
              </a:rPr>
              <a:t>UI </a:t>
            </a:r>
            <a:r>
              <a:rPr lang="en-US" sz="4000" dirty="0">
                <a:latin typeface="Times New Roman" panose="02020603050405020304" pitchFamily="18" charset="0"/>
                <a:ea typeface="Cambria" panose="02040503050406030204" pitchFamily="18" charset="0"/>
                <a:cs typeface="Times New Roman" panose="02020603050405020304" pitchFamily="18" charset="0"/>
              </a:rPr>
              <a:t>and </a:t>
            </a:r>
            <a:r>
              <a:rPr lang="en-US" sz="4000" dirty="0" smtClean="0">
                <a:latin typeface="Times New Roman" panose="02020603050405020304" pitchFamily="18" charset="0"/>
                <a:ea typeface="Cambria" panose="02040503050406030204" pitchFamily="18" charset="0"/>
                <a:cs typeface="Times New Roman" panose="02020603050405020304" pitchFamily="18" charset="0"/>
              </a:rPr>
              <a:t>Accessibility Module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endParaRPr lang="en-US" dirty="0">
              <a:latin typeface="Cambria" pitchFamily="18" charset="0"/>
            </a:endParaRPr>
          </a:p>
          <a:p>
            <a:pPr marL="84138" indent="0">
              <a:buNone/>
            </a:pPr>
            <a:endParaRPr lang="en-US" dirty="0">
              <a:latin typeface="Cambria" pitchFamily="18" charset="0"/>
            </a:endParaRPr>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9</a:t>
            </a:fld>
            <a:endParaRPr lang="en-IN"/>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3017520" y="6431915"/>
            <a:ext cx="6766560" cy="365125"/>
          </a:xfrm>
        </p:spPr>
        <p:txBody>
          <a:bodyPr/>
          <a:lstStyle/>
          <a:p>
            <a:r>
              <a:rPr lang="en-US" sz="1600" dirty="0"/>
              <a:t>PROJECT–FIRST REVIEW  </a:t>
            </a:r>
          </a:p>
          <a:p>
            <a:r>
              <a:rPr lang="en-US" sz="1600" dirty="0"/>
              <a:t>Department of CSE, </a:t>
            </a:r>
            <a:r>
              <a:rPr lang="en-US" sz="1600" dirty="0" err="1"/>
              <a:t>KGiSL</a:t>
            </a:r>
            <a:r>
              <a:rPr lang="en-US" sz="1600" dirty="0"/>
              <a:t> Institute of Technology, Coimbatore </a:t>
            </a:r>
            <a:endParaRPr lang="en-IN" dirty="0"/>
          </a:p>
        </p:txBody>
      </p:sp>
      <p:pic>
        <p:nvPicPr>
          <p:cNvPr id="12" name="Picture 11">
            <a:extLst>
              <a:ext uri="{FF2B5EF4-FFF2-40B4-BE49-F238E27FC236}">
                <a16:creationId xmlns:a16="http://schemas.microsoft.com/office/drawing/2014/main" id="{410B4ADA-B957-0696-092A-39CBB93269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473" y="1323607"/>
            <a:ext cx="3852985" cy="4880245"/>
          </a:xfrm>
          <a:prstGeom prst="rect">
            <a:avLst/>
          </a:prstGeom>
        </p:spPr>
      </p:pic>
      <p:pic>
        <p:nvPicPr>
          <p:cNvPr id="14" name="Picture 13">
            <a:extLst>
              <a:ext uri="{FF2B5EF4-FFF2-40B4-BE49-F238E27FC236}">
                <a16:creationId xmlns:a16="http://schemas.microsoft.com/office/drawing/2014/main" id="{99DF78C7-8452-CE3A-6A5A-411B81146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9139" y="1323607"/>
            <a:ext cx="6059861" cy="2010461"/>
          </a:xfrm>
          <a:prstGeom prst="rect">
            <a:avLst/>
          </a:prstGeom>
        </p:spPr>
      </p:pic>
      <p:pic>
        <p:nvPicPr>
          <p:cNvPr id="16" name="Picture 15">
            <a:extLst>
              <a:ext uri="{FF2B5EF4-FFF2-40B4-BE49-F238E27FC236}">
                <a16:creationId xmlns:a16="http://schemas.microsoft.com/office/drawing/2014/main" id="{3D018201-DD86-DDF6-292B-33AB03CA52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9139" y="3794684"/>
            <a:ext cx="6274433" cy="2289521"/>
          </a:xfrm>
          <a:prstGeom prst="rect">
            <a:avLst/>
          </a:prstGeom>
        </p:spPr>
      </p:pic>
      <p:sp>
        <p:nvSpPr>
          <p:cNvPr id="5" name="Oval 4"/>
          <p:cNvSpPr/>
          <p:nvPr/>
        </p:nvSpPr>
        <p:spPr>
          <a:xfrm>
            <a:off x="1659988" y="3334068"/>
            <a:ext cx="1800664" cy="2813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296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1333</Words>
  <Application>Microsoft Office PowerPoint</Application>
  <PresentationFormat>Widescreen</PresentationFormat>
  <Paragraphs>178</Paragraphs>
  <Slides>20</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Algerian</vt:lpstr>
      <vt:lpstr>Angsana New</vt:lpstr>
      <vt:lpstr>Arial</vt:lpstr>
      <vt:lpstr>Calibri</vt:lpstr>
      <vt:lpstr>Calibri Light</vt:lpstr>
      <vt:lpstr>Cambria</vt:lpstr>
      <vt:lpstr>Century Schoolbook</vt:lpstr>
      <vt:lpstr>Times New Roman</vt:lpstr>
      <vt:lpstr>Wingdings</vt:lpstr>
      <vt:lpstr>Office Theme</vt:lpstr>
      <vt:lpstr>Custom Design</vt:lpstr>
      <vt:lpstr>PowerPoint Presentation</vt:lpstr>
      <vt:lpstr>Abstract </vt:lpstr>
      <vt:lpstr>EXISTING SYSTEM  </vt:lpstr>
      <vt:lpstr>Literature survey </vt:lpstr>
      <vt:lpstr>Literature survey </vt:lpstr>
      <vt:lpstr>PROPOSED SYSTEM  </vt:lpstr>
      <vt:lpstr>PowerPoint Presentation</vt:lpstr>
      <vt:lpstr>Modules split up</vt:lpstr>
      <vt:lpstr>Module 1- UI and Accessibility Module</vt:lpstr>
      <vt:lpstr>Login Page</vt:lpstr>
      <vt:lpstr>Module 2 - AI-powered video recommendations</vt:lpstr>
      <vt:lpstr>Accessing videos</vt:lpstr>
      <vt:lpstr>Module -3  Food image recognition for calorie calculation </vt:lpstr>
      <vt:lpstr>Displaying calorie information</vt:lpstr>
      <vt:lpstr>Module -4   Feedback mechanism </vt:lpstr>
      <vt:lpstr>User feedback</vt:lpstr>
      <vt:lpstr>EXPECTED OUTCOME  </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cp:revision>
  <dcterms:modified xsi:type="dcterms:W3CDTF">2024-05-08T18:10:40Z</dcterms:modified>
</cp:coreProperties>
</file>