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8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5C87-4636-9B9C-0CD596EDAE26}"/>
            </c:ext>
          </c:extLst>
        </c:ser>
        <c:dLbls>
          <c:showLegendKey val="0"/>
          <c:showVal val="0"/>
          <c:showCatName val="0"/>
          <c:showSerName val="0"/>
          <c:showPercent val="0"/>
          <c:showBubbleSize val="0"/>
        </c:dLbls>
        <c:gapWidth val="219"/>
        <c:overlap val="-27"/>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41AC-432E-9D60-DE7589D1BF2C}"/>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83F5-468A-825B-7F68B1FD01C4}"/>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EA5-42BB-9D9E-BBFF83DFFAC8}"/>
              </c:ext>
            </c:extLst>
          </c:dPt>
          <c:dPt>
            <c:idx val="1"/>
            <c:bubble3D val="0"/>
            <c:spPr>
              <a:solidFill>
                <a:schemeClr val="accent2"/>
              </a:solidFill>
              <a:ln>
                <a:noFill/>
              </a:ln>
              <a:effectLst/>
            </c:spPr>
            <c:extLst>
              <c:ext xmlns:c16="http://schemas.microsoft.com/office/drawing/2014/chart" uri="{C3380CC4-5D6E-409C-BE32-E72D297353CC}">
                <c16:uniqueId val="{00000003-7EA5-42BB-9D9E-BBFF83DFFAC8}"/>
              </c:ext>
            </c:extLst>
          </c:dPt>
          <c:dPt>
            <c:idx val="2"/>
            <c:bubble3D val="0"/>
            <c:spPr>
              <a:solidFill>
                <a:schemeClr val="accent3"/>
              </a:solidFill>
              <a:ln>
                <a:noFill/>
              </a:ln>
              <a:effectLst/>
            </c:spPr>
            <c:extLst>
              <c:ext xmlns:c16="http://schemas.microsoft.com/office/drawing/2014/chart" uri="{C3380CC4-5D6E-409C-BE32-E72D297353CC}">
                <c16:uniqueId val="{00000005-7EA5-42BB-9D9E-BBFF83DFFAC8}"/>
              </c:ext>
            </c:extLst>
          </c:dPt>
          <c:dPt>
            <c:idx val="3"/>
            <c:bubble3D val="0"/>
            <c:spPr>
              <a:solidFill>
                <a:schemeClr val="accent4"/>
              </a:solidFill>
              <a:ln>
                <a:noFill/>
              </a:ln>
              <a:effectLst/>
            </c:spPr>
            <c:extLst>
              <c:ext xmlns:c16="http://schemas.microsoft.com/office/drawing/2014/chart" uri="{C3380CC4-5D6E-409C-BE32-E72D297353CC}">
                <c16:uniqueId val="{00000007-7EA5-42BB-9D9E-BBFF83DFFAC8}"/>
              </c:ext>
            </c:extLst>
          </c:dPt>
          <c:dPt>
            <c:idx val="4"/>
            <c:bubble3D val="0"/>
            <c:spPr>
              <a:solidFill>
                <a:schemeClr val="accent5"/>
              </a:solidFill>
              <a:ln>
                <a:noFill/>
              </a:ln>
              <a:effectLst/>
            </c:spPr>
            <c:extLst>
              <c:ext xmlns:c16="http://schemas.microsoft.com/office/drawing/2014/chart" uri="{C3380CC4-5D6E-409C-BE32-E72D297353CC}">
                <c16:uniqueId val="{00000009-7EA5-42BB-9D9E-BBFF83DFFAC8}"/>
              </c:ext>
            </c:extLst>
          </c:dPt>
          <c:dPt>
            <c:idx val="5"/>
            <c:bubble3D val="0"/>
            <c:spPr>
              <a:solidFill>
                <a:schemeClr val="accent6"/>
              </a:solidFill>
              <a:ln>
                <a:noFill/>
              </a:ln>
              <a:effectLst/>
            </c:spPr>
            <c:extLst>
              <c:ext xmlns:c16="http://schemas.microsoft.com/office/drawing/2014/chart" uri="{C3380CC4-5D6E-409C-BE32-E72D297353CC}">
                <c16:uniqueId val="{0000000B-7EA5-42BB-9D9E-BBFF83DFFAC8}"/>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EA5-42BB-9D9E-BBFF83DFFAC8}"/>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EA5-42BB-9D9E-BBFF83DFFAC8}"/>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EA5-42BB-9D9E-BBFF83DFFAC8}"/>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EA5-42BB-9D9E-BBFF83DFFAC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EA5-42BB-9D9E-BBFF83DFFAC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140-4875-8194-7868F3954145}"/>
              </c:ext>
            </c:extLst>
          </c:dPt>
          <c:dPt>
            <c:idx val="1"/>
            <c:bubble3D val="0"/>
            <c:spPr>
              <a:solidFill>
                <a:schemeClr val="accent2"/>
              </a:solidFill>
              <a:ln>
                <a:noFill/>
              </a:ln>
              <a:effectLst/>
            </c:spPr>
            <c:extLst>
              <c:ext xmlns:c16="http://schemas.microsoft.com/office/drawing/2014/chart" uri="{C3380CC4-5D6E-409C-BE32-E72D297353CC}">
                <c16:uniqueId val="{00000003-7140-4875-8194-7868F3954145}"/>
              </c:ext>
            </c:extLst>
          </c:dPt>
          <c:dPt>
            <c:idx val="2"/>
            <c:bubble3D val="0"/>
            <c:spPr>
              <a:solidFill>
                <a:schemeClr val="accent3"/>
              </a:solidFill>
              <a:ln>
                <a:noFill/>
              </a:ln>
              <a:effectLst/>
            </c:spPr>
            <c:extLst>
              <c:ext xmlns:c16="http://schemas.microsoft.com/office/drawing/2014/chart" uri="{C3380CC4-5D6E-409C-BE32-E72D297353CC}">
                <c16:uniqueId val="{00000005-7140-4875-8194-7868F3954145}"/>
              </c:ext>
            </c:extLst>
          </c:dPt>
          <c:dPt>
            <c:idx val="3"/>
            <c:bubble3D val="0"/>
            <c:spPr>
              <a:solidFill>
                <a:schemeClr val="accent4"/>
              </a:solidFill>
              <a:ln>
                <a:noFill/>
              </a:ln>
              <a:effectLst/>
            </c:spPr>
            <c:extLst>
              <c:ext xmlns:c16="http://schemas.microsoft.com/office/drawing/2014/chart" uri="{C3380CC4-5D6E-409C-BE32-E72D297353CC}">
                <c16:uniqueId val="{00000007-7140-4875-8194-7868F3954145}"/>
              </c:ext>
            </c:extLst>
          </c:dPt>
          <c:dPt>
            <c:idx val="4"/>
            <c:bubble3D val="0"/>
            <c:spPr>
              <a:solidFill>
                <a:schemeClr val="accent5"/>
              </a:solidFill>
              <a:ln>
                <a:noFill/>
              </a:ln>
              <a:effectLst/>
            </c:spPr>
            <c:extLst>
              <c:ext xmlns:c16="http://schemas.microsoft.com/office/drawing/2014/chart" uri="{C3380CC4-5D6E-409C-BE32-E72D297353CC}">
                <c16:uniqueId val="{00000009-7140-4875-8194-7868F3954145}"/>
              </c:ext>
            </c:extLst>
          </c:dPt>
          <c:dPt>
            <c:idx val="5"/>
            <c:bubble3D val="0"/>
            <c:spPr>
              <a:solidFill>
                <a:schemeClr val="accent6"/>
              </a:solidFill>
              <a:ln>
                <a:noFill/>
              </a:ln>
              <a:effectLst/>
            </c:spPr>
            <c:extLst>
              <c:ext xmlns:c16="http://schemas.microsoft.com/office/drawing/2014/chart" uri="{C3380CC4-5D6E-409C-BE32-E72D297353CC}">
                <c16:uniqueId val="{0000000B-7140-4875-8194-7868F395414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140-4875-8194-7868F395414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140-4875-8194-7868F395414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140-4875-8194-7868F395414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140-4875-8194-7868F395414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140-4875-8194-7868F395414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8D14-4393-9A67-EC62C203FB0F}"/>
              </c:ext>
            </c:extLst>
          </c:dPt>
          <c:dPt>
            <c:idx val="1"/>
            <c:bubble3D val="0"/>
            <c:spPr>
              <a:solidFill>
                <a:schemeClr val="accent2"/>
              </a:solidFill>
              <a:ln>
                <a:noFill/>
              </a:ln>
              <a:effectLst/>
            </c:spPr>
            <c:extLst>
              <c:ext xmlns:c16="http://schemas.microsoft.com/office/drawing/2014/chart" uri="{C3380CC4-5D6E-409C-BE32-E72D297353CC}">
                <c16:uniqueId val="{00000003-8D14-4393-9A67-EC62C203FB0F}"/>
              </c:ext>
            </c:extLst>
          </c:dPt>
          <c:dPt>
            <c:idx val="2"/>
            <c:bubble3D val="0"/>
            <c:spPr>
              <a:solidFill>
                <a:schemeClr val="accent3"/>
              </a:solidFill>
              <a:ln>
                <a:noFill/>
              </a:ln>
              <a:effectLst/>
            </c:spPr>
            <c:extLst>
              <c:ext xmlns:c16="http://schemas.microsoft.com/office/drawing/2014/chart" uri="{C3380CC4-5D6E-409C-BE32-E72D297353CC}">
                <c16:uniqueId val="{00000005-8D14-4393-9A67-EC62C203FB0F}"/>
              </c:ext>
            </c:extLst>
          </c:dPt>
          <c:dPt>
            <c:idx val="3"/>
            <c:bubble3D val="0"/>
            <c:spPr>
              <a:solidFill>
                <a:schemeClr val="accent4"/>
              </a:solidFill>
              <a:ln>
                <a:noFill/>
              </a:ln>
              <a:effectLst/>
            </c:spPr>
            <c:extLst>
              <c:ext xmlns:c16="http://schemas.microsoft.com/office/drawing/2014/chart" uri="{C3380CC4-5D6E-409C-BE32-E72D297353CC}">
                <c16:uniqueId val="{00000007-8D14-4393-9A67-EC62C203FB0F}"/>
              </c:ext>
            </c:extLst>
          </c:dPt>
          <c:dPt>
            <c:idx val="4"/>
            <c:bubble3D val="0"/>
            <c:spPr>
              <a:solidFill>
                <a:schemeClr val="accent5"/>
              </a:solidFill>
              <a:ln>
                <a:noFill/>
              </a:ln>
              <a:effectLst/>
            </c:spPr>
            <c:extLst>
              <c:ext xmlns:c16="http://schemas.microsoft.com/office/drawing/2014/chart" uri="{C3380CC4-5D6E-409C-BE32-E72D297353CC}">
                <c16:uniqueId val="{00000009-8D14-4393-9A67-EC62C203FB0F}"/>
              </c:ext>
            </c:extLst>
          </c:dPt>
          <c:dPt>
            <c:idx val="5"/>
            <c:bubble3D val="0"/>
            <c:spPr>
              <a:solidFill>
                <a:schemeClr val="accent6"/>
              </a:solidFill>
              <a:ln>
                <a:noFill/>
              </a:ln>
              <a:effectLst/>
            </c:spPr>
            <c:extLst>
              <c:ext xmlns:c16="http://schemas.microsoft.com/office/drawing/2014/chart" uri="{C3380CC4-5D6E-409C-BE32-E72D297353CC}">
                <c16:uniqueId val="{0000000B-8D14-4393-9A67-EC62C203FB0F}"/>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8D14-4393-9A67-EC62C203FB0F}"/>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8D14-4393-9A67-EC62C203FB0F}"/>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8D14-4393-9A67-EC62C203FB0F}"/>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8D14-4393-9A67-EC62C203FB0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8D14-4393-9A67-EC62C203FB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C0EF-4790-936E-B1E999F0192C}"/>
              </c:ext>
            </c:extLst>
          </c:dPt>
          <c:dPt>
            <c:idx val="1"/>
            <c:bubble3D val="0"/>
            <c:spPr>
              <a:solidFill>
                <a:schemeClr val="accent2"/>
              </a:solidFill>
              <a:ln>
                <a:noFill/>
              </a:ln>
              <a:effectLst/>
            </c:spPr>
            <c:extLst>
              <c:ext xmlns:c16="http://schemas.microsoft.com/office/drawing/2014/chart" uri="{C3380CC4-5D6E-409C-BE32-E72D297353CC}">
                <c16:uniqueId val="{00000003-C0EF-4790-936E-B1E999F0192C}"/>
              </c:ext>
            </c:extLst>
          </c:dPt>
          <c:dPt>
            <c:idx val="2"/>
            <c:bubble3D val="0"/>
            <c:spPr>
              <a:solidFill>
                <a:schemeClr val="accent3"/>
              </a:solidFill>
              <a:ln>
                <a:noFill/>
              </a:ln>
              <a:effectLst/>
            </c:spPr>
            <c:extLst>
              <c:ext xmlns:c16="http://schemas.microsoft.com/office/drawing/2014/chart" uri="{C3380CC4-5D6E-409C-BE32-E72D297353CC}">
                <c16:uniqueId val="{00000005-C0EF-4790-936E-B1E999F0192C}"/>
              </c:ext>
            </c:extLst>
          </c:dPt>
          <c:dPt>
            <c:idx val="3"/>
            <c:bubble3D val="0"/>
            <c:spPr>
              <a:solidFill>
                <a:schemeClr val="accent4"/>
              </a:solidFill>
              <a:ln>
                <a:noFill/>
              </a:ln>
              <a:effectLst/>
            </c:spPr>
            <c:extLst>
              <c:ext xmlns:c16="http://schemas.microsoft.com/office/drawing/2014/chart" uri="{C3380CC4-5D6E-409C-BE32-E72D297353CC}">
                <c16:uniqueId val="{00000007-C0EF-4790-936E-B1E999F0192C}"/>
              </c:ext>
            </c:extLst>
          </c:dPt>
          <c:dPt>
            <c:idx val="4"/>
            <c:bubble3D val="0"/>
            <c:spPr>
              <a:solidFill>
                <a:schemeClr val="accent5"/>
              </a:solidFill>
              <a:ln>
                <a:noFill/>
              </a:ln>
              <a:effectLst/>
            </c:spPr>
            <c:extLst>
              <c:ext xmlns:c16="http://schemas.microsoft.com/office/drawing/2014/chart" uri="{C3380CC4-5D6E-409C-BE32-E72D297353CC}">
                <c16:uniqueId val="{00000009-C0EF-4790-936E-B1E999F0192C}"/>
              </c:ext>
            </c:extLst>
          </c:dPt>
          <c:dPt>
            <c:idx val="5"/>
            <c:bubble3D val="0"/>
            <c:spPr>
              <a:solidFill>
                <a:schemeClr val="accent6"/>
              </a:solidFill>
              <a:ln>
                <a:noFill/>
              </a:ln>
              <a:effectLst/>
            </c:spPr>
            <c:extLst>
              <c:ext xmlns:c16="http://schemas.microsoft.com/office/drawing/2014/chart" uri="{C3380CC4-5D6E-409C-BE32-E72D297353CC}">
                <c16:uniqueId val="{0000000B-C0EF-4790-936E-B1E999F0192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0EF-4790-936E-B1E999F0192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C0EF-4790-936E-B1E999F0192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0EF-4790-936E-B1E999F0192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0EF-4790-936E-B1E999F0192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C0EF-4790-936E-B1E999F0192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636809"/>
            <a:ext cx="11843261" cy="1493999"/>
          </a:xfrm>
          <a:prstGeom prst="rect">
            <a:avLst/>
          </a:prstGeom>
        </p:spPr>
        <p:txBody>
          <a:bodyPr vert="horz" wrap="square" lIns="0" tIns="16510" rIns="0" bIns="0" rtlCol="0">
            <a:spAutoFit/>
          </a:bodyPr>
          <a:lstStyle/>
          <a:p>
            <a:pPr marL="3213735" algn="ctr">
              <a:spcBef>
                <a:spcPts val="130"/>
              </a:spcBef>
            </a:pPr>
            <a:r>
              <a:rPr lang="en-US" b="1" u="sng" dirty="0">
                <a:solidFill>
                  <a:srgbClr val="FF0000"/>
                </a:solidFill>
                <a:latin typeface="Algerian" panose="04020705040A02060702" pitchFamily="82" charset="0"/>
                <a:cs typeface="Times New Roman" panose="02020603050405020304" pitchFamily="18" charset="0"/>
              </a:rPr>
              <a:t>Employee Data Analysis </a:t>
            </a:r>
            <a:br>
              <a:rPr lang="en-US" b="1" u="sng" dirty="0">
                <a:solidFill>
                  <a:srgbClr val="FF0000"/>
                </a:solidFill>
                <a:latin typeface="Algerian" panose="04020705040A02060702" pitchFamily="82" charset="0"/>
                <a:cs typeface="Times New Roman" panose="02020603050405020304" pitchFamily="18" charset="0"/>
              </a:rPr>
            </a:br>
            <a:r>
              <a:rPr lang="en-US" b="1" u="sng" dirty="0">
                <a:solidFill>
                  <a:srgbClr val="FF0000"/>
                </a:solidFill>
                <a:latin typeface="Algerian" panose="04020705040A02060702" pitchFamily="82" charset="0"/>
                <a:cs typeface="Times New Roman" panose="02020603050405020304" pitchFamily="18" charset="0"/>
              </a:rPr>
              <a:t>using Excel</a:t>
            </a:r>
            <a:r>
              <a:rPr lang="en-US" b="1" i="0" u="sng" dirty="0">
                <a:solidFill>
                  <a:srgbClr val="FF0000"/>
                </a:solidFill>
                <a:effectLst/>
                <a:latin typeface="Algerian" panose="04020705040A02060702" pitchFamily="82" charset="0"/>
                <a:cs typeface="Times New Roman" panose="02020603050405020304" pitchFamily="18" charset="0"/>
              </a:rPr>
              <a:t> </a:t>
            </a:r>
            <a:br>
              <a:rPr lang="en-US" b="1" i="0" u="sng" dirty="0">
                <a:solidFill>
                  <a:srgbClr val="FF0000"/>
                </a:solidFill>
                <a:effectLst/>
                <a:latin typeface="Algerian" panose="04020705040A02060702" pitchFamily="82" charset="0"/>
              </a:rPr>
            </a:br>
            <a:endParaRPr u="sng" spc="15" dirty="0">
              <a:solidFill>
                <a:srgbClr val="FF0000"/>
              </a:solidFill>
              <a:latin typeface="Algerian" panose="04020705040A02060702" pitchFamily="8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426291"/>
            <a:ext cx="8947661"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tx2"/>
                </a:solidFill>
                <a:latin typeface="Cambria" panose="02040503050406030204" pitchFamily="18" charset="0"/>
                <a:ea typeface="Cambria" panose="02040503050406030204" pitchFamily="18" charset="0"/>
              </a:rPr>
              <a:t>STUDENT NAME:           NIVETHA . D</a:t>
            </a:r>
          </a:p>
          <a:p>
            <a:pPr marL="342900" indent="-342900">
              <a:buFont typeface="Arial" panose="020B0604020202020204" pitchFamily="34" charset="0"/>
              <a:buChar char="•"/>
            </a:pPr>
            <a:r>
              <a:rPr lang="en-US" sz="2400" b="1" dirty="0">
                <a:solidFill>
                  <a:schemeClr val="tx2"/>
                </a:solidFill>
                <a:latin typeface="Cambria" panose="02040503050406030204" pitchFamily="18" charset="0"/>
                <a:ea typeface="Cambria" panose="02040503050406030204" pitchFamily="18" charset="0"/>
              </a:rPr>
              <a:t>REGISTER NO:                 322200019 ,asunm1353322200019</a:t>
            </a:r>
          </a:p>
          <a:p>
            <a:pPr marL="342900" indent="-342900">
              <a:buFont typeface="Arial" panose="020B0604020202020204" pitchFamily="34" charset="0"/>
              <a:buChar char="•"/>
            </a:pPr>
            <a:r>
              <a:rPr lang="en-US" sz="2400" b="1" dirty="0">
                <a:solidFill>
                  <a:schemeClr val="tx2"/>
                </a:solidFill>
                <a:latin typeface="Cambria" panose="02040503050406030204" pitchFamily="18" charset="0"/>
                <a:ea typeface="Cambria" panose="02040503050406030204" pitchFamily="18" charset="0"/>
              </a:rPr>
              <a:t>DEPARTMENT:                BCOM - HONOURS</a:t>
            </a:r>
          </a:p>
          <a:p>
            <a:pPr marL="342900" indent="-342900">
              <a:buFont typeface="Arial" panose="020B0604020202020204" pitchFamily="34" charset="0"/>
              <a:buChar char="•"/>
            </a:pPr>
            <a:r>
              <a:rPr lang="en-US" sz="2400" b="1" dirty="0">
                <a:solidFill>
                  <a:schemeClr val="tx2"/>
                </a:solidFill>
                <a:latin typeface="Cambria" panose="02040503050406030204" pitchFamily="18" charset="0"/>
                <a:ea typeface="Cambria" panose="02040503050406030204" pitchFamily="18" charset="0"/>
              </a:rPr>
              <a:t>COLLEGE:                        ANNA ADARSH COLLEGE FOR WOMEN</a:t>
            </a:r>
            <a:endParaRPr lang="en-US" sz="2400" dirty="0">
              <a:solidFill>
                <a:schemeClr val="tx2"/>
              </a:solidFill>
              <a:latin typeface="Cambria" panose="02040503050406030204" pitchFamily="18" charset="0"/>
              <a:ea typeface="Cambria" panose="02040503050406030204" pitchFamily="18" charset="0"/>
            </a:endParaRPr>
          </a:p>
          <a:p>
            <a:r>
              <a:rPr lang="en-US" sz="2400" dirty="0">
                <a:solidFill>
                  <a:srgbClr val="7030A0"/>
                </a:solidFill>
              </a:rPr>
              <a:t>           </a:t>
            </a:r>
            <a:endParaRPr lang="en-IN" sz="24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771900" y="409615"/>
            <a:ext cx="4648200" cy="844462"/>
          </a:xfrm>
          <a:prstGeom prst="rect">
            <a:avLst/>
          </a:prstGeom>
        </p:spPr>
        <p:txBody>
          <a:bodyPr vert="horz" wrap="square" lIns="0" tIns="13335" rIns="0" bIns="0" rtlCol="0">
            <a:spAutoFit/>
          </a:bodyPr>
          <a:lstStyle/>
          <a:p>
            <a:pPr marL="12700">
              <a:lnSpc>
                <a:spcPct val="100000"/>
              </a:lnSpc>
              <a:spcBef>
                <a:spcPts val="105"/>
              </a:spcBef>
            </a:pPr>
            <a:r>
              <a:rPr sz="5400" b="1" u="sng" spc="15" dirty="0">
                <a:solidFill>
                  <a:srgbClr val="FF0000"/>
                </a:solidFill>
                <a:latin typeface="Algerian" panose="04020705040A02060702" pitchFamily="82" charset="0"/>
                <a:cs typeface="Trebuchet MS"/>
              </a:rPr>
              <a:t>M</a:t>
            </a:r>
            <a:r>
              <a:rPr sz="5400" b="1" u="sng" dirty="0">
                <a:solidFill>
                  <a:srgbClr val="FF0000"/>
                </a:solidFill>
                <a:latin typeface="Algerian" panose="04020705040A02060702" pitchFamily="82" charset="0"/>
                <a:cs typeface="Trebuchet MS"/>
              </a:rPr>
              <a:t>O</a:t>
            </a:r>
            <a:r>
              <a:rPr sz="5400" b="1" u="sng" spc="-15" dirty="0">
                <a:solidFill>
                  <a:srgbClr val="FF0000"/>
                </a:solidFill>
                <a:latin typeface="Algerian" panose="04020705040A02060702" pitchFamily="82" charset="0"/>
                <a:cs typeface="Trebuchet MS"/>
              </a:rPr>
              <a:t>D</a:t>
            </a:r>
            <a:r>
              <a:rPr sz="5400" b="1" u="sng" spc="-35" dirty="0">
                <a:solidFill>
                  <a:srgbClr val="FF0000"/>
                </a:solidFill>
                <a:latin typeface="Algerian" panose="04020705040A02060702" pitchFamily="82" charset="0"/>
                <a:cs typeface="Trebuchet MS"/>
              </a:rPr>
              <a:t>E</a:t>
            </a:r>
            <a:r>
              <a:rPr sz="5400" b="1" u="sng" spc="-30" dirty="0">
                <a:solidFill>
                  <a:srgbClr val="FF0000"/>
                </a:solidFill>
                <a:latin typeface="Algerian" panose="04020705040A02060702" pitchFamily="82" charset="0"/>
                <a:cs typeface="Trebuchet MS"/>
              </a:rPr>
              <a:t>LL</a:t>
            </a:r>
            <a:r>
              <a:rPr sz="5400" b="1" u="sng" spc="-5" dirty="0">
                <a:solidFill>
                  <a:srgbClr val="FF0000"/>
                </a:solidFill>
                <a:latin typeface="Algerian" panose="04020705040A02060702" pitchFamily="82" charset="0"/>
                <a:cs typeface="Trebuchet MS"/>
              </a:rPr>
              <a:t>I</a:t>
            </a:r>
            <a:r>
              <a:rPr sz="5400" b="1" u="sng" spc="30" dirty="0">
                <a:solidFill>
                  <a:srgbClr val="FF0000"/>
                </a:solidFill>
                <a:latin typeface="Algerian" panose="04020705040A02060702" pitchFamily="82" charset="0"/>
                <a:cs typeface="Trebuchet MS"/>
              </a:rPr>
              <a:t>N</a:t>
            </a:r>
            <a:r>
              <a:rPr sz="5400" b="1" u="sng" spc="5" dirty="0">
                <a:solidFill>
                  <a:srgbClr val="FF0000"/>
                </a:solidFill>
                <a:latin typeface="Algerian" panose="04020705040A02060702" pitchFamily="82" charset="0"/>
                <a:cs typeface="Trebuchet MS"/>
              </a:rPr>
              <a:t>G</a:t>
            </a:r>
            <a:endParaRPr sz="5400" u="sng" dirty="0">
              <a:solidFill>
                <a:srgbClr val="FF0000"/>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8C35034-B2F8-F8BA-9065-9FD81189EFD2}"/>
              </a:ext>
            </a:extLst>
          </p:cNvPr>
          <p:cNvSpPr txBox="1"/>
          <p:nvPr/>
        </p:nvSpPr>
        <p:spPr>
          <a:xfrm>
            <a:off x="952500" y="1431627"/>
            <a:ext cx="9906000" cy="5016758"/>
          </a:xfrm>
          <a:prstGeom prst="rect">
            <a:avLst/>
          </a:prstGeom>
          <a:noFill/>
        </p:spPr>
        <p:txBody>
          <a:bodyPr wrap="square" rtlCol="0">
            <a:spAutoFit/>
          </a:bodyPr>
          <a:lstStyle/>
          <a:p>
            <a:pPr algn="just"/>
            <a:r>
              <a:rPr lang="en-US" sz="2000" b="1" dirty="0">
                <a:solidFill>
                  <a:srgbClr val="00B050"/>
                </a:solidFill>
                <a:latin typeface="Sitka Display" pitchFamily="2" charset="0"/>
              </a:rPr>
              <a:t>1. </a:t>
            </a:r>
            <a:r>
              <a:rPr lang="en-US" sz="2000" b="1" u="sng" dirty="0">
                <a:solidFill>
                  <a:srgbClr val="00B050"/>
                </a:solidFill>
                <a:latin typeface="Sitka Display" pitchFamily="2" charset="0"/>
              </a:rPr>
              <a:t>Data Collection: </a:t>
            </a:r>
          </a:p>
          <a:p>
            <a:pPr marL="342900" indent="-342900" algn="just">
              <a:buFont typeface="Wingdings" panose="05000000000000000000" pitchFamily="2" charset="2"/>
              <a:buChar char="v"/>
            </a:pPr>
            <a:r>
              <a:rPr lang="en-US" sz="2000" b="1" dirty="0">
                <a:latin typeface="Sitka Display" pitchFamily="2" charset="0"/>
              </a:rPr>
              <a:t>Data can be collected from Kaggle or </a:t>
            </a:r>
            <a:r>
              <a:rPr lang="en-US" sz="2000" b="1" dirty="0" err="1">
                <a:latin typeface="Sitka Display" pitchFamily="2" charset="0"/>
              </a:rPr>
              <a:t>Edunet</a:t>
            </a:r>
            <a:r>
              <a:rPr lang="en-US" sz="2000" b="1" dirty="0">
                <a:latin typeface="Sitka Display" pitchFamily="2" charset="0"/>
              </a:rPr>
              <a:t> Dashboard. </a:t>
            </a:r>
          </a:p>
          <a:p>
            <a:pPr algn="just"/>
            <a:r>
              <a:rPr lang="en-US" sz="2000" b="1" dirty="0">
                <a:solidFill>
                  <a:srgbClr val="00B050"/>
                </a:solidFill>
                <a:latin typeface="Sitka Display" pitchFamily="2" charset="0"/>
              </a:rPr>
              <a:t>2. </a:t>
            </a:r>
            <a:r>
              <a:rPr lang="en-US" sz="2000" b="1" u="sng" dirty="0">
                <a:solidFill>
                  <a:srgbClr val="00B050"/>
                </a:solidFill>
                <a:latin typeface="Sitka Display" pitchFamily="2" charset="0"/>
              </a:rPr>
              <a:t>Feature selection:</a:t>
            </a:r>
          </a:p>
          <a:p>
            <a:pPr marL="285750" indent="-285750" algn="just">
              <a:buFont typeface="Wingdings" panose="05000000000000000000" pitchFamily="2" charset="2"/>
              <a:buChar char="v"/>
            </a:pPr>
            <a:r>
              <a:rPr lang="en-US" sz="2000" b="1" dirty="0">
                <a:latin typeface="Sitka Display" pitchFamily="2" charset="0"/>
              </a:rPr>
              <a:t>Identifying the required feature form the number of features available – 9 out of 26 features were selected.</a:t>
            </a:r>
          </a:p>
          <a:p>
            <a:pPr algn="just"/>
            <a:r>
              <a:rPr lang="en-US" sz="2000" b="1" dirty="0">
                <a:solidFill>
                  <a:srgbClr val="00B050"/>
                </a:solidFill>
                <a:latin typeface="Sitka Display" pitchFamily="2" charset="0"/>
              </a:rPr>
              <a:t>3. </a:t>
            </a:r>
            <a:r>
              <a:rPr lang="en-US" sz="2000" b="1" u="sng" dirty="0">
                <a:solidFill>
                  <a:srgbClr val="00B050"/>
                </a:solidFill>
                <a:latin typeface="Sitka Display" pitchFamily="2" charset="0"/>
              </a:rPr>
              <a:t>Data cleaning:</a:t>
            </a:r>
            <a:r>
              <a:rPr lang="en-US" sz="2000" b="1" u="sng" dirty="0">
                <a:latin typeface="Sitka Display" pitchFamily="2" charset="0"/>
              </a:rPr>
              <a:t> </a:t>
            </a:r>
          </a:p>
          <a:p>
            <a:pPr marL="285750" indent="-285750" algn="just">
              <a:buFont typeface="Wingdings" panose="05000000000000000000" pitchFamily="2" charset="2"/>
              <a:buChar char="v"/>
            </a:pPr>
            <a:r>
              <a:rPr lang="en-US" sz="2000" b="1" dirty="0">
                <a:latin typeface="Sitka Display" pitchFamily="2" charset="0"/>
              </a:rPr>
              <a:t>Identification of missing values.</a:t>
            </a:r>
          </a:p>
          <a:p>
            <a:pPr marL="285750" indent="-285750" algn="just">
              <a:buFont typeface="Wingdings" panose="05000000000000000000" pitchFamily="2" charset="2"/>
              <a:buChar char="v"/>
            </a:pPr>
            <a:r>
              <a:rPr lang="en-US" sz="2000" b="1" dirty="0">
                <a:latin typeface="Sitka Display" pitchFamily="2" charset="0"/>
              </a:rPr>
              <a:t>Filtering out the missing values.</a:t>
            </a:r>
          </a:p>
          <a:p>
            <a:pPr algn="just"/>
            <a:r>
              <a:rPr lang="en-US" sz="2000" b="1" dirty="0">
                <a:solidFill>
                  <a:srgbClr val="00B050"/>
                </a:solidFill>
                <a:latin typeface="Sitka Display" pitchFamily="2" charset="0"/>
              </a:rPr>
              <a:t>4. </a:t>
            </a:r>
            <a:r>
              <a:rPr lang="en-US" sz="2000" b="1" u="sng" dirty="0">
                <a:solidFill>
                  <a:srgbClr val="00B050"/>
                </a:solidFill>
                <a:latin typeface="Sitka Display" pitchFamily="2" charset="0"/>
              </a:rPr>
              <a:t>Performance level Calculation:</a:t>
            </a:r>
          </a:p>
          <a:p>
            <a:pPr marL="285750" indent="-285750" algn="just">
              <a:buFont typeface="Wingdings" panose="05000000000000000000" pitchFamily="2" charset="2"/>
              <a:buChar char="v"/>
            </a:pPr>
            <a:r>
              <a:rPr lang="en-US" sz="2000" b="1" dirty="0">
                <a:latin typeface="Sitka Display" pitchFamily="2"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2000" b="1" dirty="0">
                <a:latin typeface="Sitka Display" pitchFamily="2" charset="0"/>
              </a:rPr>
              <a:t>Calculation using </a:t>
            </a:r>
          </a:p>
          <a:p>
            <a:pPr algn="just"/>
            <a:r>
              <a:rPr lang="en-US" sz="2000" b="1" dirty="0">
                <a:solidFill>
                  <a:srgbClr val="7030A0"/>
                </a:solidFill>
                <a:latin typeface="Sitka Display" pitchFamily="2" charset="0"/>
              </a:rPr>
              <a:t>=IFS(Z2&gt;=5,"Very High",Z2&gt;=4,"High",Z2&gt;=3,"Medium",TRUE,"Low")</a:t>
            </a:r>
            <a:endParaRPr lang="en-US" sz="2000" b="1" u="sng" dirty="0">
              <a:solidFill>
                <a:srgbClr val="00B050"/>
              </a:solidFill>
              <a:latin typeface="Sitka Display" pitchFamily="2" charset="0"/>
            </a:endParaRPr>
          </a:p>
          <a:p>
            <a:pPr algn="just"/>
            <a:r>
              <a:rPr lang="en-US" sz="2000" b="1" dirty="0">
                <a:solidFill>
                  <a:srgbClr val="00B050"/>
                </a:solidFill>
                <a:latin typeface="Sitka Display" pitchFamily="2" charset="0"/>
              </a:rPr>
              <a:t>5. </a:t>
            </a:r>
            <a:r>
              <a:rPr lang="en-US" sz="2000" b="1" u="sng" dirty="0">
                <a:solidFill>
                  <a:srgbClr val="00B050"/>
                </a:solidFill>
                <a:latin typeface="Sitka Display" pitchFamily="2" charset="0"/>
              </a:rPr>
              <a:t>Preparation of Pivot table</a:t>
            </a:r>
          </a:p>
          <a:p>
            <a:pPr marL="342900" indent="-342900" algn="just">
              <a:buFont typeface="Wingdings" panose="05000000000000000000" pitchFamily="2" charset="2"/>
              <a:buChar char="v"/>
            </a:pPr>
            <a:r>
              <a:rPr lang="en-US" sz="2000" b="1" dirty="0">
                <a:latin typeface="Sitka Display" pitchFamily="2" charset="0"/>
              </a:rPr>
              <a:t>Pivot table preparation using various factors out of the chosen 9 factors namely, Name, Business unit, Gender and Performance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929B-DE83-659F-1B38-777CC3AA1725}"/>
              </a:ext>
            </a:extLst>
          </p:cNvPr>
          <p:cNvSpPr txBox="1"/>
          <p:nvPr/>
        </p:nvSpPr>
        <p:spPr>
          <a:xfrm>
            <a:off x="3810000" y="304800"/>
            <a:ext cx="6100916" cy="830997"/>
          </a:xfrm>
          <a:prstGeom prst="rect">
            <a:avLst/>
          </a:prstGeom>
          <a:noFill/>
        </p:spPr>
        <p:txBody>
          <a:bodyPr wrap="square">
            <a:spAutoFit/>
          </a:bodyPr>
          <a:lstStyle/>
          <a:p>
            <a:pPr marL="12700">
              <a:lnSpc>
                <a:spcPct val="100000"/>
              </a:lnSpc>
              <a:spcBef>
                <a:spcPts val="105"/>
              </a:spcBef>
            </a:pPr>
            <a:r>
              <a:rPr lang="en-IN" sz="4800" b="1" u="sng" spc="15" dirty="0">
                <a:solidFill>
                  <a:srgbClr val="FF0000"/>
                </a:solidFill>
                <a:latin typeface="Algerian" panose="04020705040A02060702" pitchFamily="82" charset="0"/>
                <a:cs typeface="Trebuchet MS"/>
              </a:rPr>
              <a:t>M</a:t>
            </a:r>
            <a:r>
              <a:rPr lang="en-IN" sz="4800" b="1" u="sng" dirty="0">
                <a:solidFill>
                  <a:srgbClr val="FF0000"/>
                </a:solidFill>
                <a:latin typeface="Algerian" panose="04020705040A02060702" pitchFamily="82" charset="0"/>
                <a:cs typeface="Trebuchet MS"/>
              </a:rPr>
              <a:t>O</a:t>
            </a:r>
            <a:r>
              <a:rPr lang="en-IN" sz="4800" b="1" u="sng" spc="-15" dirty="0">
                <a:solidFill>
                  <a:srgbClr val="FF0000"/>
                </a:solidFill>
                <a:latin typeface="Algerian" panose="04020705040A02060702" pitchFamily="82" charset="0"/>
                <a:cs typeface="Trebuchet MS"/>
              </a:rPr>
              <a:t>D</a:t>
            </a:r>
            <a:r>
              <a:rPr lang="en-IN" sz="4800" b="1" u="sng" spc="-35" dirty="0">
                <a:solidFill>
                  <a:srgbClr val="FF0000"/>
                </a:solidFill>
                <a:latin typeface="Algerian" panose="04020705040A02060702" pitchFamily="82" charset="0"/>
                <a:cs typeface="Trebuchet MS"/>
              </a:rPr>
              <a:t>E</a:t>
            </a:r>
            <a:r>
              <a:rPr lang="en-IN" sz="4800" b="1" u="sng" spc="-30" dirty="0">
                <a:solidFill>
                  <a:srgbClr val="FF0000"/>
                </a:solidFill>
                <a:latin typeface="Algerian" panose="04020705040A02060702" pitchFamily="82" charset="0"/>
                <a:cs typeface="Trebuchet MS"/>
              </a:rPr>
              <a:t>LL</a:t>
            </a:r>
            <a:r>
              <a:rPr lang="en-IN" sz="4800" b="1" u="sng" spc="-5" dirty="0">
                <a:solidFill>
                  <a:srgbClr val="FF0000"/>
                </a:solidFill>
                <a:latin typeface="Algerian" panose="04020705040A02060702" pitchFamily="82" charset="0"/>
                <a:cs typeface="Trebuchet MS"/>
              </a:rPr>
              <a:t>I</a:t>
            </a:r>
            <a:r>
              <a:rPr lang="en-IN" sz="4800" b="1" u="sng" spc="30" dirty="0">
                <a:solidFill>
                  <a:srgbClr val="FF0000"/>
                </a:solidFill>
                <a:latin typeface="Algerian" panose="04020705040A02060702" pitchFamily="82" charset="0"/>
                <a:cs typeface="Trebuchet MS"/>
              </a:rPr>
              <a:t>N</a:t>
            </a:r>
            <a:r>
              <a:rPr lang="en-IN" sz="4800" b="1" u="sng" spc="5" dirty="0">
                <a:solidFill>
                  <a:srgbClr val="FF0000"/>
                </a:solidFill>
                <a:latin typeface="Algerian" panose="04020705040A02060702" pitchFamily="82" charset="0"/>
                <a:cs typeface="Trebuchet MS"/>
              </a:rPr>
              <a:t>G</a:t>
            </a:r>
            <a:endParaRPr lang="en-IN" sz="4800" u="sng" dirty="0">
              <a:solidFill>
                <a:srgbClr val="FF0000"/>
              </a:solidFill>
              <a:latin typeface="Algerian" panose="04020705040A02060702" pitchFamily="82" charset="0"/>
              <a:cs typeface="Trebuchet MS"/>
            </a:endParaRPr>
          </a:p>
        </p:txBody>
      </p:sp>
      <p:sp>
        <p:nvSpPr>
          <p:cNvPr id="5" name="TextBox 4">
            <a:extLst>
              <a:ext uri="{FF2B5EF4-FFF2-40B4-BE49-F238E27FC236}">
                <a16:creationId xmlns:a16="http://schemas.microsoft.com/office/drawing/2014/main" id="{DC11C821-49B3-FF3C-F26C-8BC3A73DACDE}"/>
              </a:ext>
            </a:extLst>
          </p:cNvPr>
          <p:cNvSpPr txBox="1"/>
          <p:nvPr/>
        </p:nvSpPr>
        <p:spPr>
          <a:xfrm>
            <a:off x="1066800" y="1524000"/>
            <a:ext cx="8610600" cy="3139321"/>
          </a:xfrm>
          <a:prstGeom prst="rect">
            <a:avLst/>
          </a:prstGeom>
          <a:noFill/>
        </p:spPr>
        <p:txBody>
          <a:bodyPr wrap="square" rtlCol="0">
            <a:spAutoFit/>
          </a:bodyPr>
          <a:lstStyle/>
          <a:p>
            <a:pPr algn="just"/>
            <a:r>
              <a:rPr lang="en-US" sz="2000" b="1" u="sng" dirty="0">
                <a:solidFill>
                  <a:srgbClr val="0070C0"/>
                </a:solidFill>
                <a:latin typeface="Sitka Display" pitchFamily="2" charset="0"/>
              </a:rPr>
              <a:t>Pivot table:</a:t>
            </a:r>
          </a:p>
          <a:p>
            <a:pPr marL="342900" indent="-342900" algn="just">
              <a:buFont typeface="Wingdings" panose="05000000000000000000" pitchFamily="2" charset="2"/>
              <a:buChar char="Ø"/>
            </a:pPr>
            <a:r>
              <a:rPr lang="en-US" sz="2000" b="1" dirty="0">
                <a:latin typeface="Sitka Display" pitchFamily="2" charset="0"/>
              </a:rPr>
              <a:t>Filters : Gender Code</a:t>
            </a:r>
          </a:p>
          <a:p>
            <a:pPr marL="342900" indent="-342900" algn="just">
              <a:buFont typeface="Wingdings" panose="05000000000000000000" pitchFamily="2" charset="2"/>
              <a:buChar char="Ø"/>
            </a:pPr>
            <a:r>
              <a:rPr lang="en-US" sz="2000" b="1" dirty="0">
                <a:latin typeface="Sitka Display" pitchFamily="2" charset="0"/>
              </a:rPr>
              <a:t>Legend (Series): Performance Level</a:t>
            </a:r>
          </a:p>
          <a:p>
            <a:pPr marL="342900" indent="-342900" algn="just">
              <a:buFont typeface="Wingdings" panose="05000000000000000000" pitchFamily="2" charset="2"/>
              <a:buChar char="Ø"/>
            </a:pPr>
            <a:r>
              <a:rPr lang="en-US" sz="2000" b="1" dirty="0">
                <a:latin typeface="Sitka Display" pitchFamily="2" charset="0"/>
              </a:rPr>
              <a:t>Axis (Categories): Business Unit</a:t>
            </a:r>
          </a:p>
          <a:p>
            <a:pPr marL="342900" indent="-342900" algn="just">
              <a:buFont typeface="Wingdings" panose="05000000000000000000" pitchFamily="2" charset="2"/>
              <a:buChar char="Ø"/>
            </a:pPr>
            <a:r>
              <a:rPr lang="en-US" sz="2000" b="1" dirty="0">
                <a:latin typeface="Sitka Display" pitchFamily="2" charset="0"/>
              </a:rPr>
              <a:t>Values: Count of First Name</a:t>
            </a:r>
          </a:p>
          <a:p>
            <a:pPr algn="just"/>
            <a:r>
              <a:rPr lang="en-US" sz="2000" b="1" dirty="0">
                <a:solidFill>
                  <a:srgbClr val="00B050"/>
                </a:solidFill>
                <a:latin typeface="Sitka Display" pitchFamily="2" charset="0"/>
              </a:rPr>
              <a:t>6. </a:t>
            </a:r>
            <a:r>
              <a:rPr lang="en-US" sz="2000" b="1" u="sng" dirty="0">
                <a:solidFill>
                  <a:srgbClr val="00B050"/>
                </a:solidFill>
                <a:latin typeface="Sitka Display" pitchFamily="2" charset="0"/>
              </a:rPr>
              <a:t>Preparation of Chart:</a:t>
            </a:r>
          </a:p>
          <a:p>
            <a:pPr marL="342900" indent="-342900" algn="just">
              <a:buFont typeface="Wingdings" panose="05000000000000000000" pitchFamily="2" charset="2"/>
              <a:buChar char="v"/>
            </a:pPr>
            <a:r>
              <a:rPr lang="en-US" sz="2000" b="1" dirty="0">
                <a:latin typeface="Sitka Display" pitchFamily="2"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2000" b="1" dirty="0">
                <a:latin typeface="Sitka Display" pitchFamily="2" charset="0"/>
              </a:rPr>
              <a:t>Adding a trend line to the most common Trend Level (Medium).</a:t>
            </a:r>
          </a:p>
          <a:p>
            <a:endParaRPr lang="en-IN" b="1" dirty="0">
              <a:latin typeface="Sitka Display" pitchFamily="2" charset="0"/>
            </a:endParaRPr>
          </a:p>
        </p:txBody>
      </p:sp>
    </p:spTree>
    <p:extLst>
      <p:ext uri="{BB962C8B-B14F-4D97-AF65-F5344CB8AC3E}">
        <p14:creationId xmlns:p14="http://schemas.microsoft.com/office/powerpoint/2010/main" val="119563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49758" y="215517"/>
            <a:ext cx="4492483" cy="936795"/>
          </a:xfrm>
          <a:prstGeom prst="rect">
            <a:avLst/>
          </a:prstGeom>
        </p:spPr>
        <p:txBody>
          <a:bodyPr vert="horz" wrap="square" lIns="0" tIns="13335" rIns="0" bIns="0" rtlCol="0">
            <a:spAutoFit/>
          </a:bodyPr>
          <a:lstStyle/>
          <a:p>
            <a:pPr marL="12700">
              <a:lnSpc>
                <a:spcPct val="100000"/>
              </a:lnSpc>
              <a:spcBef>
                <a:spcPts val="105"/>
              </a:spcBef>
            </a:pPr>
            <a:r>
              <a:rPr sz="6000" u="sng" dirty="0">
                <a:solidFill>
                  <a:srgbClr val="FF0000"/>
                </a:solidFill>
                <a:latin typeface="Algerian" panose="04020705040A02060702" pitchFamily="82" charset="0"/>
              </a:rPr>
              <a:t>R</a:t>
            </a:r>
            <a:r>
              <a:rPr sz="6000" u="sng" spc="-40" dirty="0">
                <a:solidFill>
                  <a:srgbClr val="FF0000"/>
                </a:solidFill>
                <a:latin typeface="Algerian" panose="04020705040A02060702" pitchFamily="82" charset="0"/>
              </a:rPr>
              <a:t>E</a:t>
            </a:r>
            <a:r>
              <a:rPr sz="6000" u="sng" spc="15" dirty="0">
                <a:solidFill>
                  <a:srgbClr val="FF0000"/>
                </a:solidFill>
                <a:latin typeface="Algerian" panose="04020705040A02060702" pitchFamily="82" charset="0"/>
              </a:rPr>
              <a:t>S</a:t>
            </a:r>
            <a:r>
              <a:rPr sz="6000" u="sng" spc="-30" dirty="0">
                <a:solidFill>
                  <a:srgbClr val="FF0000"/>
                </a:solidFill>
                <a:latin typeface="Algerian" panose="04020705040A02060702" pitchFamily="82" charset="0"/>
              </a:rPr>
              <a:t>U</a:t>
            </a:r>
            <a:r>
              <a:rPr sz="6000" u="sng" spc="-405" dirty="0">
                <a:solidFill>
                  <a:srgbClr val="FF0000"/>
                </a:solidFill>
                <a:latin typeface="Algerian" panose="04020705040A02060702" pitchFamily="82" charset="0"/>
              </a:rPr>
              <a:t>L</a:t>
            </a:r>
            <a:r>
              <a:rPr sz="6000" u="sng" dirty="0">
                <a:solidFill>
                  <a:srgbClr val="FF0000"/>
                </a:solidFill>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648636579"/>
              </p:ext>
            </p:extLst>
          </p:nvPr>
        </p:nvGraphicFramePr>
        <p:xfrm>
          <a:off x="1704975" y="1800225"/>
          <a:ext cx="8010525" cy="4019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40E17F4-7DFD-F83E-8571-7C9B3D2BA5B3}"/>
              </a:ext>
            </a:extLst>
          </p:cNvPr>
          <p:cNvSpPr txBox="1"/>
          <p:nvPr/>
        </p:nvSpPr>
        <p:spPr>
          <a:xfrm>
            <a:off x="2057400" y="5969256"/>
            <a:ext cx="6524625" cy="954107"/>
          </a:xfrm>
          <a:prstGeom prst="rect">
            <a:avLst/>
          </a:prstGeom>
          <a:noFill/>
        </p:spPr>
        <p:txBody>
          <a:bodyPr wrap="square" rtlCol="0">
            <a:spAutoFit/>
          </a:bodyPr>
          <a:lstStyle/>
          <a:p>
            <a:r>
              <a:rPr lang="en-US" sz="2800" b="1" dirty="0">
                <a:solidFill>
                  <a:srgbClr val="7030A0"/>
                </a:solidFill>
                <a:latin typeface="Sitka Display" pitchFamily="2" charset="0"/>
              </a:rPr>
              <a:t>Overall</a:t>
            </a:r>
            <a:r>
              <a:rPr lang="en-US" sz="2800" dirty="0">
                <a:solidFill>
                  <a:srgbClr val="7030A0"/>
                </a:solidFill>
                <a:latin typeface="Sitka Display" pitchFamily="2" charset="0"/>
              </a:rPr>
              <a:t> </a:t>
            </a:r>
            <a:r>
              <a:rPr lang="en-US" sz="2800" b="1" dirty="0">
                <a:solidFill>
                  <a:srgbClr val="7030A0"/>
                </a:solidFill>
                <a:latin typeface="Sitka Display" pitchFamily="2" charset="0"/>
              </a:rPr>
              <a:t>Employee</a:t>
            </a:r>
            <a:r>
              <a:rPr lang="en-US" sz="2800" dirty="0">
                <a:solidFill>
                  <a:srgbClr val="7030A0"/>
                </a:solidFill>
                <a:latin typeface="Sitka Display" pitchFamily="2" charset="0"/>
              </a:rPr>
              <a:t> </a:t>
            </a:r>
            <a:r>
              <a:rPr lang="en-US" sz="2800" b="1" dirty="0">
                <a:solidFill>
                  <a:srgbClr val="7030A0"/>
                </a:solidFill>
                <a:latin typeface="Sitka Display" pitchFamily="2" charset="0"/>
              </a:rPr>
              <a:t>Performance</a:t>
            </a:r>
            <a:r>
              <a:rPr lang="en-US" sz="2800" dirty="0">
                <a:solidFill>
                  <a:srgbClr val="7030A0"/>
                </a:solidFill>
                <a:latin typeface="Sitka Display" pitchFamily="2" charset="0"/>
              </a:rPr>
              <a:t> </a:t>
            </a:r>
            <a:r>
              <a:rPr lang="en-US" sz="2800" b="1" dirty="0">
                <a:solidFill>
                  <a:srgbClr val="7030A0"/>
                </a:solidFill>
                <a:latin typeface="Sitka Display" pitchFamily="2" charset="0"/>
              </a:rPr>
              <a:t>Analysis</a:t>
            </a:r>
          </a:p>
          <a:p>
            <a:endParaRPr lang="en-US" sz="2800" dirty="0">
              <a:solidFill>
                <a:srgbClr val="7030A0"/>
              </a:solidFill>
              <a:latin typeface="Sitka Display"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C04-B732-6E69-0C51-622BC2C04498}"/>
              </a:ext>
            </a:extLst>
          </p:cNvPr>
          <p:cNvSpPr txBox="1"/>
          <p:nvPr/>
        </p:nvSpPr>
        <p:spPr>
          <a:xfrm>
            <a:off x="3505200" y="457200"/>
            <a:ext cx="7015316" cy="1107996"/>
          </a:xfrm>
          <a:prstGeom prst="rect">
            <a:avLst/>
          </a:prstGeom>
          <a:noFill/>
        </p:spPr>
        <p:txBody>
          <a:bodyPr wrap="square">
            <a:spAutoFit/>
          </a:bodyPr>
          <a:lstStyle/>
          <a:p>
            <a:r>
              <a:rPr lang="en-IN" sz="6600" u="sng" dirty="0">
                <a:solidFill>
                  <a:srgbClr val="FF0000"/>
                </a:solidFill>
                <a:latin typeface="Algerian" panose="04020705040A02060702" pitchFamily="82" charset="0"/>
              </a:rPr>
              <a:t>R</a:t>
            </a:r>
            <a:r>
              <a:rPr lang="en-IN" sz="6600" u="sng" spc="-40" dirty="0">
                <a:solidFill>
                  <a:srgbClr val="FF0000"/>
                </a:solidFill>
                <a:latin typeface="Algerian" panose="04020705040A02060702" pitchFamily="82" charset="0"/>
              </a:rPr>
              <a:t>E</a:t>
            </a:r>
            <a:r>
              <a:rPr lang="en-IN" sz="6600" u="sng" spc="15" dirty="0">
                <a:solidFill>
                  <a:srgbClr val="FF0000"/>
                </a:solidFill>
                <a:latin typeface="Algerian" panose="04020705040A02060702" pitchFamily="82" charset="0"/>
              </a:rPr>
              <a:t>S</a:t>
            </a:r>
            <a:r>
              <a:rPr lang="en-IN" sz="6600" u="sng" spc="-30" dirty="0">
                <a:solidFill>
                  <a:srgbClr val="FF0000"/>
                </a:solidFill>
                <a:latin typeface="Algerian" panose="04020705040A02060702" pitchFamily="82" charset="0"/>
              </a:rPr>
              <a:t>U</a:t>
            </a:r>
            <a:r>
              <a:rPr lang="en-IN" sz="6600" u="sng" spc="-405" dirty="0">
                <a:solidFill>
                  <a:srgbClr val="FF0000"/>
                </a:solidFill>
                <a:latin typeface="Algerian" panose="04020705040A02060702" pitchFamily="82" charset="0"/>
              </a:rPr>
              <a:t>L</a:t>
            </a:r>
            <a:r>
              <a:rPr lang="en-IN" sz="6600" u="sng" dirty="0">
                <a:solidFill>
                  <a:srgbClr val="FF0000"/>
                </a:solidFill>
                <a:latin typeface="Algerian" panose="04020705040A02060702" pitchFamily="82" charset="0"/>
              </a:rPr>
              <a:t>TS</a:t>
            </a:r>
            <a:endParaRPr lang="en-IN" sz="6600" u="sng" dirty="0"/>
          </a:p>
        </p:txBody>
      </p:sp>
      <p:graphicFrame>
        <p:nvGraphicFramePr>
          <p:cNvPr id="4" name="Chart 3">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235688770"/>
              </p:ext>
            </p:extLst>
          </p:nvPr>
        </p:nvGraphicFramePr>
        <p:xfrm>
          <a:off x="1066800" y="2209800"/>
          <a:ext cx="45339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55902691"/>
              </p:ext>
            </p:extLst>
          </p:nvPr>
        </p:nvGraphicFramePr>
        <p:xfrm>
          <a:off x="5791200" y="2209800"/>
          <a:ext cx="45339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3EC0F5B-18AF-BE14-6AAB-E4A84F5CBF6F}"/>
              </a:ext>
            </a:extLst>
          </p:cNvPr>
          <p:cNvSpPr txBox="1"/>
          <p:nvPr/>
        </p:nvSpPr>
        <p:spPr>
          <a:xfrm>
            <a:off x="1828800" y="5334000"/>
            <a:ext cx="8153400" cy="800219"/>
          </a:xfrm>
          <a:prstGeom prst="rect">
            <a:avLst/>
          </a:prstGeom>
          <a:noFill/>
        </p:spPr>
        <p:txBody>
          <a:bodyPr wrap="square" rtlCol="0">
            <a:spAutoFit/>
          </a:bodyPr>
          <a:lstStyle/>
          <a:p>
            <a:pPr algn="just"/>
            <a:r>
              <a:rPr lang="en-US" sz="2800" b="1" dirty="0">
                <a:solidFill>
                  <a:srgbClr val="7030A0"/>
                </a:solidFill>
                <a:latin typeface="Sitka Display" pitchFamily="2" charset="0"/>
              </a:rPr>
              <a:t>Gender based Employee Performance Analysis</a:t>
            </a:r>
          </a:p>
          <a:p>
            <a:endParaRPr lang="en-IN" dirty="0"/>
          </a:p>
        </p:txBody>
      </p:sp>
    </p:spTree>
    <p:extLst>
      <p:ext uri="{BB962C8B-B14F-4D97-AF65-F5344CB8AC3E}">
        <p14:creationId xmlns:p14="http://schemas.microsoft.com/office/powerpoint/2010/main" val="403974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3DB5C-2A0C-B917-66FB-C1A716046264}"/>
              </a:ext>
            </a:extLst>
          </p:cNvPr>
          <p:cNvSpPr txBox="1"/>
          <p:nvPr/>
        </p:nvSpPr>
        <p:spPr>
          <a:xfrm>
            <a:off x="4114800" y="96767"/>
            <a:ext cx="6100916" cy="923330"/>
          </a:xfrm>
          <a:prstGeom prst="rect">
            <a:avLst/>
          </a:prstGeom>
          <a:noFill/>
        </p:spPr>
        <p:txBody>
          <a:bodyPr wrap="square">
            <a:spAutoFit/>
          </a:bodyPr>
          <a:lstStyle/>
          <a:p>
            <a:r>
              <a:rPr lang="en-IN" sz="5400" u="sng" dirty="0">
                <a:solidFill>
                  <a:srgbClr val="FF0000"/>
                </a:solidFill>
                <a:latin typeface="Algerian" panose="04020705040A02060702" pitchFamily="82" charset="0"/>
              </a:rPr>
              <a:t>R</a:t>
            </a:r>
            <a:r>
              <a:rPr lang="en-IN" sz="5400" u="sng" spc="-40" dirty="0">
                <a:solidFill>
                  <a:srgbClr val="FF0000"/>
                </a:solidFill>
                <a:latin typeface="Algerian" panose="04020705040A02060702" pitchFamily="82" charset="0"/>
              </a:rPr>
              <a:t>E</a:t>
            </a:r>
            <a:r>
              <a:rPr lang="en-IN" sz="5400" u="sng" spc="15" dirty="0">
                <a:solidFill>
                  <a:srgbClr val="FF0000"/>
                </a:solidFill>
                <a:latin typeface="Algerian" panose="04020705040A02060702" pitchFamily="82" charset="0"/>
              </a:rPr>
              <a:t>S</a:t>
            </a:r>
            <a:r>
              <a:rPr lang="en-IN" sz="5400" u="sng" spc="-30" dirty="0">
                <a:solidFill>
                  <a:srgbClr val="FF0000"/>
                </a:solidFill>
                <a:latin typeface="Algerian" panose="04020705040A02060702" pitchFamily="82" charset="0"/>
              </a:rPr>
              <a:t>U</a:t>
            </a:r>
            <a:r>
              <a:rPr lang="en-IN" sz="5400" u="sng" spc="-405" dirty="0">
                <a:solidFill>
                  <a:srgbClr val="FF0000"/>
                </a:solidFill>
                <a:latin typeface="Algerian" panose="04020705040A02060702" pitchFamily="82" charset="0"/>
              </a:rPr>
              <a:t>L</a:t>
            </a:r>
            <a:r>
              <a:rPr lang="en-IN" sz="5400" u="sng" dirty="0">
                <a:solidFill>
                  <a:srgbClr val="FF0000"/>
                </a:solidFill>
                <a:latin typeface="Algerian" panose="04020705040A02060702" pitchFamily="82" charset="0"/>
              </a:rPr>
              <a:t>TS</a:t>
            </a:r>
            <a:endParaRPr lang="en-IN" sz="5400" u="sng" dirty="0"/>
          </a:p>
        </p:txBody>
      </p:sp>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436213422"/>
              </p:ext>
            </p:extLst>
          </p:nvPr>
        </p:nvGraphicFramePr>
        <p:xfrm>
          <a:off x="1143000" y="1295400"/>
          <a:ext cx="3265170" cy="2209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095298278"/>
              </p:ext>
            </p:extLst>
          </p:nvPr>
        </p:nvGraphicFramePr>
        <p:xfrm>
          <a:off x="6096000" y="1327354"/>
          <a:ext cx="3657600" cy="2209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592278449"/>
              </p:ext>
            </p:extLst>
          </p:nvPr>
        </p:nvGraphicFramePr>
        <p:xfrm>
          <a:off x="990600" y="4114800"/>
          <a:ext cx="326517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370789616"/>
              </p:ext>
            </p:extLst>
          </p:nvPr>
        </p:nvGraphicFramePr>
        <p:xfrm>
          <a:off x="6096000" y="4117258"/>
          <a:ext cx="3505200" cy="22098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FEAD16F0-F610-E901-85F8-3BF7C90203C1}"/>
              </a:ext>
            </a:extLst>
          </p:cNvPr>
          <p:cNvSpPr txBox="1"/>
          <p:nvPr/>
        </p:nvSpPr>
        <p:spPr>
          <a:xfrm>
            <a:off x="838200" y="3505200"/>
            <a:ext cx="4114800" cy="369332"/>
          </a:xfrm>
          <a:prstGeom prst="rect">
            <a:avLst/>
          </a:prstGeom>
          <a:noFill/>
        </p:spPr>
        <p:txBody>
          <a:bodyPr wrap="square" rtlCol="0">
            <a:spAutoFit/>
          </a:bodyPr>
          <a:lstStyle/>
          <a:p>
            <a:r>
              <a:rPr lang="en-US" b="1" dirty="0">
                <a:solidFill>
                  <a:srgbClr val="7030A0"/>
                </a:solidFill>
                <a:latin typeface="Sitka Display" pitchFamily="2" charset="0"/>
              </a:rPr>
              <a:t>Very high level Employee Performance </a:t>
            </a:r>
            <a:endParaRPr lang="en-IN" b="1" dirty="0">
              <a:solidFill>
                <a:srgbClr val="7030A0"/>
              </a:solidFill>
              <a:latin typeface="Sitka Display" pitchFamily="2" charset="0"/>
            </a:endParaRPr>
          </a:p>
        </p:txBody>
      </p:sp>
      <p:sp>
        <p:nvSpPr>
          <p:cNvPr id="10" name="TextBox 9">
            <a:extLst>
              <a:ext uri="{FF2B5EF4-FFF2-40B4-BE49-F238E27FC236}">
                <a16:creationId xmlns:a16="http://schemas.microsoft.com/office/drawing/2014/main" id="{F1C7DE04-9039-4BF9-957D-63674FCC8B30}"/>
              </a:ext>
            </a:extLst>
          </p:cNvPr>
          <p:cNvSpPr txBox="1"/>
          <p:nvPr/>
        </p:nvSpPr>
        <p:spPr>
          <a:xfrm>
            <a:off x="6254115" y="3505200"/>
            <a:ext cx="3886200" cy="369332"/>
          </a:xfrm>
          <a:prstGeom prst="rect">
            <a:avLst/>
          </a:prstGeom>
          <a:noFill/>
        </p:spPr>
        <p:txBody>
          <a:bodyPr wrap="square" rtlCol="0">
            <a:spAutoFit/>
          </a:bodyPr>
          <a:lstStyle/>
          <a:p>
            <a:r>
              <a:rPr lang="en-US" b="1" dirty="0">
                <a:solidFill>
                  <a:srgbClr val="7030A0"/>
                </a:solidFill>
                <a:latin typeface="Sitka Display" pitchFamily="2" charset="0"/>
              </a:rPr>
              <a:t>High level Employee Performance</a:t>
            </a:r>
            <a:endParaRPr lang="en-IN" b="1" dirty="0">
              <a:solidFill>
                <a:srgbClr val="7030A0"/>
              </a:solidFill>
              <a:latin typeface="Sitka Display" pitchFamily="2" charset="0"/>
            </a:endParaRPr>
          </a:p>
        </p:txBody>
      </p:sp>
      <p:sp>
        <p:nvSpPr>
          <p:cNvPr id="11" name="TextBox 10">
            <a:extLst>
              <a:ext uri="{FF2B5EF4-FFF2-40B4-BE49-F238E27FC236}">
                <a16:creationId xmlns:a16="http://schemas.microsoft.com/office/drawing/2014/main" id="{39DC8102-A0AA-3F07-67D3-5467FB7B3F82}"/>
              </a:ext>
            </a:extLst>
          </p:cNvPr>
          <p:cNvSpPr txBox="1"/>
          <p:nvPr/>
        </p:nvSpPr>
        <p:spPr>
          <a:xfrm>
            <a:off x="712470" y="6347936"/>
            <a:ext cx="4126230" cy="369332"/>
          </a:xfrm>
          <a:prstGeom prst="rect">
            <a:avLst/>
          </a:prstGeom>
          <a:noFill/>
        </p:spPr>
        <p:txBody>
          <a:bodyPr wrap="square" rtlCol="0">
            <a:spAutoFit/>
          </a:bodyPr>
          <a:lstStyle/>
          <a:p>
            <a:r>
              <a:rPr lang="en-US" b="1" dirty="0">
                <a:solidFill>
                  <a:srgbClr val="7030A0"/>
                </a:solidFill>
                <a:latin typeface="Sitka Display" pitchFamily="2" charset="0"/>
              </a:rPr>
              <a:t>Medium level Employee Performance</a:t>
            </a:r>
            <a:endParaRPr lang="en-IN" b="1" dirty="0">
              <a:solidFill>
                <a:srgbClr val="7030A0"/>
              </a:solidFill>
              <a:latin typeface="Sitka Display" pitchFamily="2" charset="0"/>
            </a:endParaRPr>
          </a:p>
        </p:txBody>
      </p:sp>
      <p:sp>
        <p:nvSpPr>
          <p:cNvPr id="12" name="TextBox 11">
            <a:extLst>
              <a:ext uri="{FF2B5EF4-FFF2-40B4-BE49-F238E27FC236}">
                <a16:creationId xmlns:a16="http://schemas.microsoft.com/office/drawing/2014/main" id="{E6ADD523-D3BC-623D-5C02-5EEF7B704209}"/>
              </a:ext>
            </a:extLst>
          </p:cNvPr>
          <p:cNvSpPr txBox="1"/>
          <p:nvPr/>
        </p:nvSpPr>
        <p:spPr>
          <a:xfrm>
            <a:off x="6271321" y="6327058"/>
            <a:ext cx="4659630" cy="369332"/>
          </a:xfrm>
          <a:prstGeom prst="rect">
            <a:avLst/>
          </a:prstGeom>
          <a:noFill/>
        </p:spPr>
        <p:txBody>
          <a:bodyPr wrap="square" rtlCol="0">
            <a:spAutoFit/>
          </a:bodyPr>
          <a:lstStyle/>
          <a:p>
            <a:r>
              <a:rPr lang="en-US" b="1" dirty="0">
                <a:solidFill>
                  <a:srgbClr val="7030A0"/>
                </a:solidFill>
                <a:latin typeface="Sitka Display" pitchFamily="2" charset="0"/>
              </a:rPr>
              <a:t>Low level Employee Performance</a:t>
            </a:r>
            <a:endParaRPr lang="en-IN" b="1" dirty="0">
              <a:solidFill>
                <a:srgbClr val="7030A0"/>
              </a:solidFill>
              <a:latin typeface="Sitka Display" pitchFamily="2" charset="0"/>
            </a:endParaRPr>
          </a:p>
        </p:txBody>
      </p:sp>
    </p:spTree>
    <p:extLst>
      <p:ext uri="{BB962C8B-B14F-4D97-AF65-F5344CB8AC3E}">
        <p14:creationId xmlns:p14="http://schemas.microsoft.com/office/powerpoint/2010/main" val="27224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14800" y="304800"/>
            <a:ext cx="3664268" cy="758190"/>
          </a:xfrm>
        </p:spPr>
        <p:txBody>
          <a:bodyPr/>
          <a:lstStyle/>
          <a:p>
            <a:r>
              <a:rPr lang="en-US" u="sng" dirty="0">
                <a:solidFill>
                  <a:srgbClr val="FF0000"/>
                </a:solidFill>
                <a:latin typeface="Algerian" panose="04020705040A02060702" pitchFamily="82" charset="0"/>
                <a:cs typeface="Times New Roman" panose="02020603050405020304" pitchFamily="18" charset="0"/>
              </a:rPr>
              <a:t>conclusion</a:t>
            </a:r>
            <a:endParaRPr lang="en-IN" u="sng" dirty="0">
              <a:solidFill>
                <a:srgbClr val="FF0000"/>
              </a:solidFill>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BB6BEBCE-B6F4-9EDE-F876-FA236D9CC49B}"/>
              </a:ext>
            </a:extLst>
          </p:cNvPr>
          <p:cNvSpPr txBox="1"/>
          <p:nvPr/>
        </p:nvSpPr>
        <p:spPr>
          <a:xfrm>
            <a:off x="838200" y="1295400"/>
            <a:ext cx="9677400" cy="563231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Sitka Display" pitchFamily="2"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b="1" dirty="0">
                <a:latin typeface="Sitka Display" pitchFamily="2"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b="1" dirty="0">
                <a:latin typeface="Sitka Display" pitchFamily="2" charset="0"/>
              </a:rPr>
              <a:t>Here are some ways to achieve good performance from employees:</a:t>
            </a:r>
          </a:p>
          <a:p>
            <a:pPr algn="just">
              <a:buFont typeface="+mj-lt"/>
              <a:buAutoNum type="arabicPeriod"/>
            </a:pPr>
            <a:r>
              <a:rPr lang="en-US" b="1" i="0" dirty="0">
                <a:effectLst/>
                <a:highlight>
                  <a:srgbClr val="F9F9F2"/>
                </a:highlight>
                <a:latin typeface="Sitka Display" pitchFamily="2" charset="0"/>
              </a:rPr>
              <a:t> Set clear goals</a:t>
            </a:r>
          </a:p>
          <a:p>
            <a:pPr algn="just">
              <a:buFont typeface="+mj-lt"/>
              <a:buAutoNum type="arabicPeriod"/>
            </a:pPr>
            <a:r>
              <a:rPr lang="en-US" b="1" i="0" dirty="0">
                <a:effectLst/>
                <a:highlight>
                  <a:srgbClr val="F9F9F2"/>
                </a:highlight>
                <a:latin typeface="Sitka Display" pitchFamily="2" charset="0"/>
              </a:rPr>
              <a:t> Reward and recognize your employees</a:t>
            </a:r>
          </a:p>
          <a:p>
            <a:pPr algn="just">
              <a:buFont typeface="+mj-lt"/>
              <a:buAutoNum type="arabicPeriod"/>
            </a:pPr>
            <a:r>
              <a:rPr lang="en-US" b="1" i="0" dirty="0">
                <a:effectLst/>
                <a:highlight>
                  <a:srgbClr val="F9F9F2"/>
                </a:highlight>
                <a:latin typeface="Sitka Display" pitchFamily="2" charset="0"/>
              </a:rPr>
              <a:t> Have open lines of communication</a:t>
            </a:r>
          </a:p>
          <a:p>
            <a:pPr algn="just">
              <a:buFont typeface="+mj-lt"/>
              <a:buAutoNum type="arabicPeriod"/>
            </a:pPr>
            <a:r>
              <a:rPr lang="en-US" b="1" i="0" dirty="0">
                <a:effectLst/>
                <a:highlight>
                  <a:srgbClr val="F9F9F2"/>
                </a:highlight>
                <a:latin typeface="Sitka Display" pitchFamily="2" charset="0"/>
              </a:rPr>
              <a:t> Identify and solve the root causes of poor performance</a:t>
            </a:r>
          </a:p>
          <a:p>
            <a:pPr algn="just">
              <a:buFont typeface="+mj-lt"/>
              <a:buAutoNum type="arabicPeriod"/>
            </a:pPr>
            <a:r>
              <a:rPr lang="en-US" b="1" i="0" dirty="0">
                <a:effectLst/>
                <a:highlight>
                  <a:srgbClr val="F9F9F2"/>
                </a:highlight>
                <a:latin typeface="Sitka Display" pitchFamily="2" charset="0"/>
              </a:rPr>
              <a:t> Provide training opportunities</a:t>
            </a:r>
          </a:p>
          <a:p>
            <a:pPr algn="just">
              <a:buFont typeface="+mj-lt"/>
              <a:buAutoNum type="arabicPeriod"/>
            </a:pPr>
            <a:r>
              <a:rPr lang="en-US" b="1" i="0" dirty="0">
                <a:effectLst/>
                <a:highlight>
                  <a:srgbClr val="F9F9F2"/>
                </a:highlight>
                <a:latin typeface="Sitka Display" pitchFamily="2" charset="0"/>
              </a:rPr>
              <a:t> Continuously monitor employee performance</a:t>
            </a:r>
          </a:p>
          <a:p>
            <a:pPr algn="just">
              <a:buFont typeface="+mj-lt"/>
              <a:buAutoNum type="arabicPeriod"/>
            </a:pPr>
            <a:r>
              <a:rPr lang="en-US" b="1" i="0" dirty="0">
                <a:effectLst/>
                <a:highlight>
                  <a:srgbClr val="F9F9F2"/>
                </a:highlight>
                <a:latin typeface="Sitka Display" pitchFamily="2" charset="0"/>
              </a:rPr>
              <a:t> Keep deadlines realistic</a:t>
            </a:r>
          </a:p>
          <a:p>
            <a:pPr algn="just">
              <a:buFont typeface="+mj-lt"/>
              <a:buAutoNum type="arabicPeriod"/>
            </a:pPr>
            <a:r>
              <a:rPr lang="en-US" b="1" i="0" dirty="0">
                <a:effectLst/>
                <a:highlight>
                  <a:srgbClr val="F9F9F2"/>
                </a:highlight>
                <a:latin typeface="Sitka Display" pitchFamily="2" charset="0"/>
              </a:rPr>
              <a:t> Balance accountability and authority</a:t>
            </a:r>
          </a:p>
          <a:p>
            <a:pPr algn="just">
              <a:buFont typeface="+mj-lt"/>
              <a:buAutoNum type="arabicPeriod"/>
            </a:pPr>
            <a:r>
              <a:rPr lang="en-US" b="1" i="0" dirty="0">
                <a:effectLst/>
                <a:highlight>
                  <a:srgbClr val="F9F9F2"/>
                </a:highlight>
                <a:latin typeface="Sitka Display" pitchFamily="2" charset="0"/>
              </a:rPr>
              <a:t> Consider remote working options</a:t>
            </a:r>
          </a:p>
          <a:p>
            <a:pPr algn="just">
              <a:buFont typeface="+mj-lt"/>
              <a:buAutoNum type="arabicPeriod"/>
            </a:pPr>
            <a:r>
              <a:rPr lang="en-US" b="1" i="0" dirty="0">
                <a:effectLst/>
                <a:highlight>
                  <a:srgbClr val="F9F9F2"/>
                </a:highlight>
                <a:latin typeface="Sitka Display" pitchFamily="2" charset="0"/>
              </a:rPr>
              <a:t> Enable employees with collaborative learning opportunities </a:t>
            </a:r>
          </a:p>
          <a:p>
            <a:pPr algn="just">
              <a:buFont typeface="+mj-lt"/>
              <a:buAutoNum type="arabicPeriod"/>
            </a:pPr>
            <a:r>
              <a:rPr lang="en-US" b="1" i="0" dirty="0">
                <a:effectLst/>
                <a:highlight>
                  <a:srgbClr val="F9F9F2"/>
                </a:highlight>
                <a:latin typeface="Sitka Display" pitchFamily="2" charset="0"/>
              </a:rPr>
              <a:t> Avoid micromanaging</a:t>
            </a:r>
          </a:p>
          <a:p>
            <a:pPr algn="just">
              <a:buFont typeface="+mj-lt"/>
              <a:buAutoNum type="arabicPeriod"/>
            </a:pPr>
            <a:r>
              <a:rPr lang="en-US" b="1" i="0" dirty="0">
                <a:effectLst/>
                <a:highlight>
                  <a:srgbClr val="F9F9F2"/>
                </a:highlight>
                <a:latin typeface="Sitka Display" pitchFamily="2" charset="0"/>
              </a:rPr>
              <a:t> Overcome skill gaps with reskilling and upskilling opportunities</a:t>
            </a:r>
          </a:p>
          <a:p>
            <a:pPr algn="just">
              <a:buFont typeface="+mj-lt"/>
              <a:buAutoNum type="arabicPeriod"/>
            </a:pPr>
            <a:r>
              <a:rPr lang="en-US" b="1" i="0" dirty="0">
                <a:effectLst/>
                <a:highlight>
                  <a:srgbClr val="F9F9F2"/>
                </a:highlight>
                <a:latin typeface="Sitka Display" pitchFamily="2" charset="0"/>
              </a:rPr>
              <a:t> Offer internal leadership opportunities and clear career paths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41152" y="693822"/>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FF0000"/>
                </a:solidFill>
                <a:latin typeface="Algerian" panose="04020705040A02060702" pitchFamily="82" charset="0"/>
              </a:rPr>
              <a:t>PROJECT</a:t>
            </a:r>
            <a:r>
              <a:rPr sz="4250" u="sng" spc="-85" dirty="0">
                <a:solidFill>
                  <a:srgbClr val="FF0000"/>
                </a:solidFill>
                <a:latin typeface="Algerian" panose="04020705040A02060702" pitchFamily="82" charset="0"/>
              </a:rPr>
              <a:t> </a:t>
            </a:r>
            <a:r>
              <a:rPr sz="4250" u="sng" spc="25" dirty="0">
                <a:solidFill>
                  <a:srgbClr val="FF0000"/>
                </a:solidFill>
                <a:latin typeface="Algerian" panose="04020705040A02060702" pitchFamily="82" charset="0"/>
              </a:rPr>
              <a:t>TITLE</a:t>
            </a:r>
            <a:endParaRPr sz="4250" u="sng" dirty="0">
              <a:solidFill>
                <a:srgbClr val="FF0000"/>
              </a:solidFill>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022385" y="2481888"/>
            <a:ext cx="8593228" cy="1446550"/>
          </a:xfrm>
          <a:prstGeom prst="rect">
            <a:avLst/>
          </a:prstGeom>
          <a:noFill/>
        </p:spPr>
        <p:txBody>
          <a:bodyPr wrap="square" rtlCol="0">
            <a:spAutoFit/>
          </a:bodyPr>
          <a:lstStyle/>
          <a:p>
            <a:pPr algn="ctr"/>
            <a:r>
              <a:rPr lang="en-US" sz="4400" b="1" dirty="0">
                <a:solidFill>
                  <a:srgbClr val="0F0F0F"/>
                </a:solidFill>
                <a:latin typeface="Sitka Display" pitchFamily="2" charset="0"/>
                <a:cs typeface="Times New Roman" panose="02020603050405020304" pitchFamily="18" charset="0"/>
              </a:rPr>
              <a:t>Employee Performance Analysis using Excel</a:t>
            </a:r>
            <a:endParaRPr lang="en-IN" sz="2800" dirty="0">
              <a:solidFill>
                <a:srgbClr val="7030A0"/>
              </a:solidFill>
              <a:latin typeface="Sitka Display"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5449" y="430530"/>
            <a:ext cx="2873558" cy="752129"/>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FF0000"/>
                </a:solidFill>
                <a:latin typeface="Algerian" panose="04020705040A02060702" pitchFamily="82" charset="0"/>
              </a:rPr>
              <a:t>A</a:t>
            </a:r>
            <a:r>
              <a:rPr u="sng" spc="-5" dirty="0">
                <a:solidFill>
                  <a:srgbClr val="FF0000"/>
                </a:solidFill>
                <a:latin typeface="Algerian" panose="04020705040A02060702" pitchFamily="82" charset="0"/>
              </a:rPr>
              <a:t>G</a:t>
            </a:r>
            <a:r>
              <a:rPr u="sng" spc="-35" dirty="0">
                <a:solidFill>
                  <a:srgbClr val="FF0000"/>
                </a:solidFill>
                <a:latin typeface="Algerian" panose="04020705040A02060702" pitchFamily="82" charset="0"/>
              </a:rPr>
              <a:t>E</a:t>
            </a:r>
            <a:r>
              <a:rPr u="sng" spc="15" dirty="0">
                <a:solidFill>
                  <a:srgbClr val="FF0000"/>
                </a:solidFill>
                <a:latin typeface="Algerian" panose="04020705040A02060702" pitchFamily="82" charset="0"/>
              </a:rPr>
              <a:t>N</a:t>
            </a:r>
            <a:r>
              <a:rPr u="sng" dirty="0">
                <a:solidFill>
                  <a:srgbClr val="FF0000"/>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Sitka Display" pitchFamily="2" charset="0"/>
                <a:cs typeface="Times New Roman" panose="02020603050405020304" pitchFamily="18" charset="0"/>
              </a:rPr>
              <a:t>Dataset Description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Results and </a:t>
            </a:r>
            <a:r>
              <a:rPr lang="en-US" sz="2800" b="1" dirty="0">
                <a:solidFill>
                  <a:srgbClr val="0D0D0D"/>
                </a:solidFill>
                <a:latin typeface="Sitka Display" pitchFamily="2" charset="0"/>
                <a:cs typeface="Times New Roman" panose="02020603050405020304" pitchFamily="18" charset="0"/>
              </a:rPr>
              <a:t>Discussion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00997" y="439591"/>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FF0000"/>
                </a:solidFill>
                <a:latin typeface="Algerian" panose="04020705040A02060702" pitchFamily="82" charset="0"/>
              </a:rPr>
              <a:t>P</a:t>
            </a:r>
            <a:r>
              <a:rPr sz="4250" u="sng" spc="15" dirty="0">
                <a:solidFill>
                  <a:srgbClr val="FF0000"/>
                </a:solidFill>
                <a:latin typeface="Algerian" panose="04020705040A02060702" pitchFamily="82" charset="0"/>
              </a:rPr>
              <a:t>ROB</a:t>
            </a:r>
            <a:r>
              <a:rPr sz="4250" u="sng" spc="55" dirty="0">
                <a:solidFill>
                  <a:srgbClr val="FF0000"/>
                </a:solidFill>
                <a:latin typeface="Algerian" panose="04020705040A02060702" pitchFamily="82" charset="0"/>
              </a:rPr>
              <a:t>L</a:t>
            </a:r>
            <a:r>
              <a:rPr sz="4250" u="sng" spc="-2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a:t>
            </a:r>
            <a:r>
              <a:rPr sz="4250" u="sng"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S</a:t>
            </a:r>
            <a:r>
              <a:rPr sz="4250" u="sng" spc="-370" dirty="0">
                <a:solidFill>
                  <a:srgbClr val="FF0000"/>
                </a:solidFill>
                <a:latin typeface="Algerian" panose="04020705040A02060702" pitchFamily="82" charset="0"/>
              </a:rPr>
              <a:t>T</a:t>
            </a:r>
            <a:r>
              <a:rPr sz="4250" u="sng" spc="-375" dirty="0">
                <a:solidFill>
                  <a:srgbClr val="FF0000"/>
                </a:solidFill>
                <a:latin typeface="Algerian" panose="04020705040A02060702" pitchFamily="82" charset="0"/>
              </a:rPr>
              <a:t>A</a:t>
            </a:r>
            <a:r>
              <a:rPr sz="4250" u="sng" spc="15" dirty="0">
                <a:solidFill>
                  <a:srgbClr val="FF0000"/>
                </a:solidFill>
                <a:latin typeface="Algerian" panose="04020705040A02060702" pitchFamily="82" charset="0"/>
              </a:rPr>
              <a:t>T</a:t>
            </a:r>
            <a:r>
              <a:rPr sz="4250" u="sng" spc="-1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ME</a:t>
            </a:r>
            <a:r>
              <a:rPr sz="4250" u="sng" spc="10" dirty="0">
                <a:solidFill>
                  <a:srgbClr val="FF0000"/>
                </a:solidFill>
                <a:latin typeface="Algerian" panose="04020705040A02060702" pitchFamily="82" charset="0"/>
              </a:rPr>
              <a:t>NT</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202567C-D6F1-4ECB-2A56-EB2192975B3D}"/>
              </a:ext>
            </a:extLst>
          </p:cNvPr>
          <p:cNvSpPr txBox="1"/>
          <p:nvPr/>
        </p:nvSpPr>
        <p:spPr>
          <a:xfrm>
            <a:off x="834072" y="1828800"/>
            <a:ext cx="7300278" cy="4616648"/>
          </a:xfrm>
          <a:prstGeom prst="rect">
            <a:avLst/>
          </a:prstGeom>
          <a:noFill/>
        </p:spPr>
        <p:txBody>
          <a:bodyPr wrap="square" rtlCol="0">
            <a:spAutoFit/>
          </a:bodyPr>
          <a:lstStyle/>
          <a:p>
            <a:r>
              <a:rPr lang="en-US" sz="2400" b="1" dirty="0">
                <a:solidFill>
                  <a:schemeClr val="bg2">
                    <a:lumMod val="10000"/>
                  </a:schemeClr>
                </a:solidFill>
                <a:latin typeface="Times New Roman" panose="02020603050405020304" pitchFamily="18" charset="0"/>
                <a:cs typeface="Times New Roman" panose="02020603050405020304" pitchFamily="18" charset="0"/>
              </a:rPr>
              <a:t>TITLE: </a:t>
            </a:r>
            <a:r>
              <a:rPr lang="en-US" sz="2400" b="1" u="sng" dirty="0">
                <a:solidFill>
                  <a:schemeClr val="tx2"/>
                </a:solidFill>
                <a:latin typeface="Times New Roman" panose="02020603050405020304" pitchFamily="18" charset="0"/>
                <a:cs typeface="Times New Roman" panose="02020603050405020304" pitchFamily="18" charset="0"/>
              </a:rPr>
              <a:t>EMPLOYEE PERFORMANCE ANALYSIS.</a:t>
            </a:r>
          </a:p>
          <a:p>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pPr algn="just"/>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510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0" y="621030"/>
            <a:ext cx="5263515" cy="678180"/>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u="sng" spc="5" dirty="0">
                <a:solidFill>
                  <a:srgbClr val="FF0000"/>
                </a:solidFill>
                <a:latin typeface="Algerian" panose="04020705040A02060702" pitchFamily="82" charset="0"/>
              </a:rPr>
              <a:t>PROJECT	</a:t>
            </a:r>
            <a:r>
              <a:rPr sz="4250" u="sng" spc="-20" dirty="0">
                <a:solidFill>
                  <a:srgbClr val="FF0000"/>
                </a:solidFill>
                <a:latin typeface="Algerian" panose="04020705040A02060702" pitchFamily="82" charset="0"/>
              </a:rPr>
              <a:t>OVERVIEW</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8416" y="1943160"/>
            <a:ext cx="8305800"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also includes qualitative factors such as communication skills, teamwork, problem-solving abilities, and adaptability.</a:t>
            </a:r>
          </a:p>
          <a:p>
            <a:pPr algn="l">
              <a:buFont typeface="Arial" panose="020B0604020202020204" pitchFamily="34" charset="0"/>
              <a:buChar char="•"/>
            </a:pPr>
            <a:endParaRPr lang="en-US" sz="2400" b="1" i="0" dirty="0">
              <a:solidFill>
                <a:srgbClr val="0D0D0D"/>
              </a:solidFill>
              <a:effectLst/>
              <a:latin typeface="Sitka Display" pitchFamily="2"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71800" y="685800"/>
            <a:ext cx="6381750" cy="570669"/>
          </a:xfrm>
          <a:prstGeom prst="rect">
            <a:avLst/>
          </a:prstGeom>
        </p:spPr>
        <p:txBody>
          <a:bodyPr vert="horz" wrap="square" lIns="0" tIns="16510" rIns="0" bIns="0" rtlCol="0">
            <a:spAutoFit/>
          </a:bodyPr>
          <a:lstStyle/>
          <a:p>
            <a:pPr marL="12700">
              <a:lnSpc>
                <a:spcPct val="100000"/>
              </a:lnSpc>
              <a:spcBef>
                <a:spcPts val="130"/>
              </a:spcBef>
            </a:pPr>
            <a:r>
              <a:rPr lang="en-US" sz="3600" u="sng" spc="25" dirty="0">
                <a:solidFill>
                  <a:srgbClr val="FF0000"/>
                </a:solidFill>
                <a:latin typeface="Algerian" panose="04020705040A02060702" pitchFamily="82" charset="0"/>
                <a:cs typeface="Times New Roman" panose="02020603050405020304" pitchFamily="18" charset="0"/>
              </a:rPr>
              <a:t>W</a:t>
            </a:r>
            <a:r>
              <a:rPr lang="en-US" sz="3600" u="sng" spc="-20" dirty="0">
                <a:solidFill>
                  <a:srgbClr val="FF0000"/>
                </a:solidFill>
                <a:latin typeface="Algerian" panose="04020705040A02060702" pitchFamily="82" charset="0"/>
                <a:cs typeface="Times New Roman" panose="02020603050405020304" pitchFamily="18" charset="0"/>
              </a:rPr>
              <a:t>H</a:t>
            </a:r>
            <a:r>
              <a:rPr lang="en-US" sz="3600" u="sng" spc="20" dirty="0">
                <a:solidFill>
                  <a:srgbClr val="FF0000"/>
                </a:solidFill>
                <a:latin typeface="Algerian" panose="04020705040A02060702" pitchFamily="82" charset="0"/>
                <a:cs typeface="Times New Roman" panose="02020603050405020304" pitchFamily="18" charset="0"/>
              </a:rPr>
              <a:t>O</a:t>
            </a:r>
            <a:r>
              <a:rPr lang="en-US" sz="3600" u="sng" spc="-2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AR</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T</a:t>
            </a:r>
            <a:r>
              <a:rPr lang="en-US" sz="3600" u="sng" spc="-15" dirty="0">
                <a:solidFill>
                  <a:srgbClr val="FF0000"/>
                </a:solidFill>
                <a:latin typeface="Algerian" panose="04020705040A02060702" pitchFamily="82" charset="0"/>
                <a:cs typeface="Times New Roman" panose="02020603050405020304" pitchFamily="18" charset="0"/>
              </a:rPr>
              <a:t>H</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20" dirty="0">
                <a:solidFill>
                  <a:srgbClr val="FF0000"/>
                </a:solidFill>
                <a:latin typeface="Algerian" panose="04020705040A02060702" pitchFamily="82" charset="0"/>
                <a:cs typeface="Times New Roman" panose="02020603050405020304" pitchFamily="18" charset="0"/>
              </a:rPr>
              <a:t>E</a:t>
            </a:r>
            <a:r>
              <a:rPr lang="en-US" sz="3600" u="sng" spc="30" dirty="0">
                <a:solidFill>
                  <a:srgbClr val="FF0000"/>
                </a:solidFill>
                <a:latin typeface="Algerian" panose="04020705040A02060702" pitchFamily="82" charset="0"/>
                <a:cs typeface="Times New Roman" panose="02020603050405020304" pitchFamily="18" charset="0"/>
              </a:rPr>
              <a:t>N</a:t>
            </a:r>
            <a:r>
              <a:rPr lang="en-US" sz="3600" u="sng" spc="15" dirty="0">
                <a:solidFill>
                  <a:srgbClr val="FF0000"/>
                </a:solidFill>
                <a:latin typeface="Algerian" panose="04020705040A02060702" pitchFamily="82" charset="0"/>
                <a:cs typeface="Times New Roman" panose="02020603050405020304" pitchFamily="18" charset="0"/>
              </a:rPr>
              <a:t>D</a:t>
            </a:r>
            <a:r>
              <a:rPr lang="en-US" sz="3600" u="sng" spc="-45" dirty="0">
                <a:solidFill>
                  <a:srgbClr val="FF0000"/>
                </a:solidFill>
                <a:latin typeface="Algerian" panose="04020705040A02060702" pitchFamily="82" charset="0"/>
                <a:cs typeface="Times New Roman" panose="02020603050405020304" pitchFamily="18" charset="0"/>
              </a:rPr>
              <a:t> </a:t>
            </a:r>
            <a:r>
              <a:rPr lang="en-US" sz="3600" u="sng" dirty="0">
                <a:solidFill>
                  <a:srgbClr val="FF0000"/>
                </a:solidFill>
                <a:latin typeface="Algerian" panose="04020705040A02060702" pitchFamily="82" charset="0"/>
                <a:cs typeface="Times New Roman" panose="02020603050405020304" pitchFamily="18" charset="0"/>
              </a:rPr>
              <a:t>U</a:t>
            </a:r>
            <a:r>
              <a:rPr lang="en-US" sz="3600" u="sng" spc="10" dirty="0">
                <a:solidFill>
                  <a:srgbClr val="FF0000"/>
                </a:solidFill>
                <a:latin typeface="Algerian" panose="04020705040A02060702" pitchFamily="82" charset="0"/>
                <a:cs typeface="Times New Roman" panose="02020603050405020304" pitchFamily="18" charset="0"/>
              </a:rPr>
              <a:t>S</a:t>
            </a:r>
            <a:r>
              <a:rPr lang="en-US" sz="3600" u="sng" spc="-25" dirty="0">
                <a:solidFill>
                  <a:srgbClr val="FF0000"/>
                </a:solidFill>
                <a:latin typeface="Algerian" panose="04020705040A02060702" pitchFamily="82" charset="0"/>
                <a:cs typeface="Times New Roman" panose="02020603050405020304" pitchFamily="18" charset="0"/>
              </a:rPr>
              <a:t>E</a:t>
            </a:r>
            <a:r>
              <a:rPr lang="en-US" sz="3600" u="sng" spc="-10" dirty="0">
                <a:solidFill>
                  <a:srgbClr val="FF0000"/>
                </a:solidFill>
                <a:latin typeface="Algerian" panose="04020705040A02060702" pitchFamily="82" charset="0"/>
                <a:cs typeface="Times New Roman" panose="02020603050405020304" pitchFamily="18" charset="0"/>
              </a:rPr>
              <a:t>R</a:t>
            </a:r>
            <a:r>
              <a:rPr lang="en-US" sz="3600" u="sng" spc="5" dirty="0">
                <a:solidFill>
                  <a:srgbClr val="FF0000"/>
                </a:solidFill>
                <a:latin typeface="Algerian" panose="04020705040A02060702" pitchFamily="82" charset="0"/>
                <a:cs typeface="Times New Roman" panose="02020603050405020304" pitchFamily="18" charset="0"/>
              </a:rPr>
              <a:t>S?</a:t>
            </a:r>
            <a:endParaRPr sz="3600" u="sng" dirty="0">
              <a:solidFill>
                <a:srgbClr val="FF0000"/>
              </a:solidFill>
              <a:latin typeface="Algerian" panose="04020705040A02060702" pitchFamily="82"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4AD4E27-310C-4CC8-B1DD-48207632C485}"/>
              </a:ext>
            </a:extLst>
          </p:cNvPr>
          <p:cNvSpPr txBox="1"/>
          <p:nvPr/>
        </p:nvSpPr>
        <p:spPr>
          <a:xfrm>
            <a:off x="1219200" y="2019300"/>
            <a:ext cx="9220200" cy="3785652"/>
          </a:xfrm>
          <a:prstGeom prst="rect">
            <a:avLst/>
          </a:prstGeom>
          <a:noFill/>
        </p:spPr>
        <p:txBody>
          <a:bodyPr wrap="square" rtlCol="0">
            <a:spAutoFit/>
          </a:bodyPr>
          <a:lstStyle/>
          <a:p>
            <a:pPr algn="just"/>
            <a:r>
              <a:rPr lang="en-US" sz="2000" b="1" dirty="0">
                <a:latin typeface="Sitka Display" pitchFamily="2" charset="0"/>
              </a:rPr>
              <a:t>The End users of the Employee Performance Analysis are:</a:t>
            </a:r>
          </a:p>
          <a:p>
            <a:pPr algn="just"/>
            <a:endParaRPr lang="en-US" sz="2000" b="1" dirty="0">
              <a:latin typeface="Sitka Display" pitchFamily="2" charset="0"/>
            </a:endParaRPr>
          </a:p>
          <a:p>
            <a:pPr marL="342900" indent="-342900" algn="just">
              <a:buFont typeface="+mj-lt"/>
              <a:buAutoNum type="arabicPeriod"/>
            </a:pPr>
            <a:r>
              <a:rPr lang="en-US" sz="2000" b="1" dirty="0">
                <a:solidFill>
                  <a:srgbClr val="0070C0"/>
                </a:solidFill>
                <a:latin typeface="Sitka Display" pitchFamily="2" charset="0"/>
              </a:rPr>
              <a:t>The Employees:</a:t>
            </a:r>
            <a:r>
              <a:rPr lang="en-US" sz="2000" b="1" dirty="0">
                <a:latin typeface="Sitka Display" pitchFamily="2" charset="0"/>
              </a:rPr>
              <a:t> 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sz="2000" b="1" dirty="0">
                <a:solidFill>
                  <a:srgbClr val="0070C0"/>
                </a:solidFill>
                <a:latin typeface="Sitka Display" pitchFamily="2" charset="0"/>
              </a:rPr>
              <a:t>The Organizations: </a:t>
            </a:r>
            <a:r>
              <a:rPr lang="en-US" sz="2000" b="1" dirty="0">
                <a:latin typeface="Sitka Display" pitchFamily="2"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sz="2000" b="1" dirty="0">
                <a:solidFill>
                  <a:srgbClr val="0070C0"/>
                </a:solidFill>
                <a:latin typeface="Sitka Display" pitchFamily="2" charset="0"/>
              </a:rPr>
              <a:t>Other Organizations: </a:t>
            </a:r>
            <a:r>
              <a:rPr lang="en-US" sz="2000" b="1" dirty="0">
                <a:latin typeface="Sitka Display" pitchFamily="2" charset="0"/>
              </a:rPr>
              <a:t>In rare cases, other organizations for the purpose of recruiting employees who were previously working in the organization. They use this data to know about the performance of the employee.</a:t>
            </a:r>
            <a:endParaRPr lang="en-IN" sz="2000" b="1" dirty="0">
              <a:latin typeface="Sitka Display"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68834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U</a:t>
            </a:r>
            <a:r>
              <a:rPr sz="3600" u="sng" dirty="0">
                <a:solidFill>
                  <a:srgbClr val="FF0000"/>
                </a:solidFill>
                <a:latin typeface="Algerian" panose="04020705040A02060702" pitchFamily="82" charset="0"/>
              </a:rPr>
              <a:t>R</a:t>
            </a:r>
            <a:r>
              <a:rPr sz="3600" u="sng" spc="5" dirty="0">
                <a:solidFill>
                  <a:srgbClr val="FF0000"/>
                </a:solidFill>
                <a:latin typeface="Algerian" panose="04020705040A02060702" pitchFamily="82" charset="0"/>
              </a:rPr>
              <a:t> </a:t>
            </a:r>
            <a:r>
              <a:rPr sz="3600" u="sng" spc="25" dirty="0">
                <a:solidFill>
                  <a:srgbClr val="FF0000"/>
                </a:solidFill>
                <a:latin typeface="Algerian" panose="04020705040A02060702" pitchFamily="82" charset="0"/>
              </a:rPr>
              <a:t>S</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LU</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r>
              <a:rPr sz="3600" u="sng" spc="-345" dirty="0">
                <a:solidFill>
                  <a:srgbClr val="FF0000"/>
                </a:solidFill>
                <a:latin typeface="Algerian" panose="04020705040A02060702" pitchFamily="82" charset="0"/>
              </a:rPr>
              <a:t> </a:t>
            </a:r>
            <a:r>
              <a:rPr sz="3600" u="sng" spc="-35" dirty="0">
                <a:solidFill>
                  <a:srgbClr val="FF0000"/>
                </a:solidFill>
                <a:latin typeface="Algerian" panose="04020705040A02060702" pitchFamily="82" charset="0"/>
              </a:rPr>
              <a:t>A</a:t>
            </a:r>
            <a:r>
              <a:rPr sz="3600" u="sng" spc="-5" dirty="0">
                <a:solidFill>
                  <a:srgbClr val="FF0000"/>
                </a:solidFill>
                <a:latin typeface="Algerian" panose="04020705040A02060702" pitchFamily="82" charset="0"/>
              </a:rPr>
              <a:t>N</a:t>
            </a:r>
            <a:r>
              <a:rPr sz="3600" u="sng" dirty="0">
                <a:solidFill>
                  <a:srgbClr val="FF0000"/>
                </a:solidFill>
                <a:latin typeface="Algerian" panose="04020705040A02060702" pitchFamily="82" charset="0"/>
              </a:rPr>
              <a:t>D</a:t>
            </a:r>
            <a:r>
              <a:rPr sz="3600" u="sng" spc="35" dirty="0">
                <a:solidFill>
                  <a:srgbClr val="FF0000"/>
                </a:solidFill>
                <a:latin typeface="Algerian" panose="04020705040A02060702" pitchFamily="82" charset="0"/>
              </a:rPr>
              <a:t> </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dirty="0">
                <a:solidFill>
                  <a:srgbClr val="FF0000"/>
                </a:solidFill>
                <a:latin typeface="Algerian" panose="04020705040A02060702" pitchFamily="82" charset="0"/>
              </a:rPr>
              <a:t>S</a:t>
            </a:r>
            <a:r>
              <a:rPr sz="3600" u="sng" spc="60" dirty="0">
                <a:solidFill>
                  <a:srgbClr val="FF0000"/>
                </a:solidFill>
                <a:latin typeface="Algerian" panose="04020705040A02060702" pitchFamily="82" charset="0"/>
              </a:rPr>
              <a:t> </a:t>
            </a:r>
            <a:r>
              <a:rPr sz="3600" u="sng" spc="-295" dirty="0">
                <a:solidFill>
                  <a:srgbClr val="FF0000"/>
                </a:solidFill>
                <a:latin typeface="Algerian" panose="04020705040A02060702" pitchFamily="82" charset="0"/>
              </a:rPr>
              <a:t>V</a:t>
            </a:r>
            <a:r>
              <a:rPr sz="3600" u="sng" spc="-35" dirty="0">
                <a:solidFill>
                  <a:srgbClr val="FF0000"/>
                </a:solidFill>
                <a:latin typeface="Algerian" panose="04020705040A02060702" pitchFamily="82" charset="0"/>
              </a:rPr>
              <a:t>A</a:t>
            </a:r>
            <a:r>
              <a:rPr sz="3600" u="sng" spc="25" dirty="0">
                <a:solidFill>
                  <a:srgbClr val="FF0000"/>
                </a:solidFill>
                <a:latin typeface="Algerian" panose="04020705040A02060702" pitchFamily="82" charset="0"/>
              </a:rPr>
              <a:t>LU</a:t>
            </a:r>
            <a:r>
              <a:rPr sz="3600" u="sng" dirty="0">
                <a:solidFill>
                  <a:srgbClr val="FF0000"/>
                </a:solidFill>
                <a:latin typeface="Algerian" panose="04020705040A02060702" pitchFamily="82" charset="0"/>
              </a:rPr>
              <a:t>E</a:t>
            </a:r>
            <a:r>
              <a:rPr sz="3600" u="sng" spc="-65" dirty="0">
                <a:solidFill>
                  <a:srgbClr val="FF0000"/>
                </a:solidFill>
                <a:latin typeface="Algerian" panose="04020705040A02060702" pitchFamily="82" charset="0"/>
              </a:rPr>
              <a:t> </a:t>
            </a:r>
            <a:r>
              <a:rPr sz="3600" u="sng" spc="-15" dirty="0">
                <a:solidFill>
                  <a:srgbClr val="FF0000"/>
                </a:solidFill>
                <a:latin typeface="Algerian" panose="04020705040A02060702" pitchFamily="82" charset="0"/>
              </a:rPr>
              <a:t>P</a:t>
            </a:r>
            <a:r>
              <a:rPr sz="3600" u="sng" spc="-30" dirty="0">
                <a:solidFill>
                  <a:srgbClr val="FF0000"/>
                </a:solidFill>
                <a:latin typeface="Algerian" panose="04020705040A02060702" pitchFamily="82" charset="0"/>
              </a:rPr>
              <a:t>R</a:t>
            </a:r>
            <a:r>
              <a:rPr sz="3600" u="sng" spc="10" dirty="0">
                <a:solidFill>
                  <a:srgbClr val="FF0000"/>
                </a:solidFill>
                <a:latin typeface="Algerian" panose="04020705040A02060702" pitchFamily="82" charset="0"/>
              </a:rPr>
              <a:t>O</a:t>
            </a:r>
            <a:r>
              <a:rPr sz="3600" u="sng" spc="-15" dirty="0">
                <a:solidFill>
                  <a:srgbClr val="FF0000"/>
                </a:solidFill>
                <a:latin typeface="Algerian" panose="04020705040A02060702" pitchFamily="82" charset="0"/>
              </a:rPr>
              <a:t>P</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S</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1A14E8C-1C16-0F5D-7A7C-F9C97E448940}"/>
              </a:ext>
            </a:extLst>
          </p:cNvPr>
          <p:cNvSpPr txBox="1"/>
          <p:nvPr/>
        </p:nvSpPr>
        <p:spPr>
          <a:xfrm>
            <a:off x="3276600" y="2133600"/>
            <a:ext cx="7162800"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rgbClr val="0070C0"/>
                </a:solidFill>
                <a:latin typeface="Sitka Display" pitchFamily="2" charset="0"/>
              </a:rPr>
              <a:t>Conditional Formatting: </a:t>
            </a:r>
            <a:r>
              <a:rPr lang="en-US" sz="2000" b="1" dirty="0">
                <a:latin typeface="Sitka Display" pitchFamily="2" charset="0"/>
              </a:rPr>
              <a:t>To identify the missing values and  remove the blank/left spaces.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Filtering: </a:t>
            </a:r>
            <a:r>
              <a:rPr lang="en-US" sz="2000" b="1" dirty="0">
                <a:latin typeface="Sitka Display" pitchFamily="2" charset="0"/>
              </a:rPr>
              <a:t>To  filter out or to remove the identified missing values.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Formulas: </a:t>
            </a:r>
            <a:r>
              <a:rPr lang="en-US" sz="2000" b="1" dirty="0">
                <a:latin typeface="Sitka Display" pitchFamily="2" charset="0"/>
              </a:rPr>
              <a:t>To convert employee rating points to employee performance levels (IFS and TRUE).</a:t>
            </a:r>
          </a:p>
          <a:p>
            <a:pPr marL="285750" indent="-285750" algn="just">
              <a:buFont typeface="Wingdings" panose="05000000000000000000" pitchFamily="2" charset="2"/>
              <a:buChar char="v"/>
            </a:pPr>
            <a:r>
              <a:rPr lang="en-US" sz="2000" b="1" dirty="0">
                <a:solidFill>
                  <a:srgbClr val="0070C0"/>
                </a:solidFill>
                <a:latin typeface="Sitka Display" pitchFamily="2" charset="0"/>
              </a:rPr>
              <a:t>Pivot Table: </a:t>
            </a:r>
            <a:r>
              <a:rPr lang="en-US" sz="2000" b="1" dirty="0">
                <a:latin typeface="Sitka Display" pitchFamily="2" charset="0"/>
              </a:rPr>
              <a:t>To summarize the complex data into a simpler one using specific criteria namely, Gender code, Performance levels, Business units and the First name. </a:t>
            </a:r>
          </a:p>
          <a:p>
            <a:pPr marL="285750" indent="-285750" algn="just">
              <a:buFont typeface="Wingdings" panose="05000000000000000000" pitchFamily="2" charset="2"/>
              <a:buChar char="v"/>
            </a:pPr>
            <a:r>
              <a:rPr lang="en-US" sz="2000" b="1" dirty="0">
                <a:solidFill>
                  <a:srgbClr val="0070C0"/>
                </a:solidFill>
                <a:latin typeface="Sitka Display" pitchFamily="2" charset="0"/>
              </a:rPr>
              <a:t>Graphs: </a:t>
            </a:r>
            <a:r>
              <a:rPr lang="en-US" sz="2000" b="1" dirty="0">
                <a:latin typeface="Sitka Display" pitchFamily="2" charset="0"/>
              </a:rPr>
              <a:t>Pictorial representation of Data.</a:t>
            </a:r>
            <a:endParaRPr lang="en-IN" sz="2000" b="1" dirty="0">
              <a:latin typeface="Sitka Display"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lgn="ctr"/>
            <a:r>
              <a:rPr lang="en-IN" u="sng" dirty="0">
                <a:solidFill>
                  <a:srgbClr val="FF0000"/>
                </a:solidFill>
                <a:latin typeface="Algerian" panose="04020705040A02060702" pitchFamily="82" charset="0"/>
              </a:rPr>
              <a:t>Dataset Description</a:t>
            </a:r>
          </a:p>
        </p:txBody>
      </p:sp>
      <p:sp>
        <p:nvSpPr>
          <p:cNvPr id="3" name="TextBox 2">
            <a:extLst>
              <a:ext uri="{FF2B5EF4-FFF2-40B4-BE49-F238E27FC236}">
                <a16:creationId xmlns:a16="http://schemas.microsoft.com/office/drawing/2014/main" id="{2B8E6006-4727-88F1-C048-8BBD0B63EF0C}"/>
              </a:ext>
            </a:extLst>
          </p:cNvPr>
          <p:cNvSpPr txBox="1"/>
          <p:nvPr/>
        </p:nvSpPr>
        <p:spPr>
          <a:xfrm>
            <a:off x="540067" y="1597341"/>
            <a:ext cx="10896600" cy="4154984"/>
          </a:xfrm>
          <a:prstGeom prst="rect">
            <a:avLst/>
          </a:prstGeom>
          <a:noFill/>
        </p:spPr>
        <p:txBody>
          <a:bodyPr wrap="square" rtlCol="0">
            <a:spAutoFit/>
          </a:bodyPr>
          <a:lstStyle/>
          <a:p>
            <a:pPr algn="just"/>
            <a:r>
              <a:rPr lang="en-US" sz="2400" b="1" dirty="0">
                <a:solidFill>
                  <a:srgbClr val="00B050"/>
                </a:solidFill>
                <a:latin typeface="Sitka Display" pitchFamily="2" charset="0"/>
              </a:rPr>
              <a:t>Employee dataset </a:t>
            </a:r>
            <a:r>
              <a:rPr lang="en-US" sz="2400" b="1" dirty="0">
                <a:latin typeface="Sitka Display" pitchFamily="2" charset="0"/>
              </a:rPr>
              <a:t>– Kaggle</a:t>
            </a:r>
            <a:r>
              <a:rPr lang="en-IN" sz="2400" b="1" dirty="0">
                <a:latin typeface="Sitka Display" pitchFamily="2" charset="0"/>
              </a:rPr>
              <a:t> which contained 26 features, out of which only 9 features were taken into consideration. These features are as follows:</a:t>
            </a:r>
          </a:p>
          <a:p>
            <a:pPr marL="342900" indent="-342900" algn="just">
              <a:buFont typeface="+mj-lt"/>
              <a:buAutoNum type="arabicPeriod"/>
            </a:pPr>
            <a:r>
              <a:rPr lang="en-IN" sz="2400" b="1" dirty="0">
                <a:latin typeface="Sitka Display" pitchFamily="2" charset="0"/>
              </a:rPr>
              <a:t>Employee ID number.</a:t>
            </a:r>
          </a:p>
          <a:p>
            <a:pPr marL="342900" indent="-342900" algn="just">
              <a:buFont typeface="+mj-lt"/>
              <a:buAutoNum type="arabicPeriod"/>
            </a:pPr>
            <a:r>
              <a:rPr lang="en-IN" sz="2400" b="1" dirty="0">
                <a:latin typeface="Sitka Display" pitchFamily="2" charset="0"/>
              </a:rPr>
              <a:t>First name and Last name of the Employee.</a:t>
            </a:r>
          </a:p>
          <a:p>
            <a:pPr marL="342900" indent="-342900" algn="just">
              <a:buFont typeface="+mj-lt"/>
              <a:buAutoNum type="arabicPeriod"/>
            </a:pPr>
            <a:r>
              <a:rPr lang="en-IN" sz="2400" b="1" dirty="0">
                <a:latin typeface="Sitka Display" pitchFamily="2" charset="0"/>
              </a:rPr>
              <a:t>Employment type.</a:t>
            </a:r>
          </a:p>
          <a:p>
            <a:pPr marL="342900" indent="-342900" algn="just">
              <a:buFont typeface="+mj-lt"/>
              <a:buAutoNum type="arabicPeriod"/>
            </a:pPr>
            <a:r>
              <a:rPr lang="en-IN" sz="2400" b="1" dirty="0">
                <a:latin typeface="Sitka Display" pitchFamily="2" charset="0"/>
              </a:rPr>
              <a:t>Performance Level.</a:t>
            </a:r>
          </a:p>
          <a:p>
            <a:pPr marL="342900" indent="-342900" algn="just">
              <a:buFont typeface="+mj-lt"/>
              <a:buAutoNum type="arabicPeriod"/>
            </a:pPr>
            <a:r>
              <a:rPr lang="en-IN" sz="2400" b="1" dirty="0">
                <a:latin typeface="Sitka Display" pitchFamily="2" charset="0"/>
              </a:rPr>
              <a:t>Employee Rating.</a:t>
            </a:r>
          </a:p>
          <a:p>
            <a:pPr marL="342900" indent="-342900" algn="just">
              <a:buFont typeface="+mj-lt"/>
              <a:buAutoNum type="arabicPeriod"/>
            </a:pPr>
            <a:r>
              <a:rPr lang="en-IN" sz="2400" b="1" dirty="0">
                <a:latin typeface="Sitka Display" pitchFamily="2" charset="0"/>
              </a:rPr>
              <a:t>Gender.</a:t>
            </a:r>
          </a:p>
          <a:p>
            <a:pPr marL="342900" indent="-342900" algn="just">
              <a:buFont typeface="+mj-lt"/>
              <a:buAutoNum type="arabicPeriod"/>
            </a:pPr>
            <a:r>
              <a:rPr lang="en-IN" sz="2400" b="1" dirty="0">
                <a:latin typeface="Sitka Display" pitchFamily="2" charset="0"/>
              </a:rPr>
              <a:t>Business Unit.</a:t>
            </a:r>
          </a:p>
          <a:p>
            <a:pPr marL="342900" indent="-342900" algn="just">
              <a:buFont typeface="+mj-lt"/>
              <a:buAutoNum type="arabicPeriod"/>
            </a:pPr>
            <a:r>
              <a:rPr lang="en-IN" sz="2400" b="1" dirty="0">
                <a:latin typeface="Sitka Display" pitchFamily="2" charset="0"/>
              </a:rPr>
              <a:t>Performance scores.</a:t>
            </a:r>
          </a:p>
          <a:p>
            <a:pPr marL="342900" indent="-342900" algn="just">
              <a:buFont typeface="+mj-lt"/>
              <a:buAutoNum type="arabicPeriod"/>
            </a:pPr>
            <a:r>
              <a:rPr lang="en-IN" sz="2400" b="1" dirty="0">
                <a:latin typeface="Sitka Display" pitchFamily="2" charset="0"/>
              </a:rPr>
              <a:t>Employee classification type.</a:t>
            </a:r>
            <a:endParaRPr lang="en-US" b="1" dirty="0">
              <a:latin typeface="Sitka Display" pitchFamily="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471930"/>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rgbClr val="FF0000"/>
                </a:solidFill>
                <a:latin typeface="Algerian" panose="04020705040A02060702" pitchFamily="82" charset="0"/>
              </a:rPr>
              <a:t>THE</a:t>
            </a:r>
            <a:r>
              <a:rPr sz="4250" u="sng" spc="20" dirty="0">
                <a:solidFill>
                  <a:srgbClr val="FF0000"/>
                </a:solidFill>
                <a:latin typeface="Algerian" panose="04020705040A02060702" pitchFamily="82" charset="0"/>
              </a:rPr>
              <a:t> </a:t>
            </a:r>
            <a:r>
              <a:rPr lang="en-US" sz="4250" u="sng" spc="20" dirty="0">
                <a:solidFill>
                  <a:srgbClr val="FF0000"/>
                </a:solidFill>
                <a:latin typeface="Algerian" panose="04020705040A02060702" pitchFamily="82" charset="0"/>
              </a:rPr>
              <a:t>"</a:t>
            </a:r>
            <a:r>
              <a:rPr sz="4250" u="sng" spc="10" dirty="0">
                <a:solidFill>
                  <a:srgbClr val="FF0000"/>
                </a:solidFill>
                <a:latin typeface="Algerian" panose="04020705040A02060702" pitchFamily="82" charset="0"/>
              </a:rPr>
              <a:t>WOW</a:t>
            </a:r>
            <a:r>
              <a:rPr lang="en-US" sz="4250" u="sng" spc="10" dirty="0">
                <a:solidFill>
                  <a:srgbClr val="FF0000"/>
                </a:solidFill>
                <a:latin typeface="Algerian" panose="04020705040A02060702" pitchFamily="82" charset="0"/>
              </a:rPr>
              <a:t>"</a:t>
            </a:r>
            <a:r>
              <a:rPr sz="4250" u="sng" spc="85"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IN</a:t>
            </a:r>
            <a:r>
              <a:rPr sz="4250" u="sng" spc="-5" dirty="0">
                <a:solidFill>
                  <a:srgbClr val="FF0000"/>
                </a:solidFill>
                <a:latin typeface="Algerian" panose="04020705040A02060702" pitchFamily="82" charset="0"/>
              </a:rPr>
              <a:t> </a:t>
            </a:r>
            <a:r>
              <a:rPr sz="4250" u="sng" spc="15" dirty="0">
                <a:solidFill>
                  <a:srgbClr val="FF0000"/>
                </a:solidFill>
                <a:latin typeface="Algerian" panose="04020705040A02060702" pitchFamily="82" charset="0"/>
              </a:rPr>
              <a:t>OUR</a:t>
            </a:r>
            <a:r>
              <a:rPr sz="4250" u="sng" spc="-10" dirty="0">
                <a:solidFill>
                  <a:srgbClr val="FF0000"/>
                </a:solidFill>
                <a:latin typeface="Algerian" panose="04020705040A02060702" pitchFamily="82" charset="0"/>
              </a:rPr>
              <a:t> </a:t>
            </a:r>
            <a:r>
              <a:rPr sz="4250" u="sng" spc="20" dirty="0">
                <a:solidFill>
                  <a:srgbClr val="FF0000"/>
                </a:solidFill>
                <a:latin typeface="Algerian" panose="04020705040A02060702" pitchFamily="82" charset="0"/>
              </a:rPr>
              <a:t>SOLUTION</a:t>
            </a:r>
            <a:endParaRPr sz="4250" u="sng" dirty="0">
              <a:solidFill>
                <a:srgbClr val="FF0000"/>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135848-81E5-0397-01D0-08E284CB8EB6}"/>
              </a:ext>
            </a:extLst>
          </p:cNvPr>
          <p:cNvSpPr txBox="1"/>
          <p:nvPr/>
        </p:nvSpPr>
        <p:spPr>
          <a:xfrm>
            <a:off x="3200400" y="2354703"/>
            <a:ext cx="7467600"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latin typeface="Sitka Display" pitchFamily="2" charset="0"/>
              </a:rPr>
              <a:t>The unique thing which we’ve added in our project is that we tried converting numerical data into text form.</a:t>
            </a:r>
          </a:p>
          <a:p>
            <a:pPr marL="285750" indent="-285750" algn="just">
              <a:buFont typeface="Wingdings" panose="05000000000000000000" pitchFamily="2" charset="2"/>
              <a:buChar char="v"/>
            </a:pPr>
            <a:r>
              <a:rPr lang="en-US" sz="2000" b="1" dirty="0">
                <a:latin typeface="Sitka Display" pitchFamily="2" charset="0"/>
              </a:rPr>
              <a:t>For this purpose we took Current Employment Rating ranging from ( 1, 2, 3, 4, 5.) and converted it into Performance Levels (Very – High, High, Medium, Low.)</a:t>
            </a:r>
          </a:p>
          <a:p>
            <a:pPr marL="285750" indent="-285750" algn="just">
              <a:buFont typeface="Wingdings" panose="05000000000000000000" pitchFamily="2" charset="2"/>
              <a:buChar char="v"/>
            </a:pPr>
            <a:r>
              <a:rPr lang="en-US" sz="2000" b="1" dirty="0">
                <a:latin typeface="Sitka Display" pitchFamily="2" charset="0"/>
              </a:rPr>
              <a:t>The formula used here is </a:t>
            </a:r>
            <a:r>
              <a:rPr lang="en-US" sz="2000" b="1" dirty="0">
                <a:solidFill>
                  <a:schemeClr val="accent6">
                    <a:lumMod val="50000"/>
                  </a:schemeClr>
                </a:solidFill>
                <a:latin typeface="Sitka Display" pitchFamily="2" charset="0"/>
              </a:rPr>
              <a:t>{=IFS(Z2&gt;=5,"Very High",Z2&gt;=4,"High",Z2&gt;=3,"Medium",TRUE,"Low")}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1060</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Cambria</vt:lpstr>
      <vt:lpstr>Sitka Display</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Boobalan D</cp:lastModifiedBy>
  <cp:revision>17</cp:revision>
  <dcterms:created xsi:type="dcterms:W3CDTF">2024-03-29T15:07:22Z</dcterms:created>
  <dcterms:modified xsi:type="dcterms:W3CDTF">2024-09-17T03:05:40Z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