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3"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 HIGH </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 MED </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v> VERY HIGH </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v>LOW</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809023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6353763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9829594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1461086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9630681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4" name="对象"/>
          <p:cNvSpPr>
            <a:spLocks noGrp="1"/>
          </p:cNvSpPr>
          <p:nvPr>
            <p:ph type="sldImg"/>
          </p:nvPr>
        </p:nvSpPr>
        <p:spPr>
          <a:xfrm rot="0">
            <a:off x="4038600" y="857250"/>
            <a:ext cx="4114800" cy="2314575"/>
          </a:xfrm>
          <a:prstGeom prst="rect"/>
          <a:noFill/>
          <a:ln w="12700" cmpd="sng" cap="flat">
            <a:noFill/>
            <a:prstDash val="solid"/>
            <a:miter/>
          </a:ln>
        </p:spPr>
      </p:sp>
      <p:sp>
        <p:nvSpPr>
          <p:cNvPr id="19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42623985"/>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3050095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310947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650310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5565056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340862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5915931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06521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3462954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8" name="对象"/>
          <p:cNvSpPr>
            <a:spLocks noGrp="1"/>
          </p:cNvSpPr>
          <p:nvPr>
            <p:ph type="sldImg"/>
          </p:nvPr>
        </p:nvSpPr>
        <p:spPr>
          <a:xfrm rot="0">
            <a:off x="4038600" y="857250"/>
            <a:ext cx="4114800" cy="2314575"/>
          </a:xfrm>
          <a:prstGeom prst="rect"/>
          <a:noFill/>
          <a:ln w="12700" cmpd="sng" cap="flat">
            <a:noFill/>
            <a:prstDash val="solid"/>
            <a:miter/>
          </a:ln>
        </p:spPr>
      </p:sp>
      <p:sp>
        <p:nvSpPr>
          <p:cNvPr id="15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42283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408135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060902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502384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3799532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8677827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776071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632938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716134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894733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445494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68258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86827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587276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6743645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207056" y="3241636"/>
            <a:ext cx="8610599" cy="26250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1200" cap="none" spc="0" baseline="0">
                <a:solidFill>
                  <a:srgbClr val="000000"/>
                </a:solidFill>
                <a:latin typeface="Calibri" pitchFamily="0" charset="0"/>
                <a:ea typeface="Calibri" pitchFamily="0" charset="0"/>
                <a:cs typeface="Calibri" pitchFamily="0" charset="0"/>
              </a:rPr>
              <a:t>N.Nivetha</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1200" cap="none" spc="0" baseline="0">
                <a:solidFill>
                  <a:srgbClr val="000000"/>
                </a:solidFill>
                <a:latin typeface="Calibri" pitchFamily="0" charset="0"/>
                <a:ea typeface="Calibri" pitchFamily="0" charset="0"/>
                <a:cs typeface="Calibri" pitchFamily="0" charset="0"/>
              </a:rPr>
              <a:t>312208069</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NAAN MUDHALVAN ID:</a:t>
            </a:r>
            <a:r>
              <a:rPr lang="en-US" altLang="zh-CN" sz="2400" b="0" i="0" u="none" strike="noStrike" kern="1200" cap="none" spc="0" baseline="0">
                <a:solidFill>
                  <a:srgbClr val="000000"/>
                </a:solidFill>
                <a:latin typeface="Calibri" pitchFamily="0" charset="0"/>
                <a:ea typeface="Calibri" pitchFamily="0" charset="0"/>
                <a:cs typeface="Calibri" pitchFamily="0" charset="0"/>
              </a:rPr>
              <a:t>asunm1325312208069</a:t>
            </a:r>
            <a:r>
              <a:rPr lang="en-US" altLang="zh-CN" sz="2400" b="0" i="0" u="none" strike="noStrike" kern="1200" cap="none" spc="0" baseline="0">
                <a:solidFill>
                  <a:srgbClr val="000000"/>
                </a:solidFill>
                <a:latin typeface="Calibri" pitchFamily="0" charset="0"/>
                <a:ea typeface="Calibri" pitchFamily="0" charset="0"/>
                <a:cs typeface="Calibri" pitchFamily="0" charset="0"/>
              </a:rPr>
              <a:t>__</a:t>
            </a:r>
            <a:r>
              <a:rPr lang="en-US" altLang="zh-CN" sz="2400" b="0" i="0" u="none" strike="noStrike" kern="1200" cap="none" spc="0" baseline="0">
                <a:solidFill>
                  <a:srgbClr val="000000"/>
                </a:solidFill>
                <a:latin typeface="Calibri" pitchFamily="0" charset="0"/>
                <a:ea typeface="Calibri" pitchFamily="0" charset="0"/>
                <a:cs typeface="Calibri" pitchFamily="0" charset="0"/>
              </a:rPr>
              <a:t>9BB76F0D375FF3694414815102</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 </a:t>
            </a:r>
            <a:r>
              <a:rPr lang="en-US" altLang="zh-CN" sz="2400" b="0" i="0" u="none" strike="noStrike" kern="1200" cap="none" spc="0" baseline="0">
                <a:solidFill>
                  <a:srgbClr val="000000"/>
                </a:solidFill>
                <a:latin typeface="Calibri" pitchFamily="0" charset="0"/>
                <a:ea typeface="Calibri" pitchFamily="0" charset="0"/>
                <a:cs typeface="Calibri" pitchFamily="0" charset="0"/>
              </a:rPr>
              <a:t>(B.com) commerce shift 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 SIR THEAGARAYA COLLEGE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3837001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5"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68" name="矩形"/>
          <p:cNvSpPr>
            <a:spLocks/>
          </p:cNvSpPr>
          <p:nvPr/>
        </p:nvSpPr>
        <p:spPr>
          <a:xfrm rot="0">
            <a:off x="1143000" y="2217372"/>
            <a:ext cx="7848599" cy="138499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PERFOEMANCE LEVEL =</a:t>
            </a:r>
            <a:r>
              <a:rPr lang="en-US" altLang="zh-CN" sz="2800" b="0" i="0" u="none" strike="noStrike" kern="1200" cap="none" spc="0" baseline="0">
                <a:solidFill>
                  <a:schemeClr val="tx1"/>
                </a:solidFill>
                <a:latin typeface="Bodoni MT" pitchFamily="18" charset="0"/>
                <a:ea typeface="宋体" pitchFamily="0" charset="0"/>
                <a:cs typeface="Calibri" pitchFamily="0" charset="0"/>
              </a:rPr>
              <a:t>IFS(Z8&gt;=5,”VER HIGH”,Z8&gt;=4,”HIGH”,Z8&gt;=3,”MED”,TRUE,”LOW”)</a:t>
            </a:r>
            <a:endParaRPr lang="zh-CN" altLang="en-US" sz="2800" b="0" i="0" u="none" strike="noStrike" kern="1200" cap="none" spc="0" baseline="0">
              <a:solidFill>
                <a:schemeClr val="tx1"/>
              </a:solidFill>
              <a:latin typeface="Bodoni MT" pitchFamily="18" charset="0"/>
              <a:ea typeface="宋体" pitchFamily="0" charset="0"/>
              <a:cs typeface="Calibri" pitchFamily="0" charset="0"/>
            </a:endParaRPr>
          </a:p>
        </p:txBody>
      </p:sp>
    </p:spTree>
    <p:extLst>
      <p:ext uri="{BB962C8B-B14F-4D97-AF65-F5344CB8AC3E}">
        <p14:creationId xmlns:p14="http://schemas.microsoft.com/office/powerpoint/2010/main" val="39379741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矩形"/>
          <p:cNvSpPr>
            <a:spLocks/>
          </p:cNvSpPr>
          <p:nvPr/>
        </p:nvSpPr>
        <p:spPr>
          <a:xfrm rot="0">
            <a:off x="637308" y="1066800"/>
            <a:ext cx="7868878" cy="53245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OPEN THE PAGE OF KAGGLE WEB</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SEARCH “EMPLOYEE PERFORMANCE DATASET”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DOWNLOAD “EMPLOYEE DATA SET (ALL IN ONE)”.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FEATURE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STATUS, EMPLOYEE TYPE, EMPLOYEE CLASSIFICATION TYPE, GENDER, PERFORMANCE SCORE, CURRENT EMPLOYEE RATING.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CLEANING</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CONTITIONAL FORMATTING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FILTER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4014012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4" name="矩形"/>
          <p:cNvSpPr>
            <a:spLocks/>
          </p:cNvSpPr>
          <p:nvPr/>
        </p:nvSpPr>
        <p:spPr>
          <a:xfrm rot="0">
            <a:off x="739774" y="1676400"/>
            <a:ext cx="7947023" cy="28623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 GRADING THE EMPLOYEE RATING USING EXCEL FORMULA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SUMMARY</a:t>
            </a: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a:t>
            </a:r>
            <a:r>
              <a:rPr lang="en-US" altLang="zh-CN" sz="2000" b="0" i="0" u="none" strike="noStrike" kern="1200" cap="none" spc="0" baseline="0">
                <a:solidFill>
                  <a:schemeClr val="tx1"/>
                </a:solidFill>
                <a:latin typeface="Calibri" pitchFamily="0" charset="0"/>
                <a:ea typeface="宋体" pitchFamily="0" charset="0"/>
                <a:cs typeface="Calibri" pitchFamily="0" charset="0"/>
              </a:rPr>
              <a:t>)  CREATING A PIVOT TABLE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2</a:t>
            </a:r>
            <a:r>
              <a:rPr lang="en-US" altLang="zh-CN" sz="2000" b="0" i="0" u="none" strike="noStrike" kern="1200" cap="none" spc="0" baseline="0">
                <a:solidFill>
                  <a:schemeClr val="tx1"/>
                </a:solidFill>
                <a:latin typeface="Calibri" pitchFamily="0" charset="0"/>
                <a:ea typeface="宋体" pitchFamily="0" charset="0"/>
                <a:cs typeface="Calibri" pitchFamily="0" charset="0"/>
              </a:rPr>
              <a:t>)  FILTER T</a:t>
            </a:r>
            <a:r>
              <a:rPr lang="en-US" altLang="zh-CN" sz="1800" b="0" i="0" u="none" strike="noStrike" kern="1200" cap="none" spc="0" baseline="0">
                <a:solidFill>
                  <a:schemeClr val="tx1"/>
                </a:solidFill>
                <a:latin typeface="Arial" pitchFamily="34" charset="0"/>
                <a:ea typeface="宋体" pitchFamily="0" charset="0"/>
                <a:cs typeface="Calibri" pitchFamily="0" charset="0"/>
              </a:rPr>
              <a: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3</a:t>
            </a:r>
            <a:r>
              <a:rPr lang="en-US" altLang="zh-CN" sz="2000" b="0" i="0" u="none" strike="noStrike" kern="1200" cap="none" spc="0" baseline="0">
                <a:solidFill>
                  <a:schemeClr val="tx1"/>
                </a:solidFill>
                <a:latin typeface="Calibri" pitchFamily="0" charset="0"/>
                <a:ea typeface="宋体" pitchFamily="0" charset="0"/>
                <a:cs typeface="Calibri" pitchFamily="0" charset="0"/>
              </a:rPr>
              <a:t>)  USING THE SLICER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4)  INSERT RECOMMENDED C</a:t>
            </a:r>
            <a:r>
              <a:rPr lang="en-US" altLang="zh-CN" sz="1800" b="0" i="0" u="none" strike="noStrike" kern="1200" cap="none" spc="0" baseline="0">
                <a:solidFill>
                  <a:schemeClr val="tx1"/>
                </a:solidFill>
                <a:latin typeface="Arial" pitchFamily="34" charset="0"/>
                <a:ea typeface="宋体" pitchFamily="0" charset="0"/>
                <a:cs typeface="Calibri" pitchFamily="0" charset="0"/>
              </a:rPr>
              <a:t>HART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8249139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3" name="图表"/>
          <p:cNvGraphicFramePr/>
          <p:nvPr/>
        </p:nvGraphicFramePr>
        <p:xfrm>
          <a:off x="990600" y="1371599"/>
          <a:ext cx="7239000" cy="4705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84461989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6" name="文本框"/>
          <p:cNvSpPr>
            <a:spLocks noGrp="1"/>
          </p:cNvSpPr>
          <p:nvPr>
            <p:ph type="title"/>
          </p:nvPr>
        </p:nvSpPr>
        <p:spPr>
          <a:xfrm rot="0">
            <a:off x="685800" y="33291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97" name="矩形"/>
          <p:cNvSpPr>
            <a:spLocks/>
          </p:cNvSpPr>
          <p:nvPr/>
        </p:nvSpPr>
        <p:spPr>
          <a:xfrm rot="0">
            <a:off x="457200" y="1588532"/>
            <a:ext cx="9296400" cy="452431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pitchFamily="0" charset="0"/>
                <a:cs typeface="Calibri" pitchFamily="0"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4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54447993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77454968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38912196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533400" y="2241976"/>
            <a:ext cx="7248525" cy="266319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2130931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30" name="矩形"/>
          <p:cNvSpPr>
            <a:spLocks/>
          </p:cNvSpPr>
          <p:nvPr/>
        </p:nvSpPr>
        <p:spPr>
          <a:xfrm rot="0">
            <a:off x="457200" y="1930318"/>
            <a:ext cx="7542567"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257078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9" name="图片"/>
          <p:cNvPicPr>
            <a:picLocks noChangeAspect="1"/>
          </p:cNvPicPr>
          <p:nvPr/>
        </p:nvPicPr>
        <p:blipFill>
          <a:blip r:embed="rId2" cstate="print"/>
          <a:stretch>
            <a:fillRect/>
          </a:stretch>
        </p:blipFill>
        <p:spPr>
          <a:xfrm rot="0">
            <a:off x="304800" y="1695450"/>
            <a:ext cx="8000999" cy="4200525"/>
          </a:xfrm>
          <a:prstGeom prst="rect"/>
          <a:noFill/>
          <a:ln w="12700" cmpd="sng" cap="flat">
            <a:noFill/>
            <a:prstDash val="solid"/>
            <a:miter/>
          </a:ln>
        </p:spPr>
      </p:pic>
    </p:spTree>
    <p:extLst>
      <p:ext uri="{BB962C8B-B14F-4D97-AF65-F5344CB8AC3E}">
        <p14:creationId xmlns:p14="http://schemas.microsoft.com/office/powerpoint/2010/main" val="6073680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3048000" y="2361723"/>
            <a:ext cx="5105400" cy="193899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FORMATING - MISSING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 DATA VISUALISATION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6094110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457200" y="1447800"/>
            <a:ext cx="8382000"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Downloaded the employee dataset from </a:t>
            </a:r>
            <a:r>
              <a:rPr lang="en-US" altLang="zh-CN" sz="24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They have totally 26 features in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 get only 9 specified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Unique identifier for each employee in the organization.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First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first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Last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last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Business Unit: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specific business unit or department to which the employee belongs.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Status:</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employment status of the employee (e.g., Active, On Leave, Terminated).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type of employment the employee has (e.g., Full-time, Part-time, Contract</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0077578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755332" y="1600200"/>
            <a:ext cx="7017068" cy="45243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Classification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classification type of the employee (e.g., Exempt, Non-exempt).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Gender:</a:t>
            </a:r>
            <a:r>
              <a:rPr lang="en-US" altLang="zh-CN" sz="2400" b="0" i="0" u="none" strike="noStrike" kern="1200" cap="none" spc="0" baseline="0">
                <a:solidFill>
                  <a:schemeClr val="tx1"/>
                </a:solidFill>
                <a:latin typeface="Calibri" pitchFamily="0" charset="0"/>
                <a:ea typeface="宋体" pitchFamily="0" charset="0"/>
                <a:cs typeface="Calibri" pitchFamily="0" charset="0"/>
              </a:rPr>
              <a:t> A code representing the gender of the employee (e.g., M for Male, F for Female, N for Non-binary).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Score:</a:t>
            </a:r>
            <a:r>
              <a:rPr lang="en-US" altLang="zh-CN" sz="2400" b="0" i="0" u="none" strike="noStrike" kern="1200" cap="none" spc="0" baseline="0">
                <a:solidFill>
                  <a:schemeClr val="tx1"/>
                </a:solidFill>
                <a:latin typeface="Calibri" pitchFamily="0" charset="0"/>
                <a:ea typeface="宋体" pitchFamily="0" charset="0"/>
                <a:cs typeface="Calibri" pitchFamily="0" charset="0"/>
              </a:rPr>
              <a:t> A score indicating the employee's performance level (e.g., Excellent, Satisfactory, Needs Improvement).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Current Employee Rating: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rating or evaluation of the employee's overall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4650220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2024-08-30T03:36:34Z</dcterms:modified>
</cp:coreProperties>
</file>