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League Spartan"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73748" y="1146060"/>
            <a:ext cx="846187" cy="981086"/>
          </a:xfrm>
          <a:custGeom>
            <a:avLst/>
            <a:gdLst/>
            <a:ahLst/>
            <a:cxnLst/>
            <a:rect r="r" b="b" t="t" l="l"/>
            <a:pathLst>
              <a:path h="981086" w="846187">
                <a:moveTo>
                  <a:pt x="0" y="0"/>
                </a:moveTo>
                <a:lnTo>
                  <a:pt x="846186" y="0"/>
                </a:lnTo>
                <a:lnTo>
                  <a:pt x="846186" y="981086"/>
                </a:lnTo>
                <a:lnTo>
                  <a:pt x="0" y="9810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236052" y="5110089"/>
            <a:ext cx="16051948" cy="4116172"/>
          </a:xfrm>
          <a:prstGeom prst="rect">
            <a:avLst/>
          </a:prstGeom>
        </p:spPr>
        <p:txBody>
          <a:bodyPr anchor="t" rtlCol="false" tIns="0" lIns="0" bIns="0" rIns="0">
            <a:spAutoFit/>
          </a:bodyPr>
          <a:lstStyle/>
          <a:p>
            <a:pPr algn="l">
              <a:lnSpc>
                <a:spcPts val="5446"/>
              </a:lnSpc>
            </a:pPr>
            <a:r>
              <a:rPr lang="en-US" sz="4538" spc="42">
                <a:solidFill>
                  <a:srgbClr val="000000"/>
                </a:solidFill>
                <a:latin typeface="League Spartan"/>
                <a:ea typeface="League Spartan"/>
                <a:cs typeface="League Spartan"/>
                <a:sym typeface="League Spartan"/>
              </a:rPr>
              <a:t>STUDENT NAME: V.Nivetha</a:t>
            </a:r>
          </a:p>
          <a:p>
            <a:pPr algn="l">
              <a:lnSpc>
                <a:spcPts val="5446"/>
              </a:lnSpc>
            </a:pPr>
            <a:r>
              <a:rPr lang="en-US" sz="4538" spc="42">
                <a:solidFill>
                  <a:srgbClr val="000000"/>
                </a:solidFill>
                <a:latin typeface="League Spartan"/>
                <a:ea typeface="League Spartan"/>
                <a:cs typeface="League Spartan"/>
                <a:sym typeface="League Spartan"/>
              </a:rPr>
              <a:t>REGISTER NO: 312200789</a:t>
            </a:r>
          </a:p>
          <a:p>
            <a:pPr algn="l">
              <a:lnSpc>
                <a:spcPts val="5446"/>
              </a:lnSpc>
            </a:pPr>
            <a:r>
              <a:rPr lang="en-US" sz="4538" spc="42">
                <a:solidFill>
                  <a:srgbClr val="000000"/>
                </a:solidFill>
                <a:latin typeface="League Spartan"/>
                <a:ea typeface="League Spartan"/>
                <a:cs typeface="League Spartan"/>
                <a:sym typeface="League Spartan"/>
              </a:rPr>
              <a:t>DEPARTMENT: Commerce </a:t>
            </a:r>
          </a:p>
          <a:p>
            <a:pPr algn="l">
              <a:lnSpc>
                <a:spcPts val="5446"/>
              </a:lnSpc>
            </a:pPr>
            <a:r>
              <a:rPr lang="en-US" sz="4538" spc="40">
                <a:solidFill>
                  <a:srgbClr val="000000"/>
                </a:solidFill>
                <a:latin typeface="League Spartan"/>
                <a:ea typeface="League Spartan"/>
                <a:cs typeface="League Spartan"/>
                <a:sym typeface="League Spartan"/>
              </a:rPr>
              <a:t>COLLEGE: Pachaiyappa's College for women,</a:t>
            </a:r>
          </a:p>
          <a:p>
            <a:pPr algn="l">
              <a:lnSpc>
                <a:spcPts val="5446"/>
              </a:lnSpc>
            </a:pPr>
            <a:r>
              <a:rPr lang="en-US" sz="4538" spc="42">
                <a:solidFill>
                  <a:srgbClr val="000000"/>
                </a:solidFill>
                <a:latin typeface="League Spartan"/>
                <a:ea typeface="League Spartan"/>
                <a:cs typeface="League Spartan"/>
                <a:sym typeface="League Spartan"/>
              </a:rPr>
              <a:t>              Kanchipuram.</a:t>
            </a:r>
          </a:p>
          <a:p>
            <a:pPr algn="l">
              <a:lnSpc>
                <a:spcPts val="5446"/>
              </a:lnSpc>
            </a:pPr>
            <a:r>
              <a:rPr lang="en-US" sz="4538" spc="42">
                <a:solidFill>
                  <a:srgbClr val="000000"/>
                </a:solidFill>
                <a:latin typeface="League Spartan"/>
                <a:ea typeface="League Spartan"/>
                <a:cs typeface="League Spartan"/>
                <a:sym typeface="League Spartan"/>
              </a:rPr>
              <a:t>           </a:t>
            </a:r>
          </a:p>
        </p:txBody>
      </p:sp>
      <p:sp>
        <p:nvSpPr>
          <p:cNvPr name="TextBox 9" id="9"/>
          <p:cNvSpPr txBox="true"/>
          <p:nvPr/>
        </p:nvSpPr>
        <p:spPr>
          <a:xfrm rot="0">
            <a:off x="2419934" y="2082803"/>
            <a:ext cx="11244828" cy="1973601"/>
          </a:xfrm>
          <a:prstGeom prst="rect">
            <a:avLst/>
          </a:prstGeom>
        </p:spPr>
        <p:txBody>
          <a:bodyPr anchor="t" rtlCol="false" tIns="0" lIns="0" bIns="0" rIns="0">
            <a:spAutoFit/>
          </a:bodyPr>
          <a:lstStyle/>
          <a:p>
            <a:pPr algn="ctr">
              <a:lnSpc>
                <a:spcPts val="7919"/>
              </a:lnSpc>
            </a:pPr>
            <a:r>
              <a:rPr lang="en-US" sz="5656">
                <a:solidFill>
                  <a:srgbClr val="000000"/>
                </a:solidFill>
                <a:latin typeface="League Spartan"/>
                <a:ea typeface="League Spartan"/>
                <a:cs typeface="League Spartan"/>
                <a:sym typeface="League Spartan"/>
              </a:rPr>
              <a:t>EMPLOYEE DATA ANALYSIS USING EXCEL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16990"/>
            <a:ext cx="342900"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10</a:t>
            </a:r>
          </a:p>
        </p:txBody>
      </p:sp>
      <p:sp>
        <p:nvSpPr>
          <p:cNvPr name="TextBox 26" id="26"/>
          <p:cNvSpPr txBox="true"/>
          <p:nvPr/>
        </p:nvSpPr>
        <p:spPr>
          <a:xfrm rot="0">
            <a:off x="1109662" y="450056"/>
            <a:ext cx="7076859" cy="1095375"/>
          </a:xfrm>
          <a:prstGeom prst="rect">
            <a:avLst/>
          </a:prstGeom>
        </p:spPr>
        <p:txBody>
          <a:bodyPr anchor="t" rtlCol="false" tIns="0" lIns="0" bIns="0" rIns="0">
            <a:spAutoFit/>
          </a:bodyPr>
          <a:lstStyle/>
          <a:p>
            <a:pPr algn="l">
              <a:lnSpc>
                <a:spcPts val="8640"/>
              </a:lnSpc>
            </a:pPr>
            <a:r>
              <a:rPr lang="en-US" sz="7200" spc="-44">
                <a:solidFill>
                  <a:srgbClr val="000000"/>
                </a:solidFill>
                <a:latin typeface="League Spartan"/>
                <a:ea typeface="League Spartan"/>
                <a:cs typeface="League Spartan"/>
                <a:sym typeface="League Spartan"/>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463040" y="1619724"/>
            <a:ext cx="14218920" cy="7781925"/>
          </a:xfrm>
          <a:prstGeom prst="rect">
            <a:avLst/>
          </a:prstGeom>
        </p:spPr>
        <p:txBody>
          <a:bodyPr anchor="t" rtlCol="false" tIns="0" lIns="0" bIns="0" rIns="0">
            <a:spAutoFit/>
          </a:bodyPr>
          <a:lstStyle/>
          <a:p>
            <a:pPr algn="l">
              <a:lnSpc>
                <a:spcPts val="3240"/>
              </a:lnSpc>
            </a:pPr>
            <a:r>
              <a:rPr lang="en-US" sz="2700" spc="25">
                <a:solidFill>
                  <a:srgbClr val="000000"/>
                </a:solidFill>
                <a:latin typeface="League Spartan"/>
                <a:ea typeface="League Spartan"/>
                <a:cs typeface="League Spartan"/>
                <a:sym typeface="League Spartan"/>
              </a:rPr>
              <a:t>In the "Employee Performance Analysis Using Excel" project, the modeling phase involves setting up the Excel workbook with various tools and techniques to analyze and visualize the data effectively. Here’s how each component will be used:</a:t>
            </a:r>
          </a:p>
          <a:p>
            <a:pPr algn="l">
              <a:lnSpc>
                <a:spcPts val="3240"/>
              </a:lnSpc>
            </a:pPr>
            <a:r>
              <a:rPr lang="en-US" sz="2700" spc="25">
                <a:solidFill>
                  <a:srgbClr val="000000"/>
                </a:solidFill>
                <a:latin typeface="League Spartan"/>
                <a:ea typeface="League Spartan"/>
                <a:cs typeface="League Spartan"/>
                <a:sym typeface="League Spartan"/>
              </a:rPr>
              <a:t>1. Data Filtering</a:t>
            </a:r>
          </a:p>
          <a:p>
            <a:pPr algn="l" marL="488632" indent="-244316" lvl="1">
              <a:lnSpc>
                <a:spcPts val="3240"/>
              </a:lnSpc>
              <a:buFont typeface="Arial"/>
              <a:buChar char="•"/>
            </a:pPr>
            <a:r>
              <a:rPr lang="en-US" sz="2700" spc="25">
                <a:solidFill>
                  <a:srgbClr val="000000"/>
                </a:solidFill>
                <a:latin typeface="League Spartan"/>
                <a:ea typeface="League Spartan"/>
                <a:cs typeface="League Spartan"/>
                <a:sym typeface="League Spartan"/>
              </a:rPr>
              <a:t>Purpose</a:t>
            </a:r>
            <a:r>
              <a:rPr lang="en-US" sz="2700" spc="25">
                <a:solidFill>
                  <a:srgbClr val="000000"/>
                </a:solidFill>
                <a:latin typeface="League Spartan"/>
                <a:ea typeface="League Spartan"/>
                <a:cs typeface="League Spartan"/>
                <a:sym typeface="League Spartan"/>
              </a:rPr>
              <a:t>: To sort and refine the data to focus on specific criteria, such as department, date range, or individual employee performance.</a:t>
            </a:r>
          </a:p>
          <a:p>
            <a:pPr algn="l" marL="488632" indent="-244316" lvl="1">
              <a:lnSpc>
                <a:spcPts val="3240"/>
              </a:lnSpc>
              <a:buFont typeface="Arial"/>
              <a:buChar char="•"/>
            </a:pPr>
            <a:r>
              <a:rPr lang="en-US" sz="2700" spc="25">
                <a:solidFill>
                  <a:srgbClr val="000000"/>
                </a:solidFill>
                <a:latin typeface="League Spartan"/>
                <a:ea typeface="League Spartan"/>
                <a:cs typeface="League Spartan"/>
                <a:sym typeface="League Spartan"/>
              </a:rPr>
              <a:t>Implementation</a:t>
            </a:r>
            <a:r>
              <a:rPr lang="en-US" sz="2700" spc="25">
                <a:solidFill>
                  <a:srgbClr val="000000"/>
                </a:solidFill>
                <a:latin typeface="League Spartan"/>
                <a:ea typeface="League Spartan"/>
                <a:cs typeface="League Spartan"/>
                <a:sym typeface="League Spartan"/>
              </a:rPr>
              <a:t>: Excel’s filtering feature will be applied to datasets, allowing users to easily narrow down the data to view only the relevant information. For example, filtering by department or by performance rating.</a:t>
            </a:r>
          </a:p>
          <a:p>
            <a:pPr algn="l" marL="488632" indent="-244316" lvl="1">
              <a:lnSpc>
                <a:spcPts val="3240"/>
              </a:lnSpc>
            </a:pPr>
            <a:r>
              <a:rPr lang="en-US" sz="2700" spc="25">
                <a:solidFill>
                  <a:srgbClr val="000000"/>
                </a:solidFill>
                <a:latin typeface="League Spartan"/>
                <a:ea typeface="League Spartan"/>
                <a:cs typeface="League Spartan"/>
                <a:sym typeface="League Spartan"/>
              </a:rPr>
              <a:t>2. Pivot Tables</a:t>
            </a:r>
          </a:p>
          <a:p>
            <a:pPr algn="l" marL="488632" indent="-244316" lvl="1">
              <a:lnSpc>
                <a:spcPts val="3240"/>
              </a:lnSpc>
              <a:buFont typeface="Arial"/>
              <a:buChar char="•"/>
            </a:pPr>
            <a:r>
              <a:rPr lang="en-US" sz="2700" spc="25">
                <a:solidFill>
                  <a:srgbClr val="000000"/>
                </a:solidFill>
                <a:latin typeface="League Spartan"/>
                <a:ea typeface="League Spartan"/>
                <a:cs typeface="League Spartan"/>
                <a:sym typeface="League Spartan"/>
              </a:rPr>
              <a:t>Purpose</a:t>
            </a:r>
            <a:r>
              <a:rPr lang="en-US" sz="2700" spc="25">
                <a:solidFill>
                  <a:srgbClr val="000000"/>
                </a:solidFill>
                <a:latin typeface="League Spartan"/>
                <a:ea typeface="League Spartan"/>
                <a:cs typeface="League Spartan"/>
                <a:sym typeface="League Spartan"/>
              </a:rPr>
              <a:t>: To summarize and analyze large datasets by grouping and aggregating data based on different performance metrics.</a:t>
            </a:r>
          </a:p>
          <a:p>
            <a:pPr algn="l" marL="488632" indent="-244316" lvl="1">
              <a:lnSpc>
                <a:spcPts val="3240"/>
              </a:lnSpc>
              <a:buFont typeface="Arial"/>
              <a:buChar char="•"/>
            </a:pPr>
            <a:r>
              <a:rPr lang="en-US" sz="2700" spc="25">
                <a:solidFill>
                  <a:srgbClr val="000000"/>
                </a:solidFill>
                <a:latin typeface="League Spartan"/>
                <a:ea typeface="League Spartan"/>
                <a:cs typeface="League Spartan"/>
                <a:sym typeface="League Spartan"/>
              </a:rPr>
              <a:t>Implementation</a:t>
            </a:r>
            <a:r>
              <a:rPr lang="en-US" sz="2700" spc="25">
                <a:solidFill>
                  <a:srgbClr val="000000"/>
                </a:solidFill>
                <a:latin typeface="League Spartan"/>
                <a:ea typeface="League Spartan"/>
                <a:cs typeface="League Spartan"/>
                <a:sym typeface="League Spartan"/>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16990"/>
            <a:ext cx="342900"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11</a:t>
            </a:r>
          </a:p>
        </p:txBody>
      </p:sp>
      <p:sp>
        <p:nvSpPr>
          <p:cNvPr name="TextBox 26" id="26"/>
          <p:cNvSpPr txBox="true"/>
          <p:nvPr/>
        </p:nvSpPr>
        <p:spPr>
          <a:xfrm rot="0">
            <a:off x="1109662" y="450056"/>
            <a:ext cx="8034338" cy="1095375"/>
          </a:xfrm>
          <a:prstGeom prst="rect">
            <a:avLst/>
          </a:prstGeom>
        </p:spPr>
        <p:txBody>
          <a:bodyPr anchor="t" rtlCol="false" tIns="0" lIns="0" bIns="0" rIns="0">
            <a:spAutoFit/>
          </a:bodyPr>
          <a:lstStyle/>
          <a:p>
            <a:pPr algn="l">
              <a:lnSpc>
                <a:spcPts val="8640"/>
              </a:lnSpc>
            </a:pPr>
            <a:r>
              <a:rPr lang="en-US" sz="7200" spc="-44">
                <a:solidFill>
                  <a:srgbClr val="000000"/>
                </a:solidFill>
                <a:latin typeface="League Spartan"/>
                <a:ea typeface="League Spartan"/>
                <a:cs typeface="League Spartan"/>
                <a:sym typeface="League Spartan"/>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463040" y="1988820"/>
            <a:ext cx="12176930" cy="6962775"/>
          </a:xfrm>
          <a:prstGeom prst="rect">
            <a:avLst/>
          </a:prstGeom>
        </p:spPr>
        <p:txBody>
          <a:bodyPr anchor="t" rtlCol="false" tIns="0" lIns="0" bIns="0" rIns="0">
            <a:spAutoFit/>
          </a:bodyPr>
          <a:lstStyle/>
          <a:p>
            <a:pPr algn="l">
              <a:lnSpc>
                <a:spcPts val="3240"/>
              </a:lnSpc>
            </a:pPr>
            <a:r>
              <a:rPr lang="en-US" sz="2700" spc="25">
                <a:solidFill>
                  <a:srgbClr val="000000"/>
                </a:solidFill>
                <a:latin typeface="League Spartan"/>
                <a:ea typeface="League Spartan"/>
                <a:cs typeface="League Spartan"/>
                <a:sym typeface="League Spartan"/>
              </a:rPr>
              <a:t>Charts</a:t>
            </a:r>
          </a:p>
          <a:p>
            <a:pPr algn="l" marL="488632" indent="-244316" lvl="1">
              <a:lnSpc>
                <a:spcPts val="3240"/>
              </a:lnSpc>
              <a:buFont typeface="Arial"/>
              <a:buChar char="•"/>
            </a:pPr>
            <a:r>
              <a:rPr lang="en-US" sz="2700" spc="25">
                <a:solidFill>
                  <a:srgbClr val="000000"/>
                </a:solidFill>
                <a:latin typeface="League Spartan"/>
                <a:ea typeface="League Spartan"/>
                <a:cs typeface="League Spartan"/>
                <a:sym typeface="League Spartan"/>
              </a:rPr>
              <a:t>Purpose</a:t>
            </a:r>
            <a:r>
              <a:rPr lang="en-US" sz="2700" spc="25">
                <a:solidFill>
                  <a:srgbClr val="000000"/>
                </a:solidFill>
                <a:latin typeface="League Spartan"/>
                <a:ea typeface="League Spartan"/>
                <a:cs typeface="League Spartan"/>
                <a:sym typeface="League Spartan"/>
              </a:rPr>
              <a:t>: To visualize the data in an easily interpretable format, making trends and patterns more apparent.</a:t>
            </a:r>
          </a:p>
          <a:p>
            <a:pPr algn="l" marL="488632" indent="-244316" lvl="1">
              <a:lnSpc>
                <a:spcPts val="3240"/>
              </a:lnSpc>
              <a:buFont typeface="Arial"/>
              <a:buChar char="•"/>
            </a:pPr>
            <a:r>
              <a:rPr lang="en-US" sz="2700" spc="25">
                <a:solidFill>
                  <a:srgbClr val="000000"/>
                </a:solidFill>
                <a:latin typeface="League Spartan"/>
                <a:ea typeface="League Spartan"/>
                <a:cs typeface="League Spartan"/>
                <a:sym typeface="League Spartan"/>
              </a:rPr>
              <a:t>Implementation</a:t>
            </a:r>
            <a:r>
              <a:rPr lang="en-US" sz="2700" spc="25">
                <a:solidFill>
                  <a:srgbClr val="000000"/>
                </a:solidFill>
                <a:latin typeface="League Spartan"/>
                <a:ea typeface="League Spartan"/>
                <a:cs typeface="League Spartan"/>
                <a:sym typeface="League Spartan"/>
              </a:rPr>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pPr algn="l" marL="488632" indent="-244316" lvl="1">
              <a:lnSpc>
                <a:spcPts val="3240"/>
              </a:lnSpc>
            </a:pPr>
            <a:r>
              <a:rPr lang="en-US" sz="2700" spc="25">
                <a:solidFill>
                  <a:srgbClr val="000000"/>
                </a:solidFill>
                <a:latin typeface="League Spartan"/>
                <a:ea typeface="League Spartan"/>
                <a:cs typeface="League Spartan"/>
                <a:sym typeface="League Spartan"/>
              </a:rPr>
              <a:t>4. Conditional Formatting</a:t>
            </a:r>
          </a:p>
          <a:p>
            <a:pPr algn="l" marL="488632" indent="-244316" lvl="1">
              <a:lnSpc>
                <a:spcPts val="3240"/>
              </a:lnSpc>
              <a:buFont typeface="Arial"/>
              <a:buChar char="•"/>
            </a:pPr>
            <a:r>
              <a:rPr lang="en-US" sz="2700" spc="25">
                <a:solidFill>
                  <a:srgbClr val="000000"/>
                </a:solidFill>
                <a:latin typeface="League Spartan"/>
                <a:ea typeface="League Spartan"/>
                <a:cs typeface="League Spartan"/>
                <a:sym typeface="League Spartan"/>
              </a:rPr>
              <a:t>Purpose</a:t>
            </a:r>
            <a:r>
              <a:rPr lang="en-US" sz="2700" spc="25">
                <a:solidFill>
                  <a:srgbClr val="000000"/>
                </a:solidFill>
                <a:latin typeface="League Spartan"/>
                <a:ea typeface="League Spartan"/>
                <a:cs typeface="League Spartan"/>
                <a:sym typeface="League Spartan"/>
              </a:rPr>
              <a:t>: To highlight specific data points that meet certain conditions, making it easier to spot trends, outliers, or areas of concern.</a:t>
            </a:r>
          </a:p>
          <a:p>
            <a:pPr algn="l" marL="488632" indent="-244316" lvl="1">
              <a:lnSpc>
                <a:spcPts val="3240"/>
              </a:lnSpc>
              <a:buFont typeface="Arial"/>
              <a:buChar char="•"/>
            </a:pPr>
            <a:r>
              <a:rPr lang="en-US" sz="2700" spc="25">
                <a:solidFill>
                  <a:srgbClr val="000000"/>
                </a:solidFill>
                <a:latin typeface="League Spartan"/>
                <a:ea typeface="League Spartan"/>
                <a:cs typeface="League Spartan"/>
                <a:sym typeface="League Spartan"/>
              </a:rPr>
              <a:t>Implementation</a:t>
            </a:r>
            <a:r>
              <a:rPr lang="en-US" sz="2700" spc="25">
                <a:solidFill>
                  <a:srgbClr val="000000"/>
                </a:solidFill>
                <a:latin typeface="League Spartan"/>
                <a:ea typeface="League Spartan"/>
                <a:cs typeface="League Spartan"/>
                <a:sym typeface="League Spartan"/>
              </a:rPr>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91501"/>
            <a:ext cx="3655695" cy="2190750"/>
          </a:xfrm>
          <a:prstGeom prst="rect">
            <a:avLst/>
          </a:prstGeom>
        </p:spPr>
        <p:txBody>
          <a:bodyPr anchor="t" rtlCol="false" tIns="0" lIns="0" bIns="0" rIns="0">
            <a:spAutoFit/>
          </a:bodyPr>
          <a:lstStyle/>
          <a:p>
            <a:pPr algn="l">
              <a:lnSpc>
                <a:spcPts val="8640"/>
              </a:lnSpc>
            </a:pPr>
            <a:r>
              <a:rPr lang="en-US" sz="7200">
                <a:solidFill>
                  <a:srgbClr val="000000"/>
                </a:solidFill>
                <a:latin typeface="League Spartan"/>
                <a:ea typeface="League Spartan"/>
                <a:cs typeface="League Spartan"/>
                <a:sym typeface="League Spartan"/>
              </a:rPr>
              <a:t>RESULTS</a:t>
            </a:r>
          </a:p>
        </p:txBody>
      </p:sp>
      <p:sp>
        <p:nvSpPr>
          <p:cNvPr name="TextBox 30" id="30"/>
          <p:cNvSpPr txBox="true"/>
          <p:nvPr/>
        </p:nvSpPr>
        <p:spPr>
          <a:xfrm rot="0">
            <a:off x="16915827" y="9716990"/>
            <a:ext cx="342900"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12</a:t>
            </a:r>
          </a:p>
        </p:txBody>
      </p:sp>
      <p:pic>
        <p:nvPicPr>
          <p:cNvPr name="Picture 31" id="31"/>
          <p:cNvPicPr>
            <a:picLocks noChangeAspect="true"/>
          </p:cNvPicPr>
          <p:nvPr/>
        </p:nvPicPr>
        <p:blipFill>
          <a:blip r:embed="rId3"/>
          <a:stretch>
            <a:fillRect/>
          </a:stretch>
        </p:blipFill>
        <p:spPr>
          <a:xfrm rot="0">
            <a:off x="262414" y="1119663"/>
            <a:ext cx="13310237" cy="8047675"/>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78166"/>
            <a:ext cx="16022002" cy="1095375"/>
          </a:xfrm>
          <a:prstGeom prst="rect">
            <a:avLst/>
          </a:prstGeom>
        </p:spPr>
        <p:txBody>
          <a:bodyPr anchor="t" rtlCol="false" tIns="0" lIns="0" bIns="0" rIns="0">
            <a:spAutoFit/>
          </a:bodyPr>
          <a:lstStyle/>
          <a:p>
            <a:pPr algn="l">
              <a:lnSpc>
                <a:spcPts val="8640"/>
              </a:lnSpc>
            </a:pPr>
            <a:r>
              <a:rPr lang="en-US" sz="7200">
                <a:solidFill>
                  <a:srgbClr val="000000"/>
                </a:solidFill>
                <a:latin typeface="League Spartan"/>
                <a:ea typeface="League Spartan"/>
                <a:cs typeface="League Spartan"/>
                <a:sym typeface="League Spartan"/>
              </a:rPr>
              <a:t>conclusion</a:t>
            </a:r>
          </a:p>
        </p:txBody>
      </p:sp>
      <p:sp>
        <p:nvSpPr>
          <p:cNvPr name="TextBox 23" id="23"/>
          <p:cNvSpPr txBox="true"/>
          <p:nvPr/>
        </p:nvSpPr>
        <p:spPr>
          <a:xfrm rot="0">
            <a:off x="1224438" y="2331720"/>
            <a:ext cx="12415532" cy="4505325"/>
          </a:xfrm>
          <a:prstGeom prst="rect">
            <a:avLst/>
          </a:prstGeom>
        </p:spPr>
        <p:txBody>
          <a:bodyPr anchor="t" rtlCol="false" tIns="0" lIns="0" bIns="0" rIns="0">
            <a:spAutoFit/>
          </a:bodyPr>
          <a:lstStyle/>
          <a:p>
            <a:pPr algn="just">
              <a:lnSpc>
                <a:spcPts val="3240"/>
              </a:lnSpc>
            </a:pPr>
            <a:r>
              <a:rPr lang="en-US" sz="2700" spc="25">
                <a:solidFill>
                  <a:srgbClr val="000000"/>
                </a:solidFill>
                <a:latin typeface="League Spartan"/>
                <a:ea typeface="League Spartan"/>
                <a:cs typeface="League Spartan"/>
                <a:sym typeface="League Spartan"/>
              </a:rPr>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6AEFF"/>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17AFE3"/>
            </a:solidFill>
          </p:spPr>
        </p:sp>
      </p:grpSp>
      <p:sp>
        <p:nvSpPr>
          <p:cNvPr name="Freeform 4" id="4"/>
          <p:cNvSpPr/>
          <p:nvPr/>
        </p:nvSpPr>
        <p:spPr>
          <a:xfrm flipH="false" flipV="false" rot="0">
            <a:off x="12647860" y="856941"/>
            <a:ext cx="4897986" cy="7072622"/>
          </a:xfrm>
          <a:custGeom>
            <a:avLst/>
            <a:gdLst/>
            <a:ahLst/>
            <a:cxnLst/>
            <a:rect r="r" b="b" t="t" l="l"/>
            <a:pathLst>
              <a:path h="7072622" w="4897986">
                <a:moveTo>
                  <a:pt x="0" y="0"/>
                </a:moveTo>
                <a:lnTo>
                  <a:pt x="4897985" y="0"/>
                </a:lnTo>
                <a:lnTo>
                  <a:pt x="4897985" y="7072621"/>
                </a:lnTo>
                <a:lnTo>
                  <a:pt x="0" y="70726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028700" y="1353130"/>
            <a:ext cx="11619160" cy="1190045"/>
          </a:xfrm>
          <a:prstGeom prst="rect">
            <a:avLst/>
          </a:prstGeom>
        </p:spPr>
        <p:txBody>
          <a:bodyPr anchor="t" rtlCol="false" tIns="0" lIns="0" bIns="0" rIns="0">
            <a:spAutoFit/>
          </a:bodyPr>
          <a:lstStyle/>
          <a:p>
            <a:pPr algn="l">
              <a:lnSpc>
                <a:spcPts val="9422"/>
              </a:lnSpc>
            </a:pPr>
            <a:r>
              <a:rPr lang="en-US" sz="7851" spc="9">
                <a:solidFill>
                  <a:srgbClr val="000000"/>
                </a:solidFill>
                <a:latin typeface="League Spartan"/>
                <a:ea typeface="League Spartan"/>
                <a:cs typeface="League Spartan"/>
                <a:sym typeface="League Spartan"/>
              </a:rPr>
              <a:t> PROJECT TITLE </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16990"/>
            <a:ext cx="226693"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2</a:t>
            </a:r>
          </a:p>
        </p:txBody>
      </p:sp>
      <p:sp>
        <p:nvSpPr>
          <p:cNvPr name="TextBox 17" id="17"/>
          <p:cNvSpPr txBox="true"/>
          <p:nvPr/>
        </p:nvSpPr>
        <p:spPr>
          <a:xfrm rot="0">
            <a:off x="1917723" y="3230626"/>
            <a:ext cx="12706962" cy="2000250"/>
          </a:xfrm>
          <a:prstGeom prst="rect">
            <a:avLst/>
          </a:prstGeom>
        </p:spPr>
        <p:txBody>
          <a:bodyPr anchor="t" rtlCol="false" tIns="0" lIns="0" bIns="0" rIns="0">
            <a:spAutoFit/>
          </a:bodyPr>
          <a:lstStyle/>
          <a:p>
            <a:pPr algn="l">
              <a:lnSpc>
                <a:spcPts val="7920"/>
              </a:lnSpc>
            </a:pPr>
            <a:r>
              <a:rPr lang="en-US" sz="6600">
                <a:solidFill>
                  <a:srgbClr val="0F0F0F"/>
                </a:solidFill>
                <a:latin typeface="League Spartan"/>
                <a:ea typeface="League Spartan"/>
                <a:cs typeface="League Spartan"/>
                <a:sym typeface="League Spartan"/>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17AFE3"/>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29056"/>
            <a:ext cx="2660333" cy="484822"/>
          </a:xfrm>
          <a:prstGeom prst="rect">
            <a:avLst/>
          </a:prstGeom>
        </p:spPr>
        <p:txBody>
          <a:bodyPr anchor="t" rtlCol="false" tIns="0" lIns="0" bIns="0" rIns="0">
            <a:spAutoFit/>
          </a:bodyPr>
          <a:lstStyle/>
          <a:p>
            <a:pPr algn="l">
              <a:lnSpc>
                <a:spcPts val="1912"/>
              </a:lnSpc>
            </a:pPr>
            <a:r>
              <a:rPr lang="en-US" sz="1650" spc="30">
                <a:solidFill>
                  <a:srgbClr val="2D83C3"/>
                </a:solidFill>
                <a:latin typeface="League Spartan"/>
                <a:ea typeface="League Spartan"/>
                <a:cs typeface="League Spartan"/>
                <a:sym typeface="League Spartan"/>
              </a:rPr>
              <a:t>3/21/2024  </a:t>
            </a:r>
            <a:r>
              <a:rPr lang="en-US" sz="1650" spc="30">
                <a:solidFill>
                  <a:srgbClr val="2D83C3"/>
                </a:solidFill>
                <a:latin typeface="League Spartan"/>
                <a:ea typeface="League Spartan"/>
                <a:cs typeface="League Spartan"/>
                <a:sym typeface="League Spartan"/>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TextBox 13" id="13"/>
          <p:cNvSpPr txBox="true"/>
          <p:nvPr/>
        </p:nvSpPr>
        <p:spPr>
          <a:xfrm rot="0">
            <a:off x="1109662" y="681417"/>
            <a:ext cx="6967702" cy="1095375"/>
          </a:xfrm>
          <a:prstGeom prst="rect">
            <a:avLst/>
          </a:prstGeom>
        </p:spPr>
        <p:txBody>
          <a:bodyPr anchor="t" rtlCol="false" tIns="0" lIns="0" bIns="0" rIns="0">
            <a:spAutoFit/>
          </a:bodyPr>
          <a:lstStyle/>
          <a:p>
            <a:pPr algn="l">
              <a:lnSpc>
                <a:spcPts val="8640"/>
              </a:lnSpc>
            </a:pPr>
            <a:r>
              <a:rPr lang="en-US" sz="7200">
                <a:solidFill>
                  <a:srgbClr val="000000"/>
                </a:solidFill>
                <a:latin typeface="League Spartan"/>
                <a:ea typeface="League Spartan"/>
                <a:cs typeface="League Spartan"/>
                <a:sym typeface="League Spartan"/>
              </a:rPr>
              <a:t>AGENDA</a:t>
            </a:r>
          </a:p>
        </p:txBody>
      </p:sp>
      <p:sp>
        <p:nvSpPr>
          <p:cNvPr name="TextBox 14" id="14"/>
          <p:cNvSpPr txBox="true"/>
          <p:nvPr/>
        </p:nvSpPr>
        <p:spPr>
          <a:xfrm rot="0">
            <a:off x="17030127" y="9716990"/>
            <a:ext cx="226693"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3</a:t>
            </a:r>
          </a:p>
        </p:txBody>
      </p:sp>
      <p:sp>
        <p:nvSpPr>
          <p:cNvPr name="TextBox 15" id="15"/>
          <p:cNvSpPr txBox="true"/>
          <p:nvPr/>
        </p:nvSpPr>
        <p:spPr>
          <a:xfrm rot="0">
            <a:off x="3856151" y="1598495"/>
            <a:ext cx="7360920" cy="7029450"/>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Problem Statement</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Project Overview</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End Users</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Our Solution and Proposition</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Dataset Description</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Modelling Approach</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Results and Discussion</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3487400" y="4572000"/>
            <a:ext cx="4143375" cy="4886325"/>
          </a:xfrm>
          <a:custGeom>
            <a:avLst/>
            <a:gdLst/>
            <a:ahLst/>
            <a:cxnLst/>
            <a:rect r="r" b="b" t="t" l="l"/>
            <a:pathLst>
              <a:path h="4886325" w="4143375">
                <a:moveTo>
                  <a:pt x="0" y="0"/>
                </a:moveTo>
                <a:lnTo>
                  <a:pt x="4143375" y="0"/>
                </a:lnTo>
                <a:lnTo>
                  <a:pt x="4143375"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110428" y="2543175"/>
            <a:ext cx="405172" cy="417450"/>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79092"/>
            <a:ext cx="8455343" cy="1943100"/>
          </a:xfrm>
          <a:prstGeom prst="rect">
            <a:avLst/>
          </a:prstGeom>
        </p:spPr>
        <p:txBody>
          <a:bodyPr anchor="t" rtlCol="false" tIns="0" lIns="0" bIns="0" rIns="0">
            <a:spAutoFit/>
          </a:bodyPr>
          <a:lstStyle/>
          <a:p>
            <a:pPr algn="l">
              <a:lnSpc>
                <a:spcPts val="7650"/>
              </a:lnSpc>
            </a:pPr>
            <a:r>
              <a:rPr lang="en-US" sz="6375" spc="22">
                <a:solidFill>
                  <a:srgbClr val="000000"/>
                </a:solidFill>
                <a:latin typeface="League Spartan"/>
                <a:ea typeface="League Spartan"/>
                <a:cs typeface="League Spartan"/>
                <a:sym typeface="League Spartan"/>
              </a:rPr>
              <a:t>PROBLEM	STATEMENT</a:t>
            </a:r>
          </a:p>
        </p:txBody>
      </p:sp>
      <p:sp>
        <p:nvSpPr>
          <p:cNvPr name="TextBox 30" id="30"/>
          <p:cNvSpPr txBox="true"/>
          <p:nvPr/>
        </p:nvSpPr>
        <p:spPr>
          <a:xfrm rot="0">
            <a:off x="17030127" y="9716990"/>
            <a:ext cx="226693"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4</a:t>
            </a:r>
          </a:p>
        </p:txBody>
      </p:sp>
      <p:sp>
        <p:nvSpPr>
          <p:cNvPr name="TextBox 31" id="31"/>
          <p:cNvSpPr txBox="true"/>
          <p:nvPr/>
        </p:nvSpPr>
        <p:spPr>
          <a:xfrm rot="0">
            <a:off x="2497455" y="3107531"/>
            <a:ext cx="10904220" cy="6515100"/>
          </a:xfrm>
          <a:prstGeom prst="rect">
            <a:avLst/>
          </a:prstGeom>
        </p:spPr>
        <p:txBody>
          <a:bodyPr anchor="t" rtlCol="false" tIns="0" lIns="0" bIns="0" rIns="0">
            <a:spAutoFit/>
          </a:bodyPr>
          <a:lstStyle/>
          <a:p>
            <a:pPr algn="just">
              <a:lnSpc>
                <a:spcPts val="4320"/>
              </a:lnSpc>
            </a:pPr>
            <a:r>
              <a:rPr lang="en-US" sz="3600" spc="33">
                <a:solidFill>
                  <a:srgbClr val="000000"/>
                </a:solidFill>
                <a:latin typeface="League Spartan"/>
                <a:ea typeface="League Spartan"/>
                <a:cs typeface="League Spartan"/>
                <a:sym typeface="League Spartan"/>
              </a:rPr>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320366" y="174672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60950"/>
            <a:ext cx="10934064" cy="971550"/>
          </a:xfrm>
          <a:prstGeom prst="rect">
            <a:avLst/>
          </a:prstGeom>
        </p:spPr>
        <p:txBody>
          <a:bodyPr anchor="t" rtlCol="false" tIns="0" lIns="0" bIns="0" rIns="0">
            <a:spAutoFit/>
          </a:bodyPr>
          <a:lstStyle/>
          <a:p>
            <a:pPr algn="l">
              <a:lnSpc>
                <a:spcPts val="7650"/>
              </a:lnSpc>
            </a:pPr>
            <a:r>
              <a:rPr lang="en-US" sz="6375" spc="7">
                <a:solidFill>
                  <a:srgbClr val="000000"/>
                </a:solidFill>
                <a:latin typeface="League Spartan"/>
                <a:ea typeface="League Spartan"/>
                <a:cs typeface="League Spartan"/>
                <a:sym typeface="League Spartan"/>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16990"/>
            <a:ext cx="226693"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5</a:t>
            </a:r>
          </a:p>
        </p:txBody>
      </p:sp>
      <p:sp>
        <p:nvSpPr>
          <p:cNvPr name="TextBox 32" id="32"/>
          <p:cNvSpPr txBox="true"/>
          <p:nvPr/>
        </p:nvSpPr>
        <p:spPr>
          <a:xfrm rot="0">
            <a:off x="1577340" y="3246120"/>
            <a:ext cx="11704320" cy="108585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League Spartan"/>
                <a:ea typeface="League Spartan"/>
                <a:cs typeface="League Spartan"/>
                <a:sym typeface="League Spartan"/>
              </a:rPr>
              <a:t>.</a:t>
            </a:r>
          </a:p>
          <a:p>
            <a:pPr algn="l" marL="651510" indent="-325755" lvl="1">
              <a:lnSpc>
                <a:spcPts val="4320"/>
              </a:lnSpc>
            </a:pPr>
          </a:p>
        </p:txBody>
      </p:sp>
      <p:sp>
        <p:nvSpPr>
          <p:cNvPr name="TextBox 33" id="33"/>
          <p:cNvSpPr txBox="true"/>
          <p:nvPr/>
        </p:nvSpPr>
        <p:spPr>
          <a:xfrm rot="0">
            <a:off x="1105853" y="2893693"/>
            <a:ext cx="12534117" cy="5953125"/>
          </a:xfrm>
          <a:prstGeom prst="rect">
            <a:avLst/>
          </a:prstGeom>
        </p:spPr>
        <p:txBody>
          <a:bodyPr anchor="t" rtlCol="false" tIns="0" lIns="0" bIns="0" rIns="0">
            <a:spAutoFit/>
          </a:bodyPr>
          <a:lstStyle/>
          <a:p>
            <a:pPr algn="just">
              <a:lnSpc>
                <a:spcPts val="3600"/>
              </a:lnSpc>
            </a:pPr>
            <a:r>
              <a:rPr lang="en-US" sz="3000" spc="28">
                <a:solidFill>
                  <a:srgbClr val="000000"/>
                </a:solidFill>
                <a:latin typeface="League Spartan"/>
                <a:ea typeface="League Spartan"/>
                <a:cs typeface="League Spartan"/>
                <a:sym typeface="League Spartan"/>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301788" y="8043862"/>
            <a:ext cx="414338" cy="414338"/>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54200"/>
            <a:ext cx="7521893" cy="1447800"/>
          </a:xfrm>
          <a:prstGeom prst="rect">
            <a:avLst/>
          </a:prstGeom>
        </p:spPr>
        <p:txBody>
          <a:bodyPr anchor="t" rtlCol="false" tIns="0" lIns="0" bIns="0" rIns="0">
            <a:spAutoFit/>
          </a:bodyPr>
          <a:lstStyle/>
          <a:p>
            <a:pPr algn="l">
              <a:lnSpc>
                <a:spcPts val="5759"/>
              </a:lnSpc>
            </a:pPr>
            <a:r>
              <a:rPr lang="en-US" sz="4800" spc="-15">
                <a:solidFill>
                  <a:srgbClr val="000000"/>
                </a:solidFill>
                <a:latin typeface="League Spartan"/>
                <a:ea typeface="League Spartan"/>
                <a:cs typeface="League Spartan"/>
                <a:sym typeface="League Spartan"/>
              </a:rPr>
              <a:t>WHO ARE THE END USERS?</a:t>
            </a:r>
          </a:p>
        </p:txBody>
      </p:sp>
      <p:sp>
        <p:nvSpPr>
          <p:cNvPr name="TextBox 29" id="29"/>
          <p:cNvSpPr txBox="true"/>
          <p:nvPr/>
        </p:nvSpPr>
        <p:spPr>
          <a:xfrm rot="0">
            <a:off x="17030127" y="9716990"/>
            <a:ext cx="226693"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6</a:t>
            </a:r>
          </a:p>
        </p:txBody>
      </p:sp>
      <p:sp>
        <p:nvSpPr>
          <p:cNvPr name="TextBox 30" id="30"/>
          <p:cNvSpPr txBox="true"/>
          <p:nvPr/>
        </p:nvSpPr>
        <p:spPr>
          <a:xfrm rot="0">
            <a:off x="1005840" y="3586497"/>
            <a:ext cx="12933045" cy="3276600"/>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Human Resources (HR) Managers: </a:t>
            </a:r>
          </a:p>
          <a:p>
            <a:pPr algn="l" marL="488632" indent="-244316" lvl="1">
              <a:lnSpc>
                <a:spcPts val="3240"/>
              </a:lnSpc>
            </a:pPr>
          </a:p>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Department Managers/Supervisors:</a:t>
            </a:r>
          </a:p>
          <a:p>
            <a:pPr algn="l" marL="488632" indent="-244316" lvl="1">
              <a:lnSpc>
                <a:spcPts val="3240"/>
              </a:lnSpc>
            </a:pPr>
          </a:p>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Senior Management/Executives: </a:t>
            </a:r>
          </a:p>
          <a:p>
            <a:pPr algn="l" marL="488632" indent="-244316" lvl="1">
              <a:lnSpc>
                <a:spcPts val="3240"/>
              </a:lnSpc>
            </a:pPr>
          </a:p>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Employees: </a:t>
            </a:r>
          </a:p>
          <a:p>
            <a:pPr algn="l" marL="488632" indent="-244316" lvl="1">
              <a:lnSpc>
                <a:spcPts val="3240"/>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713927" y="464956"/>
            <a:ext cx="15316200" cy="1616882"/>
          </a:xfrm>
          <a:prstGeom prst="rect">
            <a:avLst/>
          </a:prstGeom>
        </p:spPr>
        <p:txBody>
          <a:bodyPr anchor="t" rtlCol="false" tIns="0" lIns="0" bIns="0" rIns="0">
            <a:spAutoFit/>
          </a:bodyPr>
          <a:lstStyle/>
          <a:p>
            <a:pPr algn="l">
              <a:lnSpc>
                <a:spcPts val="6395"/>
              </a:lnSpc>
            </a:pPr>
            <a:r>
              <a:rPr lang="en-US" sz="5329" spc="37">
                <a:solidFill>
                  <a:srgbClr val="000000"/>
                </a:solidFill>
                <a:latin typeface="League Spartan"/>
                <a:ea typeface="League Spartan"/>
                <a:cs typeface="League Spartan"/>
                <a:sym typeface="League Spartan"/>
              </a:rPr>
              <a:t>OUR SOLUTION AND ITS VALUE PROPOSITION</a:t>
            </a:r>
          </a:p>
        </p:txBody>
      </p:sp>
      <p:sp>
        <p:nvSpPr>
          <p:cNvPr name="TextBox 29" id="29"/>
          <p:cNvSpPr txBox="true"/>
          <p:nvPr/>
        </p:nvSpPr>
        <p:spPr>
          <a:xfrm rot="0">
            <a:off x="17030127" y="9716990"/>
            <a:ext cx="226693"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7</a:t>
            </a:r>
          </a:p>
        </p:txBody>
      </p:sp>
      <p:sp>
        <p:nvSpPr>
          <p:cNvPr name="TextBox 30" id="30"/>
          <p:cNvSpPr txBox="true"/>
          <p:nvPr/>
        </p:nvSpPr>
        <p:spPr>
          <a:xfrm rot="0">
            <a:off x="3707130" y="1953890"/>
            <a:ext cx="8846820" cy="7781925"/>
          </a:xfrm>
          <a:prstGeom prst="rect">
            <a:avLst/>
          </a:prstGeom>
        </p:spPr>
        <p:txBody>
          <a:bodyPr anchor="t" rtlCol="false" tIns="0" lIns="0" bIns="0" rIns="0">
            <a:spAutoFit/>
          </a:bodyPr>
          <a:lstStyle/>
          <a:p>
            <a:pPr algn="l">
              <a:lnSpc>
                <a:spcPts val="3240"/>
              </a:lnSpc>
            </a:pPr>
          </a:p>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Data-Driven Insights: Enables managers to make informed decisions based on accurate, real-time performance data.</a:t>
            </a:r>
          </a:p>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Improved Efficiency: Automates the data collection and analysis process, saving time and reducing manual errors.</a:t>
            </a:r>
          </a:p>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Enhanced Employee Development: Identifies training needs and development opportunities, leading to a more skilled workforce.</a:t>
            </a:r>
          </a:p>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Better Performance Management: Helps in recognizing top performers and addressing underperformance, ultimately improving overall productivity.</a:t>
            </a:r>
          </a:p>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Cost-Effective Solution: Leverages the widely accessible Excel platform, avoiding the need for expensive software or tools.</a:t>
            </a:r>
          </a:p>
          <a:p>
            <a:pPr algn="l" marL="488632" indent="-244316" lvl="1">
              <a:lnSpc>
                <a:spcPts val="3240"/>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78166"/>
            <a:ext cx="16022002" cy="1095375"/>
          </a:xfrm>
          <a:prstGeom prst="rect">
            <a:avLst/>
          </a:prstGeom>
        </p:spPr>
        <p:txBody>
          <a:bodyPr anchor="t" rtlCol="false" tIns="0" lIns="0" bIns="0" rIns="0">
            <a:spAutoFit/>
          </a:bodyPr>
          <a:lstStyle/>
          <a:p>
            <a:pPr algn="l">
              <a:lnSpc>
                <a:spcPts val="8640"/>
              </a:lnSpc>
            </a:pPr>
            <a:r>
              <a:rPr lang="en-US" sz="7200">
                <a:solidFill>
                  <a:srgbClr val="000000"/>
                </a:solidFill>
                <a:latin typeface="League Spartan"/>
                <a:ea typeface="League Spartan"/>
                <a:cs typeface="League Spartan"/>
                <a:sym typeface="League Spartan"/>
              </a:rPr>
              <a:t>Dataset Description</a:t>
            </a:r>
          </a:p>
        </p:txBody>
      </p:sp>
      <p:sp>
        <p:nvSpPr>
          <p:cNvPr name="TextBox 23" id="23"/>
          <p:cNvSpPr txBox="true"/>
          <p:nvPr/>
        </p:nvSpPr>
        <p:spPr>
          <a:xfrm rot="0">
            <a:off x="417057" y="2007394"/>
            <a:ext cx="16842243" cy="6143625"/>
          </a:xfrm>
          <a:prstGeom prst="rect">
            <a:avLst/>
          </a:prstGeom>
        </p:spPr>
        <p:txBody>
          <a:bodyPr anchor="t" rtlCol="false" tIns="0" lIns="0" bIns="0" rIns="0">
            <a:spAutoFit/>
          </a:bodyPr>
          <a:lstStyle/>
          <a:p>
            <a:pPr algn="l">
              <a:lnSpc>
                <a:spcPts val="3261"/>
              </a:lnSpc>
            </a:pPr>
            <a:r>
              <a:rPr lang="en-US" sz="2717">
                <a:solidFill>
                  <a:srgbClr val="202124"/>
                </a:solidFill>
                <a:latin typeface="League Spartan"/>
                <a:ea typeface="League Spartan"/>
                <a:cs typeface="League Spartan"/>
                <a:sym typeface="League Spartan"/>
              </a:rPr>
              <a:t>Descriptions for each of the columns in the dataset:</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Employee ID: Unique identifier for each employee in the organization.</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First Name: The first name of the employee.</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Last Name: The last name of the employee.</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Email: The email address associated with the employee's communication within the organization.</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Business Unit: The specific business unit or department to which the employee belongs.</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State: The state or region where the employee is located.</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Job Function: A brief description of the employee's primary job function or role.</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Gender: A code representing the gender of the employee (e.g., M for Male, F for Female, N for Non-binary).</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Performance Score: A score indicating the employee's performance level (e.g., Excellent, Satisfactory, Needs Improvement).</a:t>
            </a:r>
          </a:p>
          <a:p>
            <a:pPr algn="l" marL="491807" indent="-245904" lvl="1">
              <a:lnSpc>
                <a:spcPts val="3261"/>
              </a:lnSpc>
              <a:buAutoNum type="arabicPeriod" startAt="1"/>
            </a:pPr>
            <a:r>
              <a:rPr lang="en-US" sz="2717">
                <a:solidFill>
                  <a:srgbClr val="3C4043"/>
                </a:solidFill>
                <a:latin typeface="League Spartan"/>
                <a:ea typeface="League Spartan"/>
                <a:cs typeface="League Spartan"/>
                <a:sym typeface="League Spartan"/>
              </a:rPr>
              <a:t>Current Employee Rating: The current rating or evaluation of the employee's overall performance.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7AFE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29056"/>
            <a:ext cx="2660333" cy="484822"/>
          </a:xfrm>
          <a:prstGeom prst="rect">
            <a:avLst/>
          </a:prstGeom>
        </p:spPr>
        <p:txBody>
          <a:bodyPr anchor="t" rtlCol="false" tIns="0" lIns="0" bIns="0" rIns="0">
            <a:spAutoFit/>
          </a:bodyPr>
          <a:lstStyle/>
          <a:p>
            <a:pPr algn="l">
              <a:lnSpc>
                <a:spcPts val="1912"/>
              </a:lnSpc>
            </a:pPr>
            <a:r>
              <a:rPr lang="en-US" sz="1650" spc="30">
                <a:solidFill>
                  <a:srgbClr val="2D83C3"/>
                </a:solidFill>
                <a:latin typeface="League Spartan"/>
                <a:ea typeface="League Spartan"/>
                <a:cs typeface="League Spartan"/>
                <a:sym typeface="League Spartan"/>
              </a:rPr>
              <a:t>3/21/2024  </a:t>
            </a:r>
            <a:r>
              <a:rPr lang="en-US" sz="1650" spc="30">
                <a:solidFill>
                  <a:srgbClr val="2D83C3"/>
                </a:solidFill>
                <a:latin typeface="League Spartan"/>
                <a:ea typeface="League Spartan"/>
                <a:cs typeface="League Spartan"/>
                <a:sym typeface="League Spartan"/>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98917"/>
            <a:ext cx="12720638" cy="1943100"/>
          </a:xfrm>
          <a:prstGeom prst="rect">
            <a:avLst/>
          </a:prstGeom>
        </p:spPr>
        <p:txBody>
          <a:bodyPr anchor="t" rtlCol="false" tIns="0" lIns="0" bIns="0" rIns="0">
            <a:spAutoFit/>
          </a:bodyPr>
          <a:lstStyle/>
          <a:p>
            <a:pPr algn="l">
              <a:lnSpc>
                <a:spcPts val="7650"/>
              </a:lnSpc>
            </a:pPr>
            <a:r>
              <a:rPr lang="en-US" sz="6375" spc="30">
                <a:solidFill>
                  <a:srgbClr val="000000"/>
                </a:solidFill>
                <a:latin typeface="League Spartan"/>
                <a:ea typeface="League Spartan"/>
                <a:cs typeface="League Spartan"/>
                <a:sym typeface="League Spartan"/>
              </a:rPr>
              <a:t>THE "WOW" IN OUR SOLUTION</a:t>
            </a:r>
          </a:p>
        </p:txBody>
      </p:sp>
      <p:sp>
        <p:nvSpPr>
          <p:cNvPr name="TextBox 30" id="30"/>
          <p:cNvSpPr txBox="true"/>
          <p:nvPr/>
        </p:nvSpPr>
        <p:spPr>
          <a:xfrm rot="0">
            <a:off x="16915827" y="9716990"/>
            <a:ext cx="342900" cy="247650"/>
          </a:xfrm>
          <a:prstGeom prst="rect">
            <a:avLst/>
          </a:prstGeom>
        </p:spPr>
        <p:txBody>
          <a:bodyPr anchor="t" rtlCol="false" tIns="0" lIns="0" bIns="0" rIns="0">
            <a:spAutoFit/>
          </a:bodyPr>
          <a:lstStyle/>
          <a:p>
            <a:pPr algn="l">
              <a:lnSpc>
                <a:spcPts val="1980"/>
              </a:lnSpc>
            </a:pPr>
            <a:r>
              <a:rPr lang="en-US" sz="1650" spc="15">
                <a:solidFill>
                  <a:srgbClr val="2D936B"/>
                </a:solidFill>
                <a:latin typeface="League Spartan"/>
                <a:ea typeface="League Spartan"/>
                <a:cs typeface="League Spartan"/>
                <a:sym typeface="League Spartan"/>
              </a:rPr>
              <a:t>9</a:t>
            </a:r>
          </a:p>
        </p:txBody>
      </p:sp>
      <p:sp>
        <p:nvSpPr>
          <p:cNvPr name="TextBox 31" id="31"/>
          <p:cNvSpPr txBox="true"/>
          <p:nvPr/>
        </p:nvSpPr>
        <p:spPr>
          <a:xfrm rot="0">
            <a:off x="3332321" y="3740944"/>
            <a:ext cx="8275320" cy="4095750"/>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Predictive Analytics: Integrating predictive models to forecast future performance trends based on historical data, giving managers a proactive approach to workforce planning.</a:t>
            </a:r>
          </a:p>
          <a:p>
            <a:pPr algn="l" marL="488632" indent="-244316" lvl="1">
              <a:lnSpc>
                <a:spcPts val="3240"/>
              </a:lnSpc>
              <a:buFont typeface="Arial"/>
              <a:buChar char="•"/>
            </a:pPr>
            <a:r>
              <a:rPr lang="en-US" sz="2700">
                <a:solidFill>
                  <a:srgbClr val="000000"/>
                </a:solidFill>
                <a:latin typeface="League Spartan"/>
                <a:ea typeface="League Spartan"/>
                <a:cs typeface="League Spartan"/>
                <a:sym typeface="League Spartan"/>
              </a:rPr>
              <a:t>Automated Alerts: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DAGPVfkBANI</dc:identifier>
  <dcterms:modified xsi:type="dcterms:W3CDTF">2011-08-01T06:04:30Z</dcterms:modified>
  <cp:revision>1</cp:revision>
  <dc:title>Employee Data Analysis.pptx</dc:title>
</cp:coreProperties>
</file>