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chivo Black" charset="1" panose="020B0A03020202020B04"/>
      <p:regular r:id="rId21"/>
    </p:embeddedFont>
    <p:embeddedFont>
      <p:font typeface="Trebuchet MS" charset="1" panose="020B0603020202020204"/>
      <p:regular r:id="rId22"/>
    </p:embeddedFont>
    <p:embeddedFont>
      <p:font typeface="League Spartan" charset="1" panose="00000800000000000000"/>
      <p:regular r:id="rId23"/>
    </p:embeddedFont>
    <p:embeddedFont>
      <p:font typeface="Trebuchet MS Bold" charset="1" panose="020B07030202020202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1.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4.png" Type="http://schemas.openxmlformats.org/officeDocument/2006/relationships/image"/><Relationship Id="rId8" Target="../media/image8.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5700712" y="7843838"/>
            <a:ext cx="1085850" cy="928688"/>
            <a:chOff x="0" y="0"/>
            <a:chExt cx="1447800" cy="1238250"/>
          </a:xfrm>
        </p:grpSpPr>
        <p:sp>
          <p:nvSpPr>
            <p:cNvPr name="Freeform 23" id="23"/>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4" id="24"/>
          <p:cNvSpPr txBox="true"/>
          <p:nvPr/>
        </p:nvSpPr>
        <p:spPr>
          <a:xfrm rot="0">
            <a:off x="1014412" y="479266"/>
            <a:ext cx="15909131" cy="1740694"/>
          </a:xfrm>
          <a:prstGeom prst="rect">
            <a:avLst/>
          </a:prstGeom>
        </p:spPr>
        <p:txBody>
          <a:bodyPr anchor="t" rtlCol="false" tIns="0" lIns="0" bIns="0" rIns="0">
            <a:spAutoFit/>
          </a:bodyPr>
          <a:lstStyle/>
          <a:p>
            <a:pPr algn="l">
              <a:lnSpc>
                <a:spcPts val="6885"/>
              </a:lnSpc>
            </a:pPr>
            <a:r>
              <a:rPr lang="en-US" sz="5737">
                <a:solidFill>
                  <a:srgbClr val="0F0F0F"/>
                </a:solidFill>
                <a:latin typeface="Archivo Black"/>
                <a:ea typeface="Archivo Black"/>
                <a:cs typeface="Archivo Black"/>
                <a:sym typeface="Archivo Black"/>
              </a:rPr>
              <a:t>Employee Data Analysis using Excel </a:t>
            </a:r>
          </a:p>
          <a:p>
            <a:pPr algn="l">
              <a:lnSpc>
                <a:spcPts val="6885"/>
              </a:lnSpc>
            </a:pPr>
          </a:p>
        </p:txBody>
      </p:sp>
      <p:sp>
        <p:nvSpPr>
          <p:cNvPr name="Freeform 25" id="25"/>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26" id="2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27" id="27"/>
          <p:cNvSpPr txBox="true"/>
          <p:nvPr/>
        </p:nvSpPr>
        <p:spPr>
          <a:xfrm rot="0">
            <a:off x="1801474" y="3243262"/>
            <a:ext cx="15457826" cy="3800475"/>
          </a:xfrm>
          <a:prstGeom prst="rect">
            <a:avLst/>
          </a:prstGeom>
        </p:spPr>
        <p:txBody>
          <a:bodyPr anchor="t" rtlCol="false" tIns="0" lIns="0" bIns="0" rIns="0">
            <a:spAutoFit/>
          </a:bodyPr>
          <a:lstStyle/>
          <a:p>
            <a:pPr algn="l">
              <a:lnSpc>
                <a:spcPts val="4320"/>
              </a:lnSpc>
            </a:pPr>
            <a:r>
              <a:rPr lang="en-US" sz="3600" spc="33">
                <a:solidFill>
                  <a:srgbClr val="000000"/>
                </a:solidFill>
                <a:latin typeface="League Spartan"/>
                <a:ea typeface="League Spartan"/>
                <a:cs typeface="League Spartan"/>
                <a:sym typeface="League Spartan"/>
              </a:rPr>
              <a:t>STUDENT NAME:  V.Nivetha</a:t>
            </a:r>
          </a:p>
          <a:p>
            <a:pPr algn="l">
              <a:lnSpc>
                <a:spcPts val="4320"/>
              </a:lnSpc>
            </a:pPr>
            <a:r>
              <a:rPr lang="en-US" sz="3600" spc="33">
                <a:solidFill>
                  <a:srgbClr val="000000"/>
                </a:solidFill>
                <a:latin typeface="League Spartan"/>
                <a:ea typeface="League Spartan"/>
                <a:cs typeface="League Spartan"/>
                <a:sym typeface="League Spartan"/>
              </a:rPr>
              <a:t>REGISTER NO: 312200789/44E4C4A4DF18FC34ACD04C51D0790F9C1	</a:t>
            </a:r>
          </a:p>
          <a:p>
            <a:pPr algn="l">
              <a:lnSpc>
                <a:spcPts val="4320"/>
              </a:lnSpc>
            </a:pPr>
            <a:r>
              <a:rPr lang="en-US" sz="3600" spc="33">
                <a:solidFill>
                  <a:srgbClr val="000000"/>
                </a:solidFill>
                <a:latin typeface="League Spartan"/>
                <a:ea typeface="League Spartan"/>
                <a:cs typeface="League Spartan"/>
                <a:sym typeface="League Spartan"/>
              </a:rPr>
              <a:t>DEPARTMENT: B.COM ( G ) COMMERCE </a:t>
            </a:r>
          </a:p>
          <a:p>
            <a:pPr algn="l">
              <a:lnSpc>
                <a:spcPts val="4320"/>
              </a:lnSpc>
            </a:pPr>
            <a:r>
              <a:rPr lang="en-US" sz="3600" spc="33">
                <a:solidFill>
                  <a:srgbClr val="000000"/>
                </a:solidFill>
                <a:latin typeface="League Spartan"/>
                <a:ea typeface="League Spartan"/>
                <a:cs typeface="League Spartan"/>
                <a:sym typeface="League Spartan"/>
              </a:rPr>
              <a:t>COLLEGE: PACHAIYAPPA'S COLLEGE FOR WOMEN,</a:t>
            </a:r>
          </a:p>
          <a:p>
            <a:pPr algn="l">
              <a:lnSpc>
                <a:spcPts val="4320"/>
              </a:lnSpc>
            </a:pPr>
            <a:r>
              <a:rPr lang="en-US" sz="3600" spc="33">
                <a:solidFill>
                  <a:srgbClr val="000000"/>
                </a:solidFill>
                <a:latin typeface="League Spartan"/>
                <a:ea typeface="League Spartan"/>
                <a:cs typeface="League Spartan"/>
                <a:sym typeface="League Spartan"/>
              </a:rPr>
              <a:t>KANCHIPURAM </a:t>
            </a:r>
          </a:p>
          <a:p>
            <a:pPr algn="l">
              <a:lnSpc>
                <a:spcPts val="4320"/>
              </a:lnSpc>
            </a:pPr>
            <a:r>
              <a:rPr lang="en-US" sz="3600" spc="33">
                <a:solidFill>
                  <a:srgbClr val="000000"/>
                </a:solidFill>
                <a:latin typeface="League Spartan"/>
                <a:ea typeface="League Spartan"/>
                <a:cs typeface="League Spartan"/>
                <a:sym typeface="League Spartan"/>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4" id="24"/>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5" id="25"/>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
        <p:nvSpPr>
          <p:cNvPr name="TextBox 26" id="26"/>
          <p:cNvSpPr txBox="true"/>
          <p:nvPr/>
        </p:nvSpPr>
        <p:spPr>
          <a:xfrm rot="0">
            <a:off x="1109662" y="431005"/>
            <a:ext cx="6248082" cy="1111569"/>
          </a:xfrm>
          <a:prstGeom prst="rect">
            <a:avLst/>
          </a:prstGeom>
        </p:spPr>
        <p:txBody>
          <a:bodyPr anchor="t" rtlCol="false" tIns="0" lIns="0" bIns="0" rIns="0">
            <a:spAutoFit/>
          </a:bodyPr>
          <a:lstStyle/>
          <a:p>
            <a:pPr algn="l">
              <a:lnSpc>
                <a:spcPts val="8640"/>
              </a:lnSpc>
            </a:pPr>
            <a:r>
              <a:rPr lang="en-US" sz="7200" spc="-44">
                <a:solidFill>
                  <a:srgbClr val="000000"/>
                </a:solidFill>
                <a:latin typeface="Trebuchet MS Bold"/>
                <a:ea typeface="Trebuchet MS Bold"/>
                <a:cs typeface="Trebuchet MS Bold"/>
                <a:sym typeface="Trebuchet MS Bold"/>
              </a:rPr>
              <a:t>MODELLING</a:t>
            </a:r>
          </a:p>
        </p:txBody>
      </p:sp>
      <p:grpSp>
        <p:nvGrpSpPr>
          <p:cNvPr name="Group 27" id="27"/>
          <p:cNvGrpSpPr/>
          <p:nvPr/>
        </p:nvGrpSpPr>
        <p:grpSpPr>
          <a:xfrm rot="0">
            <a:off x="15087600" y="787712"/>
            <a:ext cx="685800" cy="685800"/>
            <a:chOff x="0" y="0"/>
            <a:chExt cx="914400" cy="914400"/>
          </a:xfrm>
        </p:grpSpPr>
        <p:sp>
          <p:nvSpPr>
            <p:cNvPr name="Freeform 28" id="2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29" id="29"/>
          <p:cNvSpPr txBox="true"/>
          <p:nvPr/>
        </p:nvSpPr>
        <p:spPr>
          <a:xfrm rot="0">
            <a:off x="1201103" y="1384932"/>
            <a:ext cx="8726220" cy="9582150"/>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Data collection</a:t>
            </a:r>
          </a:p>
          <a:p>
            <a:pPr algn="l">
              <a:lnSpc>
                <a:spcPts val="5040"/>
              </a:lnSpc>
            </a:pPr>
            <a:r>
              <a:rPr lang="en-US" sz="4200" spc="39">
                <a:solidFill>
                  <a:srgbClr val="000000"/>
                </a:solidFill>
                <a:latin typeface="League Spartan"/>
                <a:ea typeface="League Spartan"/>
                <a:cs typeface="League Spartan"/>
                <a:sym typeface="League Spartan"/>
              </a:rPr>
              <a:t>1) Download - gaggle</a:t>
            </a:r>
          </a:p>
          <a:p>
            <a:pPr algn="l">
              <a:lnSpc>
                <a:spcPts val="5040"/>
              </a:lnSpc>
            </a:pPr>
            <a:r>
              <a:rPr lang="en-US" sz="4200" spc="39">
                <a:solidFill>
                  <a:srgbClr val="000000"/>
                </a:solidFill>
                <a:latin typeface="League Spartan"/>
                <a:ea typeface="League Spartan"/>
                <a:cs typeface="League Spartan"/>
                <a:sym typeface="League Spartan"/>
              </a:rPr>
              <a:t>2) Edunet dashboard - File download</a:t>
            </a:r>
          </a:p>
          <a:p>
            <a:pPr algn="l">
              <a:lnSpc>
                <a:spcPts val="5040"/>
              </a:lnSpc>
            </a:pPr>
            <a:r>
              <a:rPr lang="en-US" sz="4200" spc="39">
                <a:solidFill>
                  <a:srgbClr val="000000"/>
                </a:solidFill>
                <a:latin typeface="League Spartan"/>
                <a:ea typeface="League Spartan"/>
                <a:cs typeface="League Spartan"/>
                <a:sym typeface="League Spartan"/>
              </a:rPr>
              <a:t>Features collection</a:t>
            </a:r>
          </a:p>
          <a:p>
            <a:pPr algn="l">
              <a:lnSpc>
                <a:spcPts val="5040"/>
              </a:lnSpc>
            </a:pPr>
            <a:r>
              <a:rPr lang="en-US" sz="4200" spc="39">
                <a:solidFill>
                  <a:srgbClr val="000000"/>
                </a:solidFill>
                <a:latin typeface="League Spartan"/>
                <a:ea typeface="League Spartan"/>
                <a:cs typeface="League Spartan"/>
                <a:sym typeface="League Spartan"/>
              </a:rPr>
              <a:t>1) Employee I'D</a:t>
            </a:r>
          </a:p>
          <a:p>
            <a:pPr algn="l">
              <a:lnSpc>
                <a:spcPts val="5040"/>
              </a:lnSpc>
            </a:pPr>
            <a:r>
              <a:rPr lang="en-US" sz="4200" spc="39">
                <a:solidFill>
                  <a:srgbClr val="000000"/>
                </a:solidFill>
                <a:latin typeface="League Spartan"/>
                <a:ea typeface="League Spartan"/>
                <a:cs typeface="League Spartan"/>
                <a:sym typeface="League Spartan"/>
              </a:rPr>
              <a:t>2) First Name</a:t>
            </a:r>
          </a:p>
          <a:p>
            <a:pPr algn="l">
              <a:lnSpc>
                <a:spcPts val="5040"/>
              </a:lnSpc>
            </a:pPr>
            <a:r>
              <a:rPr lang="en-US" sz="4200" spc="39">
                <a:solidFill>
                  <a:srgbClr val="000000"/>
                </a:solidFill>
                <a:latin typeface="League Spartan"/>
                <a:ea typeface="League Spartan"/>
                <a:cs typeface="League Spartan"/>
                <a:sym typeface="League Spartan"/>
              </a:rPr>
              <a:t>3) Employee Type</a:t>
            </a:r>
          </a:p>
          <a:p>
            <a:pPr algn="l">
              <a:lnSpc>
                <a:spcPts val="5040"/>
              </a:lnSpc>
            </a:pPr>
            <a:r>
              <a:rPr lang="en-US" sz="4200" spc="39">
                <a:solidFill>
                  <a:srgbClr val="000000"/>
                </a:solidFill>
                <a:latin typeface="League Spartan"/>
                <a:ea typeface="League Spartan"/>
                <a:cs typeface="League Spartan"/>
                <a:sym typeface="League Spartan"/>
              </a:rPr>
              <a:t>4) Performance level</a:t>
            </a:r>
          </a:p>
          <a:p>
            <a:pPr algn="l">
              <a:lnSpc>
                <a:spcPts val="5040"/>
              </a:lnSpc>
            </a:pPr>
            <a:r>
              <a:rPr lang="en-US" sz="4200" spc="39">
                <a:solidFill>
                  <a:srgbClr val="000000"/>
                </a:solidFill>
                <a:latin typeface="League Spartan"/>
                <a:ea typeface="League Spartan"/>
                <a:cs typeface="League Spartan"/>
                <a:sym typeface="League Spartan"/>
              </a:rPr>
              <a:t>5) Gender - Male and female</a:t>
            </a:r>
          </a:p>
          <a:p>
            <a:pPr algn="l">
              <a:lnSpc>
                <a:spcPts val="5040"/>
              </a:lnSpc>
            </a:pPr>
            <a:r>
              <a:rPr lang="en-US" sz="4200" spc="39">
                <a:solidFill>
                  <a:srgbClr val="000000"/>
                </a:solidFill>
                <a:latin typeface="League Spartan"/>
                <a:ea typeface="League Spartan"/>
                <a:cs typeface="League Spartan"/>
                <a:sym typeface="League Spartan"/>
              </a:rPr>
              <a:t>6) Employee rating </a:t>
            </a:r>
          </a:p>
          <a:p>
            <a:pPr algn="l">
              <a:lnSpc>
                <a:spcPts val="5040"/>
              </a:lnSpc>
            </a:pPr>
            <a:r>
              <a:rPr lang="en-US" sz="4200" spc="39">
                <a:solidFill>
                  <a:srgbClr val="000000"/>
                </a:solidFill>
                <a:latin typeface="League Spartan"/>
                <a:ea typeface="League Spartan"/>
                <a:cs typeface="League Spartan"/>
                <a:sym typeface="League Spartan"/>
              </a:rPr>
              <a:t>Data cleaning</a:t>
            </a:r>
          </a:p>
          <a:p>
            <a:pPr algn="l">
              <a:lnSpc>
                <a:spcPts val="5040"/>
              </a:lnSpc>
            </a:pPr>
            <a:r>
              <a:rPr lang="en-US" sz="4200" spc="39">
                <a:solidFill>
                  <a:srgbClr val="000000"/>
                </a:solidFill>
                <a:latin typeface="League Spartan"/>
                <a:ea typeface="League Spartan"/>
                <a:cs typeface="League Spartan"/>
                <a:sym typeface="League Spartan"/>
              </a:rPr>
              <a:t>1) Missing values identification</a:t>
            </a:r>
          </a:p>
          <a:p>
            <a:pPr algn="l">
              <a:lnSpc>
                <a:spcPts val="5040"/>
              </a:lnSpc>
            </a:pPr>
            <a:r>
              <a:rPr lang="en-US" sz="4200" spc="39">
                <a:solidFill>
                  <a:srgbClr val="000000"/>
                </a:solidFill>
                <a:latin typeface="League Spartan"/>
                <a:ea typeface="League Spartan"/>
                <a:cs typeface="League Spartan"/>
                <a:sym typeface="League Spartan"/>
              </a:rPr>
              <a:t>2) Filter out missing values</a:t>
            </a:r>
          </a:p>
          <a:p>
            <a:pPr algn="l">
              <a:lnSpc>
                <a:spcPts val="5040"/>
              </a:lnSpc>
            </a:pPr>
          </a:p>
        </p:txBody>
      </p:sp>
      <p:sp>
        <p:nvSpPr>
          <p:cNvPr name="TextBox 30" id="30"/>
          <p:cNvSpPr txBox="true"/>
          <p:nvPr/>
        </p:nvSpPr>
        <p:spPr>
          <a:xfrm rot="0">
            <a:off x="9235440" y="3474349"/>
            <a:ext cx="8184588" cy="4476750"/>
          </a:xfrm>
          <a:prstGeom prst="rect">
            <a:avLst/>
          </a:prstGeom>
        </p:spPr>
        <p:txBody>
          <a:bodyPr anchor="t" rtlCol="false" tIns="0" lIns="0" bIns="0" rIns="0">
            <a:spAutoFit/>
          </a:bodyPr>
          <a:lstStyle/>
          <a:p>
            <a:pPr algn="l">
              <a:lnSpc>
                <a:spcPts val="5040"/>
              </a:lnSpc>
            </a:pPr>
          </a:p>
          <a:p>
            <a:pPr algn="l">
              <a:lnSpc>
                <a:spcPts val="5040"/>
              </a:lnSpc>
            </a:pPr>
            <a:r>
              <a:rPr lang="en-US" sz="4200" spc="39">
                <a:solidFill>
                  <a:srgbClr val="000000"/>
                </a:solidFill>
                <a:latin typeface="League Spartan"/>
                <a:ea typeface="League Spartan"/>
                <a:cs typeface="League Spartan"/>
                <a:sym typeface="League Spartan"/>
              </a:rPr>
              <a:t>Summary</a:t>
            </a:r>
          </a:p>
          <a:p>
            <a:pPr algn="l">
              <a:lnSpc>
                <a:spcPts val="5040"/>
              </a:lnSpc>
            </a:pPr>
            <a:r>
              <a:rPr lang="en-US" sz="4200" spc="39">
                <a:solidFill>
                  <a:srgbClr val="000000"/>
                </a:solidFill>
                <a:latin typeface="League Spartan"/>
                <a:ea typeface="League Spartan"/>
                <a:cs typeface="League Spartan"/>
                <a:sym typeface="League Spartan"/>
              </a:rPr>
              <a:t>1) Pivot Table - Summary of Data</a:t>
            </a:r>
          </a:p>
          <a:p>
            <a:pPr algn="l">
              <a:lnSpc>
                <a:spcPts val="5040"/>
              </a:lnSpc>
            </a:pPr>
            <a:r>
              <a:rPr lang="en-US" sz="4200" spc="39">
                <a:solidFill>
                  <a:srgbClr val="000000"/>
                </a:solidFill>
                <a:latin typeface="League Spartan"/>
                <a:ea typeface="League Spartan"/>
                <a:cs typeface="League Spartan"/>
                <a:sym typeface="League Spartan"/>
              </a:rPr>
              <a:t>Data visualization</a:t>
            </a:r>
          </a:p>
          <a:p>
            <a:pPr algn="l">
              <a:lnSpc>
                <a:spcPts val="5040"/>
              </a:lnSpc>
            </a:pPr>
            <a:r>
              <a:rPr lang="en-US" sz="4200" spc="39">
                <a:solidFill>
                  <a:srgbClr val="000000"/>
                </a:solidFill>
                <a:latin typeface="League Spartan"/>
                <a:ea typeface="League Spartan"/>
                <a:cs typeface="League Spartan"/>
                <a:sym typeface="League Spartan"/>
              </a:rPr>
              <a:t>1) Graph - Data visualization ( Bar chart)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8" id="28"/>
          <p:cNvSpPr/>
          <p:nvPr/>
        </p:nvSpPr>
        <p:spPr>
          <a:xfrm flipH="false" flipV="false" rot="0">
            <a:off x="2500312" y="9701212"/>
            <a:ext cx="114300" cy="266700"/>
          </a:xfrm>
          <a:custGeom>
            <a:avLst/>
            <a:gdLst/>
            <a:ahLst/>
            <a:cxnLst/>
            <a:rect r="r" b="b" t="t" l="l"/>
            <a:pathLst>
              <a:path h="266700" w="114300">
                <a:moveTo>
                  <a:pt x="0" y="0"/>
                </a:moveTo>
                <a:lnTo>
                  <a:pt x="114300" y="0"/>
                </a:lnTo>
                <a:lnTo>
                  <a:pt x="114300" y="266700"/>
                </a:lnTo>
                <a:lnTo>
                  <a:pt x="0" y="266700"/>
                </a:lnTo>
                <a:lnTo>
                  <a:pt x="0" y="0"/>
                </a:lnTo>
                <a:close/>
              </a:path>
            </a:pathLst>
          </a:custGeom>
          <a:blipFill>
            <a:blip r:embed="rId2"/>
            <a:stretch>
              <a:fillRect l="-66666" t="0" r="-66666" b="0"/>
            </a:stretch>
          </a:blipFill>
        </p:spPr>
      </p:sp>
      <p:sp>
        <p:nvSpPr>
          <p:cNvPr name="TextBox 29" id="29"/>
          <p:cNvSpPr txBox="true"/>
          <p:nvPr/>
        </p:nvSpPr>
        <p:spPr>
          <a:xfrm rot="0">
            <a:off x="1132998" y="572451"/>
            <a:ext cx="5086166" cy="1111569"/>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RESULTS</a:t>
            </a:r>
          </a:p>
        </p:txBody>
      </p:sp>
      <p:sp>
        <p:nvSpPr>
          <p:cNvPr name="TextBox 30" id="30"/>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pic>
        <p:nvPicPr>
          <p:cNvPr name="Picture 31" id="31"/>
          <p:cNvPicPr>
            <a:picLocks noChangeAspect="true"/>
          </p:cNvPicPr>
          <p:nvPr/>
        </p:nvPicPr>
        <p:blipFill>
          <a:blip r:embed="rId3"/>
          <a:stretch>
            <a:fillRect/>
          </a:stretch>
        </p:blipFill>
        <p:spPr>
          <a:xfrm rot="0">
            <a:off x="-581285" y="503486"/>
            <a:ext cx="16758302" cy="10923374"/>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78166"/>
            <a:ext cx="16022002" cy="1095375"/>
          </a:xfrm>
          <a:prstGeom prst="rect">
            <a:avLst/>
          </a:prstGeom>
        </p:spPr>
        <p:txBody>
          <a:bodyPr anchor="t" rtlCol="false" tIns="0" lIns="0" bIns="0" rIns="0">
            <a:spAutoFit/>
          </a:bodyPr>
          <a:lstStyle/>
          <a:p>
            <a:pPr algn="l">
              <a:lnSpc>
                <a:spcPts val="8640"/>
              </a:lnSpc>
            </a:pPr>
            <a:r>
              <a:rPr lang="en-US" sz="7200">
                <a:solidFill>
                  <a:srgbClr val="000000"/>
                </a:solidFill>
                <a:latin typeface="League Spartan"/>
                <a:ea typeface="League Spartan"/>
                <a:cs typeface="League Spartan"/>
                <a:sym typeface="League Spartan"/>
              </a:rPr>
              <a:t>conclusion</a:t>
            </a:r>
          </a:p>
        </p:txBody>
      </p:sp>
      <p:sp>
        <p:nvSpPr>
          <p:cNvPr name="TextBox 23" id="23"/>
          <p:cNvSpPr txBox="true"/>
          <p:nvPr/>
        </p:nvSpPr>
        <p:spPr>
          <a:xfrm rot="0">
            <a:off x="860875" y="2220107"/>
            <a:ext cx="15686109" cy="7667625"/>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Effective employee data analysis is vital for organizations aiming to balance employee growth with organizational success. </a:t>
            </a:r>
          </a:p>
          <a:p>
            <a:pPr algn="l">
              <a:lnSpc>
                <a:spcPts val="5040"/>
              </a:lnSpc>
            </a:pPr>
            <a:r>
              <a:rPr lang="en-US" sz="4200" spc="39">
                <a:solidFill>
                  <a:srgbClr val="000000"/>
                </a:solidFill>
                <a:latin typeface="League Spartan"/>
                <a:ea typeface="League Spartan"/>
                <a:cs typeface="League Spartan"/>
                <a:sym typeface="League Spartan"/>
              </a:rPr>
              <a:t>By thoroughly evaluating factors such as performance, appreciation, promotions, and increments, companies can drive motivation and productivity. </a:t>
            </a:r>
          </a:p>
          <a:p>
            <a:pPr algn="l">
              <a:lnSpc>
                <a:spcPts val="5040"/>
              </a:lnSpc>
            </a:pPr>
            <a:r>
              <a:rPr lang="en-US" sz="4200" spc="39">
                <a:solidFill>
                  <a:srgbClr val="000000"/>
                </a:solidFill>
                <a:latin typeface="League Spartan"/>
                <a:ea typeface="League Spartan"/>
                <a:cs typeface="League Spartan"/>
                <a:sym typeface="League Spartan"/>
              </a:rPr>
              <a:t>This approach not only enhances job satisfaction but also creates a work environment that fosters continuous personal development and aligns with the organization’s long-term goals. In conclusion, data-driven strategies empower organizations to support individual and collective growth.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EFFF33"/>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95123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TITLE</a:t>
            </a:r>
          </a:p>
        </p:txBody>
      </p:sp>
      <p:sp>
        <p:nvSpPr>
          <p:cNvPr name="Freeform 14" id="14"/>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4"/>
            <a:stretch>
              <a:fillRect l="-66666" t="0" r="-66666" b="0"/>
            </a:stretch>
          </a:blipFill>
        </p:spPr>
      </p:sp>
      <p:sp>
        <p:nvSpPr>
          <p:cNvPr name="Freeform 15" id="15"/>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5"/>
            <a:stretch>
              <a:fillRect l="0" t="-124" r="0" b="-124"/>
            </a:stretch>
          </a:blipFill>
        </p:spPr>
      </p:sp>
      <p:sp>
        <p:nvSpPr>
          <p:cNvPr name="TextBox 16" id="16"/>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7" id="17"/>
          <p:cNvSpPr txBox="true"/>
          <p:nvPr/>
        </p:nvSpPr>
        <p:spPr>
          <a:xfrm rot="0">
            <a:off x="1917723" y="3230626"/>
            <a:ext cx="12706962" cy="2000250"/>
          </a:xfrm>
          <a:prstGeom prst="rect">
            <a:avLst/>
          </a:prstGeom>
        </p:spPr>
        <p:txBody>
          <a:bodyPr anchor="t" rtlCol="false" tIns="0" lIns="0" bIns="0" rIns="0">
            <a:spAutoFit/>
          </a:bodyPr>
          <a:lstStyle/>
          <a:p>
            <a:pPr algn="l">
              <a:lnSpc>
                <a:spcPts val="7920"/>
              </a:lnSpc>
            </a:pPr>
            <a:r>
              <a:rPr lang="en-US" sz="6600">
                <a:solidFill>
                  <a:srgbClr val="0F0F0F"/>
                </a:solidFill>
                <a:latin typeface="League Spartan"/>
                <a:ea typeface="League Spartan"/>
                <a:cs typeface="League Spartan"/>
                <a:sym typeface="League Spartan"/>
              </a:rPr>
              <a:t>Employee Performance Analysis using Excel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EFFF33"/>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16030575" y="9201150"/>
            <a:ext cx="371475" cy="371475"/>
          </a:xfrm>
          <a:custGeom>
            <a:avLst/>
            <a:gdLst/>
            <a:ahLst/>
            <a:cxnLst/>
            <a:rect r="r" b="b" t="t" l="l"/>
            <a:pathLst>
              <a:path h="371475" w="371475">
                <a:moveTo>
                  <a:pt x="0" y="0"/>
                </a:moveTo>
                <a:lnTo>
                  <a:pt x="371475" y="0"/>
                </a:lnTo>
                <a:lnTo>
                  <a:pt x="371475" y="371475"/>
                </a:lnTo>
                <a:lnTo>
                  <a:pt x="0" y="371475"/>
                </a:lnTo>
                <a:lnTo>
                  <a:pt x="0" y="0"/>
                </a:lnTo>
                <a:close/>
              </a:path>
            </a:pathLst>
          </a:custGeom>
          <a:blipFill>
            <a:blip r:embed="rId6"/>
            <a:stretch>
              <a:fillRect l="0" t="0" r="0" b="0"/>
            </a:stretch>
          </a:blipFill>
        </p:spPr>
      </p:sp>
      <p:sp>
        <p:nvSpPr>
          <p:cNvPr name="Freeform 12" id="12"/>
          <p:cNvSpPr/>
          <p:nvPr/>
        </p:nvSpPr>
        <p:spPr>
          <a:xfrm flipH="false" flipV="false" rot="0">
            <a:off x="700088" y="9615488"/>
            <a:ext cx="5557838" cy="442912"/>
          </a:xfrm>
          <a:custGeom>
            <a:avLst/>
            <a:gdLst/>
            <a:ahLst/>
            <a:cxnLst/>
            <a:rect r="r" b="b" t="t" l="l"/>
            <a:pathLst>
              <a:path h="442912" w="5557838">
                <a:moveTo>
                  <a:pt x="0" y="0"/>
                </a:moveTo>
                <a:lnTo>
                  <a:pt x="5557837" y="0"/>
                </a:lnTo>
                <a:lnTo>
                  <a:pt x="5557837" y="442912"/>
                </a:lnTo>
                <a:lnTo>
                  <a:pt x="0" y="442912"/>
                </a:lnTo>
                <a:lnTo>
                  <a:pt x="0" y="0"/>
                </a:lnTo>
                <a:close/>
              </a:path>
            </a:pathLst>
          </a:custGeom>
          <a:blipFill>
            <a:blip r:embed="rId7"/>
            <a:stretch>
              <a:fillRect l="0" t="-124" r="0" b="-124"/>
            </a:stretch>
          </a:blipFill>
        </p:spPr>
      </p:sp>
      <p:sp>
        <p:nvSpPr>
          <p:cNvPr name="Freeform 13" id="13"/>
          <p:cNvSpPr/>
          <p:nvPr/>
        </p:nvSpPr>
        <p:spPr>
          <a:xfrm flipH="false" flipV="false" rot="0">
            <a:off x="71438" y="5729285"/>
            <a:ext cx="2600325" cy="4514847"/>
          </a:xfrm>
          <a:custGeom>
            <a:avLst/>
            <a:gdLst/>
            <a:ahLst/>
            <a:cxnLst/>
            <a:rect r="r" b="b" t="t" l="l"/>
            <a:pathLst>
              <a:path h="4514847" w="2600325">
                <a:moveTo>
                  <a:pt x="0" y="0"/>
                </a:moveTo>
                <a:lnTo>
                  <a:pt x="2600324" y="0"/>
                </a:lnTo>
                <a:lnTo>
                  <a:pt x="2600324" y="4514847"/>
                </a:lnTo>
                <a:lnTo>
                  <a:pt x="0" y="4514847"/>
                </a:lnTo>
                <a:lnTo>
                  <a:pt x="0" y="0"/>
                </a:lnTo>
                <a:close/>
              </a:path>
            </a:pathLst>
          </a:custGeom>
          <a:blipFill>
            <a:blip r:embed="rId8"/>
            <a:stretch>
              <a:fillRect l="-3" t="0" r="-3" b="0"/>
            </a:stretch>
          </a:blipFill>
        </p:spPr>
      </p:sp>
      <p:sp>
        <p:nvSpPr>
          <p:cNvPr name="TextBox 14" id="14"/>
          <p:cNvSpPr txBox="true"/>
          <p:nvPr/>
        </p:nvSpPr>
        <p:spPr>
          <a:xfrm rot="0">
            <a:off x="1109662" y="662367"/>
            <a:ext cx="5835661" cy="1111569"/>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AGENDA</a:t>
            </a:r>
          </a:p>
        </p:txBody>
      </p:sp>
      <p:sp>
        <p:nvSpPr>
          <p:cNvPr name="TextBox 15" id="15"/>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6" id="16"/>
          <p:cNvSpPr txBox="true"/>
          <p:nvPr/>
        </p:nvSpPr>
        <p:spPr>
          <a:xfrm rot="0">
            <a:off x="3856151" y="1598495"/>
            <a:ext cx="7360920" cy="7029450"/>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Problem Statement</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Project Overview</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End Users</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Our Solution and Proposition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Dataset Description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Modelling Approach</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Results and Discussion</a:t>
            </a:r>
          </a:p>
          <a:p>
            <a:pPr algn="l" marL="760095" indent="-380048" lvl="1">
              <a:lnSpc>
                <a:spcPts val="5040"/>
              </a:lnSpc>
              <a:buAutoNum type="arabicPeriod" startAt="1"/>
            </a:pPr>
            <a:r>
              <a:rPr lang="en-US" sz="4200">
                <a:solidFill>
                  <a:srgbClr val="0D0D0D"/>
                </a:solidFill>
                <a:latin typeface="League Spartan"/>
                <a:ea typeface="League Spartan"/>
                <a:cs typeface="League Spartan"/>
                <a:sym typeface="League Spartan"/>
              </a:rPr>
              <a:t>Conclusion</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929864" y="7072311"/>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929864" y="7872411"/>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2886752" y="3428999"/>
            <a:ext cx="4143375" cy="4886325"/>
          </a:xfrm>
          <a:custGeom>
            <a:avLst/>
            <a:gdLst/>
            <a:ahLst/>
            <a:cxnLst/>
            <a:rect r="r" b="b" t="t" l="l"/>
            <a:pathLst>
              <a:path h="4886325" w="4143375">
                <a:moveTo>
                  <a:pt x="0" y="0"/>
                </a:moveTo>
                <a:lnTo>
                  <a:pt x="4143375" y="0"/>
                </a:lnTo>
                <a:lnTo>
                  <a:pt x="4143375" y="4886325"/>
                </a:lnTo>
                <a:lnTo>
                  <a:pt x="0" y="4886325"/>
                </a:lnTo>
                <a:lnTo>
                  <a:pt x="0" y="0"/>
                </a:lnTo>
                <a:close/>
              </a:path>
            </a:pathLst>
          </a:custGeom>
          <a:blipFill>
            <a:blip r:embed="rId2"/>
            <a:stretch>
              <a:fillRect l="-21" t="0" r="-21"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251108" y="869567"/>
            <a:ext cx="9915828" cy="951230"/>
          </a:xfrm>
          <a:prstGeom prst="rect">
            <a:avLst/>
          </a:prstGeom>
        </p:spPr>
        <p:txBody>
          <a:bodyPr anchor="t" rtlCol="false" tIns="0" lIns="0" bIns="0" rIns="0">
            <a:spAutoFit/>
          </a:bodyPr>
          <a:lstStyle/>
          <a:p>
            <a:pPr algn="l">
              <a:lnSpc>
                <a:spcPts val="7650"/>
              </a:lnSpc>
            </a:pPr>
            <a:r>
              <a:rPr lang="en-US" sz="6375" spc="22">
                <a:solidFill>
                  <a:srgbClr val="000000"/>
                </a:solidFill>
                <a:latin typeface="Trebuchet MS Bold"/>
                <a:ea typeface="Trebuchet MS Bold"/>
                <a:cs typeface="Trebuchet MS Bold"/>
                <a:sym typeface="Trebuchet MS Bold"/>
              </a:rPr>
              <a:t>PROBLEM	STATEMENT</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2" id="32"/>
          <p:cNvSpPr txBox="true"/>
          <p:nvPr/>
        </p:nvSpPr>
        <p:spPr>
          <a:xfrm rot="0">
            <a:off x="1402248" y="2696527"/>
            <a:ext cx="11473014" cy="7667625"/>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The performance of employees plays a crucial role in driving the organization's growth. To foster a positive environment, it is important to appreciate and recognize employees' contributions, which can be achieved through promotions, increments, and continuous motivation. By investing in their development, the organization not only boosts employee morale but also ensures sustained progress and success for all.</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5332521" y="9166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5332521" y="9966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6" id="26"/>
          <p:cNvSpPr/>
          <p:nvPr/>
        </p:nvSpPr>
        <p:spPr>
          <a:xfrm flipH="false" flipV="false" rot="0">
            <a:off x="14289534" y="5094924"/>
            <a:ext cx="5300662" cy="5715000"/>
          </a:xfrm>
          <a:custGeom>
            <a:avLst/>
            <a:gdLst/>
            <a:ahLst/>
            <a:cxnLst/>
            <a:rect r="r" b="b" t="t" l="l"/>
            <a:pathLst>
              <a:path h="5715000" w="5300662">
                <a:moveTo>
                  <a:pt x="0" y="0"/>
                </a:moveTo>
                <a:lnTo>
                  <a:pt x="5300662" y="0"/>
                </a:lnTo>
                <a:lnTo>
                  <a:pt x="5300662" y="5715000"/>
                </a:lnTo>
                <a:lnTo>
                  <a:pt x="0" y="5715000"/>
                </a:lnTo>
                <a:lnTo>
                  <a:pt x="0" y="0"/>
                </a:lnTo>
                <a:close/>
              </a:path>
            </a:pathLst>
          </a:custGeom>
          <a:blipFill>
            <a:blip r:embed="rId2"/>
            <a:stretch>
              <a:fillRect l="0" t="0" r="0" b="0"/>
            </a:stretch>
          </a:blipFill>
        </p:spPr>
      </p:sp>
      <p:grpSp>
        <p:nvGrpSpPr>
          <p:cNvPr name="Group 27" id="27"/>
          <p:cNvGrpSpPr/>
          <p:nvPr/>
        </p:nvGrpSpPr>
        <p:grpSpPr>
          <a:xfrm rot="0">
            <a:off x="10044112" y="2543175"/>
            <a:ext cx="471488" cy="485775"/>
            <a:chOff x="0" y="0"/>
            <a:chExt cx="628650" cy="647700"/>
          </a:xfrm>
        </p:grpSpPr>
        <p:sp>
          <p:nvSpPr>
            <p:cNvPr name="Freeform 28" id="28"/>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29" id="29"/>
          <p:cNvSpPr txBox="true"/>
          <p:nvPr/>
        </p:nvSpPr>
        <p:spPr>
          <a:xfrm rot="0">
            <a:off x="1109662" y="1251425"/>
            <a:ext cx="7895272" cy="951230"/>
          </a:xfrm>
          <a:prstGeom prst="rect">
            <a:avLst/>
          </a:prstGeom>
        </p:spPr>
        <p:txBody>
          <a:bodyPr anchor="t" rtlCol="false" tIns="0" lIns="0" bIns="0" rIns="0">
            <a:spAutoFit/>
          </a:bodyPr>
          <a:lstStyle/>
          <a:p>
            <a:pPr algn="l">
              <a:lnSpc>
                <a:spcPts val="7650"/>
              </a:lnSpc>
            </a:pPr>
            <a:r>
              <a:rPr lang="en-US" sz="6375" spc="7">
                <a:solidFill>
                  <a:srgbClr val="000000"/>
                </a:solidFill>
                <a:latin typeface="Trebuchet MS Bold"/>
                <a:ea typeface="Trebuchet MS Bold"/>
                <a:cs typeface="Trebuchet MS Bold"/>
                <a:sym typeface="Trebuchet MS Bold"/>
              </a:rPr>
              <a:t>PROJECT	OVERVIEW</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2" id="32"/>
          <p:cNvSpPr txBox="true"/>
          <p:nvPr/>
        </p:nvSpPr>
        <p:spPr>
          <a:xfrm rot="0">
            <a:off x="1577340" y="3246120"/>
            <a:ext cx="11704320" cy="1085850"/>
          </a:xfrm>
          <a:prstGeom prst="rect">
            <a:avLst/>
          </a:prstGeom>
        </p:spPr>
        <p:txBody>
          <a:bodyPr anchor="t" rtlCol="false" tIns="0" lIns="0" bIns="0" rIns="0">
            <a:spAutoFit/>
          </a:bodyPr>
          <a:lstStyle/>
          <a:p>
            <a:pPr algn="l" marL="651510" indent="-325755" lvl="1">
              <a:lnSpc>
                <a:spcPts val="4320"/>
              </a:lnSpc>
              <a:buFont typeface="Arial"/>
              <a:buChar char="•"/>
            </a:pPr>
            <a:r>
              <a:rPr lang="en-US" sz="3600">
                <a:solidFill>
                  <a:srgbClr val="0D0D0D"/>
                </a:solidFill>
                <a:latin typeface="League Spartan"/>
                <a:ea typeface="League Spartan"/>
                <a:cs typeface="League Spartan"/>
                <a:sym typeface="League Spartan"/>
              </a:rPr>
              <a:t>.</a:t>
            </a:r>
          </a:p>
          <a:p>
            <a:pPr algn="l" marL="651510" indent="-325755" lvl="1">
              <a:lnSpc>
                <a:spcPts val="4320"/>
              </a:lnSpc>
            </a:pPr>
          </a:p>
        </p:txBody>
      </p:sp>
      <p:sp>
        <p:nvSpPr>
          <p:cNvPr name="TextBox 33" id="33"/>
          <p:cNvSpPr txBox="true"/>
          <p:nvPr/>
        </p:nvSpPr>
        <p:spPr>
          <a:xfrm rot="0">
            <a:off x="1105853" y="2851547"/>
            <a:ext cx="14617163" cy="7029450"/>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Employee Data Analysis focuses on collecting and interpreting data to improve workforce decision-making. </a:t>
            </a:r>
          </a:p>
          <a:p>
            <a:pPr algn="l">
              <a:lnSpc>
                <a:spcPts val="5040"/>
              </a:lnSpc>
            </a:pPr>
            <a:r>
              <a:rPr lang="en-US" sz="4200" spc="39">
                <a:solidFill>
                  <a:srgbClr val="000000"/>
                </a:solidFill>
                <a:latin typeface="League Spartan"/>
                <a:ea typeface="League Spartan"/>
                <a:cs typeface="League Spartan"/>
                <a:sym typeface="League Spartan"/>
              </a:rPr>
              <a:t>Key areas include tracking performance, employee growth, and retention. </a:t>
            </a:r>
          </a:p>
          <a:p>
            <a:pPr algn="l">
              <a:lnSpc>
                <a:spcPts val="5040"/>
              </a:lnSpc>
            </a:pPr>
            <a:r>
              <a:rPr lang="en-US" sz="4200" spc="39">
                <a:solidFill>
                  <a:srgbClr val="000000"/>
                </a:solidFill>
                <a:latin typeface="League Spartan"/>
                <a:ea typeface="League Spartan"/>
                <a:cs typeface="League Spartan"/>
                <a:sym typeface="League Spartan"/>
              </a:rPr>
              <a:t>It helps assess compensation, engagement, and satisfaction levels. </a:t>
            </a:r>
          </a:p>
          <a:p>
            <a:pPr algn="l">
              <a:lnSpc>
                <a:spcPts val="5040"/>
              </a:lnSpc>
            </a:pPr>
            <a:r>
              <a:rPr lang="en-US" sz="4200" spc="39">
                <a:solidFill>
                  <a:srgbClr val="000000"/>
                </a:solidFill>
                <a:latin typeface="League Spartan"/>
                <a:ea typeface="League Spartan"/>
                <a:cs typeface="League Spartan"/>
                <a:sym typeface="League Spartan"/>
              </a:rPr>
              <a:t>This analysis supports better workforce planning and enhances employee motivation. </a:t>
            </a:r>
          </a:p>
          <a:p>
            <a:pPr algn="l">
              <a:lnSpc>
                <a:spcPts val="5040"/>
              </a:lnSpc>
            </a:pPr>
            <a:r>
              <a:rPr lang="en-US" sz="4200" spc="39">
                <a:solidFill>
                  <a:srgbClr val="000000"/>
                </a:solidFill>
                <a:latin typeface="League Spartan"/>
                <a:ea typeface="League Spartan"/>
                <a:cs typeface="League Spartan"/>
                <a:sym typeface="League Spartan"/>
              </a:rPr>
              <a:t>Ultimately, it aligns individual progress with overall organizational growth.</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sz="4800" spc="-15">
                <a:solidFill>
                  <a:srgbClr val="000000"/>
                </a:solidFill>
                <a:latin typeface="Trebuchet MS Bold"/>
                <a:ea typeface="Trebuchet MS Bold"/>
                <a:cs typeface="Trebuchet MS Bold"/>
                <a:sym typeface="Trebuchet MS Bold"/>
              </a:rPr>
              <a:t>WHO ARE THE END USERS?</a:t>
            </a:r>
          </a:p>
        </p:txBody>
      </p:sp>
      <p:sp>
        <p:nvSpPr>
          <p:cNvPr name="Freeform 29" id="29"/>
          <p:cNvSpPr/>
          <p:nvPr/>
        </p:nvSpPr>
        <p:spPr>
          <a:xfrm flipH="false" flipV="false" rot="0">
            <a:off x="1085850" y="9258300"/>
            <a:ext cx="3271838" cy="728662"/>
          </a:xfrm>
          <a:custGeom>
            <a:avLst/>
            <a:gdLst/>
            <a:ahLst/>
            <a:cxnLst/>
            <a:rect r="r" b="b" t="t" l="l"/>
            <a:pathLst>
              <a:path h="728662" w="3271838">
                <a:moveTo>
                  <a:pt x="0" y="0"/>
                </a:moveTo>
                <a:lnTo>
                  <a:pt x="3271838" y="0"/>
                </a:lnTo>
                <a:lnTo>
                  <a:pt x="3271838" y="728662"/>
                </a:lnTo>
                <a:lnTo>
                  <a:pt x="0" y="728662"/>
                </a:lnTo>
                <a:lnTo>
                  <a:pt x="0" y="0"/>
                </a:lnTo>
                <a:close/>
              </a:path>
            </a:pathLst>
          </a:custGeom>
          <a:blipFill>
            <a:blip r:embed="rId2"/>
            <a:stretch>
              <a:fillRect l="0" t="0" r="0" b="0"/>
            </a:stretch>
          </a:blipFill>
        </p:spPr>
      </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Freeform 31" id="31"/>
          <p:cNvSpPr/>
          <p:nvPr/>
        </p:nvSpPr>
        <p:spPr>
          <a:xfrm flipH="false" flipV="false" rot="0">
            <a:off x="2011532" y="2114926"/>
            <a:ext cx="10232739" cy="7737046"/>
          </a:xfrm>
          <a:custGeom>
            <a:avLst/>
            <a:gdLst/>
            <a:ahLst/>
            <a:cxnLst/>
            <a:rect r="r" b="b" t="t" l="l"/>
            <a:pathLst>
              <a:path h="7737046" w="10232739">
                <a:moveTo>
                  <a:pt x="0" y="0"/>
                </a:moveTo>
                <a:lnTo>
                  <a:pt x="10232739" y="0"/>
                </a:lnTo>
                <a:lnTo>
                  <a:pt x="10232739" y="7737047"/>
                </a:lnTo>
                <a:lnTo>
                  <a:pt x="0" y="7737047"/>
                </a:lnTo>
                <a:lnTo>
                  <a:pt x="0" y="0"/>
                </a:lnTo>
                <a:close/>
              </a:path>
            </a:pathLst>
          </a:custGeom>
          <a:blipFill>
            <a:blip r:embed="rId3"/>
            <a:stretch>
              <a:fillRect l="0" t="-16128" r="0" b="-16128"/>
            </a:stretch>
          </a:blipFill>
        </p:spPr>
      </p:sp>
      <p:sp>
        <p:nvSpPr>
          <p:cNvPr name="Freeform 32" id="32"/>
          <p:cNvSpPr/>
          <p:nvPr/>
        </p:nvSpPr>
        <p:spPr>
          <a:xfrm flipH="false" flipV="false" rot="0">
            <a:off x="12684513" y="1337690"/>
            <a:ext cx="3240356" cy="3949510"/>
          </a:xfrm>
          <a:custGeom>
            <a:avLst/>
            <a:gdLst/>
            <a:ahLst/>
            <a:cxnLst/>
            <a:rect r="r" b="b" t="t" l="l"/>
            <a:pathLst>
              <a:path h="3949510" w="3240356">
                <a:moveTo>
                  <a:pt x="0" y="0"/>
                </a:moveTo>
                <a:lnTo>
                  <a:pt x="3240355" y="0"/>
                </a:lnTo>
                <a:lnTo>
                  <a:pt x="3240355" y="3949510"/>
                </a:lnTo>
                <a:lnTo>
                  <a:pt x="0" y="3949510"/>
                </a:lnTo>
                <a:lnTo>
                  <a:pt x="0" y="0"/>
                </a:lnTo>
                <a:close/>
              </a:path>
            </a:pathLst>
          </a:custGeom>
          <a:blipFill>
            <a:blip r:embed="rId4"/>
            <a:stretch>
              <a:fillRect l="-10942" t="0" r="-10942"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Freeform 22" id="22"/>
          <p:cNvSpPr/>
          <p:nvPr/>
        </p:nvSpPr>
        <p:spPr>
          <a:xfrm flipH="false" flipV="false" rot="0">
            <a:off x="0" y="2214562"/>
            <a:ext cx="4043361" cy="4872038"/>
          </a:xfrm>
          <a:custGeom>
            <a:avLst/>
            <a:gdLst/>
            <a:ahLst/>
            <a:cxnLst/>
            <a:rect r="r" b="b" t="t" l="l"/>
            <a:pathLst>
              <a:path h="4872038" w="4043361">
                <a:moveTo>
                  <a:pt x="0" y="0"/>
                </a:moveTo>
                <a:lnTo>
                  <a:pt x="4043361" y="0"/>
                </a:lnTo>
                <a:lnTo>
                  <a:pt x="4043361" y="4872038"/>
                </a:lnTo>
                <a:lnTo>
                  <a:pt x="0" y="4872038"/>
                </a:lnTo>
                <a:lnTo>
                  <a:pt x="0" y="0"/>
                </a:lnTo>
                <a:close/>
              </a:path>
            </a:pathLst>
          </a:custGeom>
          <a:blipFill>
            <a:blip r:embed="rId2"/>
            <a:stretch>
              <a:fillRect l="-13" t="0" r="-13" b="0"/>
            </a:stretch>
          </a:blipFill>
        </p:spPr>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9" id="29"/>
          <p:cNvSpPr txBox="true"/>
          <p:nvPr/>
        </p:nvSpPr>
        <p:spPr>
          <a:xfrm rot="0">
            <a:off x="837248" y="1290637"/>
            <a:ext cx="14644688" cy="816294"/>
          </a:xfrm>
          <a:prstGeom prst="rect">
            <a:avLst/>
          </a:prstGeom>
        </p:spPr>
        <p:txBody>
          <a:bodyPr anchor="t" rtlCol="false" tIns="0" lIns="0" bIns="0" rIns="0">
            <a:spAutoFit/>
          </a:bodyPr>
          <a:lstStyle/>
          <a:p>
            <a:pPr algn="l">
              <a:lnSpc>
                <a:spcPts val="6480"/>
              </a:lnSpc>
            </a:pPr>
            <a:r>
              <a:rPr lang="en-US" sz="5400" spc="37">
                <a:solidFill>
                  <a:srgbClr val="000000"/>
                </a:solidFill>
                <a:latin typeface="Trebuchet MS Bold"/>
                <a:ea typeface="Trebuchet MS Bold"/>
                <a:cs typeface="Trebuchet MS Bold"/>
                <a:sym typeface="Trebuchet MS Bold"/>
              </a:rPr>
              <a:t>OUR SOLUTION AND ITS VALUE PROPOSITION</a:t>
            </a:r>
          </a:p>
        </p:txBody>
      </p:sp>
      <p:sp>
        <p:nvSpPr>
          <p:cNvPr name="Freeform 30" id="30"/>
          <p:cNvSpPr/>
          <p:nvPr/>
        </p:nvSpPr>
        <p:spPr>
          <a:xfrm flipH="false" flipV="false" rot="0">
            <a:off x="1014412" y="9701212"/>
            <a:ext cx="3214688" cy="300038"/>
          </a:xfrm>
          <a:custGeom>
            <a:avLst/>
            <a:gdLst/>
            <a:ahLst/>
            <a:cxnLst/>
            <a:rect r="r" b="b" t="t" l="l"/>
            <a:pathLst>
              <a:path h="300038" w="3214688">
                <a:moveTo>
                  <a:pt x="0" y="0"/>
                </a:moveTo>
                <a:lnTo>
                  <a:pt x="3214688" y="0"/>
                </a:lnTo>
                <a:lnTo>
                  <a:pt x="3214688" y="300038"/>
                </a:lnTo>
                <a:lnTo>
                  <a:pt x="0" y="300038"/>
                </a:lnTo>
                <a:lnTo>
                  <a:pt x="0" y="0"/>
                </a:lnTo>
                <a:close/>
              </a:path>
            </a:pathLst>
          </a:custGeom>
          <a:blipFill>
            <a:blip r:embed="rId3"/>
            <a:stretch>
              <a:fillRect l="-66666" t="0" r="-66666" b="0"/>
            </a:stretch>
          </a:blipFill>
        </p:spPr>
      </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2" id="32"/>
          <p:cNvSpPr txBox="true"/>
          <p:nvPr/>
        </p:nvSpPr>
        <p:spPr>
          <a:xfrm rot="0">
            <a:off x="4529711" y="3853815"/>
            <a:ext cx="9752073" cy="3200400"/>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Conditional formatting - Missing values Filter - Filter out missing values</a:t>
            </a:r>
          </a:p>
          <a:p>
            <a:pPr algn="l">
              <a:lnSpc>
                <a:spcPts val="5040"/>
              </a:lnSpc>
            </a:pPr>
            <a:r>
              <a:rPr lang="en-US" sz="4200" spc="39">
                <a:solidFill>
                  <a:srgbClr val="000000"/>
                </a:solidFill>
                <a:latin typeface="League Spartan"/>
                <a:ea typeface="League Spartan"/>
                <a:cs typeface="League Spartan"/>
                <a:sym typeface="League Spartan"/>
              </a:rPr>
              <a:t> Pivot table - summary of date </a:t>
            </a:r>
          </a:p>
          <a:p>
            <a:pPr algn="l">
              <a:lnSpc>
                <a:spcPts val="5040"/>
              </a:lnSpc>
            </a:pPr>
            <a:r>
              <a:rPr lang="en-US" sz="4200" spc="39">
                <a:solidFill>
                  <a:srgbClr val="000000"/>
                </a:solidFill>
                <a:latin typeface="League Spartan"/>
                <a:ea typeface="League Spartan"/>
                <a:cs typeface="League Spartan"/>
                <a:sym typeface="League Spartan"/>
              </a:rPr>
              <a:t>Graph - Data visualization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32998" y="559116"/>
            <a:ext cx="16022002" cy="1104902"/>
          </a:xfrm>
          <a:prstGeom prst="rect">
            <a:avLst/>
          </a:prstGeom>
        </p:spPr>
        <p:txBody>
          <a:bodyPr anchor="t" rtlCol="false" tIns="0" lIns="0" bIns="0" rIns="0">
            <a:spAutoFit/>
          </a:bodyPr>
          <a:lstStyle/>
          <a:p>
            <a:pPr algn="l">
              <a:lnSpc>
                <a:spcPts val="8640"/>
              </a:lnSpc>
            </a:pPr>
            <a:r>
              <a:rPr lang="en-US" sz="7200">
                <a:solidFill>
                  <a:srgbClr val="000000"/>
                </a:solidFill>
                <a:latin typeface="Trebuchet MS Bold"/>
                <a:ea typeface="Trebuchet MS Bold"/>
                <a:cs typeface="Trebuchet MS Bold"/>
                <a:sym typeface="Trebuchet MS Bold"/>
              </a:rPr>
              <a:t>Dataset Description</a:t>
            </a:r>
          </a:p>
        </p:txBody>
      </p:sp>
      <p:sp>
        <p:nvSpPr>
          <p:cNvPr name="TextBox 23" id="23"/>
          <p:cNvSpPr txBox="true"/>
          <p:nvPr/>
        </p:nvSpPr>
        <p:spPr>
          <a:xfrm rot="0">
            <a:off x="1509268" y="2282189"/>
            <a:ext cx="11940020" cy="5753100"/>
          </a:xfrm>
          <a:prstGeom prst="rect">
            <a:avLst/>
          </a:prstGeom>
        </p:spPr>
        <p:txBody>
          <a:bodyPr anchor="t" rtlCol="false" tIns="0" lIns="0" bIns="0" rIns="0">
            <a:spAutoFit/>
          </a:bodyPr>
          <a:lstStyle/>
          <a:p>
            <a:pPr algn="l">
              <a:lnSpc>
                <a:spcPts val="5040"/>
              </a:lnSpc>
            </a:pPr>
            <a:r>
              <a:rPr lang="en-US" sz="4200" spc="39">
                <a:solidFill>
                  <a:srgbClr val="000000"/>
                </a:solidFill>
                <a:latin typeface="League Spartan"/>
                <a:ea typeface="League Spartan"/>
                <a:cs typeface="League Spartan"/>
                <a:sym typeface="League Spartan"/>
              </a:rPr>
              <a:t>Employee dataset - Kaggle</a:t>
            </a:r>
          </a:p>
          <a:p>
            <a:pPr algn="l">
              <a:lnSpc>
                <a:spcPts val="5040"/>
              </a:lnSpc>
            </a:pPr>
            <a:r>
              <a:rPr lang="en-US" sz="4200" spc="39">
                <a:solidFill>
                  <a:srgbClr val="000000"/>
                </a:solidFill>
                <a:latin typeface="League Spartan"/>
                <a:ea typeface="League Spartan"/>
                <a:cs typeface="League Spartan"/>
                <a:sym typeface="League Spartan"/>
              </a:rPr>
              <a:t>Features - 26</a:t>
            </a:r>
          </a:p>
          <a:p>
            <a:pPr algn="l">
              <a:lnSpc>
                <a:spcPts val="5040"/>
              </a:lnSpc>
            </a:pPr>
            <a:r>
              <a:rPr lang="en-US" sz="4200" spc="39">
                <a:solidFill>
                  <a:srgbClr val="000000"/>
                </a:solidFill>
                <a:latin typeface="League Spartan"/>
                <a:ea typeface="League Spartan"/>
                <a:cs typeface="League Spartan"/>
                <a:sym typeface="League Spartan"/>
              </a:rPr>
              <a:t>Considered - 9</a:t>
            </a:r>
          </a:p>
          <a:p>
            <a:pPr algn="l">
              <a:lnSpc>
                <a:spcPts val="5040"/>
              </a:lnSpc>
            </a:pPr>
            <a:r>
              <a:rPr lang="en-US" sz="4200" spc="39">
                <a:solidFill>
                  <a:srgbClr val="000000"/>
                </a:solidFill>
                <a:latin typeface="League Spartan"/>
                <a:ea typeface="League Spartan"/>
                <a:cs typeface="League Spartan"/>
                <a:sym typeface="League Spartan"/>
              </a:rPr>
              <a:t>Employee I'D - Numerical</a:t>
            </a:r>
          </a:p>
          <a:p>
            <a:pPr algn="l">
              <a:lnSpc>
                <a:spcPts val="5040"/>
              </a:lnSpc>
            </a:pPr>
            <a:r>
              <a:rPr lang="en-US" sz="4200" spc="39">
                <a:solidFill>
                  <a:srgbClr val="000000"/>
                </a:solidFill>
                <a:latin typeface="League Spartan"/>
                <a:ea typeface="League Spartan"/>
                <a:cs typeface="League Spartan"/>
                <a:sym typeface="League Spartan"/>
              </a:rPr>
              <a:t>First Name - Text</a:t>
            </a:r>
          </a:p>
          <a:p>
            <a:pPr algn="l">
              <a:lnSpc>
                <a:spcPts val="5040"/>
              </a:lnSpc>
            </a:pPr>
            <a:r>
              <a:rPr lang="en-US" sz="4200" spc="39">
                <a:solidFill>
                  <a:srgbClr val="000000"/>
                </a:solidFill>
                <a:latin typeface="League Spartan"/>
                <a:ea typeface="League Spartan"/>
                <a:cs typeface="League Spartan"/>
                <a:sym typeface="League Spartan"/>
              </a:rPr>
              <a:t>Employee Type</a:t>
            </a:r>
          </a:p>
          <a:p>
            <a:pPr algn="l">
              <a:lnSpc>
                <a:spcPts val="5040"/>
              </a:lnSpc>
            </a:pPr>
            <a:r>
              <a:rPr lang="en-US" sz="4200" spc="39">
                <a:solidFill>
                  <a:srgbClr val="000000"/>
                </a:solidFill>
                <a:latin typeface="League Spartan"/>
                <a:ea typeface="League Spartan"/>
                <a:cs typeface="League Spartan"/>
                <a:sym typeface="League Spartan"/>
              </a:rPr>
              <a:t>Performance level</a:t>
            </a:r>
          </a:p>
          <a:p>
            <a:pPr algn="l">
              <a:lnSpc>
                <a:spcPts val="5040"/>
              </a:lnSpc>
            </a:pPr>
            <a:r>
              <a:rPr lang="en-US" sz="4200" spc="39">
                <a:solidFill>
                  <a:srgbClr val="000000"/>
                </a:solidFill>
                <a:latin typeface="League Spartan"/>
                <a:ea typeface="League Spartan"/>
                <a:cs typeface="League Spartan"/>
                <a:sym typeface="League Spartan"/>
              </a:rPr>
              <a:t>Gender - male and female</a:t>
            </a:r>
          </a:p>
          <a:p>
            <a:pPr algn="l">
              <a:lnSpc>
                <a:spcPts val="5040"/>
              </a:lnSpc>
            </a:pPr>
            <a:r>
              <a:rPr lang="en-US" sz="4200" spc="39">
                <a:solidFill>
                  <a:srgbClr val="000000"/>
                </a:solidFill>
                <a:latin typeface="League Spartan"/>
                <a:ea typeface="League Spartan"/>
                <a:cs typeface="League Spartan"/>
                <a:sym typeface="League Spartan"/>
              </a:rPr>
              <a:t>Employee rating - Numerical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FFF33"/>
        </a:solidFill>
      </p:bgPr>
    </p:bg>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35686"/>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19608"/>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65490"/>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49804"/>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69804"/>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79608"/>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65490"/>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69804"/>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Freeform 29" id="29"/>
          <p:cNvSpPr/>
          <p:nvPr/>
        </p:nvSpPr>
        <p:spPr>
          <a:xfrm flipH="false" flipV="false" rot="0">
            <a:off x="100012" y="5072060"/>
            <a:ext cx="3700462" cy="5129212"/>
          </a:xfrm>
          <a:custGeom>
            <a:avLst/>
            <a:gdLst/>
            <a:ahLst/>
            <a:cxnLst/>
            <a:rect r="r" b="b" t="t" l="l"/>
            <a:pathLst>
              <a:path h="5129212" w="3700462">
                <a:moveTo>
                  <a:pt x="0" y="0"/>
                </a:moveTo>
                <a:lnTo>
                  <a:pt x="3700463" y="0"/>
                </a:lnTo>
                <a:lnTo>
                  <a:pt x="3700463" y="5129212"/>
                </a:lnTo>
                <a:lnTo>
                  <a:pt x="0" y="5129212"/>
                </a:lnTo>
                <a:lnTo>
                  <a:pt x="0" y="0"/>
                </a:lnTo>
                <a:close/>
              </a:path>
            </a:pathLst>
          </a:custGeom>
          <a:blipFill>
            <a:blip r:embed="rId2"/>
            <a:stretch>
              <a:fillRect l="0" t="-1428" r="0" b="-1428"/>
            </a:stretch>
          </a:blipFill>
        </p:spPr>
      </p:sp>
      <p:sp>
        <p:nvSpPr>
          <p:cNvPr name="TextBox 30" id="30"/>
          <p:cNvSpPr txBox="true"/>
          <p:nvPr/>
        </p:nvSpPr>
        <p:spPr>
          <a:xfrm rot="0">
            <a:off x="1109662" y="989392"/>
            <a:ext cx="12720638" cy="951230"/>
          </a:xfrm>
          <a:prstGeom prst="rect">
            <a:avLst/>
          </a:prstGeom>
        </p:spPr>
        <p:txBody>
          <a:bodyPr anchor="t" rtlCol="false" tIns="0" lIns="0" bIns="0" rIns="0">
            <a:spAutoFit/>
          </a:bodyPr>
          <a:lstStyle/>
          <a:p>
            <a:pPr algn="l">
              <a:lnSpc>
                <a:spcPts val="7650"/>
              </a:lnSpc>
            </a:pPr>
            <a:r>
              <a:rPr lang="en-US" sz="6375" spc="30">
                <a:solidFill>
                  <a:srgbClr val="000000"/>
                </a:solidFill>
                <a:latin typeface="Trebuchet MS Bold"/>
                <a:ea typeface="Trebuchet MS Bold"/>
                <a:cs typeface="Trebuchet MS Bold"/>
                <a:sym typeface="Trebuchet MS Bold"/>
              </a:rPr>
              <a:t>THE "WOW" IN OUR SOLUTION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9</a:t>
            </a:r>
          </a:p>
        </p:txBody>
      </p:sp>
      <p:sp>
        <p:nvSpPr>
          <p:cNvPr name="TextBox 32" id="32"/>
          <p:cNvSpPr txBox="true"/>
          <p:nvPr/>
        </p:nvSpPr>
        <p:spPr>
          <a:xfrm rot="0">
            <a:off x="2645213" y="3568249"/>
            <a:ext cx="14179174" cy="1285875"/>
          </a:xfrm>
          <a:prstGeom prst="rect">
            <a:avLst/>
          </a:prstGeom>
        </p:spPr>
        <p:txBody>
          <a:bodyPr anchor="t" rtlCol="false" tIns="0" lIns="0" bIns="0" rIns="0">
            <a:spAutoFit/>
          </a:bodyPr>
          <a:lstStyle/>
          <a:p>
            <a:pPr algn="l" marL="760095" indent="-380048" lvl="1">
              <a:lnSpc>
                <a:spcPts val="5040"/>
              </a:lnSpc>
              <a:buFont typeface="Arial"/>
              <a:buChar char="•"/>
            </a:pPr>
            <a:r>
              <a:rPr lang="en-US" sz="4200">
                <a:solidFill>
                  <a:srgbClr val="0D0D0D"/>
                </a:solidFill>
                <a:latin typeface="League Spartan"/>
                <a:ea typeface="League Spartan"/>
                <a:cs typeface="League Spartan"/>
                <a:sym typeface="League Spartan"/>
              </a:rPr>
              <a:t>=IFS(Z8&gt;=5,"VERY HIGH",Z8&gt;=4,"HIGH", Z8&gt;=3,"MED", TRUE,"LOW")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DAGPZ3SEro4</dc:identifier>
  <dcterms:modified xsi:type="dcterms:W3CDTF">2011-08-01T06:04:30Z</dcterms:modified>
  <cp:revision>1</cp:revision>
  <dc:title>Employee_Data_Analysis_2.pptx</dc:title>
</cp:coreProperties>
</file>