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8" r:id="rId11"/>
    <p:sldId id="269" r:id="rId12"/>
    <p:sldId id="270" r:id="rId13"/>
    <p:sldId id="271"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99EA9-A434-4B58-8C97-A93DA5E676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7199A6-B09E-4532-9A74-BF4C4C38DD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6476C9-CC25-4D37-99AC-8B65A460EE69}"/>
              </a:ext>
            </a:extLst>
          </p:cNvPr>
          <p:cNvSpPr>
            <a:spLocks noGrp="1"/>
          </p:cNvSpPr>
          <p:nvPr>
            <p:ph type="dt" sz="half" idx="10"/>
          </p:nvPr>
        </p:nvSpPr>
        <p:spPr/>
        <p:txBody>
          <a:bodyPr/>
          <a:lstStyle/>
          <a:p>
            <a:fld id="{4030E7B7-131B-4CD7-8AE4-F1D921710EE0}" type="datetimeFigureOut">
              <a:rPr lang="en-IN" smtClean="0"/>
              <a:t>21-09-2020</a:t>
            </a:fld>
            <a:endParaRPr lang="en-IN"/>
          </a:p>
        </p:txBody>
      </p:sp>
      <p:sp>
        <p:nvSpPr>
          <p:cNvPr id="5" name="Footer Placeholder 4">
            <a:extLst>
              <a:ext uri="{FF2B5EF4-FFF2-40B4-BE49-F238E27FC236}">
                <a16:creationId xmlns:a16="http://schemas.microsoft.com/office/drawing/2014/main" id="{DC7D572A-0EC7-466E-8336-BDF8FB4A6B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C92CC6-5EA9-483A-B9CE-F244D232D9EE}"/>
              </a:ext>
            </a:extLst>
          </p:cNvPr>
          <p:cNvSpPr>
            <a:spLocks noGrp="1"/>
          </p:cNvSpPr>
          <p:nvPr>
            <p:ph type="sldNum" sz="quarter" idx="12"/>
          </p:nvPr>
        </p:nvSpPr>
        <p:spPr/>
        <p:txBody>
          <a:bodyPr/>
          <a:lstStyle/>
          <a:p>
            <a:fld id="{721BF374-ADC6-43F2-8AA0-237F1DD61847}" type="slidenum">
              <a:rPr lang="en-IN" smtClean="0"/>
              <a:t>‹#›</a:t>
            </a:fld>
            <a:endParaRPr lang="en-IN"/>
          </a:p>
        </p:txBody>
      </p:sp>
    </p:spTree>
    <p:extLst>
      <p:ext uri="{BB962C8B-B14F-4D97-AF65-F5344CB8AC3E}">
        <p14:creationId xmlns:p14="http://schemas.microsoft.com/office/powerpoint/2010/main" val="195182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2E700-C810-4B10-A110-E8E7CF4371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A9FB2A-F0C0-414C-87DA-8218BB2C2F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390B43-28CA-4B53-A485-85D8088B54DA}"/>
              </a:ext>
            </a:extLst>
          </p:cNvPr>
          <p:cNvSpPr>
            <a:spLocks noGrp="1"/>
          </p:cNvSpPr>
          <p:nvPr>
            <p:ph type="dt" sz="half" idx="10"/>
          </p:nvPr>
        </p:nvSpPr>
        <p:spPr/>
        <p:txBody>
          <a:bodyPr/>
          <a:lstStyle/>
          <a:p>
            <a:fld id="{4030E7B7-131B-4CD7-8AE4-F1D921710EE0}" type="datetimeFigureOut">
              <a:rPr lang="en-IN" smtClean="0"/>
              <a:t>21-09-2020</a:t>
            </a:fld>
            <a:endParaRPr lang="en-IN"/>
          </a:p>
        </p:txBody>
      </p:sp>
      <p:sp>
        <p:nvSpPr>
          <p:cNvPr id="5" name="Footer Placeholder 4">
            <a:extLst>
              <a:ext uri="{FF2B5EF4-FFF2-40B4-BE49-F238E27FC236}">
                <a16:creationId xmlns:a16="http://schemas.microsoft.com/office/drawing/2014/main" id="{C7D83876-CDFD-469F-A0A3-A013A6FA53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C99272-0F3B-488E-8DBB-730F5B5120D3}"/>
              </a:ext>
            </a:extLst>
          </p:cNvPr>
          <p:cNvSpPr>
            <a:spLocks noGrp="1"/>
          </p:cNvSpPr>
          <p:nvPr>
            <p:ph type="sldNum" sz="quarter" idx="12"/>
          </p:nvPr>
        </p:nvSpPr>
        <p:spPr/>
        <p:txBody>
          <a:bodyPr/>
          <a:lstStyle/>
          <a:p>
            <a:fld id="{721BF374-ADC6-43F2-8AA0-237F1DD61847}" type="slidenum">
              <a:rPr lang="en-IN" smtClean="0"/>
              <a:t>‹#›</a:t>
            </a:fld>
            <a:endParaRPr lang="en-IN"/>
          </a:p>
        </p:txBody>
      </p:sp>
    </p:spTree>
    <p:extLst>
      <p:ext uri="{BB962C8B-B14F-4D97-AF65-F5344CB8AC3E}">
        <p14:creationId xmlns:p14="http://schemas.microsoft.com/office/powerpoint/2010/main" val="2962923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45582C-E628-41BE-BB14-6D7ACAAC66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60814B-EFC3-4399-8D85-1BA36373FF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51BF2D-CAA5-4AC2-9423-9C0C7EB4E3E7}"/>
              </a:ext>
            </a:extLst>
          </p:cNvPr>
          <p:cNvSpPr>
            <a:spLocks noGrp="1"/>
          </p:cNvSpPr>
          <p:nvPr>
            <p:ph type="dt" sz="half" idx="10"/>
          </p:nvPr>
        </p:nvSpPr>
        <p:spPr/>
        <p:txBody>
          <a:bodyPr/>
          <a:lstStyle/>
          <a:p>
            <a:fld id="{4030E7B7-131B-4CD7-8AE4-F1D921710EE0}" type="datetimeFigureOut">
              <a:rPr lang="en-IN" smtClean="0"/>
              <a:t>21-09-2020</a:t>
            </a:fld>
            <a:endParaRPr lang="en-IN"/>
          </a:p>
        </p:txBody>
      </p:sp>
      <p:sp>
        <p:nvSpPr>
          <p:cNvPr id="5" name="Footer Placeholder 4">
            <a:extLst>
              <a:ext uri="{FF2B5EF4-FFF2-40B4-BE49-F238E27FC236}">
                <a16:creationId xmlns:a16="http://schemas.microsoft.com/office/drawing/2014/main" id="{8050C390-0529-4EFE-B010-6D84E600C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781F17-D28A-4530-AE61-68ED53B4E0F9}"/>
              </a:ext>
            </a:extLst>
          </p:cNvPr>
          <p:cNvSpPr>
            <a:spLocks noGrp="1"/>
          </p:cNvSpPr>
          <p:nvPr>
            <p:ph type="sldNum" sz="quarter" idx="12"/>
          </p:nvPr>
        </p:nvSpPr>
        <p:spPr/>
        <p:txBody>
          <a:bodyPr/>
          <a:lstStyle/>
          <a:p>
            <a:fld id="{721BF374-ADC6-43F2-8AA0-237F1DD61847}" type="slidenum">
              <a:rPr lang="en-IN" smtClean="0"/>
              <a:t>‹#›</a:t>
            </a:fld>
            <a:endParaRPr lang="en-IN"/>
          </a:p>
        </p:txBody>
      </p:sp>
    </p:spTree>
    <p:extLst>
      <p:ext uri="{BB962C8B-B14F-4D97-AF65-F5344CB8AC3E}">
        <p14:creationId xmlns:p14="http://schemas.microsoft.com/office/powerpoint/2010/main" val="2563012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57EA-326F-4622-B6BB-434C36B262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45CEB0-8B12-4B19-9C58-D84F18273A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4F1F2A-A1DC-453E-9491-9A5FF8A64D4D}"/>
              </a:ext>
            </a:extLst>
          </p:cNvPr>
          <p:cNvSpPr>
            <a:spLocks noGrp="1"/>
          </p:cNvSpPr>
          <p:nvPr>
            <p:ph type="dt" sz="half" idx="10"/>
          </p:nvPr>
        </p:nvSpPr>
        <p:spPr/>
        <p:txBody>
          <a:bodyPr/>
          <a:lstStyle/>
          <a:p>
            <a:fld id="{4030E7B7-131B-4CD7-8AE4-F1D921710EE0}" type="datetimeFigureOut">
              <a:rPr lang="en-IN" smtClean="0"/>
              <a:t>21-09-2020</a:t>
            </a:fld>
            <a:endParaRPr lang="en-IN"/>
          </a:p>
        </p:txBody>
      </p:sp>
      <p:sp>
        <p:nvSpPr>
          <p:cNvPr id="5" name="Footer Placeholder 4">
            <a:extLst>
              <a:ext uri="{FF2B5EF4-FFF2-40B4-BE49-F238E27FC236}">
                <a16:creationId xmlns:a16="http://schemas.microsoft.com/office/drawing/2014/main" id="{B5E5C09B-7886-4055-A5F2-3CB9A31DAD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161977-BD14-4D8B-ACA7-549E9422112A}"/>
              </a:ext>
            </a:extLst>
          </p:cNvPr>
          <p:cNvSpPr>
            <a:spLocks noGrp="1"/>
          </p:cNvSpPr>
          <p:nvPr>
            <p:ph type="sldNum" sz="quarter" idx="12"/>
          </p:nvPr>
        </p:nvSpPr>
        <p:spPr/>
        <p:txBody>
          <a:bodyPr/>
          <a:lstStyle/>
          <a:p>
            <a:fld id="{721BF374-ADC6-43F2-8AA0-237F1DD61847}" type="slidenum">
              <a:rPr lang="en-IN" smtClean="0"/>
              <a:t>‹#›</a:t>
            </a:fld>
            <a:endParaRPr lang="en-IN"/>
          </a:p>
        </p:txBody>
      </p:sp>
    </p:spTree>
    <p:extLst>
      <p:ext uri="{BB962C8B-B14F-4D97-AF65-F5344CB8AC3E}">
        <p14:creationId xmlns:p14="http://schemas.microsoft.com/office/powerpoint/2010/main" val="1712287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C75F2-E384-4BD9-8D32-0346675A90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080465-6939-4AAC-969E-EBB8C1E73A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679097-DCD4-4D6A-997B-23DC246B6B6D}"/>
              </a:ext>
            </a:extLst>
          </p:cNvPr>
          <p:cNvSpPr>
            <a:spLocks noGrp="1"/>
          </p:cNvSpPr>
          <p:nvPr>
            <p:ph type="dt" sz="half" idx="10"/>
          </p:nvPr>
        </p:nvSpPr>
        <p:spPr/>
        <p:txBody>
          <a:bodyPr/>
          <a:lstStyle/>
          <a:p>
            <a:fld id="{4030E7B7-131B-4CD7-8AE4-F1D921710EE0}" type="datetimeFigureOut">
              <a:rPr lang="en-IN" smtClean="0"/>
              <a:t>21-09-2020</a:t>
            </a:fld>
            <a:endParaRPr lang="en-IN"/>
          </a:p>
        </p:txBody>
      </p:sp>
      <p:sp>
        <p:nvSpPr>
          <p:cNvPr id="5" name="Footer Placeholder 4">
            <a:extLst>
              <a:ext uri="{FF2B5EF4-FFF2-40B4-BE49-F238E27FC236}">
                <a16:creationId xmlns:a16="http://schemas.microsoft.com/office/drawing/2014/main" id="{E6577B61-5420-4A2D-B9A5-6F07F57D1C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53780A-8F6A-463A-9B94-AB9807B56053}"/>
              </a:ext>
            </a:extLst>
          </p:cNvPr>
          <p:cNvSpPr>
            <a:spLocks noGrp="1"/>
          </p:cNvSpPr>
          <p:nvPr>
            <p:ph type="sldNum" sz="quarter" idx="12"/>
          </p:nvPr>
        </p:nvSpPr>
        <p:spPr/>
        <p:txBody>
          <a:bodyPr/>
          <a:lstStyle/>
          <a:p>
            <a:fld id="{721BF374-ADC6-43F2-8AA0-237F1DD61847}" type="slidenum">
              <a:rPr lang="en-IN" smtClean="0"/>
              <a:t>‹#›</a:t>
            </a:fld>
            <a:endParaRPr lang="en-IN"/>
          </a:p>
        </p:txBody>
      </p:sp>
    </p:spTree>
    <p:extLst>
      <p:ext uri="{BB962C8B-B14F-4D97-AF65-F5344CB8AC3E}">
        <p14:creationId xmlns:p14="http://schemas.microsoft.com/office/powerpoint/2010/main" val="2763273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BF9EC-1103-400B-8F12-28E459A9E8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5D0094-D8B6-4DC5-9099-BBC1941914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A307BD-3167-42BA-BB4D-2D12E164AF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041D3B-E54A-47FE-9927-FB975F65DF52}"/>
              </a:ext>
            </a:extLst>
          </p:cNvPr>
          <p:cNvSpPr>
            <a:spLocks noGrp="1"/>
          </p:cNvSpPr>
          <p:nvPr>
            <p:ph type="dt" sz="half" idx="10"/>
          </p:nvPr>
        </p:nvSpPr>
        <p:spPr/>
        <p:txBody>
          <a:bodyPr/>
          <a:lstStyle/>
          <a:p>
            <a:fld id="{4030E7B7-131B-4CD7-8AE4-F1D921710EE0}" type="datetimeFigureOut">
              <a:rPr lang="en-IN" smtClean="0"/>
              <a:t>21-09-2020</a:t>
            </a:fld>
            <a:endParaRPr lang="en-IN"/>
          </a:p>
        </p:txBody>
      </p:sp>
      <p:sp>
        <p:nvSpPr>
          <p:cNvPr id="6" name="Footer Placeholder 5">
            <a:extLst>
              <a:ext uri="{FF2B5EF4-FFF2-40B4-BE49-F238E27FC236}">
                <a16:creationId xmlns:a16="http://schemas.microsoft.com/office/drawing/2014/main" id="{6624D509-A7F5-499B-84E0-417E114252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AB2CAA-B7A4-4187-BD8D-A1F4B751DD94}"/>
              </a:ext>
            </a:extLst>
          </p:cNvPr>
          <p:cNvSpPr>
            <a:spLocks noGrp="1"/>
          </p:cNvSpPr>
          <p:nvPr>
            <p:ph type="sldNum" sz="quarter" idx="12"/>
          </p:nvPr>
        </p:nvSpPr>
        <p:spPr/>
        <p:txBody>
          <a:bodyPr/>
          <a:lstStyle/>
          <a:p>
            <a:fld id="{721BF374-ADC6-43F2-8AA0-237F1DD61847}" type="slidenum">
              <a:rPr lang="en-IN" smtClean="0"/>
              <a:t>‹#›</a:t>
            </a:fld>
            <a:endParaRPr lang="en-IN"/>
          </a:p>
        </p:txBody>
      </p:sp>
    </p:spTree>
    <p:extLst>
      <p:ext uri="{BB962C8B-B14F-4D97-AF65-F5344CB8AC3E}">
        <p14:creationId xmlns:p14="http://schemas.microsoft.com/office/powerpoint/2010/main" val="3230108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8C36-60EF-4979-BA05-4FE84C36FC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AEE798-CCD6-48E7-977B-0DEC22A9A6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A7CD91-3393-4F99-887A-3A0EC14512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BEFE31-A9B9-4FE5-BBF3-5CC0A0B8C1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AAB8A0-2686-4778-BC25-4831F12730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640065-4AB3-403F-A766-F06471E2F8DE}"/>
              </a:ext>
            </a:extLst>
          </p:cNvPr>
          <p:cNvSpPr>
            <a:spLocks noGrp="1"/>
          </p:cNvSpPr>
          <p:nvPr>
            <p:ph type="dt" sz="half" idx="10"/>
          </p:nvPr>
        </p:nvSpPr>
        <p:spPr/>
        <p:txBody>
          <a:bodyPr/>
          <a:lstStyle/>
          <a:p>
            <a:fld id="{4030E7B7-131B-4CD7-8AE4-F1D921710EE0}" type="datetimeFigureOut">
              <a:rPr lang="en-IN" smtClean="0"/>
              <a:t>21-09-2020</a:t>
            </a:fld>
            <a:endParaRPr lang="en-IN"/>
          </a:p>
        </p:txBody>
      </p:sp>
      <p:sp>
        <p:nvSpPr>
          <p:cNvPr id="8" name="Footer Placeholder 7">
            <a:extLst>
              <a:ext uri="{FF2B5EF4-FFF2-40B4-BE49-F238E27FC236}">
                <a16:creationId xmlns:a16="http://schemas.microsoft.com/office/drawing/2014/main" id="{78559EAC-53D6-4470-8F47-D9DE9D6DAA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888307-EA10-4FC0-B33D-5C0AA5CF3071}"/>
              </a:ext>
            </a:extLst>
          </p:cNvPr>
          <p:cNvSpPr>
            <a:spLocks noGrp="1"/>
          </p:cNvSpPr>
          <p:nvPr>
            <p:ph type="sldNum" sz="quarter" idx="12"/>
          </p:nvPr>
        </p:nvSpPr>
        <p:spPr/>
        <p:txBody>
          <a:bodyPr/>
          <a:lstStyle/>
          <a:p>
            <a:fld id="{721BF374-ADC6-43F2-8AA0-237F1DD61847}" type="slidenum">
              <a:rPr lang="en-IN" smtClean="0"/>
              <a:t>‹#›</a:t>
            </a:fld>
            <a:endParaRPr lang="en-IN"/>
          </a:p>
        </p:txBody>
      </p:sp>
    </p:spTree>
    <p:extLst>
      <p:ext uri="{BB962C8B-B14F-4D97-AF65-F5344CB8AC3E}">
        <p14:creationId xmlns:p14="http://schemas.microsoft.com/office/powerpoint/2010/main" val="53731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9E66A-E988-4C6A-9571-181640BCFB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49A004-5DCD-4924-BB7D-6A36CF8E4EAE}"/>
              </a:ext>
            </a:extLst>
          </p:cNvPr>
          <p:cNvSpPr>
            <a:spLocks noGrp="1"/>
          </p:cNvSpPr>
          <p:nvPr>
            <p:ph type="dt" sz="half" idx="10"/>
          </p:nvPr>
        </p:nvSpPr>
        <p:spPr/>
        <p:txBody>
          <a:bodyPr/>
          <a:lstStyle/>
          <a:p>
            <a:fld id="{4030E7B7-131B-4CD7-8AE4-F1D921710EE0}" type="datetimeFigureOut">
              <a:rPr lang="en-IN" smtClean="0"/>
              <a:t>21-09-2020</a:t>
            </a:fld>
            <a:endParaRPr lang="en-IN"/>
          </a:p>
        </p:txBody>
      </p:sp>
      <p:sp>
        <p:nvSpPr>
          <p:cNvPr id="4" name="Footer Placeholder 3">
            <a:extLst>
              <a:ext uri="{FF2B5EF4-FFF2-40B4-BE49-F238E27FC236}">
                <a16:creationId xmlns:a16="http://schemas.microsoft.com/office/drawing/2014/main" id="{4EDE306D-D38E-493B-AD44-8924E0B1BD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F0BE110-16DE-4E9A-BF27-F102EBB84165}"/>
              </a:ext>
            </a:extLst>
          </p:cNvPr>
          <p:cNvSpPr>
            <a:spLocks noGrp="1"/>
          </p:cNvSpPr>
          <p:nvPr>
            <p:ph type="sldNum" sz="quarter" idx="12"/>
          </p:nvPr>
        </p:nvSpPr>
        <p:spPr/>
        <p:txBody>
          <a:bodyPr/>
          <a:lstStyle/>
          <a:p>
            <a:fld id="{721BF374-ADC6-43F2-8AA0-237F1DD61847}" type="slidenum">
              <a:rPr lang="en-IN" smtClean="0"/>
              <a:t>‹#›</a:t>
            </a:fld>
            <a:endParaRPr lang="en-IN"/>
          </a:p>
        </p:txBody>
      </p:sp>
    </p:spTree>
    <p:extLst>
      <p:ext uri="{BB962C8B-B14F-4D97-AF65-F5344CB8AC3E}">
        <p14:creationId xmlns:p14="http://schemas.microsoft.com/office/powerpoint/2010/main" val="3125186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4D1D9B-A6BD-4BB6-BC46-9877D96B0140}"/>
              </a:ext>
            </a:extLst>
          </p:cNvPr>
          <p:cNvSpPr>
            <a:spLocks noGrp="1"/>
          </p:cNvSpPr>
          <p:nvPr>
            <p:ph type="dt" sz="half" idx="10"/>
          </p:nvPr>
        </p:nvSpPr>
        <p:spPr/>
        <p:txBody>
          <a:bodyPr/>
          <a:lstStyle/>
          <a:p>
            <a:fld id="{4030E7B7-131B-4CD7-8AE4-F1D921710EE0}" type="datetimeFigureOut">
              <a:rPr lang="en-IN" smtClean="0"/>
              <a:t>21-09-2020</a:t>
            </a:fld>
            <a:endParaRPr lang="en-IN"/>
          </a:p>
        </p:txBody>
      </p:sp>
      <p:sp>
        <p:nvSpPr>
          <p:cNvPr id="3" name="Footer Placeholder 2">
            <a:extLst>
              <a:ext uri="{FF2B5EF4-FFF2-40B4-BE49-F238E27FC236}">
                <a16:creationId xmlns:a16="http://schemas.microsoft.com/office/drawing/2014/main" id="{1D3B52E2-8E6A-45CD-84BD-856C5C3ACD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C71679-06E6-489D-B048-C92865386DB2}"/>
              </a:ext>
            </a:extLst>
          </p:cNvPr>
          <p:cNvSpPr>
            <a:spLocks noGrp="1"/>
          </p:cNvSpPr>
          <p:nvPr>
            <p:ph type="sldNum" sz="quarter" idx="12"/>
          </p:nvPr>
        </p:nvSpPr>
        <p:spPr/>
        <p:txBody>
          <a:bodyPr/>
          <a:lstStyle/>
          <a:p>
            <a:fld id="{721BF374-ADC6-43F2-8AA0-237F1DD61847}" type="slidenum">
              <a:rPr lang="en-IN" smtClean="0"/>
              <a:t>‹#›</a:t>
            </a:fld>
            <a:endParaRPr lang="en-IN"/>
          </a:p>
        </p:txBody>
      </p:sp>
    </p:spTree>
    <p:extLst>
      <p:ext uri="{BB962C8B-B14F-4D97-AF65-F5344CB8AC3E}">
        <p14:creationId xmlns:p14="http://schemas.microsoft.com/office/powerpoint/2010/main" val="3800332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89068-8DDF-403A-8EED-C6D4E00D7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1C67A8-9E3A-4385-A3EB-8595985A51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5C72F6-C9DC-4230-93C0-0FE1387965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F612CB-4919-4512-A328-5994090C5178}"/>
              </a:ext>
            </a:extLst>
          </p:cNvPr>
          <p:cNvSpPr>
            <a:spLocks noGrp="1"/>
          </p:cNvSpPr>
          <p:nvPr>
            <p:ph type="dt" sz="half" idx="10"/>
          </p:nvPr>
        </p:nvSpPr>
        <p:spPr/>
        <p:txBody>
          <a:bodyPr/>
          <a:lstStyle/>
          <a:p>
            <a:fld id="{4030E7B7-131B-4CD7-8AE4-F1D921710EE0}" type="datetimeFigureOut">
              <a:rPr lang="en-IN" smtClean="0"/>
              <a:t>21-09-2020</a:t>
            </a:fld>
            <a:endParaRPr lang="en-IN"/>
          </a:p>
        </p:txBody>
      </p:sp>
      <p:sp>
        <p:nvSpPr>
          <p:cNvPr id="6" name="Footer Placeholder 5">
            <a:extLst>
              <a:ext uri="{FF2B5EF4-FFF2-40B4-BE49-F238E27FC236}">
                <a16:creationId xmlns:a16="http://schemas.microsoft.com/office/drawing/2014/main" id="{891A0626-9A09-4C8E-BD6A-9D53A1F873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AED672-9D5C-4C7D-9725-10D71B748BE2}"/>
              </a:ext>
            </a:extLst>
          </p:cNvPr>
          <p:cNvSpPr>
            <a:spLocks noGrp="1"/>
          </p:cNvSpPr>
          <p:nvPr>
            <p:ph type="sldNum" sz="quarter" idx="12"/>
          </p:nvPr>
        </p:nvSpPr>
        <p:spPr/>
        <p:txBody>
          <a:bodyPr/>
          <a:lstStyle/>
          <a:p>
            <a:fld id="{721BF374-ADC6-43F2-8AA0-237F1DD61847}" type="slidenum">
              <a:rPr lang="en-IN" smtClean="0"/>
              <a:t>‹#›</a:t>
            </a:fld>
            <a:endParaRPr lang="en-IN"/>
          </a:p>
        </p:txBody>
      </p:sp>
    </p:spTree>
    <p:extLst>
      <p:ext uri="{BB962C8B-B14F-4D97-AF65-F5344CB8AC3E}">
        <p14:creationId xmlns:p14="http://schemas.microsoft.com/office/powerpoint/2010/main" val="7095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5955-1C84-432A-BDB5-83AE9009F2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42C918-40D4-499C-B98A-546014F69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1363CD-E866-4C6D-BC0D-E4F38CE048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841BE6-02C7-46FB-A5AD-40F6B3228141}"/>
              </a:ext>
            </a:extLst>
          </p:cNvPr>
          <p:cNvSpPr>
            <a:spLocks noGrp="1"/>
          </p:cNvSpPr>
          <p:nvPr>
            <p:ph type="dt" sz="half" idx="10"/>
          </p:nvPr>
        </p:nvSpPr>
        <p:spPr/>
        <p:txBody>
          <a:bodyPr/>
          <a:lstStyle/>
          <a:p>
            <a:fld id="{4030E7B7-131B-4CD7-8AE4-F1D921710EE0}" type="datetimeFigureOut">
              <a:rPr lang="en-IN" smtClean="0"/>
              <a:t>21-09-2020</a:t>
            </a:fld>
            <a:endParaRPr lang="en-IN"/>
          </a:p>
        </p:txBody>
      </p:sp>
      <p:sp>
        <p:nvSpPr>
          <p:cNvPr id="6" name="Footer Placeholder 5">
            <a:extLst>
              <a:ext uri="{FF2B5EF4-FFF2-40B4-BE49-F238E27FC236}">
                <a16:creationId xmlns:a16="http://schemas.microsoft.com/office/drawing/2014/main" id="{20BE180D-2740-4364-B3E2-42ED416C59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3F3321-ADB1-4218-B3C6-547C013EC1EA}"/>
              </a:ext>
            </a:extLst>
          </p:cNvPr>
          <p:cNvSpPr>
            <a:spLocks noGrp="1"/>
          </p:cNvSpPr>
          <p:nvPr>
            <p:ph type="sldNum" sz="quarter" idx="12"/>
          </p:nvPr>
        </p:nvSpPr>
        <p:spPr/>
        <p:txBody>
          <a:bodyPr/>
          <a:lstStyle/>
          <a:p>
            <a:fld id="{721BF374-ADC6-43F2-8AA0-237F1DD61847}" type="slidenum">
              <a:rPr lang="en-IN" smtClean="0"/>
              <a:t>‹#›</a:t>
            </a:fld>
            <a:endParaRPr lang="en-IN"/>
          </a:p>
        </p:txBody>
      </p:sp>
    </p:spTree>
    <p:extLst>
      <p:ext uri="{BB962C8B-B14F-4D97-AF65-F5344CB8AC3E}">
        <p14:creationId xmlns:p14="http://schemas.microsoft.com/office/powerpoint/2010/main" val="3756631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5CCF03-2655-4830-9935-74ED0128BC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4F7A9F-06C5-448B-B2FF-012B94B817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928097-3DE2-4955-996B-5E506968BE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30E7B7-131B-4CD7-8AE4-F1D921710EE0}" type="datetimeFigureOut">
              <a:rPr lang="en-IN" smtClean="0"/>
              <a:t>21-09-2020</a:t>
            </a:fld>
            <a:endParaRPr lang="en-IN"/>
          </a:p>
        </p:txBody>
      </p:sp>
      <p:sp>
        <p:nvSpPr>
          <p:cNvPr id="5" name="Footer Placeholder 4">
            <a:extLst>
              <a:ext uri="{FF2B5EF4-FFF2-40B4-BE49-F238E27FC236}">
                <a16:creationId xmlns:a16="http://schemas.microsoft.com/office/drawing/2014/main" id="{DB66CB67-8732-43EF-88F3-313AE0D11A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276248-388F-4C7E-A443-DAD83787C7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BF374-ADC6-43F2-8AA0-237F1DD61847}" type="slidenum">
              <a:rPr lang="en-IN" smtClean="0"/>
              <a:t>‹#›</a:t>
            </a:fld>
            <a:endParaRPr lang="en-IN"/>
          </a:p>
        </p:txBody>
      </p:sp>
    </p:spTree>
    <p:extLst>
      <p:ext uri="{BB962C8B-B14F-4D97-AF65-F5344CB8AC3E}">
        <p14:creationId xmlns:p14="http://schemas.microsoft.com/office/powerpoint/2010/main" val="2678933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azur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0FEB-FD70-4992-A773-3D650A5BFE84}"/>
              </a:ext>
            </a:extLst>
          </p:cNvPr>
          <p:cNvSpPr>
            <a:spLocks noGrp="1"/>
          </p:cNvSpPr>
          <p:nvPr>
            <p:ph type="ctrTitle"/>
          </p:nvPr>
        </p:nvSpPr>
        <p:spPr>
          <a:xfrm>
            <a:off x="3273286" y="337930"/>
            <a:ext cx="5950227" cy="600420"/>
          </a:xfrm>
        </p:spPr>
        <p:txBody>
          <a:bodyPr>
            <a:normAutofit/>
          </a:bodyPr>
          <a:lstStyle/>
          <a:p>
            <a:r>
              <a:rPr lang="en-IN" sz="2800" dirty="0">
                <a:latin typeface="Times New Roman" panose="02020603050405020304" pitchFamily="18" charset="0"/>
                <a:cs typeface="Times New Roman" panose="02020603050405020304" pitchFamily="18" charset="0"/>
              </a:rPr>
              <a:t>Creating Microsoft Azure Account</a:t>
            </a:r>
          </a:p>
        </p:txBody>
      </p:sp>
      <p:sp>
        <p:nvSpPr>
          <p:cNvPr id="3" name="Subtitle 2">
            <a:extLst>
              <a:ext uri="{FF2B5EF4-FFF2-40B4-BE49-F238E27FC236}">
                <a16:creationId xmlns:a16="http://schemas.microsoft.com/office/drawing/2014/main" id="{A41C325C-B848-4EAF-B90E-1AF742DBFA9D}"/>
              </a:ext>
            </a:extLst>
          </p:cNvPr>
          <p:cNvSpPr>
            <a:spLocks noGrp="1"/>
          </p:cNvSpPr>
          <p:nvPr>
            <p:ph type="subTitle" idx="1"/>
          </p:nvPr>
        </p:nvSpPr>
        <p:spPr>
          <a:xfrm>
            <a:off x="1524000" y="1242390"/>
            <a:ext cx="9144000" cy="5449957"/>
          </a:xfrm>
        </p:spPr>
        <p:txBody>
          <a:bodyPr/>
          <a:lstStyle/>
          <a:p>
            <a:pPr algn="l"/>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following are the steps involved in creating an Azure account:</a:t>
            </a:r>
          </a:p>
          <a:p>
            <a:pPr algn="l"/>
            <a:r>
              <a:rPr lang="en-IN" sz="2000" b="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Step 1</a:t>
            </a:r>
            <a:r>
              <a:rPr lang="en-IN" sz="20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Go to </a:t>
            </a:r>
            <a:r>
              <a:rPr lang="en-IN" sz="2000" u="sng" dirty="0">
                <a:solidFill>
                  <a:srgbClr val="007B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https://www.azure.com</a:t>
            </a:r>
            <a:r>
              <a:rPr lang="en-IN" sz="20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and click on </a:t>
            </a:r>
            <a:r>
              <a:rPr lang="en-IN" sz="200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2000" b="1">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Start </a:t>
            </a:r>
            <a:r>
              <a:rPr lang="en-IN" sz="2000" b="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free </a:t>
            </a:r>
            <a:r>
              <a:rPr lang="en-IN" sz="20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button</a:t>
            </a:r>
          </a:p>
          <a:p>
            <a:pPr algn="l"/>
            <a:endParaRPr lang="en-IN" sz="2000" b="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endParaRPr lang="en-IN" sz="2000" b="1" dirty="0">
              <a:solidFill>
                <a:srgbClr val="212529"/>
              </a:solidFill>
              <a:latin typeface="Times New Roman" panose="02020603050405020304" pitchFamily="18" charset="0"/>
              <a:ea typeface="Times New Roman" panose="02020603050405020304" pitchFamily="18" charset="0"/>
              <a:cs typeface="Times New Roman" panose="02020603050405020304" pitchFamily="18" charset="0"/>
            </a:endParaRPr>
          </a:p>
          <a:p>
            <a:pPr algn="l"/>
            <a:endParaRPr lang="en-IN" sz="2000" b="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endParaRPr lang="en-IN" sz="2000" b="1" dirty="0">
              <a:solidFill>
                <a:srgbClr val="212529"/>
              </a:solidFill>
              <a:latin typeface="Times New Roman" panose="02020603050405020304" pitchFamily="18" charset="0"/>
              <a:ea typeface="Times New Roman" panose="02020603050405020304" pitchFamily="18" charset="0"/>
              <a:cs typeface="Times New Roman" panose="02020603050405020304" pitchFamily="18" charset="0"/>
            </a:endParaRPr>
          </a:p>
          <a:p>
            <a:pPr algn="l"/>
            <a:endParaRPr lang="en-IN" sz="2000" b="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endParaRPr lang="en-IN" sz="2000" b="1" dirty="0">
              <a:solidFill>
                <a:srgbClr val="212529"/>
              </a:solidFill>
              <a:latin typeface="Times New Roman" panose="02020603050405020304" pitchFamily="18" charset="0"/>
              <a:ea typeface="Times New Roman" panose="02020603050405020304" pitchFamily="18" charset="0"/>
              <a:cs typeface="Times New Roman" panose="02020603050405020304" pitchFamily="18" charset="0"/>
            </a:endParaRPr>
          </a:p>
          <a:p>
            <a:pPr algn="l"/>
            <a:endParaRPr lang="en-IN" sz="2000" b="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endParaRPr lang="en-IN" sz="2000" b="1" dirty="0">
              <a:solidFill>
                <a:srgbClr val="212529"/>
              </a:solidFill>
              <a:latin typeface="Times New Roman" panose="02020603050405020304" pitchFamily="18" charset="0"/>
              <a:ea typeface="Times New Roman" panose="02020603050405020304" pitchFamily="18" charset="0"/>
              <a:cs typeface="Times New Roman" panose="02020603050405020304" pitchFamily="18" charset="0"/>
            </a:endParaRPr>
          </a:p>
          <a:p>
            <a:pPr algn="l"/>
            <a:endParaRPr lang="en-IN" sz="2000" b="1" dirty="0">
              <a:solidFill>
                <a:srgbClr val="212529"/>
              </a:solidFill>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IN" sz="2000" b="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Step 2</a:t>
            </a:r>
            <a:r>
              <a:rPr lang="en-IN" sz="20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Again, click on the </a:t>
            </a:r>
            <a:r>
              <a:rPr lang="en-IN" sz="2000" b="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Start free</a:t>
            </a:r>
            <a:r>
              <a:rPr lang="en-IN" sz="20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button</a:t>
            </a:r>
          </a:p>
          <a:p>
            <a:pPr algn="l"/>
            <a:endParaRPr lang="en-IN" sz="2000" dirty="0">
              <a:solidFill>
                <a:srgbClr val="212529"/>
              </a:solidFill>
              <a:latin typeface="Times New Roman" panose="02020603050405020304" pitchFamily="18" charset="0"/>
              <a:ea typeface="Times New Roman" panose="02020603050405020304" pitchFamily="18" charset="0"/>
              <a:cs typeface="Times New Roman" panose="02020603050405020304" pitchFamily="18" charset="0"/>
            </a:endParaRPr>
          </a:p>
          <a:p>
            <a:pPr algn="l"/>
            <a:endParaRPr lang="en-IN" sz="1800" dirty="0">
              <a:solidFill>
                <a:srgbClr val="212529"/>
              </a:solidFill>
              <a:effectLst/>
              <a:latin typeface="Arial" panose="020B0604020202020204" pitchFamily="34" charset="0"/>
              <a:ea typeface="Times New Roman" panose="02020603050405020304" pitchFamily="18" charset="0"/>
            </a:endParaRPr>
          </a:p>
          <a:p>
            <a:pPr algn="l"/>
            <a:endParaRPr lang="en-IN" sz="1800" dirty="0">
              <a:solidFill>
                <a:srgbClr val="212529"/>
              </a:solidFill>
              <a:latin typeface="Arial" panose="020B0604020202020204" pitchFamily="34" charset="0"/>
              <a:ea typeface="Times New Roman" panose="02020603050405020304" pitchFamily="18" charset="0"/>
            </a:endParaRPr>
          </a:p>
          <a:p>
            <a:pPr algn="l"/>
            <a:endParaRPr lang="en-IN" sz="1800" dirty="0">
              <a:solidFill>
                <a:srgbClr val="212529"/>
              </a:solidFill>
              <a:effectLst/>
              <a:latin typeface="Arial" panose="020B0604020202020204" pitchFamily="34" charset="0"/>
              <a:ea typeface="Times New Roman" panose="02020603050405020304" pitchFamily="18" charset="0"/>
            </a:endParaRPr>
          </a:p>
          <a:p>
            <a:pPr algn="l"/>
            <a:endParaRPr lang="en-IN" sz="1800" dirty="0">
              <a:effectLst/>
              <a:latin typeface="Times New Roman" panose="02020603050405020304" pitchFamily="18" charset="0"/>
              <a:ea typeface="Times New Roman" panose="02020603050405020304" pitchFamily="18" charset="0"/>
            </a:endParaRPr>
          </a:p>
          <a:p>
            <a:pPr algn="l"/>
            <a:endParaRPr lang="en-IN" sz="1800" dirty="0">
              <a:effectLst/>
              <a:latin typeface="Times New Roman" panose="02020603050405020304" pitchFamily="18" charset="0"/>
              <a:ea typeface="Times New Roman" panose="02020603050405020304" pitchFamily="18" charset="0"/>
            </a:endParaRPr>
          </a:p>
          <a:p>
            <a:pPr algn="l"/>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descr="Azure login-What is Microsoft Azure-Intellipaat">
            <a:extLst>
              <a:ext uri="{FF2B5EF4-FFF2-40B4-BE49-F238E27FC236}">
                <a16:creationId xmlns:a16="http://schemas.microsoft.com/office/drawing/2014/main" id="{C365F68D-C229-4C3A-B123-C6E40422BC3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54383" y="2484783"/>
            <a:ext cx="5731510" cy="2390140"/>
          </a:xfrm>
          <a:prstGeom prst="rect">
            <a:avLst/>
          </a:prstGeom>
          <a:noFill/>
          <a:ln>
            <a:noFill/>
          </a:ln>
        </p:spPr>
      </p:pic>
    </p:spTree>
    <p:extLst>
      <p:ext uri="{BB962C8B-B14F-4D97-AF65-F5344CB8AC3E}">
        <p14:creationId xmlns:p14="http://schemas.microsoft.com/office/powerpoint/2010/main" val="3702399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76B674-6033-407E-8F28-69F3ACE531BB}"/>
              </a:ext>
            </a:extLst>
          </p:cNvPr>
          <p:cNvSpPr txBox="1"/>
          <p:nvPr/>
        </p:nvSpPr>
        <p:spPr>
          <a:xfrm>
            <a:off x="715617" y="583096"/>
            <a:ext cx="9727096" cy="10753713"/>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ADVANTAGES:</a:t>
            </a:r>
          </a:p>
          <a:p>
            <a:endParaRPr lang="en-IN" dirty="0"/>
          </a:p>
          <a:p>
            <a:pPr marL="285750" indent="-285750">
              <a:buFont typeface="Wingdings" panose="05000000000000000000" pitchFamily="2" charset="2"/>
              <a:buChar char="Ø"/>
            </a:pPr>
            <a:endParaRPr lang="en-IN" dirty="0"/>
          </a:p>
          <a:p>
            <a:pPr marL="342900" lvl="0" indent="-342900">
              <a:buSzPts val="1000"/>
              <a:buFont typeface="Wingdings" panose="05000000000000000000" pitchFamily="2" charset="2"/>
              <a:buChar char="Ø"/>
              <a:tabLst>
                <a:tab pos="457200" algn="l"/>
              </a:tabLst>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Cost efficient:</a:t>
            </a:r>
          </a:p>
          <a:p>
            <a:pPr marL="457200">
              <a:lnSpc>
                <a:spcPct val="107000"/>
              </a:lnSpc>
              <a:spcAft>
                <a:spcPts val="12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Azure solutions don’t just make it faster and easier to add and scale infrastructure, they make it cheaper. Physical services and infrastructure devices like routers, load balancers and more quickly add up to thousands or even hundreds of thousands of dollars. Then there’s the IT expertise required to run this equipment, which amounts to major payroll overhead. By leveraging Microsoft’s massive infrastructure and expertise, Azure can trim our annual IT budget by head-turning percentages.</a:t>
            </a:r>
          </a:p>
          <a:p>
            <a:pPr marL="342900" lvl="0" indent="-342900">
              <a:buSzPts val="1000"/>
              <a:buFont typeface="Wingdings" panose="05000000000000000000" pitchFamily="2" charset="2"/>
              <a:buChar char="Ø"/>
              <a:tabLst>
                <a:tab pos="457200" algn="l"/>
              </a:tabLst>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Flexibility</a:t>
            </a:r>
          </a:p>
          <a:p>
            <a:pPr marL="457200">
              <a:lnSpc>
                <a:spcPct val="107000"/>
              </a:lnSpc>
              <a:spcAft>
                <a:spcPts val="12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With Microsoft Azure you can spin up new services and geometrically scale your data storage capabilities on the fly. Compare this to a static data </a:t>
            </a:r>
            <a:r>
              <a:rPr lang="en-IN" sz="2000" dirty="0" err="1">
                <a:latin typeface="Times New Roman" panose="02020603050405020304" pitchFamily="18" charset="0"/>
                <a:ea typeface="Calibri" panose="020F0502020204030204" pitchFamily="34" charset="0"/>
                <a:cs typeface="Times New Roman" panose="02020603050405020304" pitchFamily="18" charset="0"/>
              </a:rPr>
              <a:t>center</a:t>
            </a:r>
            <a:r>
              <a:rPr lang="en-IN" sz="2000" dirty="0">
                <a:latin typeface="Times New Roman" panose="02020603050405020304" pitchFamily="18" charset="0"/>
                <a:ea typeface="Calibri" panose="020F0502020204030204" pitchFamily="34" charset="0"/>
                <a:cs typeface="Times New Roman" panose="02020603050405020304" pitchFamily="18" charset="0"/>
              </a:rPr>
              <a:t>, which would require new hardware and OS purchasing, provisioning, and deployment before additional power could be brought to bear against your IT challenges. This modern flexibility makes Azure a tempting solution for organizations of any size.</a:t>
            </a:r>
          </a:p>
          <a:p>
            <a:pPr marL="800100" indent="-342900">
              <a:lnSpc>
                <a:spcPct val="107000"/>
              </a:lnSpc>
              <a:spcAft>
                <a:spcPts val="1200"/>
              </a:spcAft>
              <a:buFont typeface="Wingdings" panose="05000000000000000000" pitchFamily="2" charset="2"/>
              <a:buChar char="Ø"/>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257186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D51C8C-228A-4C9B-97D6-47FA28653271}"/>
              </a:ext>
            </a:extLst>
          </p:cNvPr>
          <p:cNvSpPr txBox="1"/>
          <p:nvPr/>
        </p:nvSpPr>
        <p:spPr>
          <a:xfrm>
            <a:off x="1384852" y="795130"/>
            <a:ext cx="9422296" cy="6415089"/>
          </a:xfrm>
          <a:prstGeom prst="rect">
            <a:avLst/>
          </a:prstGeom>
          <a:noFill/>
        </p:spPr>
        <p:txBody>
          <a:bodyPr wrap="square" rtlCol="0">
            <a:spAutoFit/>
          </a:bodyPr>
          <a:lstStyle/>
          <a:p>
            <a:pPr marL="342900" lvl="0" indent="-342900">
              <a:buSzPts val="1000"/>
              <a:buFont typeface="Symbol" panose="05050102010706020507" pitchFamily="18" charset="2"/>
              <a:buChar char=""/>
              <a:tabLst>
                <a:tab pos="457200" algn="l"/>
              </a:tabLst>
            </a:pPr>
            <a:endParaRPr lang="en-IN" b="1" dirty="0">
              <a:solidFill>
                <a:srgbClr val="64696C"/>
              </a:solidFill>
              <a:latin typeface="Lab Grotesque"/>
              <a:ea typeface="Times New Roman" panose="02020603050405020304" pitchFamily="18" charset="0"/>
            </a:endParaRPr>
          </a:p>
          <a:p>
            <a:pPr marL="285750" lvl="0" indent="-285750">
              <a:buSzPts val="1000"/>
              <a:buFont typeface="Wingdings" panose="05000000000000000000" pitchFamily="2" charset="2"/>
              <a:buChar char="Ø"/>
              <a:tabLst>
                <a:tab pos="457200" algn="l"/>
              </a:tabLs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Applications</a:t>
            </a:r>
          </a:p>
          <a:p>
            <a:pPr lvl="0">
              <a:buSzPts val="1000"/>
              <a:tabLst>
                <a:tab pos="457200" algn="l"/>
              </a:tabLst>
            </a:pP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ct val="107000"/>
              </a:lnSpc>
              <a:spcAft>
                <a:spcPts val="12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With a la carte service offerings like Visual Studio Team Services, Visual Studio Application Insights, and Azure’s scalable, on-demand storage for both frequently accessed and ‘cold’ data, Microsoft makes developing and testing mission-critical apps a snap. Move an application from test to production mode on the fly across a globally distributed network. Microsoft also offers substantial licensing discounts for migrating their existing apps to Azure, which represents even more opportunity for savings.</a:t>
            </a:r>
          </a:p>
          <a:p>
            <a:pPr marL="285750" lvl="0" indent="-285750">
              <a:buSzPts val="1000"/>
              <a:buFont typeface="Wingdings" panose="05000000000000000000" pitchFamily="2" charset="2"/>
              <a:buChar char="Ø"/>
              <a:tabLst>
                <a:tab pos="457200" algn="l"/>
              </a:tabLs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Disaster recovery</a:t>
            </a:r>
          </a:p>
          <a:p>
            <a:pPr lvl="0">
              <a:buSzPts val="1000"/>
              <a:tabLst>
                <a:tab pos="457200" algn="l"/>
              </a:tabLst>
            </a:pP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Sometimes the unthinkable becomes the very immediate reality. Another advantage of Microsoft Azure lay in its high-speed and geographically decentralized infrastructure, which creates limitless options for disaster recovery plans. Ensure that your critical application and data can run from redundant sites during recovery periods that last minutes or hours instead of days. Lost time is lost business, and with Azure you can guarantee continuous service delivery even when disaster strikes.</a:t>
            </a:r>
          </a:p>
          <a:p>
            <a:endParaRPr lang="en-IN" dirty="0"/>
          </a:p>
        </p:txBody>
      </p:sp>
    </p:spTree>
    <p:extLst>
      <p:ext uri="{BB962C8B-B14F-4D97-AF65-F5344CB8AC3E}">
        <p14:creationId xmlns:p14="http://schemas.microsoft.com/office/powerpoint/2010/main" val="3248517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E51C9C-EBBA-4F9B-93B1-E9CAC8934BD0}"/>
              </a:ext>
            </a:extLst>
          </p:cNvPr>
          <p:cNvSpPr txBox="1"/>
          <p:nvPr/>
        </p:nvSpPr>
        <p:spPr>
          <a:xfrm>
            <a:off x="1126435" y="622852"/>
            <a:ext cx="9833113" cy="984885"/>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COMPARISON:</a:t>
            </a:r>
          </a:p>
          <a:p>
            <a:endParaRPr lang="en-IN" sz="2000" dirty="0">
              <a:latin typeface="Times New Roman" panose="02020603050405020304" pitchFamily="18" charset="0"/>
              <a:cs typeface="Times New Roman" panose="02020603050405020304" pitchFamily="18" charset="0"/>
            </a:endParaRPr>
          </a:p>
          <a:p>
            <a:endParaRPr lang="en-IN" dirty="0"/>
          </a:p>
        </p:txBody>
      </p:sp>
      <p:graphicFrame>
        <p:nvGraphicFramePr>
          <p:cNvPr id="3" name="Table 2">
            <a:extLst>
              <a:ext uri="{FF2B5EF4-FFF2-40B4-BE49-F238E27FC236}">
                <a16:creationId xmlns:a16="http://schemas.microsoft.com/office/drawing/2014/main" id="{DE1A15D9-1976-4398-BADC-3E8547850F86}"/>
              </a:ext>
            </a:extLst>
          </p:cNvPr>
          <p:cNvGraphicFramePr>
            <a:graphicFrameLocks noGrp="1"/>
          </p:cNvGraphicFramePr>
          <p:nvPr>
            <p:extLst>
              <p:ext uri="{D42A27DB-BD31-4B8C-83A1-F6EECF244321}">
                <p14:modId xmlns:p14="http://schemas.microsoft.com/office/powerpoint/2010/main" val="948454457"/>
              </p:ext>
            </p:extLst>
          </p:nvPr>
        </p:nvGraphicFramePr>
        <p:xfrm>
          <a:off x="901148" y="2994991"/>
          <a:ext cx="10614990" cy="3212017"/>
        </p:xfrm>
        <a:graphic>
          <a:graphicData uri="http://schemas.openxmlformats.org/drawingml/2006/table">
            <a:tbl>
              <a:tblPr firstRow="1" firstCol="1" bandRow="1">
                <a:tableStyleId>{5C22544A-7EE6-4342-B048-85BDC9FD1C3A}</a:tableStyleId>
              </a:tblPr>
              <a:tblGrid>
                <a:gridCol w="3538330">
                  <a:extLst>
                    <a:ext uri="{9D8B030D-6E8A-4147-A177-3AD203B41FA5}">
                      <a16:colId xmlns:a16="http://schemas.microsoft.com/office/drawing/2014/main" val="3589377979"/>
                    </a:ext>
                  </a:extLst>
                </a:gridCol>
                <a:gridCol w="3538330">
                  <a:extLst>
                    <a:ext uri="{9D8B030D-6E8A-4147-A177-3AD203B41FA5}">
                      <a16:colId xmlns:a16="http://schemas.microsoft.com/office/drawing/2014/main" val="908364291"/>
                    </a:ext>
                  </a:extLst>
                </a:gridCol>
                <a:gridCol w="3538330">
                  <a:extLst>
                    <a:ext uri="{9D8B030D-6E8A-4147-A177-3AD203B41FA5}">
                      <a16:colId xmlns:a16="http://schemas.microsoft.com/office/drawing/2014/main" val="2877454841"/>
                    </a:ext>
                  </a:extLst>
                </a:gridCol>
              </a:tblGrid>
              <a:tr h="291355">
                <a:tc>
                  <a:txBody>
                    <a:bodyPr/>
                    <a:lstStyle/>
                    <a:p>
                      <a:pPr>
                        <a:lnSpc>
                          <a:spcPct val="107000"/>
                        </a:lnSpc>
                        <a:spcAft>
                          <a:spcPts val="800"/>
                        </a:spcAft>
                      </a:pPr>
                      <a:r>
                        <a:rPr lang="en-IN" sz="1800" dirty="0">
                          <a:effectLst/>
                          <a:latin typeface="Times New Roman" panose="02020603050405020304" pitchFamily="18" charset="0"/>
                          <a:cs typeface="Times New Roman" panose="02020603050405020304" pitchFamily="18" charset="0"/>
                        </a:rPr>
                        <a:t>AWS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IN" sz="1800">
                          <a:effectLst/>
                          <a:latin typeface="Times New Roman" panose="02020603050405020304" pitchFamily="18" charset="0"/>
                          <a:cs typeface="Times New Roman" panose="02020603050405020304" pitchFamily="18" charset="0"/>
                        </a:rPr>
                        <a:t>Microsoft Azure</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IN" sz="1800">
                          <a:effectLst/>
                          <a:latin typeface="Times New Roman" panose="02020603050405020304" pitchFamily="18" charset="0"/>
                          <a:cs typeface="Times New Roman" panose="02020603050405020304" pitchFamily="18" charset="0"/>
                        </a:rPr>
                        <a:t>Google Cloud Platform</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669259938"/>
                  </a:ext>
                </a:extLst>
              </a:tr>
              <a:tr h="291355">
                <a:tc>
                  <a:txBody>
                    <a:bodyPr/>
                    <a:lstStyle/>
                    <a:p>
                      <a:pPr>
                        <a:lnSpc>
                          <a:spcPct val="107000"/>
                        </a:lnSpc>
                        <a:spcAft>
                          <a:spcPts val="800"/>
                        </a:spcAft>
                      </a:pPr>
                      <a:r>
                        <a:rPr lang="en-IN" sz="1800" dirty="0">
                          <a:effectLst/>
                          <a:latin typeface="Times New Roman" panose="02020603050405020304" pitchFamily="18" charset="0"/>
                          <a:cs typeface="Times New Roman" panose="02020603050405020304" pitchFamily="18" charset="0"/>
                        </a:rPr>
                        <a:t>12 years old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IN" sz="1800">
                          <a:effectLst/>
                          <a:latin typeface="Times New Roman" panose="02020603050405020304" pitchFamily="18" charset="0"/>
                          <a:cs typeface="Times New Roman" panose="02020603050405020304" pitchFamily="18" charset="0"/>
                        </a:rPr>
                        <a:t>7 years old</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IN" sz="1800">
                          <a:effectLst/>
                          <a:latin typeface="Times New Roman" panose="02020603050405020304" pitchFamily="18" charset="0"/>
                          <a:cs typeface="Times New Roman" panose="02020603050405020304" pitchFamily="18" charset="0"/>
                        </a:rPr>
                        <a:t>6 years old</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616577314"/>
                  </a:ext>
                </a:extLst>
              </a:tr>
              <a:tr h="291355">
                <a:tc>
                  <a:txBody>
                    <a:bodyPr/>
                    <a:lstStyle/>
                    <a:p>
                      <a:pPr>
                        <a:lnSpc>
                          <a:spcPct val="107000"/>
                        </a:lnSpc>
                        <a:spcAft>
                          <a:spcPts val="800"/>
                        </a:spcAft>
                      </a:pPr>
                      <a:r>
                        <a:rPr lang="en-IN" sz="1800" dirty="0">
                          <a:effectLst/>
                          <a:latin typeface="Times New Roman" panose="02020603050405020304" pitchFamily="18" charset="0"/>
                          <a:cs typeface="Times New Roman" panose="02020603050405020304" pitchFamily="18" charset="0"/>
                        </a:rPr>
                        <a:t>Amazon S3 is mostly used for secondary backup</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IN" sz="1800">
                          <a:effectLst/>
                          <a:latin typeface="Times New Roman" panose="02020603050405020304" pitchFamily="18" charset="0"/>
                          <a:cs typeface="Times New Roman" panose="02020603050405020304" pitchFamily="18" charset="0"/>
                        </a:rPr>
                        <a:t>Backup is built into Azure</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IN" sz="1800">
                          <a:effectLst/>
                          <a:latin typeface="Times New Roman" panose="02020603050405020304" pitchFamily="18" charset="0"/>
                          <a:cs typeface="Times New Roman" panose="02020603050405020304" pitchFamily="18" charset="0"/>
                        </a:rPr>
                        <a:t>Does not provide any backup</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290260392"/>
                  </a:ext>
                </a:extLst>
              </a:tr>
              <a:tr h="413808">
                <a:tc>
                  <a:txBody>
                    <a:bodyPr/>
                    <a:lstStyle/>
                    <a:p>
                      <a:pPr>
                        <a:lnSpc>
                          <a:spcPct val="107000"/>
                        </a:lnSpc>
                        <a:spcAft>
                          <a:spcPts val="800"/>
                        </a:spcAft>
                      </a:pPr>
                      <a:r>
                        <a:rPr lang="en-IN" sz="1800" dirty="0">
                          <a:effectLst/>
                          <a:latin typeface="Times New Roman" panose="02020603050405020304" pitchFamily="18" charset="0"/>
                          <a:cs typeface="Times New Roman" panose="02020603050405020304" pitchFamily="18" charset="0"/>
                        </a:rPr>
                        <a:t>Gives managed virtual tape infrastructure across hybrid environments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IN" sz="1800">
                          <a:effectLst/>
                          <a:latin typeface="Times New Roman" panose="02020603050405020304" pitchFamily="18" charset="0"/>
                          <a:cs typeface="Times New Roman" panose="02020603050405020304" pitchFamily="18" charset="0"/>
                        </a:rPr>
                        <a:t>Enterprise-grade hybrid cloud storage</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IN" sz="1800">
                          <a:effectLst/>
                          <a:latin typeface="Times New Roman" panose="02020603050405020304" pitchFamily="18" charset="0"/>
                          <a:cs typeface="Times New Roman" panose="02020603050405020304" pitchFamily="18" charset="0"/>
                        </a:rPr>
                        <a:t>It relies on partners like Egnyte</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904697525"/>
                  </a:ext>
                </a:extLst>
              </a:tr>
              <a:tr h="291355">
                <a:tc>
                  <a:txBody>
                    <a:bodyPr/>
                    <a:lstStyle/>
                    <a:p>
                      <a:pPr>
                        <a:lnSpc>
                          <a:spcPct val="107000"/>
                        </a:lnSpc>
                        <a:spcAft>
                          <a:spcPts val="800"/>
                        </a:spcAft>
                      </a:pPr>
                      <a:r>
                        <a:rPr lang="en-IN" sz="1800" dirty="0">
                          <a:effectLst/>
                          <a:latin typeface="Times New Roman" panose="02020603050405020304" pitchFamily="18" charset="0"/>
                          <a:cs typeface="Times New Roman" panose="02020603050405020304" pitchFamily="18" charset="0"/>
                        </a:rPr>
                        <a:t>Dominant market position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IN" sz="1800" dirty="0">
                          <a:effectLst/>
                          <a:latin typeface="Times New Roman" panose="02020603050405020304" pitchFamily="18" charset="0"/>
                          <a:cs typeface="Times New Roman" panose="02020603050405020304" pitchFamily="18" charset="0"/>
                        </a:rPr>
                        <a:t>Second largest provider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IN" sz="1800" dirty="0">
                          <a:effectLst/>
                          <a:latin typeface="Times New Roman" panose="02020603050405020304" pitchFamily="18" charset="0"/>
                          <a:cs typeface="Times New Roman" panose="02020603050405020304" pitchFamily="18" charset="0"/>
                        </a:rPr>
                        <a:t>Recently launched and new</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193657400"/>
                  </a:ext>
                </a:extLst>
              </a:tr>
              <a:tr h="867531">
                <a:tc>
                  <a:txBody>
                    <a:bodyPr/>
                    <a:lstStyle/>
                    <a:p>
                      <a:pPr>
                        <a:lnSpc>
                          <a:spcPct val="107000"/>
                        </a:lnSpc>
                        <a:spcAft>
                          <a:spcPts val="800"/>
                        </a:spcAft>
                      </a:pPr>
                      <a:r>
                        <a:rPr lang="en-IN" sz="1800" dirty="0">
                          <a:effectLst/>
                          <a:latin typeface="Times New Roman" panose="02020603050405020304" pitchFamily="18" charset="0"/>
                          <a:cs typeface="Times New Roman" panose="02020603050405020304" pitchFamily="18" charset="0"/>
                        </a:rPr>
                        <a:t>Pricing is per hour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IN" sz="1800" dirty="0">
                          <a:effectLst/>
                          <a:latin typeface="Times New Roman" panose="02020603050405020304" pitchFamily="18" charset="0"/>
                          <a:cs typeface="Times New Roman" panose="02020603050405020304" pitchFamily="18" charset="0"/>
                        </a:rPr>
                        <a:t>Pricing is per minute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IN" sz="1800" dirty="0">
                          <a:effectLst/>
                          <a:latin typeface="Times New Roman" panose="02020603050405020304" pitchFamily="18" charset="0"/>
                          <a:cs typeface="Times New Roman" panose="02020603050405020304" pitchFamily="18" charset="0"/>
                        </a:rPr>
                        <a:t>Pricing is per minute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860924888"/>
                  </a:ext>
                </a:extLst>
              </a:tr>
            </a:tbl>
          </a:graphicData>
        </a:graphic>
      </p:graphicFrame>
      <p:sp>
        <p:nvSpPr>
          <p:cNvPr id="4" name="Rectangle 1">
            <a:extLst>
              <a:ext uri="{FF2B5EF4-FFF2-40B4-BE49-F238E27FC236}">
                <a16:creationId xmlns:a16="http://schemas.microsoft.com/office/drawing/2014/main" id="{022397A1-1982-4506-9C2A-523DE107BF49}"/>
              </a:ext>
            </a:extLst>
          </p:cNvPr>
          <p:cNvSpPr>
            <a:spLocks noChangeArrowheads="1"/>
          </p:cNvSpPr>
          <p:nvPr/>
        </p:nvSpPr>
        <p:spPr bwMode="auto">
          <a:xfrm>
            <a:off x="1030504" y="1414365"/>
            <a:ext cx="983311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The combination of Microsoft’s vast infrastructure, constant application and services development, and powerful presence in the global IT marketplace has made Microsoft Azure solutions the choice of two-thirds of the world’s Fortune 500 companies. But the infinite scalability of Azure can make it just as right for your small personal business</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7590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004D26-CB50-483C-A9C4-37706DBC4E41}"/>
              </a:ext>
            </a:extLst>
          </p:cNvPr>
          <p:cNvSpPr txBox="1"/>
          <p:nvPr/>
        </p:nvSpPr>
        <p:spPr>
          <a:xfrm>
            <a:off x="1073426" y="516835"/>
            <a:ext cx="9766851" cy="6186309"/>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DISADVANTAGES:</a:t>
            </a:r>
          </a:p>
          <a:p>
            <a:pPr algn="ctr"/>
            <a:endParaRPr lang="en-IN"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Requires platform expertise:</a:t>
            </a:r>
          </a:p>
          <a:p>
            <a:r>
              <a:rPr lang="en-IN" sz="2000" dirty="0">
                <a:latin typeface="Times New Roman" panose="02020603050405020304" pitchFamily="18" charset="0"/>
                <a:cs typeface="Times New Roman" panose="02020603050405020304" pitchFamily="18" charset="0"/>
              </a:rPr>
              <a:t>One of the biggest issues seen with Azure is that it requires an expertise to operate so that all the required parts are functional. The over provision of cloud services is a common mistake made by business administrators. That simple mistake is not even easy to identify the cloud , thus costing thousands of dollars per year to the business.</a:t>
            </a:r>
          </a:p>
          <a:p>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Speed:</a:t>
            </a:r>
          </a:p>
          <a:p>
            <a:r>
              <a:rPr lang="en-IN" sz="2000" dirty="0">
                <a:latin typeface="Times New Roman" panose="02020603050405020304" pitchFamily="18" charset="0"/>
                <a:cs typeface="Times New Roman" panose="02020603050405020304" pitchFamily="18" charset="0"/>
              </a:rPr>
              <a:t>Speed can be an issue for some businesses.</a:t>
            </a:r>
          </a:p>
          <a:p>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Accessibility:</a:t>
            </a:r>
          </a:p>
          <a:p>
            <a:r>
              <a:rPr lang="en-IN" sz="2000" dirty="0">
                <a:latin typeface="Times New Roman" panose="02020603050405020304" pitchFamily="18" charset="0"/>
                <a:cs typeface="Times New Roman" panose="02020603050405020304" pitchFamily="18" charset="0"/>
              </a:rPr>
              <a:t>The ease of access may be problematic for some businesses.</a:t>
            </a:r>
          </a:p>
          <a:p>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Requires management:</a:t>
            </a:r>
          </a:p>
          <a:p>
            <a:r>
              <a:rPr lang="en-IN" sz="2000" dirty="0">
                <a:latin typeface="Times New Roman" panose="02020603050405020304" pitchFamily="18" charset="0"/>
                <a:cs typeface="Times New Roman" panose="02020603050405020304" pitchFamily="18" charset="0"/>
              </a:rPr>
              <a:t>Azure needs specific management with tools like patching and server monitoring. Sometimes, it also needs human resources to physically monitor the cloud-based data </a:t>
            </a:r>
            <a:r>
              <a:rPr lang="en-IN" sz="2000" dirty="0" err="1">
                <a:latin typeface="Times New Roman" panose="02020603050405020304" pitchFamily="18" charset="0"/>
                <a:cs typeface="Times New Roman" panose="02020603050405020304" pitchFamily="18" charset="0"/>
              </a:rPr>
              <a:t>center</a:t>
            </a:r>
            <a:r>
              <a:rPr lang="en-IN" sz="2000" dirty="0">
                <a:latin typeface="Times New Roman" panose="02020603050405020304" pitchFamily="18" charset="0"/>
                <a:cs typeface="Times New Roman" panose="02020603050405020304" pitchFamily="18" charset="0"/>
              </a:rPr>
              <a:t> and make sure that all things are smooth in action.</a:t>
            </a:r>
          </a:p>
          <a:p>
            <a:endParaRPr lang="en-IN" dirty="0"/>
          </a:p>
          <a:p>
            <a:endParaRPr lang="en-IN" dirty="0"/>
          </a:p>
        </p:txBody>
      </p:sp>
    </p:spTree>
    <p:extLst>
      <p:ext uri="{BB962C8B-B14F-4D97-AF65-F5344CB8AC3E}">
        <p14:creationId xmlns:p14="http://schemas.microsoft.com/office/powerpoint/2010/main" val="1492078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635E63-013E-4E5B-8540-10DFD6B4E396}"/>
              </a:ext>
            </a:extLst>
          </p:cNvPr>
          <p:cNvSpPr txBox="1"/>
          <p:nvPr/>
        </p:nvSpPr>
        <p:spPr>
          <a:xfrm>
            <a:off x="980660" y="119270"/>
            <a:ext cx="10230679" cy="6858288"/>
          </a:xfrm>
          <a:prstGeom prst="rect">
            <a:avLst/>
          </a:prstGeom>
          <a:noFill/>
        </p:spPr>
        <p:txBody>
          <a:bodyPr wrap="square" rtlCol="0">
            <a:spAutoFit/>
          </a:bodyPr>
          <a:lstStyle/>
          <a:p>
            <a:pPr marL="30480" marR="30480" algn="ctr">
              <a:spcBef>
                <a:spcPts val="600"/>
              </a:spcBef>
              <a:spcAft>
                <a:spcPts val="720"/>
              </a:spcAf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APPLICATIONS</a:t>
            </a:r>
          </a:p>
          <a:p>
            <a:pPr marL="373380" marR="30480" indent="-342900" algn="just">
              <a:spcBef>
                <a:spcPts val="600"/>
              </a:spcBef>
              <a:spcAft>
                <a:spcPts val="720"/>
              </a:spcAft>
              <a:buFont typeface="Wingdings" panose="05000000000000000000" pitchFamily="2" charset="2"/>
              <a:buChar char="Ø"/>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Microsoft Azure is usually misinterpreted as just a hosting solution, but there is a lot more that can be done using Windows Azure. </a:t>
            </a:r>
          </a:p>
          <a:p>
            <a:pPr marL="373380" marR="30480" indent="-342900" algn="just">
              <a:spcBef>
                <a:spcPts val="600"/>
              </a:spcBef>
              <a:spcAft>
                <a:spcPts val="720"/>
              </a:spcAft>
              <a:buFont typeface="Wingdings" panose="05000000000000000000" pitchFamily="2" charset="2"/>
              <a:buChar char="Ø"/>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It provides a platform to develop applications using a range of available technologies and programming languages. </a:t>
            </a:r>
          </a:p>
          <a:p>
            <a:pPr marL="373380" marR="30480" indent="-342900" algn="just">
              <a:spcBef>
                <a:spcPts val="600"/>
              </a:spcBef>
              <a:spcAft>
                <a:spcPts val="720"/>
              </a:spcAft>
              <a:buFont typeface="Wingdings" panose="05000000000000000000" pitchFamily="2" charset="2"/>
              <a:buChar char="Ø"/>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It offers to create and deploy applications using </a:t>
            </a:r>
            <a:r>
              <a:rPr lang="en-IN" sz="2000" dirty="0" err="1">
                <a:effectLst/>
                <a:latin typeface="Times New Roman" panose="02020603050405020304" pitchFamily="18" charset="0"/>
                <a:ea typeface="Times New Roman" panose="02020603050405020304" pitchFamily="18" charset="0"/>
                <a:cs typeface="Times New Roman" panose="02020603050405020304" pitchFamily="18" charset="0"/>
              </a:rPr>
              <a:t>.net</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platform, which is Microsoft’s own application development technology. In addition to </a:t>
            </a:r>
            <a:r>
              <a:rPr lang="en-IN" sz="2000" dirty="0" err="1">
                <a:effectLst/>
                <a:latin typeface="Times New Roman" panose="02020603050405020304" pitchFamily="18" charset="0"/>
                <a:ea typeface="Times New Roman" panose="02020603050405020304" pitchFamily="18" charset="0"/>
                <a:cs typeface="Times New Roman" panose="02020603050405020304" pitchFamily="18" charset="0"/>
              </a:rPr>
              <a:t>.net</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there are many more technologies and languages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such as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Java, PHP, Ruby, Oracle, Linux, MySQL, Python are supported</a:t>
            </a:r>
          </a:p>
          <a:p>
            <a:pPr marL="373380" marR="30480" indent="-342900" algn="just">
              <a:spcBef>
                <a:spcPts val="600"/>
              </a:spcBef>
              <a:spcAft>
                <a:spcPts val="720"/>
              </a:spcAft>
              <a:buFont typeface="Wingdings" panose="05000000000000000000" pitchFamily="2" charset="2"/>
              <a:buChar char="Ø"/>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Microsoft Azure applications are scaled by creating multiple instances of the application. The number of instances needed by the application is specified by the developer while hosting the applications. </a:t>
            </a:r>
          </a:p>
          <a:p>
            <a:pPr marL="373380" marR="30480" indent="-342900" algn="just">
              <a:spcBef>
                <a:spcPts val="600"/>
              </a:spcBef>
              <a:spcAft>
                <a:spcPts val="720"/>
              </a:spcAft>
              <a:buFont typeface="Wingdings" panose="05000000000000000000" pitchFamily="2" charset="2"/>
              <a:buChar char="Ø"/>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A</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new feature called ‘</a:t>
            </a:r>
            <a:r>
              <a:rPr lang="en-IN" sz="2000" dirty="0" err="1">
                <a:effectLst/>
                <a:latin typeface="Times New Roman" panose="02020603050405020304" pitchFamily="18" charset="0"/>
                <a:ea typeface="Times New Roman" panose="02020603050405020304" pitchFamily="18" charset="0"/>
                <a:cs typeface="Times New Roman" panose="02020603050405020304" pitchFamily="18" charset="0"/>
              </a:rPr>
              <a:t>webjobs</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is available, which is a kind of batch processing service. </a:t>
            </a:r>
          </a:p>
          <a:p>
            <a:pPr marL="373380" marR="30480" indent="-342900" algn="just">
              <a:spcBef>
                <a:spcPts val="600"/>
              </a:spcBef>
              <a:spcAft>
                <a:spcPts val="720"/>
              </a:spcAft>
              <a:buFont typeface="Wingdings" panose="05000000000000000000" pitchFamily="2" charset="2"/>
              <a:buChar char="Ø"/>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Azure platform is developed in such a way that developers need to concentrate on only the development part and need not worry about other technical stuff outside their domain. Thus most of the administrative work is done by Azure itself.</a:t>
            </a:r>
          </a:p>
          <a:p>
            <a:pPr marL="373380" marR="30480" indent="-342900" algn="just">
              <a:spcBef>
                <a:spcPts val="600"/>
              </a:spcBef>
              <a:spcAft>
                <a:spcPts val="720"/>
              </a:spcAft>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 marketplace is also set by Azure where its customers can buy applications and services. It is a platform where customers can search applications and deploy them in an easier way</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17951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zure sign in-What is Microsoft Azure-Intellipaat">
            <a:extLst>
              <a:ext uri="{FF2B5EF4-FFF2-40B4-BE49-F238E27FC236}">
                <a16:creationId xmlns:a16="http://schemas.microsoft.com/office/drawing/2014/main" id="{B6C313C6-D93A-440D-A6F3-A9BD28BC76A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6565" y="457351"/>
            <a:ext cx="3983355" cy="5386705"/>
          </a:xfrm>
          <a:prstGeom prst="rect">
            <a:avLst/>
          </a:prstGeom>
          <a:noFill/>
          <a:ln>
            <a:noFill/>
          </a:ln>
        </p:spPr>
      </p:pic>
      <p:sp>
        <p:nvSpPr>
          <p:cNvPr id="3" name="TextBox 2">
            <a:extLst>
              <a:ext uri="{FF2B5EF4-FFF2-40B4-BE49-F238E27FC236}">
                <a16:creationId xmlns:a16="http://schemas.microsoft.com/office/drawing/2014/main" id="{E0976776-5AB4-476B-9CE7-577747B69DE7}"/>
              </a:ext>
            </a:extLst>
          </p:cNvPr>
          <p:cNvSpPr txBox="1"/>
          <p:nvPr/>
        </p:nvSpPr>
        <p:spPr>
          <a:xfrm>
            <a:off x="5340625" y="1594294"/>
            <a:ext cx="6042992" cy="3477875"/>
          </a:xfrm>
          <a:prstGeom prst="rect">
            <a:avLst/>
          </a:prstGeom>
          <a:noFill/>
        </p:spPr>
        <p:txBody>
          <a:bodyPr wrap="square" rtlCol="0">
            <a:spAutoFit/>
          </a:bodyPr>
          <a:lstStyle/>
          <a:p>
            <a:r>
              <a:rPr lang="en-IN" sz="2000" b="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Step 3</a:t>
            </a:r>
            <a:r>
              <a:rPr lang="en-IN" sz="20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If you already have a Microsoft account, enter your credentials and log in</a:t>
            </a:r>
          </a:p>
          <a:p>
            <a:endParaRPr lang="en-IN" sz="2000" dirty="0">
              <a:solidFill>
                <a:srgbClr val="212529"/>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IN" sz="2000" b="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Step 4</a:t>
            </a:r>
            <a:r>
              <a:rPr lang="en-IN" sz="20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You will need to verify your account via phone SMS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0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000" b="1"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Step 5</a:t>
            </a:r>
            <a:r>
              <a:rPr lang="en-IN" sz="20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Provide your valid credit/debit card details, but you won’t be charged.</a:t>
            </a:r>
          </a:p>
          <a:p>
            <a:endParaRPr lang="en-IN" sz="2000" dirty="0">
              <a:solidFill>
                <a:srgbClr val="212529"/>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IN" sz="2000" b="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Step 6:</a:t>
            </a:r>
            <a:r>
              <a:rPr lang="en-IN" sz="20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Next, tick on </a:t>
            </a:r>
            <a:r>
              <a:rPr lang="en-IN" sz="2000" b="1"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I agree</a:t>
            </a:r>
            <a:r>
              <a:rPr lang="en-IN" sz="20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and click on </a:t>
            </a:r>
            <a:r>
              <a:rPr lang="en-IN" sz="2000" b="1"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Sign Up</a:t>
            </a:r>
            <a:r>
              <a:rPr lang="en-IN" sz="20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Within a few seconds, your account will be ready.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40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zure Management Portal">
            <a:extLst>
              <a:ext uri="{FF2B5EF4-FFF2-40B4-BE49-F238E27FC236}">
                <a16:creationId xmlns:a16="http://schemas.microsoft.com/office/drawing/2014/main" id="{F86E29B3-A789-4465-B55C-DB91F29F44E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37252" y="1348409"/>
            <a:ext cx="8454887" cy="4161181"/>
          </a:xfrm>
          <a:prstGeom prst="rect">
            <a:avLst/>
          </a:prstGeom>
          <a:noFill/>
          <a:ln>
            <a:noFill/>
          </a:ln>
        </p:spPr>
      </p:pic>
      <p:sp>
        <p:nvSpPr>
          <p:cNvPr id="4" name="TextBox 3">
            <a:extLst>
              <a:ext uri="{FF2B5EF4-FFF2-40B4-BE49-F238E27FC236}">
                <a16:creationId xmlns:a16="http://schemas.microsoft.com/office/drawing/2014/main" id="{A60C78DD-4905-49E9-A72C-9A36778F382D}"/>
              </a:ext>
            </a:extLst>
          </p:cNvPr>
          <p:cNvSpPr txBox="1"/>
          <p:nvPr/>
        </p:nvSpPr>
        <p:spPr>
          <a:xfrm>
            <a:off x="1537252" y="503583"/>
            <a:ext cx="9886122" cy="400110"/>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dashboard of your Azure account</a:t>
            </a:r>
          </a:p>
        </p:txBody>
      </p:sp>
    </p:spTree>
    <p:extLst>
      <p:ext uri="{BB962C8B-B14F-4D97-AF65-F5344CB8AC3E}">
        <p14:creationId xmlns:p14="http://schemas.microsoft.com/office/powerpoint/2010/main" val="3123998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DA7D26-F3A2-47D3-9F0A-9A2852B6DAE8}"/>
              </a:ext>
            </a:extLst>
          </p:cNvPr>
          <p:cNvSpPr txBox="1"/>
          <p:nvPr/>
        </p:nvSpPr>
        <p:spPr>
          <a:xfrm>
            <a:off x="795130" y="556591"/>
            <a:ext cx="10721009" cy="6341288"/>
          </a:xfrm>
          <a:prstGeom prst="rect">
            <a:avLst/>
          </a:prstGeom>
          <a:noFill/>
        </p:spPr>
        <p:txBody>
          <a:bodyPr wrap="square" rtlCol="0">
            <a:spAutoFit/>
          </a:bodyPr>
          <a:lstStyle/>
          <a:p>
            <a:pPr algn="ctr">
              <a:spcBef>
                <a:spcPts val="750"/>
              </a:spcBef>
            </a:pPr>
            <a:r>
              <a:rPr lang="en-IN" sz="2000" b="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AZURE PRICING:</a:t>
            </a:r>
            <a:endParaRPr lang="en-IN" sz="20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spcBef>
                <a:spcPts val="750"/>
              </a:spcBef>
              <a:buFont typeface="Arial" panose="020B0604020202020204" pitchFamily="34" charset="0"/>
              <a:buChar char="•"/>
            </a:pPr>
            <a:r>
              <a:rPr lang="en-IN" sz="20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Azure Pricing is offered in the following three forms: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000" b="1"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Pay as you go:</a:t>
            </a:r>
            <a:r>
              <a:rPr lang="en-IN" sz="20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As the name suggests, pay as you go lets you to pay only for what you use. For example,  Let’s say you use a 64GB RAM machine with 8 CPU cores for 45 minutes. You will just be charged for 45 minutes, nothing more nothing less. </a:t>
            </a:r>
          </a:p>
          <a:p>
            <a:pPr marL="342900" lvl="0" indent="-342900">
              <a:lnSpc>
                <a:spcPct val="107000"/>
              </a:lnSpc>
              <a:spcAft>
                <a:spcPts val="800"/>
              </a:spcAft>
              <a:buFont typeface="+mj-lt"/>
              <a:buAutoNum type="arabicPeriod"/>
              <a:tabLst>
                <a:tab pos="457200" algn="l"/>
              </a:tabLst>
            </a:pPr>
            <a:r>
              <a:rPr lang="en-IN" sz="2000" b="1"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Spot Pricing or Low Priority VM:</a:t>
            </a:r>
            <a:r>
              <a:rPr lang="en-IN" sz="20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Azure has a lot of servers under the hood, sometimes because of low demand these servers can go idle, and for this very reason, Azure gives them at discount to users, which can up to 70%. There is a catch though, the moment demand goes up for these servers, they will be taken away from you. i.e. let’s say you took a Low Priority VM for 0.2 dollars an hour. The moment somebody bids a higher amount on that VM, it will be taken away from you. This kind of pricing is helpful when you are working on tasks that require processing, but they are not urgent. Therefore you do not mind, them being taken away from you.</a:t>
            </a:r>
            <a:endParaRPr lang="en-IN" sz="2000" dirty="0">
              <a:solidFill>
                <a:srgbClr val="212529"/>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tabLst>
                <a:tab pos="457200" algn="l"/>
              </a:tabLst>
            </a:pPr>
            <a:r>
              <a:rPr lang="en-IN" sz="20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Azure Reserved Instances:</a:t>
            </a:r>
            <a:r>
              <a:rPr lang="en-IN" sz="2000" dirty="0">
                <a:solidFill>
                  <a:srgbClr val="212529"/>
                </a:solidFill>
                <a:latin typeface="Times New Roman" panose="02020603050405020304" pitchFamily="18" charset="0"/>
                <a:ea typeface="Calibri" panose="020F0502020204030204" pitchFamily="34" charset="0"/>
                <a:cs typeface="Times New Roman" panose="02020603050405020304" pitchFamily="18" charset="0"/>
              </a:rPr>
              <a:t> U</a:t>
            </a:r>
            <a:r>
              <a:rPr lang="en-IN" sz="20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nlike Low Priority VMs, this kind of pricing is for workloads, which are extremely important and require constant processing. The way it works is, you commit to Azure that you will be using a particular VM for let’s say 2 years. You cannot withdraw the VM mid-term. Once you have committed you will use the VM for a particular amount of time, you will be billed for the time that you committed for, even though you are not using it.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endParaRPr lang="en-IN" dirty="0"/>
          </a:p>
        </p:txBody>
      </p:sp>
    </p:spTree>
    <p:extLst>
      <p:ext uri="{BB962C8B-B14F-4D97-AF65-F5344CB8AC3E}">
        <p14:creationId xmlns:p14="http://schemas.microsoft.com/office/powerpoint/2010/main" val="2917819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27CF0C-24BA-4A83-981E-5F74D709A239}"/>
              </a:ext>
            </a:extLst>
          </p:cNvPr>
          <p:cNvSpPr txBox="1"/>
          <p:nvPr/>
        </p:nvSpPr>
        <p:spPr>
          <a:xfrm>
            <a:off x="702365" y="530086"/>
            <a:ext cx="10853531" cy="1877437"/>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SETTING UP MICROSOFT AZURE STORAGE ACCOUNT:</a:t>
            </a:r>
          </a:p>
          <a:p>
            <a:pPr algn="ctr"/>
            <a:endParaRPr lang="en-IN" sz="2000" b="1" dirty="0">
              <a:latin typeface="Times New Roman" panose="02020603050405020304" pitchFamily="18" charset="0"/>
              <a:cs typeface="Times New Roman" panose="02020603050405020304" pitchFamily="18" charset="0"/>
            </a:endParaRPr>
          </a:p>
          <a:p>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 1</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When you login into your Azure account, you can find ‘Storage’ under ‘Data Services’.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pPr algn="ctr"/>
            <a:endParaRPr lang="en-IN" b="1" dirty="0"/>
          </a:p>
          <a:p>
            <a:endParaRPr lang="en-IN" b="1" dirty="0"/>
          </a:p>
        </p:txBody>
      </p:sp>
      <p:pic>
        <p:nvPicPr>
          <p:cNvPr id="4" name="Picture 3" descr="Storage Account">
            <a:extLst>
              <a:ext uri="{FF2B5EF4-FFF2-40B4-BE49-F238E27FC236}">
                <a16:creationId xmlns:a16="http://schemas.microsoft.com/office/drawing/2014/main" id="{618EBD37-124D-4F34-8D17-12504F4DC925}"/>
              </a:ext>
            </a:extLst>
          </p:cNvPr>
          <p:cNvPicPr/>
          <p:nvPr/>
        </p:nvPicPr>
        <p:blipFill rotWithShape="1">
          <a:blip r:embed="rId2">
            <a:extLst>
              <a:ext uri="{28A0092B-C50C-407E-A947-70E740481C1C}">
                <a14:useLocalDpi xmlns:a14="http://schemas.microsoft.com/office/drawing/2010/main" val="0"/>
              </a:ext>
            </a:extLst>
          </a:blip>
          <a:srcRect t="23811"/>
          <a:stretch/>
        </p:blipFill>
        <p:spPr bwMode="auto">
          <a:xfrm>
            <a:off x="2464904" y="2138914"/>
            <a:ext cx="6473991" cy="350651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14718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ADA741-38A2-4374-82AD-3AA364A444E1}"/>
              </a:ext>
            </a:extLst>
          </p:cNvPr>
          <p:cNvSpPr txBox="1"/>
          <p:nvPr/>
        </p:nvSpPr>
        <p:spPr>
          <a:xfrm>
            <a:off x="1351722" y="636104"/>
            <a:ext cx="8560904" cy="1908215"/>
          </a:xfrm>
          <a:prstGeom prst="rect">
            <a:avLst/>
          </a:prstGeom>
          <a:noFill/>
        </p:spPr>
        <p:txBody>
          <a:bodyPr wrap="square" rtlCol="0">
            <a:spAutoFit/>
          </a:bodyPr>
          <a:lstStyle/>
          <a:p>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 2</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Click on ‘Quick Create’ and it will ask for ‘Account Name’.</a:t>
            </a:r>
          </a:p>
          <a:p>
            <a:endPar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7A2DFB98-2F1B-4CF1-9E18-B201A963F492}"/>
              </a:ext>
            </a:extLst>
          </p:cNvPr>
          <p:cNvSpPr txBox="1"/>
          <p:nvPr/>
        </p:nvSpPr>
        <p:spPr>
          <a:xfrm>
            <a:off x="1272209" y="4826675"/>
            <a:ext cx="9674087" cy="1908215"/>
          </a:xfrm>
          <a:prstGeom prst="rect">
            <a:avLst/>
          </a:prstGeom>
          <a:noFill/>
        </p:spPr>
        <p:txBody>
          <a:bodyPr wrap="square" rtlCol="0">
            <a:spAutoFit/>
          </a:bodyPr>
          <a:lstStyle/>
          <a:p>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You can see there are four options in the ‘Replication’ dropdown. A copy of the data is kept so that it is durable and available at high speed. It is retained even in case of hardware failure.</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There are different price plans for each replication option and the ‘Local Redundant’ is the cheapest of them all. So, choosing the replication of data depends on the cost and individual requirements.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pic>
        <p:nvPicPr>
          <p:cNvPr id="5" name="Picture 4" descr="Storage Account">
            <a:extLst>
              <a:ext uri="{FF2B5EF4-FFF2-40B4-BE49-F238E27FC236}">
                <a16:creationId xmlns:a16="http://schemas.microsoft.com/office/drawing/2014/main" id="{B9557B7A-5BF7-4210-8205-F9702CB0020F}"/>
              </a:ext>
            </a:extLst>
          </p:cNvPr>
          <p:cNvPicPr/>
          <p:nvPr/>
        </p:nvPicPr>
        <p:blipFill rotWithShape="1">
          <a:blip r:embed="rId2">
            <a:extLst>
              <a:ext uri="{28A0092B-C50C-407E-A947-70E740481C1C}">
                <a14:useLocalDpi xmlns:a14="http://schemas.microsoft.com/office/drawing/2010/main" val="0"/>
              </a:ext>
            </a:extLst>
          </a:blip>
          <a:srcRect t="23811"/>
          <a:stretch/>
        </p:blipFill>
        <p:spPr bwMode="auto">
          <a:xfrm>
            <a:off x="2279374" y="1152939"/>
            <a:ext cx="7156174" cy="358097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9956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85028-67C7-4FEB-9300-663D9CDFF41D}"/>
              </a:ext>
            </a:extLst>
          </p:cNvPr>
          <p:cNvSpPr txBox="1"/>
          <p:nvPr/>
        </p:nvSpPr>
        <p:spPr>
          <a:xfrm>
            <a:off x="1285461" y="291559"/>
            <a:ext cx="9157252" cy="1724575"/>
          </a:xfrm>
          <a:prstGeom prst="rect">
            <a:avLst/>
          </a:prstGeom>
          <a:noFill/>
        </p:spPr>
        <p:txBody>
          <a:bodyPr wrap="square" rtlCol="0">
            <a:spAutoFit/>
          </a:bodyPr>
          <a:lstStyle/>
          <a:p>
            <a:pPr>
              <a:lnSpc>
                <a:spcPct val="107000"/>
              </a:lnSpc>
              <a:spcBef>
                <a:spcPts val="200"/>
              </a:spcBef>
            </a:pPr>
            <a:r>
              <a:rPr lang="en-IN" sz="20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Storage Account Endpoints</a:t>
            </a:r>
          </a:p>
          <a:p>
            <a:pPr marL="30480" marR="30480" algn="just">
              <a:spcBef>
                <a:spcPts val="600"/>
              </a:spcBef>
              <a:spcAft>
                <a:spcPts val="720"/>
              </a:spcAft>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 1</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Click on the ‘Storage Account’ it will take you to the next screen.</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0480" marR="30480" algn="just">
              <a:spcBef>
                <a:spcPts val="600"/>
              </a:spcBef>
              <a:spcAft>
                <a:spcPts val="720"/>
              </a:spcAft>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 2</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Click on ‘Dashboard’ from top horizontal menu.</a:t>
            </a:r>
          </a:p>
          <a:p>
            <a:pPr marL="30480" marR="30480" algn="just">
              <a:spcBef>
                <a:spcPts val="600"/>
              </a:spcBef>
              <a:spcAft>
                <a:spcPts val="720"/>
              </a:spcAft>
            </a:pPr>
            <a:endParaRPr lang="en-IN" sz="1800" dirty="0">
              <a:effectLst/>
              <a:latin typeface="Times New Roman" panose="02020603050405020304" pitchFamily="18" charset="0"/>
              <a:ea typeface="Times New Roman" panose="02020603050405020304" pitchFamily="18" charset="0"/>
            </a:endParaRPr>
          </a:p>
        </p:txBody>
      </p:sp>
      <p:pic>
        <p:nvPicPr>
          <p:cNvPr id="6" name="Picture 5" descr="Storage Account Endpoints">
            <a:extLst>
              <a:ext uri="{FF2B5EF4-FFF2-40B4-BE49-F238E27FC236}">
                <a16:creationId xmlns:a16="http://schemas.microsoft.com/office/drawing/2014/main" id="{CE91FC80-133F-4A8E-A526-F75E0D14438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44215" y="1550560"/>
            <a:ext cx="5703570" cy="3385820"/>
          </a:xfrm>
          <a:prstGeom prst="rect">
            <a:avLst/>
          </a:prstGeom>
          <a:noFill/>
          <a:ln>
            <a:noFill/>
          </a:ln>
        </p:spPr>
      </p:pic>
      <p:sp>
        <p:nvSpPr>
          <p:cNvPr id="5" name="TextBox 4">
            <a:extLst>
              <a:ext uri="{FF2B5EF4-FFF2-40B4-BE49-F238E27FC236}">
                <a16:creationId xmlns:a16="http://schemas.microsoft.com/office/drawing/2014/main" id="{7B96DAF4-99DA-43CF-AF64-296F60450BAB}"/>
              </a:ext>
            </a:extLst>
          </p:cNvPr>
          <p:cNvSpPr txBox="1"/>
          <p:nvPr/>
        </p:nvSpPr>
        <p:spPr>
          <a:xfrm>
            <a:off x="1099929" y="5103674"/>
            <a:ext cx="10217427" cy="1477328"/>
          </a:xfrm>
          <a:prstGeom prst="rect">
            <a:avLst/>
          </a:prstGeom>
          <a:noFill/>
        </p:spPr>
        <p:txBody>
          <a:bodyPr wrap="square" rtlCol="0">
            <a:spAutoFit/>
          </a:bodyPr>
          <a:lstStyle/>
          <a:p>
            <a:r>
              <a:rPr lang="en-IN" sz="1800" dirty="0">
                <a:solidFill>
                  <a:srgbClr val="000000"/>
                </a:solidFill>
                <a:effectLst/>
                <a:latin typeface="Arial" panose="020B0604020202020204" pitchFamily="34" charset="0"/>
                <a:ea typeface="Times New Roman" panose="02020603050405020304" pitchFamily="18" charset="0"/>
              </a:rPr>
              <a:t>There will a unique URL for each object. For example, account name is ‘example’ then the default URL for blob is </a:t>
            </a:r>
            <a:r>
              <a:rPr lang="en-IN" sz="1800" b="1" dirty="0">
                <a:solidFill>
                  <a:srgbClr val="000000"/>
                </a:solidFill>
                <a:effectLst/>
                <a:latin typeface="Arial" panose="020B0604020202020204" pitchFamily="34" charset="0"/>
                <a:ea typeface="Times New Roman" panose="02020603050405020304" pitchFamily="18" charset="0"/>
              </a:rPr>
              <a:t>https://example.blob.core.windows.net.</a:t>
            </a:r>
            <a:r>
              <a:rPr lang="en-IN" sz="1800" dirty="0">
                <a:solidFill>
                  <a:srgbClr val="000000"/>
                </a:solidFill>
                <a:effectLst/>
                <a:latin typeface="Arial" panose="020B0604020202020204" pitchFamily="34" charset="0"/>
                <a:ea typeface="Times New Roman" panose="02020603050405020304" pitchFamily="18" charset="0"/>
              </a:rPr>
              <a:t> Similarly, replace blob with table, queue and file in the URL to get the respective URLs. To access an object in the location is appended in the URL</a:t>
            </a:r>
            <a:r>
              <a:rPr lang="en-IN" dirty="0">
                <a:solidFill>
                  <a:srgbClr val="000000"/>
                </a:solidFill>
                <a:latin typeface="Arial" panose="020B0604020202020204" pitchFamily="34" charset="0"/>
                <a:ea typeface="Times New Roman" panose="02020603050405020304" pitchFamily="18" charset="0"/>
              </a:rPr>
              <a:t> as </a:t>
            </a:r>
            <a:r>
              <a:rPr lang="en-IN" sz="1800" b="1" dirty="0">
                <a:solidFill>
                  <a:srgbClr val="000000"/>
                </a:solidFill>
                <a:effectLst/>
                <a:latin typeface="Arial" panose="020B0604020202020204" pitchFamily="34" charset="0"/>
                <a:ea typeface="Times New Roman" panose="02020603050405020304" pitchFamily="18" charset="0"/>
              </a:rPr>
              <a:t>http://example.blob.core.windows.net/container1/blob1</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395281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69D8AD-1731-47BD-95E4-7ED12996ABB4}"/>
              </a:ext>
            </a:extLst>
          </p:cNvPr>
          <p:cNvSpPr txBox="1"/>
          <p:nvPr/>
        </p:nvSpPr>
        <p:spPr>
          <a:xfrm>
            <a:off x="1192696" y="437322"/>
            <a:ext cx="9409043" cy="6918304"/>
          </a:xfrm>
          <a:prstGeom prst="rect">
            <a:avLst/>
          </a:prstGeom>
          <a:noFill/>
        </p:spPr>
        <p:txBody>
          <a:bodyPr wrap="square" rtlCol="0">
            <a:spAutoFit/>
          </a:bodyPr>
          <a:lstStyle/>
          <a:p>
            <a:pPr>
              <a:lnSpc>
                <a:spcPct val="107000"/>
              </a:lnSpc>
              <a:spcBef>
                <a:spcPts val="200"/>
              </a:spcBef>
            </a:pPr>
            <a:r>
              <a:rPr lang="en-IN" sz="20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Generating an Access Key</a:t>
            </a:r>
          </a:p>
          <a:p>
            <a:pPr marL="373380" marR="30480" indent="-342900" algn="just">
              <a:spcBef>
                <a:spcPts val="600"/>
              </a:spcBef>
              <a:spcAft>
                <a:spcPts val="720"/>
              </a:spcAft>
              <a:buFont typeface="Wingdings" panose="05000000000000000000" pitchFamily="2" charset="2"/>
              <a:buChar char="Ø"/>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Access key is used to authenticate the access to the storage account. Two access keys are provided in order to access the account without interrupting it, in case, one key has to be regenerated.</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73380" marR="30480" indent="-342900" algn="just">
              <a:spcBef>
                <a:spcPts val="600"/>
              </a:spcBef>
              <a:spcAft>
                <a:spcPts val="720"/>
              </a:spcAft>
              <a:buFont typeface="Wingdings" panose="05000000000000000000" pitchFamily="2" charset="2"/>
              <a:buChar char="Ø"/>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get the Access Keys, click on ‘Manage Access Keys’ in your storage account. The following screen will come up.</a:t>
            </a:r>
          </a:p>
          <a:p>
            <a:pPr marL="373380" marR="30480" indent="-342900" algn="just">
              <a:spcBef>
                <a:spcPts val="600"/>
              </a:spcBef>
              <a:spcAft>
                <a:spcPts val="720"/>
              </a:spcAft>
              <a:buFont typeface="Wingdings" panose="05000000000000000000" pitchFamily="2" charset="2"/>
              <a:buChar char="Ø"/>
            </a:pPr>
            <a:endPar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73380" marR="30480" indent="-342900" algn="just">
              <a:spcBef>
                <a:spcPts val="600"/>
              </a:spcBef>
              <a:spcAft>
                <a:spcPts val="720"/>
              </a:spcAft>
              <a:buFont typeface="Wingdings" panose="05000000000000000000" pitchFamily="2" charset="2"/>
              <a:buChar char="Ø"/>
            </a:pP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73380" marR="30480" indent="-342900" algn="just">
              <a:spcBef>
                <a:spcPts val="600"/>
              </a:spcBef>
              <a:spcAft>
                <a:spcPts val="720"/>
              </a:spcAft>
              <a:buFont typeface="Wingdings" panose="05000000000000000000" pitchFamily="2" charset="2"/>
              <a:buChar char="Ø"/>
            </a:pPr>
            <a:endPar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73380" marR="30480" indent="-342900" algn="just">
              <a:spcBef>
                <a:spcPts val="600"/>
              </a:spcBef>
              <a:spcAft>
                <a:spcPts val="720"/>
              </a:spcAft>
              <a:buFont typeface="Wingdings" panose="05000000000000000000" pitchFamily="2" charset="2"/>
              <a:buChar char="Ø"/>
            </a:pP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73380" marR="30480" indent="-342900" algn="just">
              <a:spcBef>
                <a:spcPts val="600"/>
              </a:spcBef>
              <a:spcAft>
                <a:spcPts val="720"/>
              </a:spcAft>
              <a:buFont typeface="Wingdings" panose="05000000000000000000" pitchFamily="2" charset="2"/>
              <a:buChar char="Ø"/>
            </a:pPr>
            <a:endPar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73380" marR="30480" indent="-342900" algn="just">
              <a:spcBef>
                <a:spcPts val="600"/>
              </a:spcBef>
              <a:spcAft>
                <a:spcPts val="720"/>
              </a:spcAft>
              <a:buFont typeface="Wingdings" panose="05000000000000000000" pitchFamily="2" charset="2"/>
              <a:buChar char="Ø"/>
            </a:pP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73380" marR="30480" indent="-342900" algn="just">
              <a:spcBef>
                <a:spcPts val="600"/>
              </a:spcBef>
              <a:spcAft>
                <a:spcPts val="720"/>
              </a:spcAft>
              <a:buFont typeface="Wingdings" panose="05000000000000000000" pitchFamily="2" charset="2"/>
              <a:buChar char="Ø"/>
            </a:pPr>
            <a:endPar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73380" marR="30480" indent="-342900" algn="just">
              <a:spcBef>
                <a:spcPts val="600"/>
              </a:spcBef>
              <a:spcAft>
                <a:spcPts val="720"/>
              </a:spcAft>
              <a:buFont typeface="Wingdings" panose="05000000000000000000" pitchFamily="2" charset="2"/>
              <a:buChar char="Ø"/>
            </a:pP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73380" marR="30480" indent="-342900" algn="just">
              <a:spcBef>
                <a:spcPts val="600"/>
              </a:spcBef>
              <a:spcAft>
                <a:spcPts val="720"/>
              </a:spcAft>
              <a:buFont typeface="Wingdings" panose="05000000000000000000" pitchFamily="2" charset="2"/>
              <a:buChar char="Ø"/>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Regenerating the key at regular intervals is advised for security reasons.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0480" marR="30480" algn="just">
              <a:spcBef>
                <a:spcPts val="600"/>
              </a:spcBef>
              <a:spcAft>
                <a:spcPts val="720"/>
              </a:spcAft>
            </a:pPr>
            <a:endParaRPr lang="en-IN" sz="1800" dirty="0">
              <a:effectLst/>
              <a:latin typeface="Times New Roman" panose="02020603050405020304" pitchFamily="18" charset="0"/>
              <a:ea typeface="Times New Roman" panose="02020603050405020304" pitchFamily="18" charset="0"/>
            </a:endParaRPr>
          </a:p>
        </p:txBody>
      </p:sp>
      <p:pic>
        <p:nvPicPr>
          <p:cNvPr id="3" name="Picture 2" descr="Generating an Access Key">
            <a:extLst>
              <a:ext uri="{FF2B5EF4-FFF2-40B4-BE49-F238E27FC236}">
                <a16:creationId xmlns:a16="http://schemas.microsoft.com/office/drawing/2014/main" id="{A53DB422-BCA3-443C-A81C-783C2CD28D9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81739" y="2557670"/>
            <a:ext cx="5966046" cy="3134787"/>
          </a:xfrm>
          <a:prstGeom prst="rect">
            <a:avLst/>
          </a:prstGeom>
          <a:noFill/>
          <a:ln>
            <a:noFill/>
          </a:ln>
        </p:spPr>
      </p:pic>
    </p:spTree>
    <p:extLst>
      <p:ext uri="{BB962C8B-B14F-4D97-AF65-F5344CB8AC3E}">
        <p14:creationId xmlns:p14="http://schemas.microsoft.com/office/powerpoint/2010/main" val="4203823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naging Data to Storage">
            <a:extLst>
              <a:ext uri="{FF2B5EF4-FFF2-40B4-BE49-F238E27FC236}">
                <a16:creationId xmlns:a16="http://schemas.microsoft.com/office/drawing/2014/main" id="{E6D2C87F-EC31-448A-8862-88836E51D7F2}"/>
              </a:ext>
            </a:extLst>
          </p:cNvPr>
          <p:cNvPicPr/>
          <p:nvPr/>
        </p:nvPicPr>
        <p:blipFill rotWithShape="1">
          <a:blip r:embed="rId2">
            <a:extLst>
              <a:ext uri="{28A0092B-C50C-407E-A947-70E740481C1C}">
                <a14:useLocalDpi xmlns:a14="http://schemas.microsoft.com/office/drawing/2010/main" val="0"/>
              </a:ext>
            </a:extLst>
          </a:blip>
          <a:srcRect l="19366" t="11269" r="8374" b="9535"/>
          <a:stretch/>
        </p:blipFill>
        <p:spPr bwMode="auto">
          <a:xfrm>
            <a:off x="3127512" y="3429000"/>
            <a:ext cx="4935344" cy="2931740"/>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27CFC78B-8C9E-4F83-B34F-6C3F77F1A9D9}"/>
              </a:ext>
            </a:extLst>
          </p:cNvPr>
          <p:cNvSpPr txBox="1"/>
          <p:nvPr/>
        </p:nvSpPr>
        <p:spPr>
          <a:xfrm>
            <a:off x="821634" y="535788"/>
            <a:ext cx="10442713" cy="2811026"/>
          </a:xfrm>
          <a:prstGeom prst="rect">
            <a:avLst/>
          </a:prstGeom>
          <a:noFill/>
        </p:spPr>
        <p:txBody>
          <a:bodyPr wrap="square" rtlCol="0">
            <a:spAutoFit/>
          </a:bodyPr>
          <a:lstStyle/>
          <a:p>
            <a:pPr marL="30480" marR="30480" algn="ctr">
              <a:spcBef>
                <a:spcPts val="600"/>
              </a:spcBef>
              <a:spcAft>
                <a:spcPts val="720"/>
              </a:spcAft>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ACCESSING DATA IN AZURE:</a:t>
            </a:r>
            <a:endParaRPr lang="en-IN"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73380" marR="30480" indent="-342900" algn="just">
              <a:spcBef>
                <a:spcPts val="600"/>
              </a:spcBef>
              <a:spcAft>
                <a:spcPts val="720"/>
              </a:spcAft>
              <a:buFont typeface="Wingdings" panose="05000000000000000000" pitchFamily="2" charset="2"/>
              <a:buChar char="Ø"/>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 are many ways to do </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upload or download data</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but it can’t be done within the Azure portal itself. You will have to either create your own application or use an already built tool.</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many tools available for accessing the data in an explorer that can be accessed by clicking on ‘Storage Explorer’ under ‘Get the Tools’ in your Azure storage account. Alternatively, an application can also be built using SDK available in Windows Azure Portal. </a:t>
            </a:r>
          </a:p>
          <a:p>
            <a:pPr marL="342900" indent="-342900">
              <a:buFont typeface="Wingdings" panose="05000000000000000000" pitchFamily="2" charset="2"/>
              <a:buChar char="Ø"/>
            </a:pPr>
            <a:endPar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PowerShell commands is another approach to upload data.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0649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1656</Words>
  <Application>Microsoft Office PowerPoint</Application>
  <PresentationFormat>Widescreen</PresentationFormat>
  <Paragraphs>133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Lab Grotesque</vt:lpstr>
      <vt:lpstr>Symbol</vt:lpstr>
      <vt:lpstr>Times New Roman</vt:lpstr>
      <vt:lpstr>Wingdings</vt:lpstr>
      <vt:lpstr>Office Theme</vt:lpstr>
      <vt:lpstr>Creating Microsoft Azure Account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Microsoft Azure Account</dc:title>
  <dc:creator>Nivetha M K</dc:creator>
  <cp:lastModifiedBy>Nivetha M K</cp:lastModifiedBy>
  <cp:revision>15</cp:revision>
  <dcterms:created xsi:type="dcterms:W3CDTF">2020-09-20T12:23:27Z</dcterms:created>
  <dcterms:modified xsi:type="dcterms:W3CDTF">2020-09-21T02:52:37Z</dcterms:modified>
</cp:coreProperties>
</file>