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261" r:id="rId3"/>
    <p:sldId id="262" r:id="rId4"/>
    <p:sldId id="263" r:id="rId5"/>
    <p:sldId id="259" r:id="rId6"/>
    <p:sldId id="264" r:id="rId7"/>
    <p:sldId id="260" r:id="rId8"/>
    <p:sldId id="265" r:id="rId9"/>
    <p:sldId id="267" r:id="rId10"/>
    <p:sldId id="266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7" r:id="rId20"/>
    <p:sldId id="276" r:id="rId21"/>
    <p:sldId id="278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89" autoAdjust="0"/>
    <p:restoredTop sz="94660"/>
  </p:normalViewPr>
  <p:slideViewPr>
    <p:cSldViewPr snapToGrid="0">
      <p:cViewPr varScale="1">
        <p:scale>
          <a:sx n="61" d="100"/>
          <a:sy n="61" d="100"/>
        </p:scale>
        <p:origin x="57" y="11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C3E66511-C8EE-4B7D-967D-AE853F1C576D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7ED2D5CB-837F-4603-A418-D93A227ED7E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4319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66511-C8EE-4B7D-967D-AE853F1C576D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2D5CB-837F-4603-A418-D93A227ED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899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66511-C8EE-4B7D-967D-AE853F1C576D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2D5CB-837F-4603-A418-D93A227ED7E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15715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66511-C8EE-4B7D-967D-AE853F1C576D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2D5CB-837F-4603-A418-D93A227ED7E2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86221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66511-C8EE-4B7D-967D-AE853F1C576D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2D5CB-837F-4603-A418-D93A227ED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0390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66511-C8EE-4B7D-967D-AE853F1C576D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2D5CB-837F-4603-A418-D93A227ED7E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5606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66511-C8EE-4B7D-967D-AE853F1C576D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2D5CB-837F-4603-A418-D93A227ED7E2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18315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66511-C8EE-4B7D-967D-AE853F1C576D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2D5CB-837F-4603-A418-D93A227ED7E2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00715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66511-C8EE-4B7D-967D-AE853F1C576D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2D5CB-837F-4603-A418-D93A227ED7E2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6543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66511-C8EE-4B7D-967D-AE853F1C576D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2D5CB-837F-4603-A418-D93A227ED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610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66511-C8EE-4B7D-967D-AE853F1C576D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2D5CB-837F-4603-A418-D93A227ED7E2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2116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66511-C8EE-4B7D-967D-AE853F1C576D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2D5CB-837F-4603-A418-D93A227ED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418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66511-C8EE-4B7D-967D-AE853F1C576D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2D5CB-837F-4603-A418-D93A227ED7E2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9293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66511-C8EE-4B7D-967D-AE853F1C576D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2D5CB-837F-4603-A418-D93A227ED7E2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3322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66511-C8EE-4B7D-967D-AE853F1C576D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2D5CB-837F-4603-A418-D93A227ED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417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66511-C8EE-4B7D-967D-AE853F1C576D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2D5CB-837F-4603-A418-D93A227ED7E2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7422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66511-C8EE-4B7D-967D-AE853F1C576D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2D5CB-837F-4603-A418-D93A227ED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357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3E66511-C8EE-4B7D-967D-AE853F1C576D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ED2D5CB-837F-4603-A418-D93A227ED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505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  <p:sldLayoutId id="2147483718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3521F-FC71-57E9-510F-A2B2B25C5C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2398" y="1871130"/>
            <a:ext cx="6815669" cy="1672169"/>
          </a:xfrm>
        </p:spPr>
        <p:txBody>
          <a:bodyPr/>
          <a:lstStyle/>
          <a:p>
            <a:r>
              <a:rPr lang="en-US" dirty="0"/>
              <a:t>Machine Learning </a:t>
            </a:r>
            <a:br>
              <a:rPr lang="en-US" dirty="0"/>
            </a:br>
            <a:r>
              <a:rPr lang="en-US" dirty="0"/>
              <a:t>Clustering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F4226D-5599-5707-996D-02E5BA0D55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28633" y="3657596"/>
            <a:ext cx="1968500" cy="1625603"/>
          </a:xfrm>
        </p:spPr>
        <p:txBody>
          <a:bodyPr>
            <a:noAutofit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1100" dirty="0"/>
              <a:t>Affinity Propagation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1100" dirty="0"/>
              <a:t>Mean Shift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1100" dirty="0"/>
              <a:t>DBSCAN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1100" dirty="0"/>
              <a:t>Spectral Clustering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1100" dirty="0"/>
              <a:t>OPTICS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1100" dirty="0"/>
              <a:t>BIRCH</a:t>
            </a:r>
          </a:p>
        </p:txBody>
      </p:sp>
    </p:spTree>
    <p:extLst>
      <p:ext uri="{BB962C8B-B14F-4D97-AF65-F5344CB8AC3E}">
        <p14:creationId xmlns:p14="http://schemas.microsoft.com/office/powerpoint/2010/main" val="12339543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FCA396-6EA2-0AE1-40F2-A9F629F70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900" y="2133600"/>
            <a:ext cx="6826026" cy="374226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262626"/>
                </a:solidFill>
              </a:rPr>
              <a:t>Working of DBSCAN</a:t>
            </a:r>
          </a:p>
          <a:p>
            <a:r>
              <a:rPr lang="en-US" dirty="0">
                <a:solidFill>
                  <a:srgbClr val="262626"/>
                </a:solidFill>
              </a:rPr>
              <a:t>Start with any unvisited point</a:t>
            </a:r>
          </a:p>
          <a:p>
            <a:r>
              <a:rPr lang="en-US" dirty="0">
                <a:solidFill>
                  <a:srgbClr val="262626"/>
                </a:solidFill>
              </a:rPr>
              <a:t>Find all points within the ε (epsilon ) radius –this forms the point’s neighborhood.</a:t>
            </a:r>
          </a:p>
          <a:p>
            <a:r>
              <a:rPr lang="en-US" dirty="0">
                <a:solidFill>
                  <a:srgbClr val="262626"/>
                </a:solidFill>
              </a:rPr>
              <a:t>Check how many points are in the neighborhood</a:t>
            </a:r>
          </a:p>
          <a:p>
            <a:pPr marL="457200" indent="-457200">
              <a:buAutoNum type="alphaLcParenR"/>
            </a:pPr>
            <a:r>
              <a:rPr lang="en-US" dirty="0">
                <a:solidFill>
                  <a:srgbClr val="262626"/>
                </a:solidFill>
              </a:rPr>
              <a:t>If the number of neighboring points is greater than or equal to MinPts , then it is a </a:t>
            </a:r>
            <a:r>
              <a:rPr lang="en-US" b="1" dirty="0">
                <a:solidFill>
                  <a:srgbClr val="262626"/>
                </a:solidFill>
              </a:rPr>
              <a:t>core point </a:t>
            </a:r>
            <a:r>
              <a:rPr lang="en-US" dirty="0">
                <a:solidFill>
                  <a:srgbClr val="262626"/>
                </a:solidFill>
              </a:rPr>
              <a:t>and new cluster is started.</a:t>
            </a:r>
          </a:p>
          <a:p>
            <a:pPr marL="457200" indent="-457200">
              <a:buAutoNum type="alphaLcParenR"/>
            </a:pPr>
            <a:r>
              <a:rPr lang="en-US" dirty="0"/>
              <a:t>If the number of neighboring points is less than the MinPts , and the point does not belong to the core point , then it is a </a:t>
            </a:r>
            <a:r>
              <a:rPr lang="en-US" b="1" dirty="0"/>
              <a:t>noise.</a:t>
            </a:r>
          </a:p>
          <a:p>
            <a:pPr marL="457200" indent="-457200">
              <a:buAutoNum type="alphaLcParenR"/>
            </a:pPr>
            <a:r>
              <a:rPr lang="en-US" dirty="0"/>
              <a:t>If the number of neighboring point is less than MinPts and the point lies within the neighborhood of a core point , then it is a </a:t>
            </a:r>
            <a:r>
              <a:rPr lang="en-US" b="1" dirty="0"/>
              <a:t>border point</a:t>
            </a:r>
            <a:r>
              <a:rPr lang="en-US" dirty="0"/>
              <a:t>.</a:t>
            </a:r>
          </a:p>
          <a:p>
            <a:r>
              <a:rPr lang="en-US" dirty="0"/>
              <a:t>Repeat until all points are visited.</a:t>
            </a:r>
            <a:endParaRPr lang="en-US" dirty="0">
              <a:solidFill>
                <a:srgbClr val="262626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262626"/>
              </a:solidFill>
            </a:endParaRPr>
          </a:p>
        </p:txBody>
      </p:sp>
      <p:pic>
        <p:nvPicPr>
          <p:cNvPr id="2050" name="Picture 2" descr="DBSCAN Clustering – Machine Learning Geek">
            <a:extLst>
              <a:ext uri="{FF2B5EF4-FFF2-40B4-BE49-F238E27FC236}">
                <a16:creationId xmlns:a16="http://schemas.microsoft.com/office/drawing/2014/main" id="{1122292D-0757-A358-D7E6-A354710677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85026" y="3409454"/>
            <a:ext cx="2739728" cy="1436091"/>
          </a:xfrm>
          <a:prstGeom prst="rect">
            <a:avLst/>
          </a:prstGeom>
          <a:noFill/>
          <a:ln w="57150" cmpd="thickThin">
            <a:solidFill>
              <a:srgbClr val="7F7F7F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80320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740E62-208A-1BF7-CF22-A8BB3D963D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3300" y="2006600"/>
            <a:ext cx="9893297" cy="3869268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/>
              <a:t>Advantages of DBSCAN</a:t>
            </a:r>
          </a:p>
          <a:p>
            <a:r>
              <a:rPr lang="en-US" sz="2000" dirty="0"/>
              <a:t>No need to specify the number of clusters.</a:t>
            </a:r>
          </a:p>
          <a:p>
            <a:r>
              <a:rPr lang="en-US" sz="2000" dirty="0"/>
              <a:t>Handles outliers.</a:t>
            </a:r>
          </a:p>
          <a:p>
            <a:pPr marL="0" indent="0">
              <a:buNone/>
            </a:pPr>
            <a:r>
              <a:rPr lang="en-US" sz="2000" b="1" dirty="0"/>
              <a:t>Disadvantages of DBSCAN</a:t>
            </a:r>
          </a:p>
          <a:p>
            <a:r>
              <a:rPr lang="en-US" sz="2000" dirty="0"/>
              <a:t>Struggles with high dimensionality data.</a:t>
            </a:r>
          </a:p>
          <a:p>
            <a:r>
              <a:rPr lang="en-US" sz="2000" dirty="0"/>
              <a:t>Difficulty with clusters of varying densities.</a:t>
            </a:r>
          </a:p>
        </p:txBody>
      </p:sp>
    </p:spTree>
    <p:extLst>
      <p:ext uri="{BB962C8B-B14F-4D97-AF65-F5344CB8AC3E}">
        <p14:creationId xmlns:p14="http://schemas.microsoft.com/office/powerpoint/2010/main" val="24474644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4A6B9-68FD-B68C-2978-452316286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262626"/>
                </a:solidFill>
              </a:rPr>
              <a:t>Spectral 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83C4A2-9E4B-A3D7-ADDD-90713D8497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556932"/>
            <a:ext cx="6256866" cy="33189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>
                <a:solidFill>
                  <a:srgbClr val="262626"/>
                </a:solidFill>
              </a:rPr>
              <a:t>Introduction</a:t>
            </a:r>
          </a:p>
          <a:p>
            <a:r>
              <a:rPr lang="en-US">
                <a:solidFill>
                  <a:srgbClr val="262626"/>
                </a:solidFill>
              </a:rPr>
              <a:t>Spectral clustering algorithm groups data using similarity graph where each datapoint is a node and edges represent the similarity between points.</a:t>
            </a:r>
          </a:p>
          <a:p>
            <a:r>
              <a:rPr lang="en-US">
                <a:solidFill>
                  <a:srgbClr val="262626"/>
                </a:solidFill>
              </a:rPr>
              <a:t>It uses eigen values and eigen vectors to transform the data into a new space where clusters are more easily separable.</a:t>
            </a:r>
          </a:p>
        </p:txBody>
      </p:sp>
      <p:pic>
        <p:nvPicPr>
          <p:cNvPr id="1026" name="Picture 2" descr="Spectral Clustering">
            <a:extLst>
              <a:ext uri="{FF2B5EF4-FFF2-40B4-BE49-F238E27FC236}">
                <a16:creationId xmlns:a16="http://schemas.microsoft.com/office/drawing/2014/main" id="{919E1EF1-13BB-A32C-0CAC-23BB3AC1D8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85026" y="3357811"/>
            <a:ext cx="2739728" cy="2105614"/>
          </a:xfrm>
          <a:prstGeom prst="rect">
            <a:avLst/>
          </a:prstGeom>
          <a:noFill/>
          <a:ln w="57150" cmpd="thickThin">
            <a:solidFill>
              <a:srgbClr val="7F7F7F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56958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60BA0F-D619-904E-6351-CD265DDA4A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500" y="1951567"/>
            <a:ext cx="9690097" cy="3924301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Working of Spectral Clustering</a:t>
            </a:r>
          </a:p>
          <a:p>
            <a:r>
              <a:rPr lang="en-US" dirty="0"/>
              <a:t>Calculate Similarity matrix.</a:t>
            </a:r>
          </a:p>
          <a:p>
            <a:r>
              <a:rPr lang="en-US" dirty="0"/>
              <a:t>Construct a graph from similarity matrix ,where the nodes represents datapoints and the edges represents similarity values between them.</a:t>
            </a:r>
          </a:p>
          <a:p>
            <a:r>
              <a:rPr lang="en-US" dirty="0"/>
              <a:t>Compute Eigen values and Eigen Vectors to form a new low-dimensional representation of the data.</a:t>
            </a:r>
          </a:p>
          <a:p>
            <a:r>
              <a:rPr lang="en-US" dirty="0"/>
              <a:t>Apply clustering algorithm to group the data into clusters.</a:t>
            </a:r>
          </a:p>
        </p:txBody>
      </p:sp>
    </p:spTree>
    <p:extLst>
      <p:ext uri="{BB962C8B-B14F-4D97-AF65-F5344CB8AC3E}">
        <p14:creationId xmlns:p14="http://schemas.microsoft.com/office/powerpoint/2010/main" val="39229703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F79B36-1AA8-6E39-E3B4-903B504D71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3569" y="1899138"/>
            <a:ext cx="9693028" cy="397673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Advantages of Spectral Clustering</a:t>
            </a:r>
          </a:p>
          <a:p>
            <a:r>
              <a:rPr lang="en-US" dirty="0"/>
              <a:t>Works well for non-convex clusters.</a:t>
            </a:r>
          </a:p>
          <a:p>
            <a:r>
              <a:rPr lang="en-US" dirty="0"/>
              <a:t>Uses graph-based approach.</a:t>
            </a:r>
          </a:p>
          <a:p>
            <a:pPr marL="0" indent="0">
              <a:buNone/>
            </a:pPr>
            <a:r>
              <a:rPr lang="en-US" b="1" dirty="0"/>
              <a:t>Disadvantages of Spectral Clustering</a:t>
            </a:r>
          </a:p>
          <a:p>
            <a:r>
              <a:rPr lang="en-US" dirty="0"/>
              <a:t>Requires Predefining the number of clusters.</a:t>
            </a:r>
          </a:p>
          <a:p>
            <a:r>
              <a:rPr lang="en-US" dirty="0"/>
              <a:t>Computationally expensive.</a:t>
            </a:r>
          </a:p>
          <a:p>
            <a:r>
              <a:rPr lang="en-US" dirty="0"/>
              <a:t>Not scalable for large datasets.</a:t>
            </a:r>
          </a:p>
        </p:txBody>
      </p:sp>
    </p:spTree>
    <p:extLst>
      <p:ext uri="{BB962C8B-B14F-4D97-AF65-F5344CB8AC3E}">
        <p14:creationId xmlns:p14="http://schemas.microsoft.com/office/powerpoint/2010/main" val="27394308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B0BE1-1634-5FFA-C774-CA689E8D6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262626"/>
                </a:solidFill>
              </a:rPr>
              <a:t>OPTICS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1A288-9C6F-F7B1-4463-2F9066ADB2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556932"/>
            <a:ext cx="6256866" cy="33189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262626"/>
                </a:solidFill>
              </a:rPr>
              <a:t>Introduction</a:t>
            </a:r>
          </a:p>
          <a:p>
            <a:r>
              <a:rPr lang="en-US" dirty="0">
                <a:solidFill>
                  <a:srgbClr val="262626"/>
                </a:solidFill>
              </a:rPr>
              <a:t>OPTICS(Ordering Points to Identify the Clustering Structure) is a density-based clustering algorithm, similar to DBSCAN.</a:t>
            </a:r>
          </a:p>
          <a:p>
            <a:r>
              <a:rPr lang="en-US" dirty="0">
                <a:solidFill>
                  <a:srgbClr val="262626"/>
                </a:solidFill>
              </a:rPr>
              <a:t>The key difference between DBSCAN and OPTICS is that the OPTICS algorithm builds a reachability graph.</a:t>
            </a:r>
          </a:p>
          <a:p>
            <a:pPr marL="0" indent="0">
              <a:buNone/>
            </a:pPr>
            <a:endParaRPr lang="en-US" b="1" dirty="0">
              <a:solidFill>
                <a:srgbClr val="262626"/>
              </a:solidFill>
            </a:endParaRPr>
          </a:p>
        </p:txBody>
      </p:sp>
      <p:pic>
        <p:nvPicPr>
          <p:cNvPr id="1026" name="Picture 2" descr="OPTICS Clustering: Navigating Through Density Variations | by Okan Yenigün  | Medium">
            <a:extLst>
              <a:ext uri="{FF2B5EF4-FFF2-40B4-BE49-F238E27FC236}">
                <a16:creationId xmlns:a16="http://schemas.microsoft.com/office/drawing/2014/main" id="{ED3D0F1B-1E0C-FEBC-BD12-35CA70ABF9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85026" y="3154897"/>
            <a:ext cx="2739728" cy="1945206"/>
          </a:xfrm>
          <a:prstGeom prst="rect">
            <a:avLst/>
          </a:prstGeom>
          <a:noFill/>
          <a:ln w="57150" cmpd="thickThin">
            <a:solidFill>
              <a:srgbClr val="7F7F7F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50184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7598F-BA26-9E23-E173-D0CD4E1824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3908" y="2125784"/>
            <a:ext cx="9622689" cy="375008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Working of OPTICS</a:t>
            </a:r>
          </a:p>
          <a:p>
            <a:r>
              <a:rPr lang="en-US" dirty="0"/>
              <a:t>Calculate distance between all points.</a:t>
            </a:r>
          </a:p>
          <a:p>
            <a:r>
              <a:rPr lang="en-US" dirty="0"/>
              <a:t>Two parameters used in OPTICS</a:t>
            </a:r>
          </a:p>
          <a:p>
            <a:pPr marL="457200" indent="-457200">
              <a:buFont typeface="+mj-lt"/>
              <a:buAutoNum type="alphaLcParenR"/>
            </a:pPr>
            <a:r>
              <a:rPr lang="en-US" dirty="0"/>
              <a:t>minpts-minimum number of points to form a dense region.</a:t>
            </a:r>
          </a:p>
          <a:p>
            <a:pPr marL="457200" indent="-457200">
              <a:buFont typeface="+mj-lt"/>
              <a:buAutoNum type="alphaLcParenR"/>
            </a:pPr>
            <a:r>
              <a:rPr lang="en-US" dirty="0"/>
              <a:t>max_eps-It is the maximum radius used to search for the neighboring points.</a:t>
            </a:r>
          </a:p>
          <a:p>
            <a:r>
              <a:rPr lang="en-US" dirty="0"/>
              <a:t>Calculated Core Distance and Reachability Distance</a:t>
            </a:r>
          </a:p>
          <a:p>
            <a:r>
              <a:rPr lang="en-US" dirty="0"/>
              <a:t>Ordering the points and add to the queue.</a:t>
            </a:r>
          </a:p>
          <a:p>
            <a:r>
              <a:rPr lang="en-US" dirty="0"/>
              <a:t>Plot Reachability distances.</a:t>
            </a:r>
          </a:p>
          <a:p>
            <a:r>
              <a:rPr lang="en-US" dirty="0"/>
              <a:t>Clusters are formed.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0582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E67A88-0E14-018C-FEA8-0B3D8BEFED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7939" y="2016368"/>
            <a:ext cx="9708658" cy="3859499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Advantages of OPTICS</a:t>
            </a:r>
          </a:p>
          <a:p>
            <a:r>
              <a:rPr lang="en-US" dirty="0"/>
              <a:t>Handles clusters with varying density better than DBSCAN.  </a:t>
            </a:r>
          </a:p>
          <a:p>
            <a:r>
              <a:rPr lang="en-US" dirty="0"/>
              <a:t>Detects outliers.</a:t>
            </a:r>
          </a:p>
          <a:p>
            <a:pPr marL="0" indent="0">
              <a:buNone/>
            </a:pPr>
            <a:r>
              <a:rPr lang="en-US" b="1" dirty="0"/>
              <a:t>Disadvantages of OPTICS</a:t>
            </a:r>
          </a:p>
          <a:p>
            <a:r>
              <a:rPr lang="en-US" dirty="0"/>
              <a:t>Computationally expensive.</a:t>
            </a: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883632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32891-BE98-6506-F5B6-24A7A3D15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262626"/>
                </a:solidFill>
              </a:rPr>
              <a:t>BIRCH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D5D66-0591-E246-6DC3-05F6F9B0F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8400" y="2489200"/>
            <a:ext cx="6383868" cy="3797299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700" b="1" dirty="0">
                <a:solidFill>
                  <a:srgbClr val="262626"/>
                </a:solidFill>
              </a:rPr>
              <a:t>Introduction</a:t>
            </a:r>
          </a:p>
          <a:p>
            <a:pPr>
              <a:lnSpc>
                <a:spcPct val="90000"/>
              </a:lnSpc>
            </a:pPr>
            <a:r>
              <a:rPr lang="en-US" sz="1700" dirty="0">
                <a:solidFill>
                  <a:srgbClr val="262626"/>
                </a:solidFill>
              </a:rPr>
              <a:t>Balanced Iterative Reducing and Clustering using Hierarchies.</a:t>
            </a:r>
          </a:p>
          <a:p>
            <a:pPr>
              <a:lnSpc>
                <a:spcPct val="90000"/>
              </a:lnSpc>
            </a:pPr>
            <a:r>
              <a:rPr lang="en-US" sz="1700" dirty="0">
                <a:solidFill>
                  <a:srgbClr val="262626"/>
                </a:solidFill>
              </a:rPr>
              <a:t>Birch builds a tree called Clustering Feature Tree(CFT) for the given data.</a:t>
            </a:r>
          </a:p>
          <a:p>
            <a:pPr>
              <a:lnSpc>
                <a:spcPct val="90000"/>
              </a:lnSpc>
            </a:pPr>
            <a:r>
              <a:rPr lang="en-US" sz="1700" dirty="0">
                <a:solidFill>
                  <a:srgbClr val="262626"/>
                </a:solidFill>
              </a:rPr>
              <a:t>CF tree holds the necessary information for clustering which prevents the need to hold the entire input data in memory.</a:t>
            </a:r>
          </a:p>
          <a:p>
            <a:pPr>
              <a:lnSpc>
                <a:spcPct val="90000"/>
              </a:lnSpc>
            </a:pPr>
            <a:r>
              <a:rPr lang="en-US" sz="1700" dirty="0">
                <a:solidFill>
                  <a:srgbClr val="262626"/>
                </a:solidFill>
              </a:rPr>
              <a:t>This information includes:</a:t>
            </a:r>
          </a:p>
          <a:p>
            <a:pPr marL="457200" indent="-457200">
              <a:lnSpc>
                <a:spcPct val="90000"/>
              </a:lnSpc>
              <a:buFont typeface="+mj-lt"/>
              <a:buAutoNum type="alphaLcParenR"/>
            </a:pPr>
            <a:r>
              <a:rPr lang="en-US" sz="1700" dirty="0">
                <a:solidFill>
                  <a:srgbClr val="262626"/>
                </a:solidFill>
              </a:rPr>
              <a:t>Number of samples.</a:t>
            </a:r>
          </a:p>
          <a:p>
            <a:pPr marL="457200" indent="-457200">
              <a:lnSpc>
                <a:spcPct val="90000"/>
              </a:lnSpc>
              <a:buFont typeface="+mj-lt"/>
              <a:buAutoNum type="alphaLcParenR"/>
            </a:pPr>
            <a:r>
              <a:rPr lang="en-US" sz="1700" dirty="0">
                <a:solidFill>
                  <a:srgbClr val="262626"/>
                </a:solidFill>
              </a:rPr>
              <a:t>Linear Sum.</a:t>
            </a:r>
          </a:p>
          <a:p>
            <a:pPr marL="457200" indent="-457200">
              <a:lnSpc>
                <a:spcPct val="90000"/>
              </a:lnSpc>
              <a:buFont typeface="+mj-lt"/>
              <a:buAutoNum type="alphaLcParenR"/>
            </a:pPr>
            <a:r>
              <a:rPr lang="en-US" sz="1700" dirty="0">
                <a:solidFill>
                  <a:srgbClr val="262626"/>
                </a:solidFill>
              </a:rPr>
              <a:t>Squared Sum.</a:t>
            </a:r>
          </a:p>
          <a:p>
            <a:pPr marL="457200" indent="-457200">
              <a:lnSpc>
                <a:spcPct val="90000"/>
              </a:lnSpc>
              <a:buFont typeface="+mj-lt"/>
              <a:buAutoNum type="alphaLcParenR"/>
            </a:pPr>
            <a:r>
              <a:rPr lang="en-US" sz="1700" dirty="0">
                <a:solidFill>
                  <a:srgbClr val="262626"/>
                </a:solidFill>
              </a:rPr>
              <a:t>Centroids.</a:t>
            </a:r>
          </a:p>
          <a:p>
            <a:pPr marL="0" indent="0">
              <a:lnSpc>
                <a:spcPct val="90000"/>
              </a:lnSpc>
              <a:buNone/>
            </a:pPr>
            <a:endParaRPr lang="en-US" sz="1700" dirty="0">
              <a:solidFill>
                <a:srgbClr val="262626"/>
              </a:solidFill>
            </a:endParaRPr>
          </a:p>
          <a:p>
            <a:pPr marL="457200" indent="-457200">
              <a:lnSpc>
                <a:spcPct val="90000"/>
              </a:lnSpc>
              <a:buFont typeface="+mj-lt"/>
              <a:buAutoNum type="alphaLcParenR"/>
            </a:pPr>
            <a:endParaRPr lang="en-US" sz="1700" dirty="0">
              <a:solidFill>
                <a:srgbClr val="262626"/>
              </a:solidFill>
            </a:endParaRPr>
          </a:p>
        </p:txBody>
      </p:sp>
      <p:pic>
        <p:nvPicPr>
          <p:cNvPr id="1026" name="Picture 2" descr="A Data-Driven BIRCH Clustering Method for Extracting Typical Load Profiles  for Big Data">
            <a:extLst>
              <a:ext uri="{FF2B5EF4-FFF2-40B4-BE49-F238E27FC236}">
                <a16:creationId xmlns:a16="http://schemas.microsoft.com/office/drawing/2014/main" id="{F2D968AF-CD1A-78A6-56A4-D2D1003D20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85026" y="2714247"/>
            <a:ext cx="2739728" cy="2826506"/>
          </a:xfrm>
          <a:prstGeom prst="rect">
            <a:avLst/>
          </a:prstGeom>
          <a:noFill/>
          <a:ln w="57150" cmpd="thickThin">
            <a:solidFill>
              <a:srgbClr val="7F7F7F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67096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A67A46-B752-8649-81A7-8345767E1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4841" y="1968581"/>
            <a:ext cx="9731756" cy="3907287"/>
          </a:xfrm>
        </p:spPr>
        <p:txBody>
          <a:bodyPr/>
          <a:lstStyle/>
          <a:p>
            <a:r>
              <a:rPr lang="en-US" dirty="0"/>
              <a:t>There are two parameters for constructing CF tree.</a:t>
            </a:r>
          </a:p>
          <a:p>
            <a:pPr marL="457200" indent="-457200">
              <a:buFont typeface="+mj-lt"/>
              <a:buAutoNum type="alphaLcParenR"/>
            </a:pPr>
            <a:r>
              <a:rPr lang="en-US" dirty="0"/>
              <a:t>Branching factor-defines the maximum number of subclusters that a node can hold.</a:t>
            </a:r>
          </a:p>
          <a:p>
            <a:pPr marL="457200" indent="-457200">
              <a:buFont typeface="+mj-lt"/>
              <a:buAutoNum type="alphaLcParenR"/>
            </a:pPr>
            <a:r>
              <a:rPr lang="en-US" dirty="0"/>
              <a:t>Threshold-defines the maximum distance between a new sample and nearest existing subcluster.</a:t>
            </a:r>
          </a:p>
        </p:txBody>
      </p:sp>
    </p:spTree>
    <p:extLst>
      <p:ext uri="{BB962C8B-B14F-4D97-AF65-F5344CB8AC3E}">
        <p14:creationId xmlns:p14="http://schemas.microsoft.com/office/powerpoint/2010/main" val="4047669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171C3-53DF-9224-F792-58565B618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262626"/>
                </a:solidFill>
              </a:rPr>
              <a:t>Affinity </a:t>
            </a:r>
            <a:r>
              <a:rPr lang="en-US" b="1" dirty="0" err="1">
                <a:solidFill>
                  <a:srgbClr val="262626"/>
                </a:solidFill>
              </a:rPr>
              <a:t>Propagataion</a:t>
            </a:r>
            <a:endParaRPr lang="en-US" b="1" dirty="0">
              <a:solidFill>
                <a:srgbClr val="262626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ABDF6B-EE5C-CD9E-F077-AC98DD0FB1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556932"/>
            <a:ext cx="6256866" cy="33189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262626"/>
                </a:solidFill>
              </a:rPr>
              <a:t>Introduction</a:t>
            </a:r>
          </a:p>
          <a:p>
            <a:r>
              <a:rPr lang="en-US" dirty="0">
                <a:solidFill>
                  <a:srgbClr val="262626"/>
                </a:solidFill>
              </a:rPr>
              <a:t>Affinity propagation creates clusters by sending messages between data points to find the best exemplar.</a:t>
            </a:r>
          </a:p>
          <a:p>
            <a:pPr marL="0" indent="0">
              <a:buNone/>
            </a:pPr>
            <a:endParaRPr lang="en-US" dirty="0">
              <a:solidFill>
                <a:srgbClr val="262626"/>
              </a:solidFill>
            </a:endParaRPr>
          </a:p>
        </p:txBody>
      </p:sp>
      <p:pic>
        <p:nvPicPr>
          <p:cNvPr id="4" name="Picture 2" descr="Demo of affinity propagation clustering ...">
            <a:extLst>
              <a:ext uri="{FF2B5EF4-FFF2-40B4-BE49-F238E27FC236}">
                <a16:creationId xmlns:a16="http://schemas.microsoft.com/office/drawing/2014/main" id="{0CD58E55-C9AA-D21A-1F3C-CAB74591B1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85026" y="3101424"/>
            <a:ext cx="2739728" cy="2052151"/>
          </a:xfrm>
          <a:prstGeom prst="rect">
            <a:avLst/>
          </a:prstGeom>
          <a:noFill/>
          <a:ln w="57150" cmpd="thickThin">
            <a:solidFill>
              <a:srgbClr val="7F7F7F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25481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D1148-8665-7B0D-86F4-45CFBE61C5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8247" y="1980229"/>
            <a:ext cx="9778350" cy="3895639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Working of BIRCH Algorithm</a:t>
            </a:r>
          </a:p>
          <a:p>
            <a:r>
              <a:rPr lang="en-US" dirty="0"/>
              <a:t>Each data point is inserted into the CF Tree.</a:t>
            </a:r>
          </a:p>
          <a:p>
            <a:r>
              <a:rPr lang="en-US" dirty="0"/>
              <a:t>BIRCH tries to add the new point to the existing cluster if it satisfies the threshold.</a:t>
            </a:r>
          </a:p>
          <a:p>
            <a:r>
              <a:rPr lang="en-US" dirty="0"/>
              <a:t>If no suitable cluster is found, a new cluster is created.</a:t>
            </a:r>
          </a:p>
          <a:p>
            <a:r>
              <a:rPr lang="en-US" dirty="0"/>
              <a:t>If a leaf node exceeds its branching factor , it is split into further leaf nodes.</a:t>
            </a:r>
          </a:p>
          <a:p>
            <a:r>
              <a:rPr lang="en-US" dirty="0"/>
              <a:t>Through this process the clusters are formed.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1984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67889-C9D3-3406-8A0D-26C91F4DC8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0555" y="1921987"/>
            <a:ext cx="9656042" cy="3953881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Advantages of BIRCH Clustering</a:t>
            </a:r>
          </a:p>
          <a:p>
            <a:r>
              <a:rPr lang="en-US" dirty="0"/>
              <a:t>Handles very large datasets.</a:t>
            </a:r>
          </a:p>
          <a:p>
            <a:r>
              <a:rPr lang="en-US" dirty="0"/>
              <a:t>Handles Outliers.</a:t>
            </a:r>
          </a:p>
          <a:p>
            <a:r>
              <a:rPr lang="en-US" dirty="0"/>
              <a:t>Memory Efficient.</a:t>
            </a:r>
          </a:p>
          <a:p>
            <a:pPr marL="0" indent="0">
              <a:buNone/>
            </a:pPr>
            <a:r>
              <a:rPr lang="en-US" b="1" dirty="0"/>
              <a:t>Disadvantages of BIRCH Clustering</a:t>
            </a:r>
          </a:p>
          <a:p>
            <a:r>
              <a:rPr lang="en-US" dirty="0"/>
              <a:t>Suitable for Spherical clusters and may </a:t>
            </a:r>
            <a:r>
              <a:rPr lang="en-US" dirty="0" err="1"/>
              <a:t>struggke</a:t>
            </a:r>
            <a:r>
              <a:rPr lang="en-US" dirty="0"/>
              <a:t> with datasets containing clusters of complex shapes.</a:t>
            </a:r>
          </a:p>
          <a:p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174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E4EC3C-BCE7-6D06-3A1C-C8FC3D53E3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3774" y="1478790"/>
            <a:ext cx="10012823" cy="439707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Working of Affinity Propagation</a:t>
            </a:r>
          </a:p>
          <a:p>
            <a:r>
              <a:rPr lang="en-US" dirty="0"/>
              <a:t>Each point in the dataset is considered as a cluster</a:t>
            </a:r>
          </a:p>
          <a:p>
            <a:r>
              <a:rPr lang="en-US" dirty="0"/>
              <a:t>Datapoints exchange two messages-</a:t>
            </a:r>
          </a:p>
          <a:p>
            <a:pPr marL="457200" indent="-457200">
              <a:buFont typeface="+mj-lt"/>
              <a:buAutoNum type="alphaLcParenR"/>
            </a:pPr>
            <a:r>
              <a:rPr lang="en-US" b="1" dirty="0"/>
              <a:t>Responsibility</a:t>
            </a:r>
            <a:r>
              <a:rPr lang="en-US" dirty="0"/>
              <a:t>[r( i , k)]-It is the accumulated evidence that sample k should be the exemplar of sample i.</a:t>
            </a:r>
          </a:p>
          <a:p>
            <a:pPr marL="457200" indent="-457200">
              <a:buFont typeface="+mj-lt"/>
              <a:buAutoNum type="alphaLcParenR"/>
            </a:pPr>
            <a:r>
              <a:rPr lang="en-US" b="1" dirty="0"/>
              <a:t>Availability</a:t>
            </a:r>
            <a:r>
              <a:rPr lang="en-US" dirty="0"/>
              <a:t>[a( i , k) ] -</a:t>
            </a:r>
            <a:r>
              <a:rPr lang="en-US" dirty="0">
                <a:solidFill>
                  <a:srgbClr val="222832"/>
                </a:solidFill>
              </a:rPr>
              <a:t>It</a:t>
            </a:r>
            <a:r>
              <a:rPr lang="en-US" i="0" dirty="0">
                <a:solidFill>
                  <a:srgbClr val="222832"/>
                </a:solidFill>
                <a:effectLst/>
              </a:rPr>
              <a:t> is the accumulated evidence that sample i should choose sample k to be its exemplar and considers the values for all other samples that k should be an exemplar</a:t>
            </a:r>
            <a:r>
              <a:rPr lang="en-US" b="0" i="0" dirty="0">
                <a:solidFill>
                  <a:srgbClr val="222832"/>
                </a:solidFill>
                <a:effectLst/>
              </a:rPr>
              <a:t>.</a:t>
            </a:r>
            <a:r>
              <a:rPr lang="en-US" dirty="0"/>
              <a:t>  </a:t>
            </a:r>
          </a:p>
          <a:p>
            <a:r>
              <a:rPr lang="en-US" dirty="0"/>
              <a:t>Messages are updated until they converge.</a:t>
            </a:r>
          </a:p>
          <a:p>
            <a:r>
              <a:rPr lang="en-US" dirty="0"/>
              <a:t>This Algorithm selects the exemplars and forms clusters with nearby points.     </a:t>
            </a: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12150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99DFC-21A3-BDD5-D936-4C07D074A5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0093" y="1988288"/>
            <a:ext cx="9886503" cy="3887579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Advantages of Affinity Propagation</a:t>
            </a:r>
          </a:p>
          <a:p>
            <a:r>
              <a:rPr lang="en-US" dirty="0"/>
              <a:t>Unlike K-Means don’t have to predefine the number of clusters.</a:t>
            </a:r>
          </a:p>
          <a:p>
            <a:r>
              <a:rPr lang="en-US" dirty="0"/>
              <a:t>It handles outliers.</a:t>
            </a:r>
          </a:p>
          <a:p>
            <a:pPr marL="0" indent="0">
              <a:buNone/>
            </a:pPr>
            <a:r>
              <a:rPr lang="en-US" b="1" dirty="0"/>
              <a:t>Disadvantages of Affinity Propagation</a:t>
            </a:r>
          </a:p>
          <a:p>
            <a:r>
              <a:rPr lang="en-US" dirty="0"/>
              <a:t>It is slow for large datasets.</a:t>
            </a:r>
          </a:p>
          <a:p>
            <a:r>
              <a:rPr lang="en-US" dirty="0"/>
              <a:t>High memory usage.</a:t>
            </a:r>
          </a:p>
        </p:txBody>
      </p:sp>
    </p:spTree>
    <p:extLst>
      <p:ext uri="{BB962C8B-B14F-4D97-AF65-F5344CB8AC3E}">
        <p14:creationId xmlns:p14="http://schemas.microsoft.com/office/powerpoint/2010/main" val="235376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42E08-577B-47A2-1572-F3B58AD4B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br>
              <a:rPr lang="en-US" sz="1400" b="1" dirty="0"/>
            </a:br>
            <a:br>
              <a:rPr lang="en-US" sz="1400" b="1" dirty="0"/>
            </a:br>
            <a:r>
              <a:rPr lang="en-US" b="1" dirty="0"/>
              <a:t>Mean Shift Clustering</a:t>
            </a:r>
            <a:br>
              <a:rPr lang="en-US" sz="1400" dirty="0"/>
            </a:br>
            <a:br>
              <a:rPr lang="en-US" sz="1400" dirty="0"/>
            </a:br>
            <a:endParaRPr lang="en-US" sz="1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6077B7-40F8-F997-98ED-706E9EB707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556932"/>
            <a:ext cx="6256866" cy="33189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Introduction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Mean Shift is a clustering algorithm that groups data points based on density.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It doesn't need the number of clusters to be specified.</a:t>
            </a:r>
          </a:p>
          <a:p>
            <a:pPr marL="0" indent="0">
              <a:buNone/>
            </a:pPr>
            <a:endParaRPr lang="en-US" b="1" dirty="0"/>
          </a:p>
        </p:txBody>
      </p:sp>
      <p:pic>
        <p:nvPicPr>
          <p:cNvPr id="1028" name="Picture 4" descr="Improved Mean Shift clustering procedure (take all data points as... |  Download Scientific Diagram">
            <a:extLst>
              <a:ext uri="{FF2B5EF4-FFF2-40B4-BE49-F238E27FC236}">
                <a16:creationId xmlns:a16="http://schemas.microsoft.com/office/drawing/2014/main" id="{60ECFC16-3B58-153C-8B96-022FF43C0C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70" r="11841" b="-7"/>
          <a:stretch/>
        </p:blipFill>
        <p:spPr bwMode="auto">
          <a:xfrm>
            <a:off x="7803196" y="2701180"/>
            <a:ext cx="3021558" cy="2852640"/>
          </a:xfrm>
          <a:prstGeom prst="rect">
            <a:avLst/>
          </a:prstGeom>
          <a:noFill/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5187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C72A4-7EB0-CC9F-9449-B5336C82DC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5030" y="1977554"/>
            <a:ext cx="9811567" cy="3898314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Working of Mean Shift</a:t>
            </a:r>
          </a:p>
          <a:p>
            <a:r>
              <a:rPr lang="en-US" dirty="0"/>
              <a:t>Start with a random point.</a:t>
            </a:r>
          </a:p>
          <a:p>
            <a:r>
              <a:rPr lang="en-US" dirty="0"/>
              <a:t>Use a bandwidth(window) to find nearby points(usually circular).</a:t>
            </a:r>
          </a:p>
          <a:p>
            <a:r>
              <a:rPr lang="en-US" dirty="0"/>
              <a:t>Calculate the mean of the points inside the window.</a:t>
            </a:r>
          </a:p>
          <a:p>
            <a:r>
              <a:rPr lang="en-US" dirty="0"/>
              <a:t>Move the window to the mean position.</a:t>
            </a:r>
          </a:p>
          <a:p>
            <a:r>
              <a:rPr lang="en-US" dirty="0"/>
              <a:t>Repeat the steps until the window converges (stabilizes at a point).</a:t>
            </a:r>
          </a:p>
          <a:p>
            <a:r>
              <a:rPr lang="en-US" dirty="0"/>
              <a:t>Repeat for all points to identify dense regions (clusters).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811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ACBE9-AC13-90B4-1755-73DB86F94A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5449" y="990205"/>
            <a:ext cx="10559951" cy="5351327"/>
          </a:xfrm>
        </p:spPr>
        <p:txBody>
          <a:bodyPr>
            <a:normAutofit/>
          </a:bodyPr>
          <a:lstStyle/>
          <a:p>
            <a:pPr>
              <a:buNone/>
            </a:pPr>
            <a:endParaRPr lang="en-US" b="1" dirty="0"/>
          </a:p>
          <a:p>
            <a:pPr>
              <a:buNone/>
            </a:pPr>
            <a:endParaRPr lang="en-US" b="1" dirty="0"/>
          </a:p>
          <a:p>
            <a:pPr>
              <a:buNone/>
            </a:pPr>
            <a:r>
              <a:rPr lang="en-US" b="1" dirty="0"/>
              <a:t>Advantages of Mean Shift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No need to specify number of clusters (unlike K-Means).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Robust to outliers </a:t>
            </a:r>
            <a:r>
              <a:rPr lang="en-US" sz="2000" dirty="0"/>
              <a:t>as</a:t>
            </a:r>
            <a:r>
              <a:rPr lang="en-US" dirty="0"/>
              <a:t> it focuses on dense areas.</a:t>
            </a:r>
          </a:p>
          <a:p>
            <a:pPr marL="0" indent="0">
              <a:buNone/>
            </a:pPr>
            <a:r>
              <a:rPr lang="en-US" b="1" dirty="0"/>
              <a:t>Disadvantages of Mean Shift</a:t>
            </a:r>
          </a:p>
          <a:p>
            <a:r>
              <a:rPr lang="en-US" dirty="0"/>
              <a:t>Does not scale well to very large datasets.</a:t>
            </a:r>
            <a:endParaRPr lang="en-US" b="1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2137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5C9B0-9426-C98A-D884-377351146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262626"/>
                </a:solidFill>
              </a:rPr>
              <a:t>DBSCAN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E9B0D9-EE93-83EA-819A-FFFD2759F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556931"/>
            <a:ext cx="6256866" cy="33189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262626"/>
                </a:solidFill>
              </a:rPr>
              <a:t>Introduction</a:t>
            </a:r>
            <a:r>
              <a:rPr lang="en-US" dirty="0">
                <a:solidFill>
                  <a:srgbClr val="262626"/>
                </a:solidFill>
              </a:rPr>
              <a:t>:</a:t>
            </a:r>
          </a:p>
          <a:p>
            <a:r>
              <a:rPr lang="en-US" dirty="0">
                <a:solidFill>
                  <a:srgbClr val="262626"/>
                </a:solidFill>
              </a:rPr>
              <a:t>DBSCAN(Density Based Spatial Clustering of Applications with Noise) is a clustering algorithm that groups datapoints based on the density.</a:t>
            </a:r>
          </a:p>
          <a:p>
            <a:r>
              <a:rPr lang="en-US" dirty="0">
                <a:solidFill>
                  <a:srgbClr val="262626"/>
                </a:solidFill>
              </a:rPr>
              <a:t>It is effective at identifying and removing the noise in the dataset.</a:t>
            </a:r>
          </a:p>
          <a:p>
            <a:endParaRPr lang="en-US" dirty="0">
              <a:solidFill>
                <a:srgbClr val="262626"/>
              </a:solidFill>
            </a:endParaRPr>
          </a:p>
        </p:txBody>
      </p:sp>
      <p:pic>
        <p:nvPicPr>
          <p:cNvPr id="1026" name="Picture 2" descr="How does the DBSCAN algorithm work: Pros and Cons of DBSCAN | In Plain  English">
            <a:extLst>
              <a:ext uri="{FF2B5EF4-FFF2-40B4-BE49-F238E27FC236}">
                <a16:creationId xmlns:a16="http://schemas.microsoft.com/office/drawing/2014/main" id="{88D568BB-6ADA-5406-CDA7-04FFEF7320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85026" y="2791883"/>
            <a:ext cx="2739728" cy="2671234"/>
          </a:xfrm>
          <a:prstGeom prst="rect">
            <a:avLst/>
          </a:prstGeom>
          <a:noFill/>
          <a:ln w="57150" cmpd="thickThin">
            <a:solidFill>
              <a:srgbClr val="7F7F7F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56155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899100-3B39-5830-C206-E10EFA7C5B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0708" y="2016368"/>
            <a:ext cx="9825889" cy="3859499"/>
          </a:xfrm>
        </p:spPr>
        <p:txBody>
          <a:bodyPr/>
          <a:lstStyle/>
          <a:p>
            <a:r>
              <a:rPr lang="en-US" dirty="0"/>
              <a:t>There are two parameters used </a:t>
            </a:r>
          </a:p>
          <a:p>
            <a:pPr marL="457200" indent="-457200">
              <a:buFont typeface="+mj-lt"/>
              <a:buAutoNum type="alphaLcParenR"/>
            </a:pPr>
            <a:r>
              <a:rPr lang="en-US" dirty="0"/>
              <a:t>ε(epsilon)-It is the radius used to define a neighborhood around a point.</a:t>
            </a:r>
          </a:p>
          <a:p>
            <a:pPr marL="457200" indent="-457200">
              <a:buFont typeface="+mj-lt"/>
              <a:buAutoNum type="alphaLcParenR"/>
            </a:pPr>
            <a:r>
              <a:rPr lang="en-US" dirty="0"/>
              <a:t>MinPts - MinPts is the minimum number of points required (including the point itself) to form a dense region, which can be considered a cluster.</a:t>
            </a:r>
          </a:p>
        </p:txBody>
      </p:sp>
    </p:spTree>
    <p:extLst>
      <p:ext uri="{BB962C8B-B14F-4D97-AF65-F5344CB8AC3E}">
        <p14:creationId xmlns:p14="http://schemas.microsoft.com/office/powerpoint/2010/main" val="30691590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774</TotalTime>
  <Words>1009</Words>
  <Application>Microsoft Office PowerPoint</Application>
  <PresentationFormat>Widescreen</PresentationFormat>
  <Paragraphs>121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Garamond</vt:lpstr>
      <vt:lpstr>Wingdings</vt:lpstr>
      <vt:lpstr>Organic</vt:lpstr>
      <vt:lpstr>Machine Learning  Clustering</vt:lpstr>
      <vt:lpstr>Affinity Propagataion</vt:lpstr>
      <vt:lpstr>PowerPoint Presentation</vt:lpstr>
      <vt:lpstr>PowerPoint Presentation</vt:lpstr>
      <vt:lpstr>  Mean Shift Clustering  </vt:lpstr>
      <vt:lpstr>PowerPoint Presentation</vt:lpstr>
      <vt:lpstr>PowerPoint Presentation</vt:lpstr>
      <vt:lpstr>DBSCAN</vt:lpstr>
      <vt:lpstr>PowerPoint Presentation</vt:lpstr>
      <vt:lpstr>PowerPoint Presentation</vt:lpstr>
      <vt:lpstr>PowerPoint Presentation</vt:lpstr>
      <vt:lpstr>Spectral Clustering</vt:lpstr>
      <vt:lpstr>PowerPoint Presentation</vt:lpstr>
      <vt:lpstr>PowerPoint Presentation</vt:lpstr>
      <vt:lpstr>OPTICS</vt:lpstr>
      <vt:lpstr>PowerPoint Presentation</vt:lpstr>
      <vt:lpstr>PowerPoint Presentation</vt:lpstr>
      <vt:lpstr>BIRCH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Natesan Balasubramani</dc:creator>
  <cp:lastModifiedBy>Natesan Balasubramani</cp:lastModifiedBy>
  <cp:revision>9</cp:revision>
  <dcterms:created xsi:type="dcterms:W3CDTF">2025-04-16T01:29:32Z</dcterms:created>
  <dcterms:modified xsi:type="dcterms:W3CDTF">2025-04-29T04:16:16Z</dcterms:modified>
</cp:coreProperties>
</file>