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etha Somu" userId="93276f692403cee1" providerId="LiveId" clId="{58761F2D-A544-459C-878D-FE61D7173A47}"/>
    <pc:docChg chg="modSld">
      <pc:chgData name="Nivetha Somu" userId="93276f692403cee1" providerId="LiveId" clId="{58761F2D-A544-459C-878D-FE61D7173A47}" dt="2024-04-02T13:31:51.443" v="4" actId="20577"/>
      <pc:docMkLst>
        <pc:docMk/>
      </pc:docMkLst>
      <pc:sldChg chg="modSp mod">
        <pc:chgData name="Nivetha Somu" userId="93276f692403cee1" providerId="LiveId" clId="{58761F2D-A544-459C-878D-FE61D7173A47}" dt="2024-04-02T13:31:51.443" v="4" actId="20577"/>
        <pc:sldMkLst>
          <pc:docMk/>
          <pc:sldMk cId="631581070" sldId="269"/>
        </pc:sldMkLst>
        <pc:spChg chg="mod">
          <ac:chgData name="Nivetha Somu" userId="93276f692403cee1" providerId="LiveId" clId="{58761F2D-A544-459C-878D-FE61D7173A47}" dt="2024-04-02T13:31:51.443" v="4" actId="20577"/>
          <ac:spMkLst>
            <pc:docMk/>
            <pc:sldMk cId="631581070" sldId="269"/>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43200" y="2438399"/>
            <a:ext cx="7111699" cy="509114"/>
          </a:xfrm>
          <a:prstGeom prst="rect">
            <a:avLst/>
          </a:prstGeom>
        </p:spPr>
        <p:txBody>
          <a:bodyPr vert="horz" wrap="square" lIns="0" tIns="16510" rIns="0" bIns="0" rtlCol="0">
            <a:spAutoFit/>
          </a:bodyPr>
          <a:lstStyle/>
          <a:p>
            <a:pPr marL="3213735">
              <a:lnSpc>
                <a:spcPct val="100000"/>
              </a:lnSpc>
              <a:spcBef>
                <a:spcPts val="130"/>
              </a:spcBef>
            </a:pPr>
            <a:r>
              <a:rPr lang="en-IN" spc="15" dirty="0">
                <a:latin typeface="Times New Roman" panose="02020603050405020304" pitchFamily="18" charset="0"/>
                <a:cs typeface="Times New Roman" panose="02020603050405020304" pitchFamily="18" charset="0"/>
              </a:rPr>
              <a:t>S.NIVETHA</a:t>
            </a:r>
            <a:endParaRPr spc="15" dirty="0">
              <a:latin typeface="Calisto MT" pitchFamily="18" charset="0"/>
            </a:endParaRPr>
          </a:p>
        </p:txBody>
      </p:sp>
      <p:sp>
        <p:nvSpPr>
          <p:cNvPr id="8" name="object 8"/>
          <p:cNvSpPr txBox="1"/>
          <p:nvPr/>
        </p:nvSpPr>
        <p:spPr>
          <a:xfrm>
            <a:off x="6248400" y="3046844"/>
            <a:ext cx="274320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imes New Roman" panose="02020603050405020304" pitchFamily="18" charset="0"/>
                <a:cs typeface="Times New Roman" panose="02020603050405020304" pitchFamily="18" charset="0"/>
              </a:rPr>
              <a:t>Final</a:t>
            </a:r>
            <a:r>
              <a:rPr sz="2400" b="1" spc="-165" dirty="0">
                <a:solidFill>
                  <a:srgbClr val="2D936B"/>
                </a:solidFill>
                <a:latin typeface="Times New Roman" panose="02020603050405020304" pitchFamily="18" charset="0"/>
                <a:cs typeface="Times New Roman" panose="02020603050405020304" pitchFamily="18" charset="0"/>
              </a:rPr>
              <a:t> </a:t>
            </a:r>
            <a:r>
              <a:rPr sz="2400" b="1" spc="-5"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598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91002" y="383721"/>
            <a:ext cx="2437130" cy="505908"/>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panose="02020603050405020304" pitchFamily="18" charset="0"/>
                <a:cs typeface="Times New Roman" panose="02020603050405020304" pitchFamily="18" charset="0"/>
              </a:rPr>
              <a:t>R</a:t>
            </a:r>
            <a:r>
              <a:rPr sz="3200" spc="-40" dirty="0">
                <a:latin typeface="Times New Roman" panose="02020603050405020304" pitchFamily="18" charset="0"/>
                <a:cs typeface="Times New Roman" panose="02020603050405020304" pitchFamily="18" charset="0"/>
              </a:rPr>
              <a:t>E</a:t>
            </a:r>
            <a:r>
              <a:rPr sz="3200" spc="1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U</a:t>
            </a:r>
            <a:r>
              <a:rPr sz="3200" spc="-405" dirty="0">
                <a:latin typeface="Times New Roman" panose="02020603050405020304" pitchFamily="18" charset="0"/>
                <a:cs typeface="Times New Roman" panose="02020603050405020304" pitchFamily="18" charset="0"/>
              </a:rPr>
              <a:t>L</a:t>
            </a:r>
            <a:r>
              <a:rPr sz="32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extBox 1"/>
          <p:cNvSpPr txBox="1"/>
          <p:nvPr/>
        </p:nvSpPr>
        <p:spPr>
          <a:xfrm>
            <a:off x="591002" y="1524000"/>
            <a:ext cx="8670291" cy="3539430"/>
          </a:xfrm>
          <a:prstGeom prst="rect">
            <a:avLst/>
          </a:prstGeom>
          <a:noFill/>
        </p:spPr>
        <p:txBody>
          <a:bodyPr wrap="square" rtlCol="0">
            <a:spAutoFit/>
          </a:bodyPr>
          <a:lstStyle/>
          <a:p>
            <a:r>
              <a:rPr lang="en-US" sz="2800" b="0" i="0" dirty="0">
                <a:solidFill>
                  <a:srgbClr val="0D0D0D"/>
                </a:solidFill>
                <a:effectLst/>
                <a:latin typeface="Söhne"/>
              </a:rPr>
              <a:t>The expected result is a highly accurate and efficient generative AI model for predicting loan defaulters. The model's performance will be compared against traditional methods to demonstrate its superiority in terms of predictive power and scalability. Additionally, the project will showcase the real-world impact of generative AI in revolutionizing risk management practices in the banking industry</a:t>
            </a:r>
            <a:endParaRPr lang="en-IN" sz="2800" dirty="0">
              <a:latin typeface="Calisto MT" panose="02040603050505030304" pitchFamily="18" charset="0"/>
            </a:endParaRPr>
          </a:p>
        </p:txBody>
      </p:sp>
    </p:spTree>
    <p:extLst>
      <p:ext uri="{BB962C8B-B14F-4D97-AF65-F5344CB8AC3E}">
        <p14:creationId xmlns:p14="http://schemas.microsoft.com/office/powerpoint/2010/main" val="63158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99" y="8686799"/>
            <a:ext cx="1733551" cy="30479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718206" y="2209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968272" y="685800"/>
            <a:ext cx="4370424" cy="632224"/>
          </a:xfrm>
          <a:prstGeom prst="rect">
            <a:avLst/>
          </a:prstGeom>
        </p:spPr>
        <p:txBody>
          <a:bodyPr vert="horz" wrap="square" lIns="0" tIns="16510" rIns="0" bIns="0" rtlCol="0">
            <a:spAutoFit/>
          </a:bodyPr>
          <a:lstStyle/>
          <a:p>
            <a:pPr marL="12700">
              <a:lnSpc>
                <a:spcPct val="100000"/>
              </a:lnSpc>
              <a:spcBef>
                <a:spcPts val="130"/>
              </a:spcBef>
            </a:pPr>
            <a:r>
              <a:rPr sz="4000" spc="5" dirty="0">
                <a:latin typeface="Times New Roman" panose="02020603050405020304" pitchFamily="18" charset="0"/>
                <a:cs typeface="Times New Roman" panose="02020603050405020304" pitchFamily="18" charset="0"/>
              </a:rPr>
              <a:t>PROJECT</a:t>
            </a:r>
            <a:r>
              <a:rPr sz="4000" spc="-85" dirty="0">
                <a:latin typeface="Times New Roman" panose="02020603050405020304" pitchFamily="18" charset="0"/>
                <a:cs typeface="Times New Roman" panose="02020603050405020304" pitchFamily="18" charset="0"/>
              </a:rPr>
              <a:t> </a:t>
            </a:r>
            <a:r>
              <a:rPr sz="4000" spc="25" dirty="0">
                <a:latin typeface="Times New Roman" panose="02020603050405020304" pitchFamily="18" charset="0"/>
                <a:cs typeface="Times New Roman" panose="02020603050405020304" pitchFamily="18" charset="0"/>
              </a:rPr>
              <a:t>TITLE</a:t>
            </a:r>
            <a:endParaRPr sz="4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053265" y="2925454"/>
            <a:ext cx="8808197" cy="1015663"/>
          </a:xfrm>
          <a:prstGeom prst="rect">
            <a:avLst/>
          </a:prstGeom>
          <a:noFill/>
          <a:ln>
            <a:noFill/>
          </a:ln>
        </p:spPr>
        <p:txBody>
          <a:bodyPr wrap="square" rtlCol="0">
            <a:spAutoFit/>
          </a:bodyPr>
          <a:lstStyle/>
          <a:p>
            <a:pPr algn="ctr"/>
            <a:r>
              <a:rPr lang="en-IN" sz="3000" dirty="0">
                <a:latin typeface="Calisto MT" pitchFamily="18" charset="0"/>
              </a:rPr>
              <a:t>Predicting Loan Defaulters In Bank Industry Using Generative Ai</a:t>
            </a:r>
          </a:p>
        </p:txBody>
      </p:sp>
      <p:sp>
        <p:nvSpPr>
          <p:cNvPr id="24" name="object 15"/>
          <p:cNvSpPr/>
          <p:nvPr/>
        </p:nvSpPr>
        <p:spPr>
          <a:xfrm>
            <a:off x="2819400" y="51147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25" name="object 15"/>
          <p:cNvSpPr/>
          <p:nvPr/>
        </p:nvSpPr>
        <p:spPr>
          <a:xfrm>
            <a:off x="1360224"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15316200" y="8739242"/>
            <a:ext cx="6847711" cy="9995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sp>
        <p:nvSpPr>
          <p:cNvPr id="21" name="object 21"/>
          <p:cNvSpPr txBox="1">
            <a:spLocks noGrp="1"/>
          </p:cNvSpPr>
          <p:nvPr>
            <p:ph type="title"/>
          </p:nvPr>
        </p:nvSpPr>
        <p:spPr>
          <a:xfrm>
            <a:off x="739774" y="445388"/>
            <a:ext cx="2460625" cy="629018"/>
          </a:xfrm>
          <a:prstGeom prst="rect">
            <a:avLst/>
          </a:prstGeom>
        </p:spPr>
        <p:txBody>
          <a:bodyPr vert="horz" wrap="square" lIns="0" tIns="13335" rIns="0" bIns="0" rtlCol="0">
            <a:spAutoFit/>
          </a:bodyPr>
          <a:lstStyle/>
          <a:p>
            <a:pPr marL="12700">
              <a:lnSpc>
                <a:spcPct val="100000"/>
              </a:lnSpc>
              <a:spcBef>
                <a:spcPts val="105"/>
              </a:spcBef>
            </a:pPr>
            <a:r>
              <a:rPr sz="4000" spc="25" dirty="0"/>
              <a:t>A</a:t>
            </a:r>
            <a:r>
              <a:rPr sz="4000" spc="-5" dirty="0"/>
              <a:t>G</a:t>
            </a:r>
            <a:r>
              <a:rPr sz="4000" spc="-35" dirty="0"/>
              <a:t>E</a:t>
            </a:r>
            <a:r>
              <a:rPr sz="4000" spc="15" dirty="0"/>
              <a:t>N</a:t>
            </a:r>
            <a:r>
              <a:rPr sz="40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872234" y="1456521"/>
            <a:ext cx="7374637" cy="4524315"/>
          </a:xfrm>
          <a:prstGeom prst="rect">
            <a:avLst/>
          </a:prstGeom>
          <a:noFill/>
        </p:spPr>
        <p:txBody>
          <a:bodyPr wrap="square" rtlCol="0">
            <a:spAutoFit/>
          </a:bodyPr>
          <a:lstStyle/>
          <a:p>
            <a:pPr algn="l">
              <a:buFont typeface="+mj-lt"/>
              <a:buAutoNum type="arabicPeriod"/>
            </a:pPr>
            <a:r>
              <a:rPr lang="en-US" sz="2400" b="0" i="0" dirty="0">
                <a:solidFill>
                  <a:srgbClr val="0D0D0D"/>
                </a:solidFill>
                <a:effectLst/>
                <a:latin typeface="Söhne"/>
              </a:rPr>
              <a:t>Introduction to the project and its significance in the banking industry.</a:t>
            </a:r>
          </a:p>
          <a:p>
            <a:pPr algn="l">
              <a:buFont typeface="+mj-lt"/>
              <a:buAutoNum type="arabicPeriod"/>
            </a:pPr>
            <a:r>
              <a:rPr lang="en-US" sz="2400" b="0" i="0" dirty="0">
                <a:solidFill>
                  <a:srgbClr val="0D0D0D"/>
                </a:solidFill>
                <a:effectLst/>
                <a:latin typeface="Söhne"/>
              </a:rPr>
              <a:t>Problem statement definition and its relevance.</a:t>
            </a:r>
          </a:p>
          <a:p>
            <a:pPr algn="l">
              <a:buFont typeface="+mj-lt"/>
              <a:buAutoNum type="arabicPeriod"/>
            </a:pPr>
            <a:r>
              <a:rPr lang="en-US" sz="2400" b="0" i="0" dirty="0">
                <a:solidFill>
                  <a:srgbClr val="0D0D0D"/>
                </a:solidFill>
                <a:effectLst/>
                <a:latin typeface="Söhne"/>
              </a:rPr>
              <a:t>Overview of generative AI and its potential in predicting loan defaulters.</a:t>
            </a:r>
          </a:p>
          <a:p>
            <a:pPr algn="l">
              <a:buFont typeface="+mj-lt"/>
              <a:buAutoNum type="arabicPeriod"/>
            </a:pPr>
            <a:r>
              <a:rPr lang="en-US" sz="2400" b="0" i="0" dirty="0">
                <a:solidFill>
                  <a:srgbClr val="0D0D0D"/>
                </a:solidFill>
                <a:effectLst/>
                <a:latin typeface="Söhne"/>
              </a:rPr>
              <a:t>Implementation of the generative AI model for loan defaulter prediction.</a:t>
            </a:r>
          </a:p>
          <a:p>
            <a:pPr algn="l">
              <a:buFont typeface="+mj-lt"/>
              <a:buAutoNum type="arabicPeriod"/>
            </a:pPr>
            <a:r>
              <a:rPr lang="en-US" sz="2400" b="0" i="0" dirty="0">
                <a:solidFill>
                  <a:srgbClr val="0D0D0D"/>
                </a:solidFill>
                <a:effectLst/>
                <a:latin typeface="Söhne"/>
              </a:rPr>
              <a:t>Evaluation of model performance and comparison with traditional methods.</a:t>
            </a:r>
          </a:p>
          <a:p>
            <a:pPr algn="l">
              <a:buFont typeface="+mj-lt"/>
              <a:buAutoNum type="arabicPeriod"/>
            </a:pPr>
            <a:r>
              <a:rPr lang="en-US" sz="2400" b="0" i="0" dirty="0">
                <a:solidFill>
                  <a:srgbClr val="0D0D0D"/>
                </a:solidFill>
                <a:effectLst/>
                <a:latin typeface="Söhne"/>
              </a:rPr>
              <a:t>Discussion on the value proposition and potential impact of the solution.</a:t>
            </a:r>
          </a:p>
          <a:p>
            <a:pPr algn="l">
              <a:buFont typeface="+mj-lt"/>
              <a:buAutoNum type="arabicPeriod"/>
            </a:pPr>
            <a:r>
              <a:rPr lang="en-US" sz="2400" b="0" i="0" dirty="0">
                <a:solidFill>
                  <a:srgbClr val="0D0D0D"/>
                </a:solidFill>
                <a:effectLst/>
                <a:latin typeface="Söhne"/>
              </a:rPr>
              <a:t>Future research directions and improvements.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3152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85800" y="533400"/>
            <a:ext cx="5943600"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Times New Roman" panose="02020603050405020304" pitchFamily="18" charset="0"/>
                <a:cs typeface="Times New Roman" panose="02020603050405020304" pitchFamily="18" charset="0"/>
              </a:rPr>
              <a:t>P</a:t>
            </a:r>
            <a:r>
              <a:rPr sz="4000" spc="15" dirty="0">
                <a:latin typeface="Times New Roman" panose="02020603050405020304" pitchFamily="18" charset="0"/>
                <a:cs typeface="Times New Roman" panose="02020603050405020304" pitchFamily="18" charset="0"/>
              </a:rPr>
              <a:t>ROB</a:t>
            </a:r>
            <a:r>
              <a:rPr sz="4000" spc="55" dirty="0">
                <a:latin typeface="Times New Roman" panose="02020603050405020304" pitchFamily="18" charset="0"/>
                <a:cs typeface="Times New Roman" panose="02020603050405020304" pitchFamily="18" charset="0"/>
              </a:rPr>
              <a:t>L</a:t>
            </a:r>
            <a:r>
              <a:rPr sz="4000" spc="-2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a:t>
            </a:r>
            <a:r>
              <a:rPr lang="en-IN" sz="4000" spc="2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S</a:t>
            </a:r>
            <a:r>
              <a:rPr sz="4000" spc="-370" dirty="0">
                <a:latin typeface="Times New Roman" panose="02020603050405020304" pitchFamily="18" charset="0"/>
                <a:cs typeface="Times New Roman" panose="02020603050405020304" pitchFamily="18" charset="0"/>
              </a:rPr>
              <a:t>T</a:t>
            </a:r>
            <a:r>
              <a:rPr sz="4000" spc="-375" dirty="0">
                <a:latin typeface="Times New Roman" panose="02020603050405020304" pitchFamily="18" charset="0"/>
                <a:cs typeface="Times New Roman" panose="02020603050405020304" pitchFamily="18" charset="0"/>
              </a:rPr>
              <a:t>A</a:t>
            </a:r>
            <a:r>
              <a:rPr sz="4000" spc="15" dirty="0">
                <a:latin typeface="Times New Roman" panose="02020603050405020304" pitchFamily="18" charset="0"/>
                <a:cs typeface="Times New Roman" panose="02020603050405020304" pitchFamily="18" charset="0"/>
              </a:rPr>
              <a:t>T</a:t>
            </a:r>
            <a:r>
              <a:rPr sz="4000" spc="-1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ME</a:t>
            </a:r>
            <a:r>
              <a:rPr sz="4000" spc="10" dirty="0">
                <a:latin typeface="Times New Roman" panose="02020603050405020304" pitchFamily="18" charset="0"/>
                <a:cs typeface="Times New Roman" panose="02020603050405020304" pitchFamily="18" charset="0"/>
              </a:rPr>
              <a:t>NT</a:t>
            </a:r>
            <a:endParaRPr sz="40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609601" y="1524000"/>
            <a:ext cx="6553200" cy="4832092"/>
          </a:xfrm>
          <a:prstGeom prst="rect">
            <a:avLst/>
          </a:prstGeom>
          <a:noFill/>
        </p:spPr>
        <p:txBody>
          <a:bodyPr wrap="square" rtlCol="0">
            <a:spAutoFit/>
          </a:bodyPr>
          <a:lstStyle/>
          <a:p>
            <a:pPr algn="just"/>
            <a:r>
              <a:rPr lang="en-US" sz="2800" b="0" i="0" dirty="0">
                <a:solidFill>
                  <a:srgbClr val="0D0D0D"/>
                </a:solidFill>
                <a:effectLst/>
                <a:latin typeface="Söhne"/>
              </a:rPr>
              <a:t>In the banking industry, identifying potential loan defaulters is crucial for risk management and maintaining a healthy loan portfolio. Traditional methods rely on historical data and statistical analysis, which may not capture complex patterns and emerging trends effectively. Therefore, there is a need for advanced techniques such as generative AI to enhance the accuracy and efficiency of loan defaulter prediction.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t>PROJECT	</a:t>
            </a:r>
            <a:r>
              <a:rPr sz="4000" spc="-20" dirty="0"/>
              <a:t>OVERVIEW</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2019300"/>
            <a:ext cx="6781800" cy="3970318"/>
          </a:xfrm>
          <a:prstGeom prst="rect">
            <a:avLst/>
          </a:prstGeom>
          <a:noFill/>
        </p:spPr>
        <p:txBody>
          <a:bodyPr wrap="square" rtlCol="0">
            <a:spAutoFit/>
          </a:bodyPr>
          <a:lstStyle/>
          <a:p>
            <a:pPr algn="just"/>
            <a:r>
              <a:rPr lang="en-US" sz="2800" b="0" i="0" dirty="0">
                <a:solidFill>
                  <a:srgbClr val="0D0D0D"/>
                </a:solidFill>
                <a:effectLst/>
                <a:latin typeface="Söhne"/>
              </a:rPr>
              <a:t>This project aims to leverage generative AI techniques to predict loan defaulters in the banking industry. By analyzing a wide range of data including financial transactions, credit history, and customer behavior, the generative AI model will learn complex patterns and generate insights to identify individuals or businesses at high risk of defaulting on loans.</a:t>
            </a:r>
            <a:endParaRPr lang="en-IN" sz="2800" dirty="0">
              <a:latin typeface="Calisto MT"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39200" y="2895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81000" y="533401"/>
            <a:ext cx="6705600"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panose="02020603050405020304" pitchFamily="18" charset="0"/>
                <a:cs typeface="Times New Roman" panose="02020603050405020304" pitchFamily="18" charset="0"/>
              </a:rPr>
              <a:t>W</a:t>
            </a:r>
            <a:r>
              <a:rPr sz="3600" spc="-20" dirty="0">
                <a:latin typeface="Times New Roman" panose="02020603050405020304" pitchFamily="18" charset="0"/>
                <a:cs typeface="Times New Roman" panose="02020603050405020304" pitchFamily="18" charset="0"/>
              </a:rPr>
              <a:t>H</a:t>
            </a:r>
            <a:r>
              <a:rPr sz="3600" spc="20" dirty="0">
                <a:latin typeface="Times New Roman" panose="02020603050405020304" pitchFamily="18" charset="0"/>
                <a:cs typeface="Times New Roman" panose="02020603050405020304" pitchFamily="18" charset="0"/>
              </a:rPr>
              <a:t>O</a:t>
            </a:r>
            <a:r>
              <a:rPr sz="3600" spc="-2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AR</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a:t>
            </a:r>
            <a:r>
              <a:rPr sz="3600" spc="-15" dirty="0">
                <a:latin typeface="Times New Roman" panose="02020603050405020304" pitchFamily="18" charset="0"/>
                <a:cs typeface="Times New Roman" panose="02020603050405020304" pitchFamily="18" charset="0"/>
              </a:rPr>
              <a:t>H</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E</a:t>
            </a:r>
            <a:r>
              <a:rPr sz="3600" spc="30" dirty="0">
                <a:latin typeface="Times New Roman" panose="02020603050405020304" pitchFamily="18" charset="0"/>
                <a:cs typeface="Times New Roman" panose="02020603050405020304" pitchFamily="18" charset="0"/>
              </a:rPr>
              <a:t>N</a:t>
            </a:r>
            <a:r>
              <a:rPr lang="en-IN" sz="3600" spc="15" dirty="0">
                <a:latin typeface="Times New Roman" panose="02020603050405020304" pitchFamily="18" charset="0"/>
                <a:cs typeface="Times New Roman" panose="02020603050405020304" pitchFamily="18" charset="0"/>
              </a:rPr>
              <a:t>D </a:t>
            </a:r>
            <a:r>
              <a:rPr sz="3600" dirty="0">
                <a:latin typeface="Times New Roman" panose="02020603050405020304" pitchFamily="18" charset="0"/>
                <a:cs typeface="Times New Roman" panose="02020603050405020304" pitchFamily="18" charset="0"/>
              </a:rPr>
              <a:t>U</a:t>
            </a:r>
            <a:r>
              <a:rPr sz="3600" spc="10" dirty="0">
                <a:latin typeface="Times New Roman" panose="02020603050405020304" pitchFamily="18" charset="0"/>
                <a:cs typeface="Times New Roman" panose="02020603050405020304" pitchFamily="18" charset="0"/>
              </a:rPr>
              <a:t>S</a:t>
            </a:r>
            <a:r>
              <a:rPr sz="3600" spc="-25" dirty="0">
                <a:latin typeface="Times New Roman" panose="02020603050405020304" pitchFamily="18" charset="0"/>
                <a:cs typeface="Times New Roman" panose="02020603050405020304" pitchFamily="18" charset="0"/>
              </a:rPr>
              <a:t>E</a:t>
            </a:r>
            <a:r>
              <a:rPr sz="3600" spc="-1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S?</a:t>
            </a:r>
            <a:endParaRPr sz="36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5"/>
          <p:cNvSpPr txBox="1">
            <a:spLocks/>
          </p:cNvSpPr>
          <p:nvPr/>
        </p:nvSpPr>
        <p:spPr>
          <a:xfrm>
            <a:off x="609600" y="1676400"/>
            <a:ext cx="7620000" cy="1019510"/>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algn="just"/>
            <a:endParaRPr lang="en-US" sz="1800" b="0" i="0" dirty="0">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5FCBEF"/>
              </a:buClr>
              <a:buSzPct val="80000"/>
              <a:buFont typeface="Wingdings" panose="05000000000000000000" pitchFamily="2" charset="2"/>
              <a:buChar char="q"/>
              <a:tabLst/>
              <a:defRPr/>
            </a:pPr>
            <a:endParaRPr kumimoji="0" lang="en-US" sz="1800" b="0" i="0" u="none" strike="noStrike" kern="1200" cap="none" spc="0" normalizeH="0" baseline="0" noProof="0" dirty="0">
              <a:ln>
                <a:noFill/>
              </a:ln>
              <a:solidFill>
                <a:srgbClr val="0D0D0D"/>
              </a:solidFill>
              <a:effectLst/>
              <a:uLnTx/>
              <a:uFillTx/>
              <a:latin typeface="Times New Roman" panose="02020603050405020304" pitchFamily="18" charset="0"/>
              <a:ea typeface="+mn-ea"/>
              <a:cs typeface="Times New Roman" panose="02020603050405020304" pitchFamily="18" charset="0"/>
            </a:endParaRPr>
          </a:p>
          <a:p>
            <a:pPr marL="12700" algn="just">
              <a:spcBef>
                <a:spcPts val="130"/>
              </a:spcBef>
            </a:pPr>
            <a:endParaRPr lang="en-US" sz="2000" b="0" dirty="0">
              <a:latin typeface="Calisto MT" pitchFamily="18" charset="0"/>
            </a:endParaRPr>
          </a:p>
        </p:txBody>
      </p:sp>
      <p:sp>
        <p:nvSpPr>
          <p:cNvPr id="10" name="TextBox 9">
            <a:extLst>
              <a:ext uri="{FF2B5EF4-FFF2-40B4-BE49-F238E27FC236}">
                <a16:creationId xmlns:a16="http://schemas.microsoft.com/office/drawing/2014/main" id="{5F1B0550-9FEF-E08F-C23A-B5681D0E28E9}"/>
              </a:ext>
            </a:extLst>
          </p:cNvPr>
          <p:cNvSpPr txBox="1"/>
          <p:nvPr/>
        </p:nvSpPr>
        <p:spPr>
          <a:xfrm>
            <a:off x="723900" y="1905000"/>
            <a:ext cx="6515100" cy="3108543"/>
          </a:xfrm>
          <a:prstGeom prst="rect">
            <a:avLst/>
          </a:prstGeom>
          <a:noFill/>
        </p:spPr>
        <p:txBody>
          <a:bodyPr wrap="square">
            <a:spAutoFit/>
          </a:bodyPr>
          <a:lstStyle/>
          <a:p>
            <a:r>
              <a:rPr lang="en-US" sz="2800" b="0" i="0" dirty="0">
                <a:solidFill>
                  <a:srgbClr val="0D0D0D"/>
                </a:solidFill>
                <a:effectLst/>
                <a:latin typeface="Söhne"/>
              </a:rPr>
              <a:t>The end users of this solution include banks, financial institutions, and lending companies. They can utilize the predictive model to improve risk assessment processes, reduce default rates, and optimize resource allocation for loan management.</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695450"/>
            <a:ext cx="2438400" cy="2790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33375" y="640449"/>
            <a:ext cx="10972799" cy="444352"/>
          </a:xfrm>
          <a:prstGeom prst="rect">
            <a:avLst/>
          </a:prstGeom>
        </p:spPr>
        <p:txBody>
          <a:bodyPr vert="horz" wrap="square" lIns="0" tIns="13335" rIns="0" bIns="0" rtlCol="0">
            <a:spAutoFit/>
          </a:bodyPr>
          <a:lstStyle/>
          <a:p>
            <a:pPr marL="12700">
              <a:lnSpc>
                <a:spcPct val="100000"/>
              </a:lnSpc>
              <a:spcBef>
                <a:spcPts val="105"/>
              </a:spcBef>
            </a:pPr>
            <a:r>
              <a:rPr sz="2800" spc="-40" dirty="0">
                <a:latin typeface="Times New Roman" panose="02020603050405020304" pitchFamily="18" charset="0"/>
                <a:cs typeface="Times New Roman" panose="02020603050405020304" pitchFamily="18" charset="0"/>
              </a:rPr>
              <a:t>Y</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U</a:t>
            </a:r>
            <a:r>
              <a:rPr sz="280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LU</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r>
              <a:rPr sz="2800" spc="-345"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D</a:t>
            </a:r>
            <a:r>
              <a:rPr sz="2800" spc="3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S</a:t>
            </a:r>
            <a:r>
              <a:rPr sz="2800" spc="60" dirty="0">
                <a:latin typeface="Times New Roman" panose="02020603050405020304" pitchFamily="18" charset="0"/>
                <a:cs typeface="Times New Roman" panose="02020603050405020304" pitchFamily="18" charset="0"/>
              </a:rPr>
              <a:t> </a:t>
            </a:r>
            <a:r>
              <a:rPr sz="2800" spc="-295" dirty="0">
                <a:latin typeface="Times New Roman" panose="02020603050405020304" pitchFamily="18" charset="0"/>
                <a:cs typeface="Times New Roman" panose="02020603050405020304" pitchFamily="18" charset="0"/>
              </a:rPr>
              <a:t>V</a:t>
            </a:r>
            <a:r>
              <a:rPr sz="2800" spc="-35"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LU</a:t>
            </a:r>
            <a:r>
              <a:rPr sz="2800" dirty="0">
                <a:latin typeface="Times New Roman" panose="02020603050405020304" pitchFamily="18" charset="0"/>
                <a:cs typeface="Times New Roman" panose="02020603050405020304" pitchFamily="18" charset="0"/>
              </a:rPr>
              <a:t>E</a:t>
            </a:r>
            <a:r>
              <a:rPr lang="en-IN" sz="2800" spc="-6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a:t>
            </a:r>
            <a:r>
              <a:rPr sz="2800" spc="-30" dirty="0">
                <a:latin typeface="Times New Roman" panose="02020603050405020304" pitchFamily="18" charset="0"/>
                <a:cs typeface="Times New Roman" panose="02020603050405020304" pitchFamily="18" charset="0"/>
              </a:rPr>
              <a:t>R</a:t>
            </a:r>
            <a:r>
              <a:rPr sz="2800" spc="10" dirty="0">
                <a:latin typeface="Times New Roman" panose="02020603050405020304" pitchFamily="18" charset="0"/>
                <a:cs typeface="Times New Roman" panose="02020603050405020304" pitchFamily="18" charset="0"/>
              </a:rPr>
              <a:t>O</a:t>
            </a:r>
            <a:r>
              <a:rPr sz="2800" spc="-15" dirty="0">
                <a:latin typeface="Times New Roman" panose="02020603050405020304" pitchFamily="18" charset="0"/>
                <a:cs typeface="Times New Roman" panose="02020603050405020304" pitchFamily="18" charset="0"/>
              </a:rPr>
              <a:t>P</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S</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819400" y="1695450"/>
            <a:ext cx="6210300" cy="3970318"/>
          </a:xfrm>
          <a:prstGeom prst="rect">
            <a:avLst/>
          </a:prstGeom>
          <a:noFill/>
        </p:spPr>
        <p:txBody>
          <a:bodyPr wrap="square" rtlCol="0">
            <a:spAutoFit/>
          </a:bodyPr>
          <a:lstStyle/>
          <a:p>
            <a:r>
              <a:rPr lang="en-US" sz="2800" b="0" i="0" dirty="0">
                <a:solidFill>
                  <a:srgbClr val="0D0D0D"/>
                </a:solidFill>
                <a:effectLst/>
                <a:latin typeface="Söhne"/>
              </a:rPr>
              <a:t>Our solution involves developing a generative AI model that can analyze diverse data sources to predict loan defaulters with high accuracy. The value proposition lies in providing banks and financial institutions with a cutting-edge tool to mitigate risks, enhance decision-making, and improve overall loan portfolio performance.</a:t>
            </a:r>
            <a:endParaRPr lang="en-IN" sz="2800" dirty="0">
              <a:latin typeface="Calisto MT"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42728" y="1320660"/>
            <a:ext cx="314325" cy="2795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509114"/>
          </a:xfrm>
          <a:prstGeom prst="rect">
            <a:avLst/>
          </a:prstGeom>
        </p:spPr>
        <p:txBody>
          <a:bodyPr vert="horz" wrap="square" lIns="0" tIns="16510" rIns="0" bIns="0" rtlCol="0">
            <a:spAutoFit/>
          </a:bodyPr>
          <a:lstStyle/>
          <a:p>
            <a:pPr marL="12700">
              <a:lnSpc>
                <a:spcPct val="100000"/>
              </a:lnSpc>
              <a:spcBef>
                <a:spcPts val="130"/>
              </a:spcBef>
            </a:pPr>
            <a:r>
              <a:rPr sz="3200" spc="15" dirty="0">
                <a:latin typeface="Times New Roman" panose="02020603050405020304" pitchFamily="18" charset="0"/>
                <a:cs typeface="Times New Roman" panose="02020603050405020304" pitchFamily="18" charset="0"/>
              </a:rPr>
              <a:t>THE</a:t>
            </a:r>
            <a:r>
              <a:rPr sz="3200" spc="2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WOW</a:t>
            </a:r>
            <a:r>
              <a:rPr sz="3200" spc="8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IN</a:t>
            </a:r>
            <a:r>
              <a:rPr sz="3200" spc="-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YOUR</a:t>
            </a:r>
            <a:r>
              <a:rPr sz="3200" spc="-10"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SOLUTION</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133600" y="1756808"/>
            <a:ext cx="6858000" cy="3970318"/>
          </a:xfrm>
          <a:prstGeom prst="rect">
            <a:avLst/>
          </a:prstGeom>
          <a:noFill/>
        </p:spPr>
        <p:txBody>
          <a:bodyPr wrap="square" rtlCol="0">
            <a:spAutoFit/>
          </a:bodyPr>
          <a:lstStyle/>
          <a:p>
            <a:pPr marL="469900" indent="-457200" algn="just">
              <a:spcBef>
                <a:spcPts val="130"/>
              </a:spcBef>
              <a:buAutoNum type="arabicPeriod"/>
            </a:pPr>
            <a:r>
              <a:rPr lang="en-US" sz="2800" b="0" i="0" dirty="0">
                <a:solidFill>
                  <a:srgbClr val="0D0D0D"/>
                </a:solidFill>
                <a:effectLst/>
                <a:latin typeface="Söhne"/>
              </a:rPr>
              <a:t>The wow factor of our solution is its ability to uncover hidden patterns and correlations in large-scale data sets, leading to more precise and timely identification of potential loan defaulters. By harnessing the power of generative AI, we can offer a transformative solution that revolutionizes risk management strategies in the banking industry.</a:t>
            </a:r>
            <a:endParaRPr lang="en-IN" sz="2800" dirty="0">
              <a:latin typeface="Calisto MT" pitchFamily="18" charset="0"/>
              <a:ea typeface="+mj-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imes New Roman" panose="02020603050405020304" pitchFamily="18" charset="0"/>
                <a:cs typeface="Times New Roman" panose="02020603050405020304" pitchFamily="18" charset="0"/>
              </a:rPr>
              <a:t>M</a:t>
            </a:r>
            <a:r>
              <a:rPr sz="3200" b="1" dirty="0">
                <a:latin typeface="Times New Roman" panose="02020603050405020304" pitchFamily="18" charset="0"/>
                <a:cs typeface="Times New Roman" panose="02020603050405020304" pitchFamily="18" charset="0"/>
              </a:rPr>
              <a:t>O</a:t>
            </a:r>
            <a:r>
              <a:rPr sz="3200" b="1" spc="-15" dirty="0">
                <a:latin typeface="Times New Roman" panose="02020603050405020304" pitchFamily="18" charset="0"/>
                <a:cs typeface="Times New Roman" panose="02020603050405020304" pitchFamily="18" charset="0"/>
              </a:rPr>
              <a:t>D</a:t>
            </a:r>
            <a:r>
              <a:rPr sz="3200" b="1" spc="-35" dirty="0">
                <a:latin typeface="Times New Roman" panose="02020603050405020304" pitchFamily="18" charset="0"/>
                <a:cs typeface="Times New Roman" panose="02020603050405020304" pitchFamily="18" charset="0"/>
              </a:rPr>
              <a:t>E</a:t>
            </a:r>
            <a:r>
              <a:rPr sz="3200" b="1" spc="-30" dirty="0">
                <a:latin typeface="Times New Roman" panose="02020603050405020304" pitchFamily="18" charset="0"/>
                <a:cs typeface="Times New Roman" panose="02020603050405020304" pitchFamily="18" charset="0"/>
              </a:rPr>
              <a:t>LL</a:t>
            </a:r>
            <a:r>
              <a:rPr sz="3200" b="1" spc="-5" dirty="0">
                <a:latin typeface="Times New Roman" panose="02020603050405020304" pitchFamily="18" charset="0"/>
                <a:cs typeface="Times New Roman" panose="02020603050405020304" pitchFamily="18" charset="0"/>
              </a:rPr>
              <a:t>I</a:t>
            </a:r>
            <a:r>
              <a:rPr sz="3200" b="1" spc="30" dirty="0">
                <a:latin typeface="Times New Roman" panose="02020603050405020304" pitchFamily="18" charset="0"/>
                <a:cs typeface="Times New Roman" panose="02020603050405020304" pitchFamily="18" charset="0"/>
              </a:rPr>
              <a:t>N</a:t>
            </a:r>
            <a:r>
              <a:rPr sz="3200" b="1" spc="5" dirty="0">
                <a:latin typeface="Times New Roman" panose="02020603050405020304" pitchFamily="18" charset="0"/>
                <a:cs typeface="Times New Roman" panose="02020603050405020304" pitchFamily="18" charset="0"/>
              </a:rPr>
              <a:t>G</a:t>
            </a:r>
            <a:endParaRPr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B578827-1B40-ED6C-3CEA-37E82DB6439B}"/>
              </a:ext>
            </a:extLst>
          </p:cNvPr>
          <p:cNvSpPr txBox="1"/>
          <p:nvPr/>
        </p:nvSpPr>
        <p:spPr>
          <a:xfrm>
            <a:off x="711113" y="2057400"/>
            <a:ext cx="4822825" cy="400110"/>
          </a:xfrm>
          <a:prstGeom prst="rect">
            <a:avLst/>
          </a:prstGeom>
          <a:noFill/>
        </p:spPr>
        <p:txBody>
          <a:bodyPr wrap="square">
            <a:spAutoFit/>
          </a:bodyPr>
          <a:lstStyle/>
          <a:p>
            <a:r>
              <a:rPr lang="en-IN" sz="2000" i="0" dirty="0">
                <a:solidFill>
                  <a:srgbClr val="0D0D0D"/>
                </a:solidFill>
                <a:effectLst/>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F9A45BE-342A-225A-7AF2-1813CFAB1387}"/>
              </a:ext>
            </a:extLst>
          </p:cNvPr>
          <p:cNvSpPr txBox="1"/>
          <p:nvPr/>
        </p:nvSpPr>
        <p:spPr>
          <a:xfrm>
            <a:off x="457201" y="1143000"/>
            <a:ext cx="8694174" cy="4832092"/>
          </a:xfrm>
          <a:prstGeom prst="rect">
            <a:avLst/>
          </a:prstGeom>
          <a:noFill/>
        </p:spPr>
        <p:txBody>
          <a:bodyPr wrap="square">
            <a:spAutoFit/>
          </a:bodyPr>
          <a:lstStyle/>
          <a:p>
            <a:pPr algn="l"/>
            <a:r>
              <a:rPr lang="en-US" sz="2800" b="0" i="0" dirty="0">
                <a:solidFill>
                  <a:srgbClr val="0D0D0D"/>
                </a:solidFill>
                <a:effectLst/>
                <a:latin typeface="Söhne"/>
              </a:rPr>
              <a:t>The modeling process will involve:</a:t>
            </a:r>
          </a:p>
          <a:p>
            <a:pPr algn="l">
              <a:buFont typeface="+mj-lt"/>
              <a:buAutoNum type="arabicPeriod"/>
            </a:pPr>
            <a:r>
              <a:rPr lang="en-US" sz="2800" b="0" i="0" dirty="0">
                <a:solidFill>
                  <a:srgbClr val="0D0D0D"/>
                </a:solidFill>
                <a:effectLst/>
                <a:latin typeface="Söhne"/>
              </a:rPr>
              <a:t>Data preprocessing and feature engineering to prepare the input data.</a:t>
            </a:r>
          </a:p>
          <a:p>
            <a:pPr algn="l">
              <a:buFont typeface="+mj-lt"/>
              <a:buAutoNum type="arabicPeriod"/>
            </a:pPr>
            <a:r>
              <a:rPr lang="en-US" sz="2800" b="0" i="0" dirty="0">
                <a:solidFill>
                  <a:srgbClr val="0D0D0D"/>
                </a:solidFill>
                <a:effectLst/>
                <a:latin typeface="Söhne"/>
              </a:rPr>
              <a:t>Training a generative AI model, such as a variational autoencoder (VAE) or a generative adversarial network (GAN), on historical loan data.</a:t>
            </a:r>
          </a:p>
          <a:p>
            <a:pPr algn="l">
              <a:buFont typeface="+mj-lt"/>
              <a:buAutoNum type="arabicPeriod"/>
            </a:pPr>
            <a:r>
              <a:rPr lang="en-US" sz="2800" b="0" i="0" dirty="0">
                <a:solidFill>
                  <a:srgbClr val="0D0D0D"/>
                </a:solidFill>
                <a:effectLst/>
                <a:latin typeface="Söhne"/>
              </a:rPr>
              <a:t>Fine-tuning the model using advanced techniques to improve prediction accuracy and reduce false positives/negatives.</a:t>
            </a:r>
          </a:p>
          <a:p>
            <a:pPr algn="l">
              <a:buFont typeface="+mj-lt"/>
              <a:buAutoNum type="arabicPeriod"/>
            </a:pPr>
            <a:r>
              <a:rPr lang="en-US" sz="2800" b="0" i="0" dirty="0">
                <a:solidFill>
                  <a:srgbClr val="0D0D0D"/>
                </a:solidFill>
                <a:effectLst/>
                <a:latin typeface="Söhne"/>
              </a:rPr>
              <a:t>Evaluating the model's performance using metrics such as accuracy, precision, recall, and AUC-ROC curve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667</TotalTime>
  <Words>536</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Calisto MT</vt:lpstr>
      <vt:lpstr>Söhne</vt:lpstr>
      <vt:lpstr>Times New Roman</vt:lpstr>
      <vt:lpstr>Trebuchet MS</vt:lpstr>
      <vt:lpstr>Wingdings</vt:lpstr>
      <vt:lpstr>Office Theme</vt:lpstr>
      <vt:lpstr>S.NIVETHA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NITHISHA K</dc:title>
  <dc:creator>Nithisha K</dc:creator>
  <cp:lastModifiedBy>Nivetha Somu</cp:lastModifiedBy>
  <cp:revision>23</cp:revision>
  <dcterms:created xsi:type="dcterms:W3CDTF">2024-03-29T05:08:40Z</dcterms:created>
  <dcterms:modified xsi:type="dcterms:W3CDTF">2024-04-02T13:31:58Z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