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61" r:id="rId8"/>
    <p:sldId id="262" r:id="rId9"/>
    <p:sldId id="272" r:id="rId10"/>
    <p:sldId id="263" r:id="rId11"/>
    <p:sldId id="270" r:id="rId12"/>
    <p:sldId id="264" r:id="rId13"/>
    <p:sldId id="265" r:id="rId14"/>
    <p:sldId id="269" r:id="rId15"/>
    <p:sldId id="27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1" d="100"/>
          <a:sy n="91" d="100"/>
        </p:scale>
        <p:origin x="370" y="5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Calisto MT" pitchFamily="18" charset="0"/>
              </a:rPr>
              <a:t>S.NIVETHA</a:t>
            </a:r>
            <a:endParaRPr spc="15" dirty="0">
              <a:latin typeface="Calisto MT"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526030" y="1756808"/>
            <a:ext cx="7284720" cy="5337359"/>
          </a:xfrm>
          <a:prstGeom prst="rect">
            <a:avLst/>
          </a:prstGeom>
          <a:noFill/>
        </p:spPr>
        <p:txBody>
          <a:bodyPr wrap="square" rtlCol="0">
            <a:spAutoFit/>
          </a:bodyPr>
          <a:lstStyle/>
          <a:p>
            <a:pPr algn="just">
              <a:buFont typeface="+mj-lt"/>
              <a:buAutoNum type="arabicPeriod"/>
            </a:pPr>
            <a:r>
              <a:rPr lang="en-US" sz="2000" b="1" i="0" dirty="0">
                <a:solidFill>
                  <a:srgbClr val="0D0D0D"/>
                </a:solidFill>
                <a:effectLst/>
                <a:latin typeface="Söhne"/>
              </a:rPr>
              <a:t>Precision and Accuracy:</a:t>
            </a:r>
            <a:r>
              <a:rPr lang="en-US" sz="2000" b="0" i="0" dirty="0">
                <a:solidFill>
                  <a:srgbClr val="0D0D0D"/>
                </a:solidFill>
                <a:effectLst/>
                <a:latin typeface="Söhne"/>
              </a:rPr>
              <a:t> Random forest algorithms excel in capturing complex patterns and relationships in data, leading to highly accurate predictions of loan defaulters. This precision minimizes false positives and negatives, enhancing the overall effectiveness of risk assessment.</a:t>
            </a:r>
          </a:p>
          <a:p>
            <a:pPr algn="just">
              <a:buFont typeface="+mj-lt"/>
              <a:buAutoNum type="arabicPeriod"/>
            </a:pPr>
            <a:r>
              <a:rPr lang="en-US" sz="2000" b="1" i="0" dirty="0">
                <a:solidFill>
                  <a:srgbClr val="0D0D0D"/>
                </a:solidFill>
                <a:effectLst/>
                <a:latin typeface="Söhne"/>
              </a:rPr>
              <a:t>Real-time Decision Support:</a:t>
            </a:r>
            <a:r>
              <a:rPr lang="en-US" sz="2000" b="0" i="0" dirty="0">
                <a:solidFill>
                  <a:srgbClr val="0D0D0D"/>
                </a:solidFill>
                <a:effectLst/>
                <a:latin typeface="Söhne"/>
              </a:rPr>
              <a:t> By leveraging advanced data analytics and machine learning, the random forest model provides real-time decision support to loan officers. This means faster processing times for loan applications and instant identification of high-risk borrowers, enabling proactive risk mitigation strategies.</a:t>
            </a:r>
          </a:p>
          <a:p>
            <a:pPr algn="just">
              <a:buFont typeface="+mj-lt"/>
              <a:buAutoNum type="arabicPeriod"/>
            </a:pPr>
            <a:r>
              <a:rPr lang="en-US" sz="2000" b="1" i="0" dirty="0">
                <a:solidFill>
                  <a:srgbClr val="0D0D0D"/>
                </a:solidFill>
                <a:effectLst/>
                <a:latin typeface="Söhne"/>
              </a:rPr>
              <a:t>Scalability and Adaptability:</a:t>
            </a:r>
            <a:r>
              <a:rPr lang="en-US" sz="2000" b="0" i="0" dirty="0">
                <a:solidFill>
                  <a:srgbClr val="0D0D0D"/>
                </a:solidFill>
                <a:effectLst/>
                <a:latin typeface="Söhne"/>
              </a:rPr>
              <a:t> Random forest models are scalable and adaptable to evolving market conditions and regulatory requirements. They can handle large volumes of data and adjust to changing variables, ensuring continuous improvement in risk assessment capabilities over time.</a:t>
            </a:r>
          </a:p>
          <a:p>
            <a:pPr algn="l"/>
            <a:endParaRPr lang="en-US" sz="2000" b="0" i="0" dirty="0">
              <a:solidFill>
                <a:srgbClr val="0D0D0D"/>
              </a:solidFill>
              <a:effectLst/>
              <a:latin typeface="Söhne"/>
            </a:endParaRPr>
          </a:p>
          <a:p>
            <a:pPr marL="12700" algn="just">
              <a:spcBef>
                <a:spcPts val="130"/>
              </a:spcBef>
            </a:pPr>
            <a:endParaRPr lang="en-US" sz="2000" dirty="0">
              <a:latin typeface="Calisto MT" pitchFamily="18" charset="0"/>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D35B2534-D5C3-55E1-8CB1-46A9B1807BF3}"/>
              </a:ext>
            </a:extLst>
          </p:cNvPr>
          <p:cNvSpPr txBox="1"/>
          <p:nvPr/>
        </p:nvSpPr>
        <p:spPr>
          <a:xfrm>
            <a:off x="2533650" y="1320660"/>
            <a:ext cx="6636774" cy="4801314"/>
          </a:xfrm>
          <a:prstGeom prst="rect">
            <a:avLst/>
          </a:prstGeom>
          <a:noFill/>
        </p:spPr>
        <p:txBody>
          <a:bodyPr wrap="square">
            <a:spAutoFit/>
          </a:bodyPr>
          <a:lstStyle/>
          <a:p>
            <a:pPr algn="just"/>
            <a:endParaRPr lang="en-US" b="0" i="0" dirty="0">
              <a:solidFill>
                <a:srgbClr val="0D0D0D"/>
              </a:solidFill>
              <a:effectLst/>
              <a:latin typeface="Söhne"/>
            </a:endParaRPr>
          </a:p>
          <a:p>
            <a:pPr algn="just"/>
            <a:r>
              <a:rPr lang="en-US" b="1" i="0" dirty="0">
                <a:solidFill>
                  <a:srgbClr val="0D0D0D"/>
                </a:solidFill>
                <a:effectLst/>
                <a:latin typeface="Söhne"/>
              </a:rPr>
              <a:t>4.Interpretability and Transparency:</a:t>
            </a:r>
            <a:r>
              <a:rPr lang="en-US" b="0" i="0" dirty="0">
                <a:solidFill>
                  <a:srgbClr val="0D0D0D"/>
                </a:solidFill>
                <a:effectLst/>
                <a:latin typeface="Söhne"/>
              </a:rPr>
              <a:t> Despite their complexity, random forest models can provide insights into the factors influencing loan default predictions. This transparency enhances trust among stakeholders, including regulators, investors, and customers, fostering a more robust risk management framework</a:t>
            </a:r>
          </a:p>
          <a:p>
            <a:pPr algn="just"/>
            <a:r>
              <a:rPr lang="en-US" b="0" i="0" dirty="0">
                <a:solidFill>
                  <a:srgbClr val="0D0D0D"/>
                </a:solidFill>
                <a:effectLst/>
                <a:latin typeface="Söhne"/>
              </a:rPr>
              <a:t>5.</a:t>
            </a:r>
            <a:r>
              <a:rPr lang="en-US" b="1" i="0" dirty="0">
                <a:solidFill>
                  <a:srgbClr val="0D0D0D"/>
                </a:solidFill>
                <a:effectLst/>
                <a:latin typeface="Söhne"/>
              </a:rPr>
              <a:t>Cost-Efficiency:</a:t>
            </a:r>
            <a:r>
              <a:rPr lang="en-US" b="0" i="0" dirty="0">
                <a:solidFill>
                  <a:srgbClr val="0D0D0D"/>
                </a:solidFill>
                <a:effectLst/>
                <a:latin typeface="Söhne"/>
              </a:rPr>
              <a:t> Implementing random forest-based solutions for predicting loan defaulters can lead to cost savings through optimized resource allocation, reduced credit losses, and improved portfolio performance. This cost-efficiency contributes to the bottom line of banks and financial institutions.</a:t>
            </a:r>
          </a:p>
          <a:p>
            <a:pPr algn="just"/>
            <a:r>
              <a:rPr lang="en-US" b="0" i="0" dirty="0">
                <a:solidFill>
                  <a:srgbClr val="0D0D0D"/>
                </a:solidFill>
                <a:effectLst/>
                <a:latin typeface="Söhne"/>
              </a:rPr>
              <a:t>6.</a:t>
            </a:r>
            <a:r>
              <a:rPr lang="en-US" b="1" i="0" dirty="0">
                <a:solidFill>
                  <a:srgbClr val="0D0D0D"/>
                </a:solidFill>
                <a:effectLst/>
                <a:latin typeface="Söhne"/>
              </a:rPr>
              <a:t>Competitive Advantage:</a:t>
            </a:r>
            <a:r>
              <a:rPr lang="en-US" b="0" i="0" dirty="0">
                <a:solidFill>
                  <a:srgbClr val="0D0D0D"/>
                </a:solidFill>
                <a:effectLst/>
                <a:latin typeface="Söhne"/>
              </a:rPr>
              <a:t> Banks that embrace advanced predictive modeling techniques like random forest gain a significant competitive advantage in the market. They can attract more reliable borrowers, optimize lending strategies, and maintain a healthier loan portfolio, positioning themselves as leaders in risk management and innovation.</a:t>
            </a:r>
          </a:p>
        </p:txBody>
      </p:sp>
    </p:spTree>
    <p:extLst>
      <p:ext uri="{BB962C8B-B14F-4D97-AF65-F5344CB8AC3E}">
        <p14:creationId xmlns:p14="http://schemas.microsoft.com/office/powerpoint/2010/main" val="71703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4" name="TextBox 13">
            <a:extLst>
              <a:ext uri="{FF2B5EF4-FFF2-40B4-BE49-F238E27FC236}">
                <a16:creationId xmlns:a16="http://schemas.microsoft.com/office/drawing/2014/main" id="{AD7788F3-4BE0-D241-43BA-34B6CE33E266}"/>
              </a:ext>
            </a:extLst>
          </p:cNvPr>
          <p:cNvSpPr txBox="1"/>
          <p:nvPr/>
        </p:nvSpPr>
        <p:spPr>
          <a:xfrm>
            <a:off x="152400" y="1371599"/>
            <a:ext cx="8998974" cy="4524315"/>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relevant data from various sources such as loan applications, borrower information, credit history, financial statements, and historical default records. Ensure the data is clean, complete, and representative of the target population.</a:t>
            </a:r>
          </a:p>
          <a:p>
            <a:pPr algn="just">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 Preprocess the data by handling missing values, encoding categorical variables, scaling numerical features, and performing any necessary transformations such as feature engineering or dimensionality reduction.</a:t>
            </a:r>
          </a:p>
          <a:p>
            <a:pPr algn="just">
              <a:buFont typeface="+mj-lt"/>
              <a:buAutoNum type="arabicPeriod"/>
            </a:pPr>
            <a:r>
              <a:rPr lang="en-US" b="1" i="0" dirty="0">
                <a:solidFill>
                  <a:srgbClr val="0D0D0D"/>
                </a:solidFill>
                <a:effectLst/>
                <a:latin typeface="Söhne"/>
              </a:rPr>
              <a:t>Data Splitting:</a:t>
            </a:r>
            <a:r>
              <a:rPr lang="en-US" b="0" i="0" dirty="0">
                <a:solidFill>
                  <a:srgbClr val="0D0D0D"/>
                </a:solidFill>
                <a:effectLst/>
                <a:latin typeface="Söhne"/>
              </a:rPr>
              <a:t> Split the dataset into training and testing sets. The training set will be used to train the random forest model, while the testing set will be used to evaluate its performance.</a:t>
            </a:r>
          </a:p>
          <a:p>
            <a:pPr algn="just">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 Train a random forest classifier using the training data. Random forest is an ensemble learning technique that combines multiple decision trees to make predictions. Tune hyperparameters such as the number of trees, maximum depth, and minimum samples per leaf to optimize the model's performance.</a:t>
            </a:r>
          </a:p>
          <a:p>
            <a:pPr algn="just">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 Evaluate the trained model using the testing data. Calculate metrics such as accuracy, precision, recall, F1-score, and ROC-AUC to assess the model's ability to predict loan defaulters accurately.</a:t>
            </a:r>
          </a:p>
          <a:p>
            <a:pPr algn="l"/>
            <a:endParaRPr lang="en-US" b="0" i="0" dirty="0">
              <a:solidFill>
                <a:srgbClr val="0D0D0D"/>
              </a:solidFill>
              <a:effectLs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85800" y="1371600"/>
            <a:ext cx="7772400" cy="3477875"/>
          </a:xfrm>
          <a:prstGeom prst="rect">
            <a:avLst/>
          </a:prstGeom>
          <a:noFill/>
        </p:spPr>
        <p:txBody>
          <a:bodyPr wrap="square" rtlCol="0">
            <a:spAutoFit/>
          </a:bodyPr>
          <a:lstStyle/>
          <a:p>
            <a:pPr algn="just"/>
            <a:r>
              <a:rPr lang="en-US" sz="2000" b="1" i="0" dirty="0">
                <a:solidFill>
                  <a:srgbClr val="0D0D0D"/>
                </a:solidFill>
                <a:effectLst/>
                <a:latin typeface="Söhne"/>
              </a:rPr>
              <a:t>6.Feature Importance:</a:t>
            </a:r>
            <a:r>
              <a:rPr lang="en-US" sz="2000" b="0" i="0" dirty="0">
                <a:solidFill>
                  <a:srgbClr val="0D0D0D"/>
                </a:solidFill>
                <a:effectLst/>
                <a:latin typeface="Söhne"/>
              </a:rPr>
              <a:t> Analyze the feature importance scores generated by the random forest model to understand which variables have the most significant impact on predicting loan defaulters. This information can help identify key risk factors and guide decision-making.</a:t>
            </a:r>
          </a:p>
          <a:p>
            <a:pPr algn="just"/>
            <a:r>
              <a:rPr lang="en-US" sz="2000" b="0" i="0" dirty="0">
                <a:solidFill>
                  <a:srgbClr val="0D0D0D"/>
                </a:solidFill>
                <a:effectLst/>
                <a:latin typeface="Söhne"/>
              </a:rPr>
              <a:t>7.</a:t>
            </a:r>
            <a:r>
              <a:rPr lang="en-US" sz="2000" b="1" i="0" dirty="0">
                <a:solidFill>
                  <a:srgbClr val="0D0D0D"/>
                </a:solidFill>
                <a:effectLst/>
                <a:latin typeface="Söhne"/>
              </a:rPr>
              <a:t>Model Interpretation:</a:t>
            </a:r>
            <a:r>
              <a:rPr lang="en-US" sz="2000" b="0" i="0" dirty="0">
                <a:solidFill>
                  <a:srgbClr val="0D0D0D"/>
                </a:solidFill>
                <a:effectLst/>
                <a:latin typeface="Söhne"/>
              </a:rPr>
              <a:t> Interpret the random forest model to explain how it makes predictions and identify patterns or insights relevant to loan default prediction. Use techniques such as partial dependence plots, SHAP values, or feature importance plots for model interpretability.</a:t>
            </a:r>
          </a:p>
          <a:p>
            <a:pPr algn="just"/>
            <a:r>
              <a:rPr lang="en-US" sz="2000" b="0" i="0" dirty="0">
                <a:solidFill>
                  <a:srgbClr val="0D0D0D"/>
                </a:solidFill>
                <a:effectLst/>
                <a:latin typeface="Söhne"/>
              </a:rPr>
              <a:t>8.</a:t>
            </a:r>
            <a:r>
              <a:rPr lang="en-US" sz="2000" b="1" i="0" dirty="0">
                <a:solidFill>
                  <a:srgbClr val="0D0D0D"/>
                </a:solidFill>
                <a:effectLst/>
                <a:latin typeface="Söhne"/>
              </a:rPr>
              <a:t>Model Deployment:</a:t>
            </a:r>
            <a:r>
              <a:rPr lang="en-US" sz="2000" b="0" i="0" dirty="0">
                <a:solidFill>
                  <a:srgbClr val="0D0D0D"/>
                </a:solidFill>
                <a:effectLst/>
                <a:latin typeface="Söhne"/>
              </a:rPr>
              <a:t> Once satisfied with the model's performance and interpretability, deploy it in a production environment where it can be used to predict loan defaulters for new loan applications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 name="TextBox 9">
            <a:extLst>
              <a:ext uri="{FF2B5EF4-FFF2-40B4-BE49-F238E27FC236}">
                <a16:creationId xmlns:a16="http://schemas.microsoft.com/office/drawing/2014/main" id="{93ACFFFF-D9F5-9996-CF8C-44B2316287D3}"/>
              </a:ext>
            </a:extLst>
          </p:cNvPr>
          <p:cNvSpPr txBox="1"/>
          <p:nvPr/>
        </p:nvSpPr>
        <p:spPr>
          <a:xfrm>
            <a:off x="533400" y="1600200"/>
            <a:ext cx="7772400" cy="4247317"/>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Söhne"/>
              </a:rPr>
              <a:t>Accuracy:</a:t>
            </a:r>
            <a:r>
              <a:rPr lang="en-US" b="0" i="0" dirty="0">
                <a:solidFill>
                  <a:srgbClr val="0D0D0D"/>
                </a:solidFill>
                <a:effectLst/>
                <a:latin typeface="Söhne"/>
              </a:rPr>
              <a:t> Random forest models typically achieve high accuracy rates in predicting loan defaulters, often ranging from 80% to 95% or higher depending on the dataset and model complexity.</a:t>
            </a:r>
          </a:p>
          <a:p>
            <a:pPr algn="just">
              <a:buFont typeface="+mj-lt"/>
              <a:buAutoNum type="arabicPeriod"/>
            </a:pPr>
            <a:r>
              <a:rPr lang="en-US" b="1" i="0" dirty="0">
                <a:solidFill>
                  <a:srgbClr val="0D0D0D"/>
                </a:solidFill>
                <a:effectLst/>
                <a:latin typeface="Söhne"/>
              </a:rPr>
              <a:t>Precision and Recall:</a:t>
            </a:r>
            <a:r>
              <a:rPr lang="en-US" b="0" i="0" dirty="0">
                <a:solidFill>
                  <a:srgbClr val="0D0D0D"/>
                </a:solidFill>
                <a:effectLst/>
                <a:latin typeface="Söhne"/>
              </a:rPr>
              <a:t> Precision measures the proportion of correctly predicted defaulters among all predicted defaulters, while recall measures the proportion of correctly predicted defaulters among all actual defaulters. A balanced model would have high precision and recall values, indicating both low false positives and false negatives.</a:t>
            </a:r>
          </a:p>
          <a:p>
            <a:pPr algn="just">
              <a:buFont typeface="+mj-lt"/>
              <a:buAutoNum type="arabicPeriod"/>
            </a:pPr>
            <a:r>
              <a:rPr lang="en-US" b="1" i="0" dirty="0">
                <a:solidFill>
                  <a:srgbClr val="0D0D0D"/>
                </a:solidFill>
                <a:effectLst/>
                <a:latin typeface="Söhne"/>
              </a:rPr>
              <a:t>F1-Score:</a:t>
            </a:r>
            <a:r>
              <a:rPr lang="en-US" b="0" i="0" dirty="0">
                <a:solidFill>
                  <a:srgbClr val="0D0D0D"/>
                </a:solidFill>
                <a:effectLst/>
                <a:latin typeface="Söhne"/>
              </a:rPr>
              <a:t> The F1-score is the harmonic mean of precision and recall and provides a balanced measure of a model's performance, especially when dealing with imbalanced classes (e.g., fewer defaulters compared to non-defaulters).</a:t>
            </a:r>
          </a:p>
          <a:p>
            <a:pPr algn="just">
              <a:buFont typeface="+mj-lt"/>
              <a:buAutoNum type="arabicPeriod"/>
            </a:pPr>
            <a:r>
              <a:rPr lang="en-US" b="1" i="0" dirty="0">
                <a:solidFill>
                  <a:srgbClr val="0D0D0D"/>
                </a:solidFill>
                <a:effectLst/>
                <a:latin typeface="Söhne"/>
              </a:rPr>
              <a:t>ROC-AUC:</a:t>
            </a:r>
            <a:r>
              <a:rPr lang="en-US" b="0" i="0" dirty="0">
                <a:solidFill>
                  <a:srgbClr val="0D0D0D"/>
                </a:solidFill>
                <a:effectLst/>
                <a:latin typeface="Söhne"/>
              </a:rPr>
              <a:t> The Receiver Operating Characteristic Area Under Curve (ROC-AUC) metric evaluates the model's ability to distinguish between defaulters and non-defaulters across different thresholds. A higher ROC-AUC value (closer to 1) indicates better discrimination power of the model.</a:t>
            </a:r>
          </a:p>
        </p:txBody>
      </p:sp>
    </p:spTree>
    <p:extLst>
      <p:ext uri="{BB962C8B-B14F-4D97-AF65-F5344CB8AC3E}">
        <p14:creationId xmlns:p14="http://schemas.microsoft.com/office/powerpoint/2010/main" val="63158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C556A-9FF8-6946-538D-98491B97B83B}"/>
              </a:ext>
            </a:extLst>
          </p:cNvPr>
          <p:cNvSpPr txBox="1"/>
          <p:nvPr/>
        </p:nvSpPr>
        <p:spPr>
          <a:xfrm>
            <a:off x="755332" y="1676400"/>
            <a:ext cx="7398068" cy="3416320"/>
          </a:xfrm>
          <a:prstGeom prst="rect">
            <a:avLst/>
          </a:prstGeom>
          <a:noFill/>
        </p:spPr>
        <p:txBody>
          <a:bodyPr wrap="square">
            <a:spAutoFit/>
          </a:bodyPr>
          <a:lstStyle/>
          <a:p>
            <a:pPr algn="just"/>
            <a:r>
              <a:rPr lang="en-US" b="1" i="0" dirty="0">
                <a:solidFill>
                  <a:srgbClr val="0D0D0D"/>
                </a:solidFill>
                <a:effectLst/>
                <a:latin typeface="Söhne"/>
              </a:rPr>
              <a:t>5.Feature Importance:</a:t>
            </a:r>
            <a:r>
              <a:rPr lang="en-US" b="0" i="0" dirty="0">
                <a:solidFill>
                  <a:srgbClr val="0D0D0D"/>
                </a:solidFill>
                <a:effectLst/>
                <a:latin typeface="Söhne"/>
              </a:rPr>
              <a:t> Random forest models provide feature importance scores, which can help identify the most significant variables contributing to loan default prediction. This information can be valuable for risk assessment and decision-making.</a:t>
            </a:r>
          </a:p>
          <a:p>
            <a:pPr algn="just"/>
            <a:r>
              <a:rPr lang="en-US" dirty="0">
                <a:solidFill>
                  <a:srgbClr val="0D0D0D"/>
                </a:solidFill>
                <a:latin typeface="Söhne"/>
              </a:rPr>
              <a:t>6</a:t>
            </a:r>
            <a:r>
              <a:rPr lang="en-US" b="0" i="0" dirty="0">
                <a:solidFill>
                  <a:srgbClr val="0D0D0D"/>
                </a:solidFill>
                <a:effectLst/>
                <a:latin typeface="Söhne"/>
              </a:rPr>
              <a:t>.</a:t>
            </a:r>
            <a:r>
              <a:rPr lang="en-US" b="1" i="0" dirty="0">
                <a:solidFill>
                  <a:srgbClr val="0D0D0D"/>
                </a:solidFill>
                <a:effectLst/>
                <a:latin typeface="Söhne"/>
              </a:rPr>
              <a:t>Model Interpretability:</a:t>
            </a:r>
            <a:r>
              <a:rPr lang="en-US" b="0" i="0" dirty="0">
                <a:solidFill>
                  <a:srgbClr val="0D0D0D"/>
                </a:solidFill>
                <a:effectLst/>
                <a:latin typeface="Söhne"/>
              </a:rPr>
              <a:t> Random forest models can offer insights into how they make predictions, such as which features are most influential and how they interact. This interpretability is crucial for stakeholders to understand and trust the model's decisions.</a:t>
            </a:r>
          </a:p>
          <a:p>
            <a:pPr algn="just"/>
            <a:r>
              <a:rPr lang="en-US" dirty="0">
                <a:solidFill>
                  <a:srgbClr val="0D0D0D"/>
                </a:solidFill>
                <a:latin typeface="Söhne"/>
              </a:rPr>
              <a:t>7.</a:t>
            </a:r>
            <a:r>
              <a:rPr lang="en-US" b="1" i="0" dirty="0">
                <a:solidFill>
                  <a:srgbClr val="0D0D0D"/>
                </a:solidFill>
                <a:effectLst/>
                <a:latin typeface="Söhne"/>
              </a:rPr>
              <a:t>Business Impact:</a:t>
            </a:r>
            <a:r>
              <a:rPr lang="en-US" b="0" i="0" dirty="0">
                <a:solidFill>
                  <a:srgbClr val="0D0D0D"/>
                </a:solidFill>
                <a:effectLst/>
                <a:latin typeface="Söhne"/>
              </a:rPr>
              <a:t> Ultimately, the success of a random forest model for predicting loan defaulters is measured by its business impact, such as reduced credit risk, lower default rates, improved loan portfolio performance, and enhanced decision-making efficiency.</a:t>
            </a:r>
          </a:p>
        </p:txBody>
      </p:sp>
      <p:sp>
        <p:nvSpPr>
          <p:cNvPr id="3" name="object 4">
            <a:extLst>
              <a:ext uri="{FF2B5EF4-FFF2-40B4-BE49-F238E27FC236}">
                <a16:creationId xmlns:a16="http://schemas.microsoft.com/office/drawing/2014/main" id="{051BBDC0-12DA-83DC-D905-1E1B1D909163}"/>
              </a:ext>
            </a:extLst>
          </p:cNvPr>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57D3E2B1-71B1-FD3F-FA86-E1789FFC0A5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76E286D0-6424-54AE-AA3F-0EA48F382D1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302126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78511" y="2852261"/>
            <a:ext cx="8808197" cy="1015663"/>
          </a:xfrm>
          <a:prstGeom prst="rect">
            <a:avLst/>
          </a:prstGeom>
          <a:noFill/>
          <a:ln>
            <a:noFill/>
          </a:ln>
        </p:spPr>
        <p:txBody>
          <a:bodyPr wrap="square" rtlCol="0">
            <a:spAutoFit/>
          </a:bodyPr>
          <a:lstStyle/>
          <a:p>
            <a:pPr algn="ctr"/>
            <a:r>
              <a:rPr lang="en-US" sz="3000" dirty="0">
                <a:latin typeface="Calisto MT" pitchFamily="18" charset="0"/>
              </a:rPr>
              <a:t>Predicting Loan Defaulters In Bank Industry Using Random Forest</a:t>
            </a:r>
            <a:endParaRPr lang="en-IN" sz="3000" dirty="0">
              <a:latin typeface="Calisto MT" pitchFamily="18" charset="0"/>
            </a:endParaRP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139321"/>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Problem</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Data Collection and Preprocessing</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Exploratory Data Analysis (EDA)</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Data Splitting</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Random Forest Model Building</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Model Training</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Model Evaluation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Feature Importance Analysis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Model Interpretation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Deployment and Monitoring</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Documentation and Reporting</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90600" y="1992997"/>
            <a:ext cx="5943600" cy="2862322"/>
          </a:xfrm>
          <a:prstGeom prst="rect">
            <a:avLst/>
          </a:prstGeom>
          <a:noFill/>
        </p:spPr>
        <p:txBody>
          <a:bodyPr wrap="square" rtlCol="0">
            <a:spAutoFit/>
          </a:bodyPr>
          <a:lstStyle/>
          <a:p>
            <a:pPr algn="just"/>
            <a:r>
              <a:rPr lang="en-US" sz="2000" b="0" i="0" dirty="0">
                <a:solidFill>
                  <a:srgbClr val="0D0D0D"/>
                </a:solidFill>
                <a:effectLst/>
                <a:latin typeface="Söhne"/>
              </a:rPr>
              <a:t>The banking industry faces challenges in identifying potential loan defaulters, which can lead to financial losses and risk management issues. To address this problem, we aim to develop a predictive model using random forest algorithms to accurately identify customers who are likely to default on their loans. The goal is to enhance the bank's ability to assess credit risk, improve decision-making processes, and minimize financial losses associated with loan defaults.</a:t>
            </a:r>
            <a:endParaRPr lang="en-IN" sz="2000" dirty="0">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D53D21A2-76B6-8075-CD4D-661C025A34D9}"/>
              </a:ext>
            </a:extLst>
          </p:cNvPr>
          <p:cNvSpPr>
            <a:spLocks noChangeArrowheads="1"/>
          </p:cNvSpPr>
          <p:nvPr/>
        </p:nvSpPr>
        <p:spPr bwMode="auto">
          <a:xfrm flipH="1">
            <a:off x="457200" y="977464"/>
            <a:ext cx="7435850" cy="601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Briefly introduce the problem of identifying loan defaulters in the banking industry and its significance for financial institutions.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the importance of accurate risk assessment and the potential impact of loan defaults on the bank's financial health.</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State the primary objective of the project, which is to develop a random forest-based predictive model to identify customers who are likely to default on their loans.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Emphasize the goal of improving risk management and minimizing financial losses associated with loan defaults.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Describe the process of collecting relevant data from various sources, including historical loan data, customer information, credit scores, income levels, employment history, and other pertinent features.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 the steps taken to preprocess the data, such as handling missing values, encoding categorical variables, scaling numerical features, and performing 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20EB395D-9990-EA43-A88D-A86D7F883C6C}"/>
              </a:ext>
            </a:extLst>
          </p:cNvPr>
          <p:cNvSpPr>
            <a:spLocks noChangeArrowheads="1"/>
          </p:cNvSpPr>
          <p:nvPr/>
        </p:nvSpPr>
        <p:spPr bwMode="auto">
          <a:xfrm flipH="1" flipV="1">
            <a:off x="565150" y="91647"/>
            <a:ext cx="44640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8DA983F8-F3C1-E998-4394-CC823BA2C090}"/>
              </a:ext>
            </a:extLst>
          </p:cNvPr>
          <p:cNvSpPr>
            <a:spLocks noChangeArrowheads="1"/>
          </p:cNvSpPr>
          <p:nvPr/>
        </p:nvSpPr>
        <p:spPr bwMode="auto">
          <a:xfrm>
            <a:off x="119337" y="-630719"/>
            <a:ext cx="9145015" cy="740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 and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Describe the model training process using the training data and evaluate the model's performance using metrics such as accuracy, precision, recall, and F1-score on the testing data.</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Feature Importance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the importance of features in the random forest model to identify key factors contributing to loan default predictions.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 how feature importance insights can be used to improve risk assessment and decision-making processes.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Model Interpretation and 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 the random forest model to explain how it makes predictions and identify factors influencing loan default predictions.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 the deployment of the trained model into a production environment for automating loan defaulter predictions and ongoing monitoring.</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Documentation and Reporting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Summarize the project's methodology, findings, and key insights in a comprehensive report or presentation.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recommendations based on the model's performance to enhance credit risk assessment and minimize loan defaults in the banking industry.</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Conclude by summarizing the project's objectives, outcomes, and the potential impact of the developed random forest model on improving loan defaulter prediction in the banking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01454EFE-C1EE-B0BF-B810-6A09970C7FF7}"/>
              </a:ext>
            </a:extLst>
          </p:cNvPr>
          <p:cNvSpPr>
            <a:spLocks noChangeArrowheads="1"/>
          </p:cNvSpPr>
          <p:nvPr/>
        </p:nvSpPr>
        <p:spPr bwMode="auto">
          <a:xfrm>
            <a:off x="0" y="0"/>
            <a:ext cx="1479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 name="object 2">
            <a:extLst>
              <a:ext uri="{FF2B5EF4-FFF2-40B4-BE49-F238E27FC236}">
                <a16:creationId xmlns:a16="http://schemas.microsoft.com/office/drawing/2014/main" id="{0FFFC504-FF17-83B5-4625-95FE1A1EC603}"/>
              </a:ext>
            </a:extLst>
          </p:cNvPr>
          <p:cNvGrpSpPr/>
          <p:nvPr/>
        </p:nvGrpSpPr>
        <p:grpSpPr>
          <a:xfrm>
            <a:off x="8658225" y="2647950"/>
            <a:ext cx="3533775" cy="3810000"/>
            <a:chOff x="8658225" y="2647950"/>
            <a:chExt cx="3533775" cy="3810000"/>
          </a:xfrm>
        </p:grpSpPr>
        <p:sp>
          <p:nvSpPr>
            <p:cNvPr id="3" name="object 3">
              <a:extLst>
                <a:ext uri="{FF2B5EF4-FFF2-40B4-BE49-F238E27FC236}">
                  <a16:creationId xmlns:a16="http://schemas.microsoft.com/office/drawing/2014/main" id="{AF85F71B-FD5C-1B56-5CD0-CF4146890E7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DE57828-09A1-8AA1-EEBF-74823FCA623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FFC45A23-2B2A-7C22-59CF-FBD9EDAEB2D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06957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6743700" cy="96564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endParaRPr lang="en-US" sz="2000" spc="25" dirty="0"/>
          </a:p>
          <a:p>
            <a:pPr marL="12700" algn="just">
              <a:spcBef>
                <a:spcPts val="130"/>
              </a:spcBef>
            </a:pPr>
            <a:endParaRPr lang="en-US" sz="2000" b="0" dirty="0">
              <a:latin typeface="Calisto MT" pitchFamily="18" charset="0"/>
            </a:endParaRPr>
          </a:p>
          <a:p>
            <a:pPr marL="469900" indent="-457200" algn="just">
              <a:spcBef>
                <a:spcPts val="130"/>
              </a:spcBef>
              <a:buAutoNum type="arabicPeriod"/>
            </a:pPr>
            <a:endParaRPr lang="en-US" sz="2000" b="0" dirty="0">
              <a:latin typeface="Calisto MT" pitchFamily="18" charset="0"/>
            </a:endParaRPr>
          </a:p>
        </p:txBody>
      </p:sp>
      <p:sp>
        <p:nvSpPr>
          <p:cNvPr id="10" name="TextBox 9">
            <a:extLst>
              <a:ext uri="{FF2B5EF4-FFF2-40B4-BE49-F238E27FC236}">
                <a16:creationId xmlns:a16="http://schemas.microsoft.com/office/drawing/2014/main" id="{D843B6E9-6A97-EDD6-86AD-271A7CB621AE}"/>
              </a:ext>
            </a:extLst>
          </p:cNvPr>
          <p:cNvSpPr txBox="1"/>
          <p:nvPr/>
        </p:nvSpPr>
        <p:spPr>
          <a:xfrm>
            <a:off x="228600" y="1879788"/>
            <a:ext cx="8382000" cy="4247317"/>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Söhne"/>
              </a:rPr>
              <a:t>Banking Institutions:</a:t>
            </a:r>
            <a:r>
              <a:rPr lang="en-US" b="0" i="0" dirty="0">
                <a:solidFill>
                  <a:srgbClr val="0D0D0D"/>
                </a:solidFill>
                <a:effectLst/>
                <a:latin typeface="Söhne"/>
              </a:rPr>
              <a:t> Banks and financial institutions are the primary users of predictive models for loan defaulters. They use these models to assess the risk associated with lending money to individuals or businesses.</a:t>
            </a:r>
          </a:p>
          <a:p>
            <a:pPr algn="just">
              <a:buFont typeface="+mj-lt"/>
              <a:buAutoNum type="arabicPeriod"/>
            </a:pPr>
            <a:r>
              <a:rPr lang="en-US" b="1" i="0" dirty="0">
                <a:solidFill>
                  <a:srgbClr val="0D0D0D"/>
                </a:solidFill>
                <a:effectLst/>
                <a:latin typeface="Söhne"/>
              </a:rPr>
              <a:t>Risk Management Teams:</a:t>
            </a:r>
            <a:r>
              <a:rPr lang="en-US" b="0" i="0" dirty="0">
                <a:solidFill>
                  <a:srgbClr val="0D0D0D"/>
                </a:solidFill>
                <a:effectLst/>
                <a:latin typeface="Söhne"/>
              </a:rPr>
              <a:t> Professionals working in risk management departments within banks rely on predictive models to identify potential defaulters and manage overall credit risk effectively.</a:t>
            </a:r>
          </a:p>
          <a:p>
            <a:pPr algn="just">
              <a:buFont typeface="+mj-lt"/>
              <a:buAutoNum type="arabicPeriod"/>
            </a:pPr>
            <a:r>
              <a:rPr lang="en-US" b="1" i="0" dirty="0">
                <a:solidFill>
                  <a:srgbClr val="0D0D0D"/>
                </a:solidFill>
                <a:effectLst/>
                <a:latin typeface="Söhne"/>
              </a:rPr>
              <a:t>Loan Officers:</a:t>
            </a:r>
            <a:r>
              <a:rPr lang="en-US" b="0" i="0" dirty="0">
                <a:solidFill>
                  <a:srgbClr val="0D0D0D"/>
                </a:solidFill>
                <a:effectLst/>
                <a:latin typeface="Söhne"/>
              </a:rPr>
              <a:t> Loan officers use predictive models to make informed decisions about whether to approve or deny loan applications based on the applicant's risk profile.</a:t>
            </a:r>
          </a:p>
          <a:p>
            <a:pPr algn="just">
              <a:buFont typeface="+mj-lt"/>
              <a:buAutoNum type="arabicPeriod"/>
            </a:pPr>
            <a:r>
              <a:rPr lang="en-US" b="1" i="0" dirty="0">
                <a:solidFill>
                  <a:srgbClr val="0D0D0D"/>
                </a:solidFill>
                <a:effectLst/>
                <a:latin typeface="Söhne"/>
              </a:rPr>
              <a:t>Regulatory Bodies:</a:t>
            </a:r>
            <a:r>
              <a:rPr lang="en-US" b="0" i="0" dirty="0">
                <a:solidFill>
                  <a:srgbClr val="0D0D0D"/>
                </a:solidFill>
                <a:effectLst/>
                <a:latin typeface="Söhne"/>
              </a:rPr>
              <a:t> Regulatory agencies may also use predictive models to monitor and assess the stability and risk exposure of banks within the financial system.</a:t>
            </a:r>
          </a:p>
          <a:p>
            <a:pPr algn="just">
              <a:buFont typeface="+mj-lt"/>
              <a:buAutoNum type="arabicPeriod"/>
            </a:pPr>
            <a:r>
              <a:rPr lang="en-US" b="1" i="0" dirty="0">
                <a:solidFill>
                  <a:srgbClr val="0D0D0D"/>
                </a:solidFill>
                <a:effectLst/>
                <a:latin typeface="Söhne"/>
              </a:rPr>
              <a:t>Investors:</a:t>
            </a:r>
            <a:r>
              <a:rPr lang="en-US" b="0" i="0" dirty="0">
                <a:solidFill>
                  <a:srgbClr val="0D0D0D"/>
                </a:solidFill>
                <a:effectLst/>
                <a:latin typeface="Söhne"/>
              </a:rPr>
              <a:t> Investors who have invested in loans or securities backed by loans may use predictive models to evaluate the risk associated with their investments.</a:t>
            </a:r>
          </a:p>
          <a:p>
            <a:pPr algn="just">
              <a:buFont typeface="+mj-lt"/>
              <a:buAutoNum type="arabicPeriod"/>
            </a:pPr>
            <a:r>
              <a:rPr lang="en-US" b="1" i="0" dirty="0">
                <a:solidFill>
                  <a:srgbClr val="0D0D0D"/>
                </a:solidFill>
                <a:effectLst/>
                <a:latin typeface="Söhne"/>
              </a:rPr>
              <a:t>Credit Reporting Agencies:</a:t>
            </a:r>
            <a:r>
              <a:rPr lang="en-US" b="0" i="0" dirty="0">
                <a:solidFill>
                  <a:srgbClr val="0D0D0D"/>
                </a:solidFill>
                <a:effectLst/>
                <a:latin typeface="Söhne"/>
              </a:rPr>
              <a:t> Credit bureaus and reporting agencies may integrate predictive models into their systems to provide risk assessment services to their clients, including banks and lenders.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2657475" y="1905000"/>
            <a:ext cx="6410325" cy="4708981"/>
          </a:xfrm>
          <a:prstGeom prst="rect">
            <a:avLst/>
          </a:prstGeom>
          <a:noFill/>
        </p:spPr>
        <p:txBody>
          <a:bodyPr wrap="square" rtlCol="0">
            <a:spAutoFit/>
          </a:bodyPr>
          <a:lstStyle/>
          <a:p>
            <a:pPr algn="just"/>
            <a:r>
              <a:rPr lang="en-US" sz="2000" b="1" i="0" dirty="0">
                <a:solidFill>
                  <a:srgbClr val="0D0D0D"/>
                </a:solidFill>
                <a:effectLst/>
                <a:latin typeface="Söhne"/>
              </a:rPr>
              <a:t>Solution:</a:t>
            </a:r>
            <a:r>
              <a:rPr lang="en-US" sz="2000" b="0" i="0" dirty="0">
                <a:solidFill>
                  <a:srgbClr val="0D0D0D"/>
                </a:solidFill>
                <a:effectLst/>
                <a:latin typeface="Söhne"/>
              </a:rPr>
              <a:t> Implementing a predictive model using random forest algorithms can address these challenges effectively. Random forest leverages ensemble learning techniques to aggregate multiple decision trees, offering robust predictive capabilities for identifying potential loan defaulters.</a:t>
            </a:r>
          </a:p>
          <a:p>
            <a:pPr algn="just"/>
            <a:r>
              <a:rPr lang="en-US" sz="2000" b="1" i="0" dirty="0">
                <a:solidFill>
                  <a:srgbClr val="0D0D0D"/>
                </a:solidFill>
                <a:effectLst/>
                <a:latin typeface="Söhne"/>
              </a:rPr>
              <a:t>Value Proposition:</a:t>
            </a:r>
            <a:endParaRPr lang="en-US" sz="2000" b="0" i="0" dirty="0">
              <a:solidFill>
                <a:srgbClr val="0D0D0D"/>
              </a:solidFill>
              <a:effectLst/>
              <a:latin typeface="Söhne"/>
            </a:endParaRPr>
          </a:p>
          <a:p>
            <a:pPr algn="just">
              <a:buFont typeface="+mj-lt"/>
              <a:buAutoNum type="arabicPeriod"/>
            </a:pPr>
            <a:r>
              <a:rPr lang="en-US" sz="2000" b="1" i="0" dirty="0">
                <a:solidFill>
                  <a:srgbClr val="0D0D0D"/>
                </a:solidFill>
                <a:effectLst/>
                <a:latin typeface="Söhne"/>
              </a:rPr>
              <a:t>Improved Accuracy:</a:t>
            </a:r>
            <a:r>
              <a:rPr lang="en-US" sz="2000" b="0" i="0" dirty="0">
                <a:solidFill>
                  <a:srgbClr val="0D0D0D"/>
                </a:solidFill>
                <a:effectLst/>
                <a:latin typeface="Söhne"/>
              </a:rPr>
              <a:t> Random forest models can achieve higher accuracy in predicting loan defaulters by leveraging a diverse set of decision trees and handling complex data relationships.</a:t>
            </a:r>
          </a:p>
          <a:p>
            <a:pPr algn="just">
              <a:buFont typeface="+mj-lt"/>
              <a:buAutoNum type="arabicPeriod"/>
            </a:pPr>
            <a:r>
              <a:rPr lang="en-US" sz="2000" b="1" i="0" dirty="0">
                <a:solidFill>
                  <a:srgbClr val="0D0D0D"/>
                </a:solidFill>
                <a:effectLst/>
                <a:latin typeface="Söhne"/>
              </a:rPr>
              <a:t>Risk Mitigation:</a:t>
            </a:r>
            <a:r>
              <a:rPr lang="en-US" sz="2000" b="0" i="0" dirty="0">
                <a:solidFill>
                  <a:srgbClr val="0D0D0D"/>
                </a:solidFill>
                <a:effectLst/>
                <a:latin typeface="Söhne"/>
              </a:rPr>
              <a:t> By accurately identifying high-risk borrowers, banks can proactively manage credit risk, reduce loan defaults, and minimize financial losses.</a:t>
            </a:r>
          </a:p>
          <a:p>
            <a:pPr algn="just"/>
            <a:endParaRPr lang="en-US" sz="2000" dirty="0">
              <a:latin typeface="Calisto MT" pitchFamily="18" charset="0"/>
            </a:endParaRPr>
          </a:p>
          <a:p>
            <a:endParaRPr lang="en-IN" sz="2000" dirty="0">
              <a:latin typeface="Calisto MT"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17CB80-0927-14A4-9D7B-1DF4FB69E335}"/>
              </a:ext>
            </a:extLst>
          </p:cNvPr>
          <p:cNvSpPr txBox="1"/>
          <p:nvPr/>
        </p:nvSpPr>
        <p:spPr>
          <a:xfrm>
            <a:off x="2495600" y="1628800"/>
            <a:ext cx="6768752" cy="4801314"/>
          </a:xfrm>
          <a:prstGeom prst="rect">
            <a:avLst/>
          </a:prstGeom>
          <a:noFill/>
        </p:spPr>
        <p:txBody>
          <a:bodyPr wrap="square">
            <a:spAutoFit/>
          </a:bodyPr>
          <a:lstStyle/>
          <a:p>
            <a:pPr algn="just"/>
            <a:r>
              <a:rPr lang="en-US" b="1" i="0" dirty="0">
                <a:solidFill>
                  <a:srgbClr val="0D0D0D"/>
                </a:solidFill>
                <a:effectLst/>
                <a:latin typeface="Söhne"/>
              </a:rPr>
              <a:t>3.Enhanced Efficiency:</a:t>
            </a:r>
            <a:r>
              <a:rPr lang="en-US" b="0" i="0" dirty="0">
                <a:solidFill>
                  <a:srgbClr val="0D0D0D"/>
                </a:solidFill>
                <a:effectLst/>
                <a:latin typeface="Söhne"/>
              </a:rPr>
              <a:t> Automated prediction of loan defaulters streamlines the credit assessment process, enabling loan officers to make and more informed decisions.</a:t>
            </a:r>
          </a:p>
          <a:p>
            <a:pPr algn="just"/>
            <a:r>
              <a:rPr lang="en-US" b="0" i="0" dirty="0">
                <a:solidFill>
                  <a:srgbClr val="0D0D0D"/>
                </a:solidFill>
                <a:effectLst/>
                <a:latin typeface="Söhne"/>
              </a:rPr>
              <a:t>4.</a:t>
            </a:r>
            <a:r>
              <a:rPr lang="en-US" b="1" i="0" dirty="0">
                <a:solidFill>
                  <a:srgbClr val="0D0D0D"/>
                </a:solidFill>
                <a:effectLst/>
                <a:latin typeface="Söhne"/>
              </a:rPr>
              <a:t>Regulatory Compliance:</a:t>
            </a:r>
            <a:r>
              <a:rPr lang="en-US" b="0" i="0" dirty="0">
                <a:solidFill>
                  <a:srgbClr val="0D0D0D"/>
                </a:solidFill>
                <a:effectLst/>
                <a:latin typeface="Söhne"/>
              </a:rPr>
              <a:t> Implementing advanced predictive models demonstrates a commitment to sound risk management practices, enhancing regulatory compliance and reducing potential penalties. </a:t>
            </a:r>
          </a:p>
          <a:p>
            <a:pPr algn="just"/>
            <a:r>
              <a:rPr lang="en-US" b="0" i="0" dirty="0">
                <a:solidFill>
                  <a:srgbClr val="0D0D0D"/>
                </a:solidFill>
                <a:effectLst/>
                <a:latin typeface="Söhne"/>
              </a:rPr>
              <a:t>5.</a:t>
            </a:r>
            <a:r>
              <a:rPr lang="en-US" b="1" i="0" dirty="0">
                <a:solidFill>
                  <a:srgbClr val="0D0D0D"/>
                </a:solidFill>
                <a:effectLst/>
                <a:latin typeface="Söhne"/>
              </a:rPr>
              <a:t>Cost Savings:</a:t>
            </a:r>
            <a:r>
              <a:rPr lang="en-US" b="0" i="0" dirty="0">
                <a:solidFill>
                  <a:srgbClr val="0D0D0D"/>
                </a:solidFill>
                <a:effectLst/>
                <a:latin typeface="Söhne"/>
              </a:rPr>
              <a:t> Effective risk assessment leads to better allocation of resources, reducing the need for excessive provisions and improving overall portfolio performance.</a:t>
            </a:r>
          </a:p>
          <a:p>
            <a:pPr algn="just"/>
            <a:r>
              <a:rPr lang="en-US" b="0" i="0" dirty="0">
                <a:solidFill>
                  <a:srgbClr val="0D0D0D"/>
                </a:solidFill>
                <a:effectLst/>
                <a:latin typeface="Söhne"/>
              </a:rPr>
              <a:t>6.</a:t>
            </a:r>
            <a:r>
              <a:rPr lang="en-US" b="1" i="0" dirty="0">
                <a:solidFill>
                  <a:srgbClr val="0D0D0D"/>
                </a:solidFill>
                <a:effectLst/>
                <a:latin typeface="Söhne"/>
              </a:rPr>
              <a:t>Competitive Advantage:</a:t>
            </a:r>
            <a:r>
              <a:rPr lang="en-US" b="0" i="0" dirty="0">
                <a:solidFill>
                  <a:srgbClr val="0D0D0D"/>
                </a:solidFill>
                <a:effectLst/>
                <a:latin typeface="Söhne"/>
              </a:rPr>
              <a:t> Banks that leverage advanced predictive modeling techniques like random forest gain a competitive edge by making data-driven decisions, optimizing lending practices, and maintaining a healthy loan portfolio.</a:t>
            </a:r>
          </a:p>
          <a:p>
            <a:pPr algn="just"/>
            <a:r>
              <a:rPr lang="en-US" b="1" dirty="0">
                <a:solidFill>
                  <a:srgbClr val="0D0D0D"/>
                </a:solidFill>
                <a:latin typeface="Söhne"/>
              </a:rPr>
              <a:t>7.</a:t>
            </a:r>
            <a:r>
              <a:rPr lang="en-US" b="1" i="0" dirty="0">
                <a:solidFill>
                  <a:srgbClr val="0D0D0D"/>
                </a:solidFill>
                <a:effectLst/>
                <a:latin typeface="Söhne"/>
              </a:rPr>
              <a:t>Regulatory Compliance:</a:t>
            </a:r>
            <a:r>
              <a:rPr lang="en-US" b="0" i="0" dirty="0">
                <a:solidFill>
                  <a:srgbClr val="0D0D0D"/>
                </a:solidFill>
                <a:effectLst/>
                <a:latin typeface="Söhne"/>
              </a:rPr>
              <a:t> Implementing advanced predictive models demonstrates a commitment to sound risk management practices, enhancing regulatory compliance and reducing potential penalties.</a:t>
            </a:r>
          </a:p>
          <a:p>
            <a:endParaRPr lang="en-US" dirty="0">
              <a:solidFill>
                <a:srgbClr val="0D0D0D"/>
              </a:solidFill>
              <a:latin typeface="Söhne"/>
            </a:endParaRPr>
          </a:p>
        </p:txBody>
      </p:sp>
      <p:pic>
        <p:nvPicPr>
          <p:cNvPr id="3" name="object 2">
            <a:extLst>
              <a:ext uri="{FF2B5EF4-FFF2-40B4-BE49-F238E27FC236}">
                <a16:creationId xmlns:a16="http://schemas.microsoft.com/office/drawing/2014/main" id="{4E80B564-FF73-B7B8-4DF7-11280EF00DC7}"/>
              </a:ext>
            </a:extLst>
          </p:cNvPr>
          <p:cNvPicPr/>
          <p:nvPr/>
        </p:nvPicPr>
        <p:blipFill>
          <a:blip r:embed="rId2" cstate="print"/>
          <a:stretch>
            <a:fillRect/>
          </a:stretch>
        </p:blipFill>
        <p:spPr>
          <a:xfrm>
            <a:off x="0" y="1695450"/>
            <a:ext cx="2438400" cy="2790825"/>
          </a:xfrm>
          <a:prstGeom prst="rect">
            <a:avLst/>
          </a:prstGeom>
        </p:spPr>
      </p:pic>
    </p:spTree>
    <p:extLst>
      <p:ext uri="{BB962C8B-B14F-4D97-AF65-F5344CB8AC3E}">
        <p14:creationId xmlns:p14="http://schemas.microsoft.com/office/powerpoint/2010/main" val="276488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 HARSHITHA(au211521205052)[1]  -  Read-Only" id="{AA5F4F4B-73D8-49F9-9DFF-93741678824E}" vid="{700EF9FB-886E-4781-8819-7F44CB020E24}"/>
    </a:ext>
  </a:extLst>
</a:theme>
</file>

<file path=docProps/app.xml><?xml version="1.0" encoding="utf-8"?>
<Properties xmlns="http://schemas.openxmlformats.org/officeDocument/2006/extended-properties" xmlns:vt="http://schemas.openxmlformats.org/officeDocument/2006/docPropsVTypes">
  <Template>NIVETHA SOMU</Template>
  <TotalTime>13</TotalTime>
  <Words>1810</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Calisto MT</vt:lpstr>
      <vt:lpstr>Söhne</vt:lpstr>
      <vt:lpstr>Trebuchet MS</vt:lpstr>
      <vt:lpstr>Office Theme</vt:lpstr>
      <vt:lpstr>S.NIVETHA</vt:lpstr>
      <vt:lpstr>PROJECT TITLE</vt:lpstr>
      <vt:lpstr>AGENDA</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S.NIVETHA</dc:title>
  <dc:creator>Nivetha Somu</dc:creator>
  <cp:lastModifiedBy>Mahalakshmi Babi</cp:lastModifiedBy>
  <cp:revision>3</cp:revision>
  <dcterms:created xsi:type="dcterms:W3CDTF">2024-03-30T09:47:04Z</dcterms:created>
  <dcterms:modified xsi:type="dcterms:W3CDTF">2024-03-30T10:09:09Z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