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4" r:id="rId6"/>
    <p:sldId id="269" r:id="rId7"/>
    <p:sldId id="270" r:id="rId8"/>
    <p:sldId id="265" r:id="rId9"/>
    <p:sldId id="268"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644" y="-2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3813603" y="1391919"/>
            <a:ext cx="8086165" cy="1153299"/>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dirty="0" smtClean="0">
                <a:solidFill>
                  <a:srgbClr val="C00000"/>
                </a:solidFill>
                <a:latin typeface="Times New Roman"/>
                <a:ea typeface="Times New Roman"/>
                <a:cs typeface="Times New Roman"/>
                <a:sym typeface="Times New Roman"/>
              </a:rPr>
              <a:t>GROCERY MANAGEMENT SYSTEM</a:t>
            </a:r>
            <a:endParaRPr b="1" dirty="0">
              <a:solidFill>
                <a:srgbClr val="C00000"/>
              </a:solidFill>
              <a:latin typeface="Times New Roman"/>
              <a:ea typeface="Times New Roman"/>
              <a:cs typeface="Times New Roman"/>
              <a:sym typeface="Times New Roman"/>
            </a:endParaRPr>
          </a:p>
        </p:txBody>
      </p:sp>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a:solidFill>
                <a:srgbClr val="B9077E"/>
              </a:solidFill>
            </a:endParaRPr>
          </a:p>
          <a:p>
            <a:pPr marL="0" lvl="0" indent="0" algn="ctr" rtl="0">
              <a:lnSpc>
                <a:spcPct val="100000"/>
              </a:lnSpc>
              <a:spcBef>
                <a:spcPts val="640"/>
              </a:spcBef>
              <a:spcAft>
                <a:spcPts val="0"/>
              </a:spcAft>
              <a:buClr>
                <a:srgbClr val="B9077E"/>
              </a:buClr>
              <a:buSzPts val="2560"/>
              <a:buNone/>
            </a:pPr>
            <a:r>
              <a:rPr lang="en-US" sz="3200" dirty="0">
                <a:solidFill>
                  <a:srgbClr val="B9077E"/>
                </a:solidFill>
              </a:rPr>
              <a:t>    </a:t>
            </a:r>
            <a:endParaRPr sz="320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90" name="Google Shape;90;p1"/>
          <p:cNvSpPr/>
          <p:nvPr/>
        </p:nvSpPr>
        <p:spPr>
          <a:xfrm>
            <a:off x="5133474" y="3660467"/>
            <a:ext cx="6538127" cy="1908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600" b="1" dirty="0"/>
              <a:t>                                    </a:t>
            </a:r>
            <a:r>
              <a:rPr lang="en-IN" sz="1800" b="1" dirty="0"/>
              <a:t>                             </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BY:</a:t>
            </a:r>
          </a:p>
          <a:p>
            <a:pPr lvl="0">
              <a:buSzPts val="1700"/>
            </a:pPr>
            <a:r>
              <a:rPr lang="en-IN" sz="2000" b="1" dirty="0" smtClean="0">
                <a:latin typeface="Times New Roman" panose="02020603050405020304" pitchFamily="18" charset="0"/>
                <a:cs typeface="Times New Roman" panose="02020603050405020304" pitchFamily="18" charset="0"/>
              </a:rPr>
              <a:t>          MITHRA 23CDR091</a:t>
            </a:r>
          </a:p>
          <a:p>
            <a:pPr lvl="0">
              <a:buSzPts val="1700"/>
            </a:pPr>
            <a:r>
              <a:rPr lang="en-IN" sz="2000" b="1"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NIVETHAA V S 23CDR115</a:t>
            </a:r>
            <a:endParaRPr lang="en-IN" sz="2000" b="1"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POOJA R 23CDR119</a:t>
            </a:r>
            <a:endParaRPr lang="en-IN" sz="2000" b="1"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4038600" y="228600"/>
            <a:ext cx="7924800" cy="1508105"/>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KONGU ENGINEERING COLLEGE</a:t>
            </a:r>
          </a:p>
          <a:p>
            <a:r>
              <a:rPr lang="en-US" sz="2800" b="1" dirty="0" smtClean="0">
                <a:latin typeface="Times New Roman" pitchFamily="18" charset="0"/>
                <a:cs typeface="Times New Roman" pitchFamily="18" charset="0"/>
              </a:rPr>
              <a:t>       COMPUTER SCIENCE AND DESIGN                       			DEPARTMENT</a:t>
            </a:r>
            <a:endParaRPr lang="en-US" sz="28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871CC0-219F-CCB8-A477-C0FFAF418C30}"/>
              </a:ext>
            </a:extLst>
          </p:cNvPr>
          <p:cNvSpPr>
            <a:spLocks noGrp="1"/>
          </p:cNvSpPr>
          <p:nvPr>
            <p:ph type="ctrTitle"/>
          </p:nvPr>
        </p:nvSpPr>
        <p:spPr>
          <a:xfrm>
            <a:off x="1187115" y="529390"/>
            <a:ext cx="10218821" cy="673768"/>
          </a:xfrm>
        </p:spPr>
        <p:txBody>
          <a:bodyPr>
            <a:normAutofit/>
          </a:bodyPr>
          <a:lstStyle/>
          <a:p>
            <a:pPr algn="ctr"/>
            <a:r>
              <a:rPr lang="en-IN" sz="4400" dirty="0">
                <a:solidFill>
                  <a:srgbClr val="C00000"/>
                </a:solidFill>
              </a:rPr>
              <a:t>Problem Description</a:t>
            </a:r>
          </a:p>
        </p:txBody>
      </p:sp>
      <p:sp>
        <p:nvSpPr>
          <p:cNvPr id="3" name="Subtitle 2">
            <a:extLst>
              <a:ext uri="{FF2B5EF4-FFF2-40B4-BE49-F238E27FC236}">
                <a16:creationId xmlns="" xmlns:a16="http://schemas.microsoft.com/office/drawing/2014/main" id="{398F0497-EF43-B3C7-CD03-B20211638801}"/>
              </a:ext>
            </a:extLst>
          </p:cNvPr>
          <p:cNvSpPr>
            <a:spLocks noGrp="1"/>
          </p:cNvSpPr>
          <p:nvPr>
            <p:ph type="subTitle" idx="1"/>
          </p:nvPr>
        </p:nvSpPr>
        <p:spPr>
          <a:xfrm>
            <a:off x="1187115" y="1203158"/>
            <a:ext cx="10539664" cy="5008965"/>
          </a:xfrm>
        </p:spPr>
        <p:txBody>
          <a:bodyPr/>
          <a:lstStyle/>
          <a:p>
            <a:pPr marL="584200" indent="-457200" algn="l">
              <a:lnSpc>
                <a:spcPct val="200000"/>
              </a:lnSpc>
              <a:buFont typeface="Wingdings" panose="05000000000000000000" pitchFamily="2" charset="2"/>
              <a:buChar char="Ø"/>
            </a:pPr>
            <a:r>
              <a:rPr lang="en-US" sz="2400" dirty="0" smtClean="0">
                <a:latin typeface="Times New Roman" pitchFamily="18" charset="0"/>
                <a:ea typeface="Tahoma" pitchFamily="34" charset="0"/>
                <a:cs typeface="Times New Roman" pitchFamily="18" charset="0"/>
              </a:rPr>
              <a:t>A local grocery store wants to digitize its inventory and sales process to improve efficiency and reduce human errors. Currently, all operations are done manually, which leads to issues such as inaccurate stock levels, expired products being sold, and slow billing. The goal is to design and implement a </a:t>
            </a:r>
            <a:r>
              <a:rPr lang="en-US" sz="2400" b="1" dirty="0" smtClean="0">
                <a:latin typeface="Times New Roman" pitchFamily="18" charset="0"/>
                <a:ea typeface="Tahoma" pitchFamily="34" charset="0"/>
                <a:cs typeface="Times New Roman" pitchFamily="18" charset="0"/>
              </a:rPr>
              <a:t>Grocery Management System</a:t>
            </a:r>
            <a:r>
              <a:rPr lang="en-US" sz="2400" dirty="0" smtClean="0">
                <a:latin typeface="Times New Roman" pitchFamily="18" charset="0"/>
                <a:ea typeface="Tahoma" pitchFamily="34" charset="0"/>
                <a:cs typeface="Times New Roman" pitchFamily="18" charset="0"/>
              </a:rPr>
              <a:t> that can handle the task.</a:t>
            </a:r>
            <a:endParaRPr lang="en-US" sz="2400" dirty="0">
              <a:latin typeface="Times New Roman" pitchFamily="18" charset="0"/>
              <a:ea typeface="Tahoma" pitchFamily="34" charset="0"/>
              <a:cs typeface="Times New Roman" pitchFamily="18" charset="0"/>
            </a:endParaRPr>
          </a:p>
        </p:txBody>
      </p:sp>
    </p:spTree>
    <p:extLst>
      <p:ext uri="{BB962C8B-B14F-4D97-AF65-F5344CB8AC3E}">
        <p14:creationId xmlns="" xmlns:p14="http://schemas.microsoft.com/office/powerpoint/2010/main" val="46431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4240209" y="409487"/>
            <a:ext cx="435864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C00000"/>
                </a:solidFill>
                <a:latin typeface="Times New Roman"/>
                <a:ea typeface="Times New Roman"/>
                <a:cs typeface="Times New Roman"/>
                <a:sym typeface="Times New Roman"/>
              </a:rPr>
              <a:t>Objectives</a:t>
            </a:r>
            <a:endParaRPr sz="4800" b="0" i="0" u="none" strike="noStrike" cap="none" dirty="0">
              <a:solidFill>
                <a:srgbClr val="C00000"/>
              </a:solidFill>
              <a:latin typeface="Times New Roman"/>
              <a:ea typeface="Times New Roman"/>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B5A788"/>
                </a:buClr>
                <a:buSzPts val="1400"/>
                <a:buFont typeface="Noto Sans Symbols"/>
                <a:buNone/>
              </a:pPr>
              <a:t>3</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872836" y="1371600"/>
            <a:ext cx="9825081" cy="4700121"/>
          </a:xfrm>
          <a:prstGeom prst="rect">
            <a:avLst/>
          </a:prstGeom>
          <a:noFill/>
          <a:ln>
            <a:noFill/>
          </a:ln>
        </p:spPr>
        <p:txBody>
          <a:bodyPr spcFirstLastPara="1" wrap="square" lIns="0" tIns="45700" rIns="18275" bIns="45700" anchor="t" anchorCtr="0">
            <a:noAutofit/>
          </a:bodyPr>
          <a:lstStyle/>
          <a:p>
            <a:pPr lvl="1" indent="-457200" algn="just">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Inventory Management</a:t>
            </a:r>
          </a:p>
          <a:p>
            <a:pPr lvl="1" indent="-457200" algn="just">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Sales and Billing</a:t>
            </a:r>
          </a:p>
          <a:p>
            <a:pPr lvl="1" indent="-457200" algn="just">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User Roles.</a:t>
            </a:r>
          </a:p>
          <a:p>
            <a:pPr lvl="1" indent="-457200" algn="l">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Reports</a:t>
            </a:r>
          </a:p>
          <a:p>
            <a:pPr lvl="1" indent="-457200" algn="l">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System Requirements</a:t>
            </a:r>
            <a:endParaRPr lang="en-US" sz="2400" dirty="0">
              <a:latin typeface="Times New Roman" pitchFamily="18" charset="0"/>
              <a:cs typeface="Times New Roman" pitchFamily="18" charset="0"/>
            </a:endParaRPr>
          </a:p>
          <a:p>
            <a:pPr marL="0" lvl="0" indent="0" algn="just" rtl="0">
              <a:lnSpc>
                <a:spcPct val="100000"/>
              </a:lnSpc>
              <a:spcBef>
                <a:spcPts val="400"/>
              </a:spcBef>
              <a:spcAft>
                <a:spcPts val="0"/>
              </a:spcAft>
              <a:buClr>
                <a:schemeClr val="dk1"/>
              </a:buClr>
              <a:buSzPts val="1600"/>
              <a:buNone/>
            </a:pPr>
            <a:endParaRPr lang="en-US" dirty="0">
              <a:latin typeface="Times New Roman"/>
              <a:ea typeface="Times New Roman"/>
              <a:cs typeface="Times New Roman"/>
              <a:sym typeface="Times New Roman"/>
            </a:endParaRPr>
          </a:p>
          <a:p>
            <a:pPr marL="0" lvl="0" indent="0" algn="just" rtl="0">
              <a:lnSpc>
                <a:spcPct val="100000"/>
              </a:lnSpc>
              <a:spcBef>
                <a:spcPts val="400"/>
              </a:spcBef>
              <a:spcAft>
                <a:spcPts val="0"/>
              </a:spcAft>
              <a:buClr>
                <a:schemeClr val="dk1"/>
              </a:buClr>
              <a:buSzPts val="1600"/>
              <a:buNone/>
            </a:pPr>
            <a:endParaRPr lang="en-US" dirty="0">
              <a:latin typeface="Times New Roman"/>
              <a:ea typeface="Times New Roman"/>
              <a:cs typeface="Times New Roman"/>
              <a:sym typeface="Times New Roman"/>
            </a:endParaRPr>
          </a:p>
          <a:p>
            <a:pPr marL="0" lvl="0" indent="0" algn="just" rtl="0">
              <a:lnSpc>
                <a:spcPct val="100000"/>
              </a:lnSpc>
              <a:spcBef>
                <a:spcPts val="400"/>
              </a:spcBef>
              <a:spcAft>
                <a:spcPts val="0"/>
              </a:spcAft>
              <a:buClr>
                <a:schemeClr val="dk1"/>
              </a:buClr>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82922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smtClean="0">
                <a:solidFill>
                  <a:srgbClr val="C00000"/>
                </a:solidFill>
                <a:latin typeface="Times New Roman"/>
                <a:ea typeface="Times New Roman"/>
                <a:cs typeface="Times New Roman"/>
                <a:sym typeface="Times New Roman"/>
              </a:rPr>
              <a:t>Flow Chart</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B5A788"/>
                </a:buClr>
                <a:buSzPts val="1400"/>
                <a:buFont typeface="Noto Sans Symbols"/>
                <a:buNone/>
              </a:pPr>
              <a:t>4</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 xmlns:a16="http://schemas.microsoft.com/office/drawing/2014/main" id="{6E46159D-D17C-C50E-CCE4-BD63491B94DE}"/>
              </a:ext>
            </a:extLst>
          </p:cNvPr>
          <p:cNvSpPr txBox="1"/>
          <p:nvPr/>
        </p:nvSpPr>
        <p:spPr>
          <a:xfrm>
            <a:off x="1347755" y="936447"/>
            <a:ext cx="8866221" cy="2246769"/>
          </a:xfrm>
          <a:prstGeom prst="rect">
            <a:avLst/>
          </a:prstGeom>
          <a:noFill/>
        </p:spPr>
        <p:txBody>
          <a:bodyPr wrap="square" rtlCol="0">
            <a:spAutoFit/>
          </a:bodyPr>
          <a:lstStyle/>
          <a:p>
            <a:pPr marL="342900" lvl="1" indent="-342900" eaLnBrk="0" fontAlgn="base" hangingPunct="0">
              <a:lnSpc>
                <a:spcPct val="200000"/>
              </a:lnSpc>
              <a:spcBef>
                <a:spcPct val="0"/>
              </a:spcBef>
              <a:spcAft>
                <a:spcPct val="0"/>
              </a:spcAft>
              <a:buClrTx/>
            </a:pPr>
            <a:endParaRPr lang="en-IN" sz="2000" dirty="0"/>
          </a:p>
          <a:p>
            <a:pPr marL="342900" lvl="1" indent="-342900" eaLnBrk="0" fontAlgn="base" hangingPunct="0">
              <a:spcBef>
                <a:spcPct val="0"/>
              </a:spcBef>
              <a:spcAft>
                <a:spcPct val="0"/>
              </a:spcAft>
              <a:buClrTx/>
              <a:buFont typeface="Wingdings" panose="05000000000000000000" pitchFamily="2" charset="2"/>
              <a:buChar char="Ø"/>
            </a:pPr>
            <a:endParaRPr lang="en-IN" sz="2000" dirty="0"/>
          </a:p>
          <a:p>
            <a:pPr lvl="1" eaLnBrk="0" fontAlgn="base" hangingPunct="0">
              <a:spcBef>
                <a:spcPct val="0"/>
              </a:spcBef>
              <a:spcAft>
                <a:spcPct val="0"/>
              </a:spcAft>
              <a:buClrTx/>
            </a:pPr>
            <a:endParaRPr lang="en-IN" sz="2000" b="1" dirty="0"/>
          </a:p>
          <a:p>
            <a:pPr lvl="1" eaLnBrk="0" fontAlgn="base" hangingPunct="0">
              <a:spcBef>
                <a:spcPct val="0"/>
              </a:spcBef>
              <a:spcAft>
                <a:spcPct val="0"/>
              </a:spcAft>
              <a:buClrTx/>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pPr>
            <a:endParaRPr lang="en-US" altLang="en-US" sz="2000" dirty="0">
              <a:solidFill>
                <a:schemeClr val="tx1"/>
              </a:solidFill>
              <a:latin typeface="Arial" panose="020B0604020202020204" pitchFamily="34" charset="0"/>
            </a:endParaRPr>
          </a:p>
          <a:p>
            <a:pPr lvl="1"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 xmlns:a16="http://schemas.microsoft.com/office/drawing/2014/main" id="{C46BE80D-5647-4101-577C-6B07C28C3CD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 xmlns:a16="http://schemas.microsoft.com/office/drawing/2014/main" id="{2871DAAD-125C-3F2A-BE57-C61B69623BF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flowchart prgrm.jpg"/>
          <p:cNvPicPr>
            <a:picLocks noChangeAspect="1"/>
          </p:cNvPicPr>
          <p:nvPr/>
        </p:nvPicPr>
        <p:blipFill>
          <a:blip r:embed="rId3"/>
          <a:stretch>
            <a:fillRect/>
          </a:stretch>
        </p:blipFill>
        <p:spPr>
          <a:xfrm>
            <a:off x="4267200" y="1219200"/>
            <a:ext cx="4037707" cy="533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030ED87-83A7-3642-D266-5E9234476965}"/>
            </a:ext>
          </a:extLst>
        </p:cNvPr>
        <p:cNvGrpSpPr/>
        <p:nvPr/>
      </p:nvGrpSpPr>
      <p:grpSpPr>
        <a:xfrm>
          <a:off x="0" y="0"/>
          <a:ext cx="0" cy="0"/>
          <a:chOff x="0" y="0"/>
          <a:chExt cx="0" cy="0"/>
        </a:xfrm>
      </p:grpSpPr>
      <p:sp>
        <p:nvSpPr>
          <p:cNvPr id="2" name="TextBox 1">
            <a:extLst>
              <a:ext uri="{FF2B5EF4-FFF2-40B4-BE49-F238E27FC236}">
                <a16:creationId xmlns="" xmlns:a16="http://schemas.microsoft.com/office/drawing/2014/main" id="{3CB3E55F-1BE2-ADAA-2D68-0720A0DB6CF3}"/>
              </a:ext>
            </a:extLst>
          </p:cNvPr>
          <p:cNvSpPr txBox="1"/>
          <p:nvPr/>
        </p:nvSpPr>
        <p:spPr>
          <a:xfrm>
            <a:off x="1330037" y="540773"/>
            <a:ext cx="10085216" cy="5262979"/>
          </a:xfrm>
          <a:prstGeom prst="rect">
            <a:avLst/>
          </a:prstGeom>
          <a:noFill/>
        </p:spPr>
        <p:txBody>
          <a:bodyPr wrap="square" rtlCol="0">
            <a:spAutoFit/>
          </a:bodyPr>
          <a:lstStyle/>
          <a:p>
            <a:pPr marL="342900" indent="-342900">
              <a:lnSpc>
                <a:spcPct val="200000"/>
              </a:lnSpc>
            </a:pPr>
            <a:r>
              <a:rPr lang="en-IN" sz="2800" b="1" dirty="0" smtClean="0">
                <a:solidFill>
                  <a:srgbClr val="C00000"/>
                </a:solidFill>
                <a:latin typeface="Times New Roman" panose="02020603050405020304" pitchFamily="18" charset="0"/>
                <a:cs typeface="Times New Roman" panose="02020603050405020304" pitchFamily="18" charset="0"/>
              </a:rPr>
              <a:t>HOW THE FLOWCHART WORKS :</a:t>
            </a:r>
          </a:p>
          <a:p>
            <a:pPr>
              <a:lnSpc>
                <a:spcPct val="200000"/>
              </a:lnSpc>
            </a:pPr>
            <a:r>
              <a:rPr lang="en-IN" sz="2000" dirty="0">
                <a:latin typeface="Times New Roman" panose="02020603050405020304" pitchFamily="18" charset="0"/>
                <a:cs typeface="Times New Roman" panose="02020603050405020304" pitchFamily="18" charset="0"/>
              </a:rPr>
              <a:t>	</a:t>
            </a:r>
            <a:r>
              <a:rPr lang="en-US" sz="2000" dirty="0" smtClean="0">
                <a:latin typeface="Times New Roman" pitchFamily="18" charset="0"/>
                <a:cs typeface="Times New Roman" pitchFamily="18" charset="0"/>
              </a:rPr>
              <a:t>This flowchart outlines the process of developing a Grocery Management System using Python,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and VS Code. The development begins by selecting </a:t>
            </a:r>
            <a:r>
              <a:rPr lang="en-US" sz="2000" b="1" dirty="0" smtClean="0">
                <a:latin typeface="Times New Roman" pitchFamily="18" charset="0"/>
                <a:cs typeface="Times New Roman" pitchFamily="18" charset="0"/>
              </a:rPr>
              <a:t>Visual Studio Code (VS Code)</a:t>
            </a:r>
            <a:r>
              <a:rPr lang="en-US" sz="2000" dirty="0" smtClean="0">
                <a:latin typeface="Times New Roman" pitchFamily="18" charset="0"/>
                <a:cs typeface="Times New Roman" pitchFamily="18" charset="0"/>
              </a:rPr>
              <a:t> as the primary development environment due to its flexibility and rich support for Python programming. Next, Python is chosen as the programming language for implementing the logic of the application, mainly because of its simplicity and wide availability of libraries for database interaction. To manage the data, </a:t>
            </a:r>
            <a:r>
              <a:rPr lang="en-US" sz="2000" b="1" dirty="0" err="1" smtClean="0">
                <a:latin typeface="Times New Roman" pitchFamily="18" charset="0"/>
                <a:cs typeface="Times New Roman" pitchFamily="18" charset="0"/>
              </a:rPr>
              <a:t>MySQL</a:t>
            </a:r>
            <a:r>
              <a:rPr lang="en-US" sz="2000" b="1" dirty="0" smtClean="0">
                <a:latin typeface="Times New Roman" pitchFamily="18" charset="0"/>
                <a:cs typeface="Times New Roman" pitchFamily="18" charset="0"/>
              </a:rPr>
              <a:t> Workbench</a:t>
            </a:r>
            <a:r>
              <a:rPr lang="en-US" sz="2000" dirty="0" smtClean="0">
                <a:latin typeface="Times New Roman" pitchFamily="18" charset="0"/>
                <a:cs typeface="Times New Roman" pitchFamily="18" charset="0"/>
              </a:rPr>
              <a:t> is used to design and maintain the database structure. </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8509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lowchart ex.jpg"/>
          <p:cNvPicPr>
            <a:picLocks noChangeAspect="1"/>
          </p:cNvPicPr>
          <p:nvPr/>
        </p:nvPicPr>
        <p:blipFill>
          <a:blip r:embed="rId2"/>
          <a:stretch>
            <a:fillRect/>
          </a:stretch>
        </p:blipFill>
        <p:spPr>
          <a:xfrm>
            <a:off x="3810893" y="0"/>
            <a:ext cx="4570214"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762000"/>
            <a:ext cx="9220200" cy="584775"/>
          </a:xfrm>
          <a:prstGeom prst="rect">
            <a:avLst/>
          </a:prstGeom>
          <a:noFill/>
        </p:spPr>
        <p:txBody>
          <a:bodyPr wrap="square" rtlCol="0">
            <a:spAutoFit/>
          </a:bodyPr>
          <a:lstStyle/>
          <a:p>
            <a:r>
              <a:rPr lang="en-US" sz="3200" b="1" dirty="0" smtClean="0">
                <a:solidFill>
                  <a:srgbClr val="C00000"/>
                </a:solidFill>
                <a:latin typeface="Times New Roman" pitchFamily="18" charset="0"/>
                <a:cs typeface="Times New Roman" pitchFamily="18" charset="0"/>
              </a:rPr>
              <a:t>HOW THE FLOWCHART WORKS:</a:t>
            </a:r>
            <a:endParaRPr lang="en-US" sz="3200" b="1" dirty="0">
              <a:solidFill>
                <a:srgbClr val="C00000"/>
              </a:solidFill>
              <a:latin typeface="Times New Roman" pitchFamily="18" charset="0"/>
              <a:cs typeface="Times New Roman" pitchFamily="18" charset="0"/>
            </a:endParaRPr>
          </a:p>
        </p:txBody>
      </p:sp>
      <p:sp>
        <p:nvSpPr>
          <p:cNvPr id="3" name="TextBox 2"/>
          <p:cNvSpPr txBox="1"/>
          <p:nvPr/>
        </p:nvSpPr>
        <p:spPr>
          <a:xfrm>
            <a:off x="1447800" y="1600200"/>
            <a:ext cx="10287000" cy="4401205"/>
          </a:xfrm>
          <a:prstGeom prst="rect">
            <a:avLst/>
          </a:prstGeom>
          <a:noFill/>
        </p:spPr>
        <p:txBody>
          <a:bodyPr wrap="square" rtlCol="0">
            <a:spAutoFit/>
          </a:bodyPr>
          <a:lstStyle/>
          <a:p>
            <a:r>
              <a:rPr lang="en-US" sz="2800" dirty="0" smtClean="0">
                <a:latin typeface="Times New Roman" pitchFamily="18" charset="0"/>
                <a:cs typeface="Times New Roman" pitchFamily="18" charset="0"/>
              </a:rPr>
              <a:t>The flowchart outlines the database design for a Vegetable and Fruit Delivery System using multiple interconnected tables. The </a:t>
            </a:r>
            <a:r>
              <a:rPr lang="en-US" sz="2800" b="1" dirty="0" smtClean="0">
                <a:latin typeface="Times New Roman" pitchFamily="18" charset="0"/>
                <a:cs typeface="Times New Roman" pitchFamily="18" charset="0"/>
              </a:rPr>
              <a:t>Admin Data</a:t>
            </a:r>
            <a:r>
              <a:rPr lang="en-US" sz="2800" dirty="0" smtClean="0">
                <a:latin typeface="Times New Roman" pitchFamily="18" charset="0"/>
                <a:cs typeface="Times New Roman" pitchFamily="18" charset="0"/>
              </a:rPr>
              <a:t> table holds admin details, while </a:t>
            </a:r>
            <a:r>
              <a:rPr lang="en-US" sz="2800" b="1" dirty="0" smtClean="0">
                <a:latin typeface="Times New Roman" pitchFamily="18" charset="0"/>
                <a:cs typeface="Times New Roman" pitchFamily="18" charset="0"/>
              </a:rPr>
              <a:t>Customer Info</a:t>
            </a:r>
            <a:r>
              <a:rPr lang="en-US" sz="2800" dirty="0" smtClean="0">
                <a:latin typeface="Times New Roman" pitchFamily="18" charset="0"/>
                <a:cs typeface="Times New Roman" pitchFamily="18" charset="0"/>
              </a:rPr>
              <a:t> stores customer names, contact numbers, and addresses. </a:t>
            </a:r>
            <a:r>
              <a:rPr lang="en-US" sz="2800" b="1" dirty="0" smtClean="0">
                <a:latin typeface="Times New Roman" pitchFamily="18" charset="0"/>
                <a:cs typeface="Times New Roman" pitchFamily="18" charset="0"/>
              </a:rPr>
              <a:t>Vegetable Info</a:t>
            </a:r>
            <a:r>
              <a:rPr lang="en-US" sz="2800" dirty="0" smtClean="0">
                <a:latin typeface="Times New Roman" pitchFamily="18" charset="0"/>
                <a:cs typeface="Times New Roman" pitchFamily="18" charset="0"/>
              </a:rPr>
              <a:t> and </a:t>
            </a:r>
            <a:r>
              <a:rPr lang="en-US" sz="2800" b="1" dirty="0" smtClean="0">
                <a:latin typeface="Times New Roman" pitchFamily="18" charset="0"/>
                <a:cs typeface="Times New Roman" pitchFamily="18" charset="0"/>
              </a:rPr>
              <a:t>Delivery Info</a:t>
            </a:r>
            <a:r>
              <a:rPr lang="en-US" sz="2800" dirty="0" smtClean="0">
                <a:latin typeface="Times New Roman" pitchFamily="18" charset="0"/>
                <a:cs typeface="Times New Roman" pitchFamily="18" charset="0"/>
              </a:rPr>
              <a:t> manage stock details like item names, quantities, and prices. When a customer places an order, the </a:t>
            </a:r>
            <a:r>
              <a:rPr lang="en-US" sz="2800" b="1" dirty="0" smtClean="0">
                <a:latin typeface="Times New Roman" pitchFamily="18" charset="0"/>
                <a:cs typeface="Times New Roman" pitchFamily="18" charset="0"/>
              </a:rPr>
              <a:t>Bill Info</a:t>
            </a:r>
            <a:r>
              <a:rPr lang="en-US" sz="2800" dirty="0" smtClean="0">
                <a:latin typeface="Times New Roman" pitchFamily="18" charset="0"/>
                <a:cs typeface="Times New Roman" pitchFamily="18" charset="0"/>
              </a:rPr>
              <a:t> table pulls relevant data from the customer and item tables to generate a detailed bill, including item names, quantities, and prices. This design helps track orders, manage inventory, and streamline billing, ensuring efficient operation of the delivery service.</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0C9824F-68A1-699E-9DE7-0A0EF8C496D4}"/>
              </a:ext>
            </a:extLst>
          </p:cNvPr>
          <p:cNvSpPr txBox="1"/>
          <p:nvPr/>
        </p:nvSpPr>
        <p:spPr>
          <a:xfrm>
            <a:off x="1209368" y="78659"/>
            <a:ext cx="10553141" cy="954107"/>
          </a:xfrm>
          <a:prstGeom prst="rect">
            <a:avLst/>
          </a:prstGeom>
          <a:noFill/>
        </p:spPr>
        <p:txBody>
          <a:bodyPr wrap="square" rtlCol="0">
            <a:spAutoFit/>
          </a:bodyPr>
          <a:lstStyle/>
          <a:p>
            <a:pPr>
              <a:lnSpc>
                <a:spcPct val="200000"/>
              </a:lnSpc>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800" b="1" dirty="0" smtClean="0">
                <a:solidFill>
                  <a:srgbClr val="C00000"/>
                </a:solidFill>
                <a:latin typeface="Times New Roman" panose="02020603050405020304" pitchFamily="18" charset="0"/>
                <a:cs typeface="Times New Roman" panose="02020603050405020304" pitchFamily="18" charset="0"/>
              </a:rPr>
              <a:t>TOOLS </a:t>
            </a:r>
            <a:r>
              <a:rPr lang="en-IN" sz="2800" b="1" dirty="0" smtClean="0">
                <a:solidFill>
                  <a:srgbClr val="C00000"/>
                </a:solidFill>
                <a:latin typeface="Times New Roman" panose="02020603050405020304" pitchFamily="18" charset="0"/>
                <a:cs typeface="Times New Roman" panose="02020603050405020304" pitchFamily="18" charset="0"/>
              </a:rPr>
              <a:t>AND TECHNOLOGIES USED</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95400" y="1676400"/>
            <a:ext cx="10668000" cy="3354765"/>
          </a:xfrm>
          <a:prstGeom prst="rect">
            <a:avLst/>
          </a:prstGeom>
          <a:noFill/>
        </p:spPr>
        <p:txBody>
          <a:bodyPr wrap="square" rtlCol="0">
            <a:spAutoFit/>
          </a:bodyPr>
          <a:lstStyle/>
          <a:p>
            <a:pPr>
              <a:buFont typeface="Wingdings" pitchFamily="2" charset="2"/>
              <a:buChar char="Ø"/>
            </a:pPr>
            <a:r>
              <a:rPr lang="en-US" sz="1800" b="1" dirty="0" smtClean="0">
                <a:latin typeface="Times New Roman" pitchFamily="18" charset="0"/>
                <a:cs typeface="Times New Roman" pitchFamily="18" charset="0"/>
              </a:rPr>
              <a:t>VS Code </a:t>
            </a:r>
            <a:r>
              <a:rPr lang="en-US" sz="1800" dirty="0" smtClean="0">
                <a:latin typeface="Times New Roman" pitchFamily="18" charset="0"/>
                <a:cs typeface="Times New Roman" pitchFamily="18" charset="0"/>
              </a:rPr>
              <a:t>– Used as the Integrated Development Environment</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pPr>
              <a:buFont typeface="Wingdings" pitchFamily="2" charset="2"/>
              <a:buChar char="Ø"/>
            </a:pPr>
            <a:r>
              <a:rPr lang="en-US" sz="2000" b="1" dirty="0" smtClean="0">
                <a:latin typeface="Times New Roman" pitchFamily="18" charset="0"/>
                <a:cs typeface="Times New Roman" pitchFamily="18" charset="0"/>
              </a:rPr>
              <a:t>Python</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Main programming language for the application logic</a:t>
            </a:r>
          </a:p>
          <a:p>
            <a:endParaRPr lang="en-US" sz="2000" b="1" dirty="0" smtClean="0">
              <a:latin typeface="Times New Roman" pitchFamily="18" charset="0"/>
              <a:cs typeface="Times New Roman" pitchFamily="18" charset="0"/>
            </a:endParaRPr>
          </a:p>
          <a:p>
            <a:pPr>
              <a:buFont typeface="Wingdings" pitchFamily="2" charset="2"/>
              <a:buChar char="Ø"/>
            </a:pPr>
            <a:r>
              <a:rPr lang="en-US" sz="2000" b="1" dirty="0" err="1" smtClean="0">
                <a:latin typeface="Times New Roman" pitchFamily="18" charset="0"/>
                <a:cs typeface="Times New Roman" pitchFamily="18" charset="0"/>
              </a:rPr>
              <a:t>MySQL</a:t>
            </a:r>
            <a:r>
              <a:rPr lang="en-US" sz="2000" b="1" dirty="0" smtClean="0">
                <a:latin typeface="Times New Roman" pitchFamily="18" charset="0"/>
                <a:cs typeface="Times New Roman" pitchFamily="18" charset="0"/>
              </a:rPr>
              <a:t> Workbench </a:t>
            </a:r>
            <a:r>
              <a:rPr lang="en-US" sz="2000" dirty="0" smtClean="0">
                <a:latin typeface="Times New Roman" pitchFamily="18" charset="0"/>
                <a:cs typeface="Times New Roman" pitchFamily="18" charset="0"/>
              </a:rPr>
              <a:t>– Database used to store and manage data.</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Libraries:</a:t>
            </a:r>
          </a:p>
          <a:p>
            <a:endParaRPr lang="en-US" sz="2000" b="1" dirty="0" smtClean="0">
              <a:latin typeface="Times New Roman" pitchFamily="18" charset="0"/>
              <a:cs typeface="Times New Roman" pitchFamily="18" charset="0"/>
            </a:endParaRPr>
          </a:p>
          <a:p>
            <a:pPr>
              <a:buFont typeface="Wingdings" pitchFamily="2" charset="2"/>
              <a:buChar char="Ø"/>
            </a:pPr>
            <a:r>
              <a:rPr lang="en-US" sz="2000" b="1" dirty="0" err="1" smtClean="0">
                <a:latin typeface="Times New Roman" pitchFamily="18" charset="0"/>
                <a:cs typeface="Times New Roman" pitchFamily="18" charset="0"/>
              </a:rPr>
              <a:t>pymysql</a:t>
            </a: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to connect Python to </a:t>
            </a:r>
            <a:r>
              <a:rPr lang="en-US" sz="2000" dirty="0" err="1" smtClean="0">
                <a:latin typeface="Times New Roman" pitchFamily="18" charset="0"/>
                <a:cs typeface="Times New Roman" pitchFamily="18" charset="0"/>
              </a:rPr>
              <a:t>MySQL</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a:buFont typeface="Wingdings" pitchFamily="2" charset="2"/>
              <a:buChar char="Ø"/>
            </a:pPr>
            <a:r>
              <a:rPr lang="en-US" sz="2000" b="1" dirty="0" err="1" smtClean="0">
                <a:latin typeface="Times New Roman" pitchFamily="18" charset="0"/>
                <a:cs typeface="Times New Roman" pitchFamily="18" charset="0"/>
              </a:rPr>
              <a:t>os</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datetime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for extra utility functions</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2479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707657" y="3137396"/>
            <a:ext cx="2776686" cy="583207"/>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a:solidFill>
                  <a:srgbClr val="C00000"/>
                </a:solidFill>
                <a:latin typeface="Times New Roman"/>
                <a:ea typeface="Times New Roman"/>
                <a:cs typeface="Times New Roman"/>
                <a:sym typeface="Times New Roman"/>
              </a:rPr>
              <a:t>Thank you!</a:t>
            </a:r>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287</Words>
  <PresentationFormat>Custom</PresentationFormat>
  <Paragraphs>48</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GROCERY MANAGEMENT SYSTEM</vt:lpstr>
      <vt:lpstr>Problem Description</vt:lpstr>
      <vt:lpstr>Slide 3</vt:lpstr>
      <vt:lpstr>Slide 4</vt:lpstr>
      <vt:lpstr>Slide 5</vt:lpstr>
      <vt:lpstr>Slide 6</vt:lpstr>
      <vt:lpstr>Slide 7</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MANAGEMENT SYSTEM</dc:title>
  <dc:creator>USER</dc:creator>
  <cp:lastModifiedBy>USER</cp:lastModifiedBy>
  <cp:revision>7</cp:revision>
  <dcterms:modified xsi:type="dcterms:W3CDTF">2025-04-25T15:51:56Z</dcterms:modified>
</cp:coreProperties>
</file>