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54" d="100"/>
          <a:sy n="54" d="100"/>
        </p:scale>
        <p:origin x="108"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Thank you!!</a:t>
            </a: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:BHUVANESHWARI V</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:au613021104014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7" y="3943900"/>
            <a:ext cx="2095554" cy="577081"/>
          </a:xfrm>
          <a:prstGeom prst="rect">
            <a:avLst/>
          </a:prstGeom>
          <a:noFill/>
        </p:spPr>
        <p:txBody>
          <a:bodyPr wrap="square">
            <a:spAutoFit/>
          </a:bodyPr>
          <a:lstStyle/>
          <a:p>
            <a:pPr lvl="0">
              <a:spcAft>
                <a:spcPts val="200"/>
              </a:spcAft>
              <a:buClr>
                <a:schemeClr val="bg1"/>
              </a:buClr>
            </a:pPr>
            <a:r>
              <a:rPr lang="en-US" sz="1050" dirty="0">
                <a:solidFill>
                  <a:schemeClr val="tx1"/>
                </a:solidFill>
              </a:rPr>
              <a:t>VIVEKANANDHA COLLEGE OF TECHNOLOGY FOR WOMEN</a:t>
            </a:r>
            <a:endParaRPr lang="en-US" sz="105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094466" y="758329"/>
            <a:ext cx="2955068" cy="51801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dirty="0"/>
              <a:t>Homepage</a:t>
            </a: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2D0ADFF7-53C0-885E-7366-69D4DDD315DC}"/>
              </a:ext>
            </a:extLst>
          </p:cNvPr>
          <p:cNvPicPr>
            <a:picLocks noChangeAspect="1"/>
          </p:cNvPicPr>
          <p:nvPr/>
        </p:nvPicPr>
        <p:blipFill>
          <a:blip r:embed="rId3"/>
          <a:stretch>
            <a:fillRect/>
          </a:stretch>
        </p:blipFill>
        <p:spPr>
          <a:xfrm>
            <a:off x="1063076" y="1276345"/>
            <a:ext cx="6332048" cy="312665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About us page</a:t>
            </a:r>
          </a:p>
        </p:txBody>
      </p:sp>
      <p:pic>
        <p:nvPicPr>
          <p:cNvPr id="5" name="Picture 4">
            <a:extLst>
              <a:ext uri="{FF2B5EF4-FFF2-40B4-BE49-F238E27FC236}">
                <a16:creationId xmlns:a16="http://schemas.microsoft.com/office/drawing/2014/main" id="{6937B47A-2531-A509-FA3A-36357470CA4F}"/>
              </a:ext>
            </a:extLst>
          </p:cNvPr>
          <p:cNvPicPr>
            <a:picLocks noChangeAspect="1"/>
          </p:cNvPicPr>
          <p:nvPr/>
        </p:nvPicPr>
        <p:blipFill>
          <a:blip r:embed="rId2"/>
          <a:stretch>
            <a:fillRect/>
          </a:stretch>
        </p:blipFill>
        <p:spPr>
          <a:xfrm>
            <a:off x="859161" y="1136903"/>
            <a:ext cx="7425677" cy="339345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305830" y="690779"/>
            <a:ext cx="7886430" cy="666517"/>
          </a:xfrm>
        </p:spPr>
        <p:txBody>
          <a:bodyPr/>
          <a:lstStyle/>
          <a:p>
            <a:pPr algn="ctr"/>
            <a:r>
              <a:rPr lang="en-US" sz="1800" b="1" dirty="0"/>
              <a:t>Login page</a:t>
            </a:r>
          </a:p>
        </p:txBody>
      </p:sp>
      <p:pic>
        <p:nvPicPr>
          <p:cNvPr id="3" name="Picture 2">
            <a:extLst>
              <a:ext uri="{FF2B5EF4-FFF2-40B4-BE49-F238E27FC236}">
                <a16:creationId xmlns:a16="http://schemas.microsoft.com/office/drawing/2014/main" id="{06DA714C-9F05-FDBB-DDD1-D6DFF2D95982}"/>
              </a:ext>
            </a:extLst>
          </p:cNvPr>
          <p:cNvPicPr>
            <a:picLocks noChangeAspect="1"/>
          </p:cNvPicPr>
          <p:nvPr/>
        </p:nvPicPr>
        <p:blipFill>
          <a:blip r:embed="rId2"/>
          <a:stretch>
            <a:fillRect/>
          </a:stretch>
        </p:blipFill>
        <p:spPr>
          <a:xfrm>
            <a:off x="1656330" y="1546566"/>
            <a:ext cx="5831339" cy="25755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t>Files Uploading Page</a:t>
            </a:r>
          </a:p>
        </p:txBody>
      </p:sp>
      <p:pic>
        <p:nvPicPr>
          <p:cNvPr id="3" name="Picture 2">
            <a:extLst>
              <a:ext uri="{FF2B5EF4-FFF2-40B4-BE49-F238E27FC236}">
                <a16:creationId xmlns:a16="http://schemas.microsoft.com/office/drawing/2014/main" id="{EDC625A4-EB59-C7E0-E2CB-0D5E98E2A75A}"/>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1800" b="1" dirty="0"/>
              <a:t>Files Deleting Page</a:t>
            </a:r>
          </a:p>
        </p:txBody>
      </p:sp>
      <p:pic>
        <p:nvPicPr>
          <p:cNvPr id="3" name="Picture 2">
            <a:extLst>
              <a:ext uri="{FF2B5EF4-FFF2-40B4-BE49-F238E27FC236}">
                <a16:creationId xmlns:a16="http://schemas.microsoft.com/office/drawing/2014/main" id="{FEE85CA7-F6FC-1130-B99B-A202DE5AD3F7}"/>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0" y="568760"/>
            <a:ext cx="3496236" cy="649583"/>
          </a:xfrm>
        </p:spPr>
        <p:txBody>
          <a:bodyPr/>
          <a:lstStyle/>
          <a:p>
            <a:pPr algn="ctr"/>
            <a:r>
              <a:rPr lang="en-US" sz="1600" b="1" dirty="0"/>
              <a:t>Future Enhancements:</a:t>
            </a:r>
          </a:p>
        </p:txBody>
      </p:sp>
      <p:sp>
        <p:nvSpPr>
          <p:cNvPr id="5" name="TextBox 4">
            <a:extLst>
              <a:ext uri="{FF2B5EF4-FFF2-40B4-BE49-F238E27FC236}">
                <a16:creationId xmlns:a16="http://schemas.microsoft.com/office/drawing/2014/main" id="{BF547523-4AB2-C356-4280-08E87140574B}"/>
              </a:ext>
            </a:extLst>
          </p:cNvPr>
          <p:cNvSpPr txBox="1"/>
          <p:nvPr/>
        </p:nvSpPr>
        <p:spPr>
          <a:xfrm>
            <a:off x="1512542" y="1267649"/>
            <a:ext cx="5527650" cy="3108543"/>
          </a:xfrm>
          <a:prstGeom prst="rect">
            <a:avLst/>
          </a:prstGeom>
          <a:noFill/>
        </p:spPr>
        <p:txBody>
          <a:bodyPr wrap="square">
            <a:spAutoFit/>
          </a:bodyPr>
          <a:lstStyle/>
          <a:p>
            <a:r>
              <a:rPr lang="en-US" sz="1400" b="1" i="0" dirty="0">
                <a:solidFill>
                  <a:srgbClr val="0D0D0D"/>
                </a:solidFill>
                <a:effectLst/>
                <a:highlight>
                  <a:srgbClr val="FFFFFF"/>
                </a:highlight>
                <a:latin typeface="Söhne"/>
              </a:rPr>
              <a:t>Real-Time Collaboration</a:t>
            </a:r>
            <a:r>
              <a:rPr lang="en-US" sz="1400"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Rich Media Support</a:t>
            </a:r>
            <a:r>
              <a:rPr lang="en-US" sz="1400" b="0" i="0" dirty="0">
                <a:solidFill>
                  <a:srgbClr val="0D0D0D"/>
                </a:solidFill>
                <a:effectLst/>
                <a:highlight>
                  <a:srgbClr val="FFFFFF"/>
                </a:highlight>
                <a:latin typeface="Söhne"/>
              </a:rPr>
              <a:t>: Enhance note-taking capabilities by supporting the embedding of images, videos, audio files, and other rich media content within notes.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Integration with External Services</a:t>
            </a:r>
            <a:r>
              <a:rPr lang="en-US" sz="1400"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Notifications and Alerts</a:t>
            </a:r>
            <a:r>
              <a:rPr lang="en-US" sz="1400"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sz="1400" b="0" i="0" dirty="0">
                <a:solidFill>
                  <a:srgbClr val="0D0D0D"/>
                </a:solidFill>
                <a:effectLst/>
                <a:highlight>
                  <a:srgbClr val="FFFFFF"/>
                </a:highlight>
                <a:latin typeface="Söhne"/>
              </a:rPr>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i="0" dirty="0">
                <a:solidFill>
                  <a:srgbClr val="213163"/>
                </a:solidFill>
                <a:effectLst/>
                <a:latin typeface="+mj-lt"/>
              </a:rPr>
              <a:t>Conclusion</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E2CA30AC-F20A-92C5-D26E-DEAD8EAB28FC}"/>
              </a:ext>
            </a:extLst>
          </p:cNvPr>
          <p:cNvSpPr txBox="1"/>
          <p:nvPr/>
        </p:nvSpPr>
        <p:spPr>
          <a:xfrm>
            <a:off x="1048871" y="1267649"/>
            <a:ext cx="5513294" cy="2677656"/>
          </a:xfrm>
          <a:prstGeom prst="rect">
            <a:avLst/>
          </a:prstGeom>
          <a:noFill/>
        </p:spPr>
        <p:txBody>
          <a:bodyPr wrap="square">
            <a:spAutoFit/>
          </a:bodyPr>
          <a:lstStyle/>
          <a:p>
            <a:r>
              <a:rPr lang="en-US" sz="1400" b="0" i="0" dirty="0">
                <a:solidFill>
                  <a:srgbClr val="0D0D0D"/>
                </a:solidFill>
                <a:effectLst/>
                <a:highlight>
                  <a:srgbClr val="FFFFFF"/>
                </a:highlight>
                <a:latin typeface="Söhne"/>
              </a:rPr>
              <a:t> 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a:t>
            </a:r>
            <a:br>
              <a:rPr lang="en-IN" sz="1400" b="0" i="0" dirty="0">
                <a:solidFill>
                  <a:srgbClr val="0D0D0D"/>
                </a:solidFill>
                <a:effectLst/>
                <a:highlight>
                  <a:srgbClr val="FFFFFF"/>
                </a:highlight>
                <a:latin typeface="Söhne"/>
              </a:rPr>
            </a:br>
            <a:r>
              <a:rPr lang="en-IN" sz="1400" b="0" i="0" dirty="0">
                <a:solidFill>
                  <a:srgbClr val="0D0D0D"/>
                </a:solidFill>
                <a:effectLst/>
                <a:highlight>
                  <a:srgbClr val="FFFFFF"/>
                </a:highlight>
                <a:latin typeface="Söhne"/>
              </a:rPr>
              <a:t>        </a:t>
            </a:r>
            <a:r>
              <a:rPr lang="en-US" sz="1400" b="0" i="0" dirty="0">
                <a:solidFill>
                  <a:srgbClr val="0D0D0D"/>
                </a:solidFill>
                <a:effectLst/>
                <a:highlight>
                  <a:srgbClr val="FFFFFF"/>
                </a:highlight>
                <a:latin typeface="Söhne"/>
              </a:rPr>
              <a:t>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D6ECFCE-F0A8-CDAD-DB8E-C2B2C1B883B5}"/>
              </a:ext>
            </a:extLst>
          </p:cNvPr>
          <p:cNvSpPr txBox="1"/>
          <p:nvPr/>
        </p:nvSpPr>
        <p:spPr>
          <a:xfrm>
            <a:off x="3079376" y="2279362"/>
            <a:ext cx="4580964" cy="584775"/>
          </a:xfrm>
          <a:prstGeom prst="rect">
            <a:avLst/>
          </a:prstGeom>
          <a:noFill/>
        </p:spPr>
        <p:txBody>
          <a:bodyPr wrap="square">
            <a:spAutoFit/>
          </a:bodyPr>
          <a:lstStyle/>
          <a:p>
            <a:r>
              <a:rPr lang="en-US" sz="3200" b="1" spc="-5" dirty="0">
                <a:solidFill>
                  <a:srgbClr val="223366"/>
                </a:solidFill>
              </a:rPr>
              <a:t>Thank You!!</a:t>
            </a:r>
            <a:endParaRPr lang="en-US" sz="3200" dirty="0"/>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3D43704F-6382-144D-E0DA-6FA4C2C4D592}"/>
              </a:ext>
            </a:extLst>
          </p:cNvPr>
          <p:cNvSpPr txBox="1"/>
          <p:nvPr/>
        </p:nvSpPr>
        <p:spPr>
          <a:xfrm>
            <a:off x="1174898" y="1435142"/>
            <a:ext cx="4582632" cy="2031325"/>
          </a:xfrm>
          <a:prstGeom prst="rect">
            <a:avLst/>
          </a:prstGeom>
          <a:noFill/>
        </p:spPr>
        <p:txBody>
          <a:bodyPr wrap="square">
            <a:spAutoFit/>
          </a:bodyPr>
          <a:lstStyle/>
          <a:p>
            <a:r>
              <a:rPr lang="en-US" dirty="0"/>
              <a:t>The proposed application will offer users the ability to create, organize, share, and collaborate on notes and documents in real-time. Key features will include user authentication and authorization to ensure data security and privacy, a rich text editor for creating and formatting notes, tagging and categorization functionalities for efficient organization, version control to track changes and revisions, and sharing options to collaborate with other users or teams.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71069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10C27ED-3806-6BEE-BD23-2494A442CCCA}"/>
              </a:ext>
            </a:extLst>
          </p:cNvPr>
          <p:cNvSpPr txBox="1"/>
          <p:nvPr/>
        </p:nvSpPr>
        <p:spPr>
          <a:xfrm>
            <a:off x="1297172" y="1301123"/>
            <a:ext cx="5252484" cy="1169551"/>
          </a:xfrm>
          <a:prstGeom prst="rect">
            <a:avLst/>
          </a:prstGeom>
          <a:noFill/>
        </p:spPr>
        <p:txBody>
          <a:bodyPr wrap="square">
            <a:spAutoFit/>
          </a:bodyPr>
          <a:lstStyle/>
          <a:p>
            <a:r>
              <a:rPr lang="en-US" dirty="0"/>
              <a:t>Develop a web application that allows users to create, manage, and share notes with others collaboratively. The application should provide a user-friendly interface for organizing and accessing notes efficiently, while also ensuring data security and privacy.</a:t>
            </a:r>
          </a:p>
        </p:txBody>
      </p:sp>
      <p:sp>
        <p:nvSpPr>
          <p:cNvPr id="9" name="TextBox 8">
            <a:extLst>
              <a:ext uri="{FF2B5EF4-FFF2-40B4-BE49-F238E27FC236}">
                <a16:creationId xmlns:a16="http://schemas.microsoft.com/office/drawing/2014/main" id="{78BA6647-2441-04C0-8762-2B36397C5BBE}"/>
              </a:ext>
            </a:extLst>
          </p:cNvPr>
          <p:cNvSpPr txBox="1"/>
          <p:nvPr/>
        </p:nvSpPr>
        <p:spPr>
          <a:xfrm>
            <a:off x="1297172" y="2608035"/>
            <a:ext cx="5252483" cy="954107"/>
          </a:xfrm>
          <a:prstGeom prst="rect">
            <a:avLst/>
          </a:prstGeom>
          <a:noFill/>
        </p:spPr>
        <p:txBody>
          <a:bodyPr wrap="square">
            <a:spAutoFit/>
          </a:bodyPr>
          <a:lstStyle/>
          <a:p>
            <a:r>
              <a:rPr lang="en-US" dirty="0"/>
              <a:t>By addressing these key features and considerations, the notes sharing web application built with Django will provide users with a secure, user-friendly platform for managing and sharing their notes effectively</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27364C1-AD42-B6D7-3B8B-DA949FB95388}"/>
              </a:ext>
            </a:extLst>
          </p:cNvPr>
          <p:cNvSpPr txBox="1"/>
          <p:nvPr/>
        </p:nvSpPr>
        <p:spPr>
          <a:xfrm>
            <a:off x="1228060" y="1374139"/>
            <a:ext cx="5374759" cy="1384995"/>
          </a:xfrm>
          <a:prstGeom prst="rect">
            <a:avLst/>
          </a:prstGeom>
          <a:noFill/>
        </p:spPr>
        <p:txBody>
          <a:bodyPr wrap="square">
            <a:spAutoFit/>
          </a:bodyPr>
          <a:lstStyle/>
          <a:p>
            <a:r>
              <a:rPr lang="en-US" dirty="0"/>
              <a:t>The Notes Sharing Web Application is a platform designed to facilitate the sharing and collaboration of notes among users. It provides a centralized space for users to create, manage, and share their notes securely. The application aims to enhance productivity and collaboration by allowing users to work together on creating and editing notes in real-time.</a:t>
            </a:r>
          </a:p>
        </p:txBody>
      </p:sp>
      <p:sp>
        <p:nvSpPr>
          <p:cNvPr id="7" name="TextBox 6">
            <a:extLst>
              <a:ext uri="{FF2B5EF4-FFF2-40B4-BE49-F238E27FC236}">
                <a16:creationId xmlns:a16="http://schemas.microsoft.com/office/drawing/2014/main" id="{D998C23C-A3FD-A26F-C745-74E26E6FA257}"/>
              </a:ext>
            </a:extLst>
          </p:cNvPr>
          <p:cNvSpPr txBox="1"/>
          <p:nvPr/>
        </p:nvSpPr>
        <p:spPr>
          <a:xfrm>
            <a:off x="1228059" y="2885335"/>
            <a:ext cx="5236535" cy="1169551"/>
          </a:xfrm>
          <a:prstGeom prst="rect">
            <a:avLst/>
          </a:prstGeom>
          <a:noFill/>
        </p:spPr>
        <p:txBody>
          <a:bodyPr wrap="square">
            <a:spAutoFit/>
          </a:bodyPr>
          <a:lstStyle/>
          <a:p>
            <a:r>
              <a:rPr lang="en-US" dirty="0"/>
              <a:t>The Notes Sharing Web Application offers a feature-rich platform for users to collaborate on note-taking and sharing tasks. With its robust security measures, intuitive user interface, and scalable architecture, the application aims to streamline productivity and foster collaboration among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157D89C-D127-C997-7506-B9D3221B99E8}"/>
              </a:ext>
            </a:extLst>
          </p:cNvPr>
          <p:cNvSpPr txBox="1"/>
          <p:nvPr/>
        </p:nvSpPr>
        <p:spPr>
          <a:xfrm>
            <a:off x="1313120" y="1290637"/>
            <a:ext cx="5396023" cy="1384995"/>
          </a:xfrm>
          <a:prstGeom prst="rect">
            <a:avLst/>
          </a:prstGeom>
          <a:noFill/>
        </p:spPr>
        <p:txBody>
          <a:bodyPr wrap="square">
            <a:spAutoFit/>
          </a:bodyPr>
          <a:lstStyle/>
          <a:p>
            <a:r>
              <a:rPr lang="en-US" dirty="0"/>
              <a:t>The proposed solution is to develop a web application using the Django framework that allows users to create, share, and collaborate on notes in real-time. The application will provide a seamless and intuitive platform for individuals and teams to organize their ideas, share information, and work together effectively.</a:t>
            </a:r>
          </a:p>
        </p:txBody>
      </p:sp>
      <p:sp>
        <p:nvSpPr>
          <p:cNvPr id="7" name="TextBox 6">
            <a:extLst>
              <a:ext uri="{FF2B5EF4-FFF2-40B4-BE49-F238E27FC236}">
                <a16:creationId xmlns:a16="http://schemas.microsoft.com/office/drawing/2014/main" id="{9821E8A7-98BC-975C-995F-319A03E9E7DA}"/>
              </a:ext>
            </a:extLst>
          </p:cNvPr>
          <p:cNvSpPr txBox="1"/>
          <p:nvPr/>
        </p:nvSpPr>
        <p:spPr>
          <a:xfrm>
            <a:off x="1313119" y="2675632"/>
            <a:ext cx="5151475" cy="1169551"/>
          </a:xfrm>
          <a:prstGeom prst="rect">
            <a:avLst/>
          </a:prstGeom>
          <a:noFill/>
        </p:spPr>
        <p:txBody>
          <a:bodyPr wrap="square">
            <a:spAutoFit/>
          </a:bodyPr>
          <a:lstStyle/>
          <a:p>
            <a:r>
              <a:rPr lang="en-US" dirty="0"/>
              <a:t>By implementing this proposed solution, we aim to deliver a robust and user-friendly notes sharing web application that meets the needs of individual users and collaborative teams, providing a seamless platform for organizing, sharing, and collaborating on notes effectively.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A08BFAFA-7812-ABC9-3A06-263FDE46694E}"/>
              </a:ext>
            </a:extLst>
          </p:cNvPr>
          <p:cNvSpPr txBox="1"/>
          <p:nvPr/>
        </p:nvSpPr>
        <p:spPr>
          <a:xfrm>
            <a:off x="990600" y="866635"/>
            <a:ext cx="5349240" cy="2551917"/>
          </a:xfrm>
          <a:prstGeom prst="rect">
            <a:avLst/>
          </a:prstGeom>
          <a:noFill/>
        </p:spPr>
        <p:txBody>
          <a:bodyPr wrap="square">
            <a:spAutoFit/>
          </a:bodyPr>
          <a:lstStyle/>
          <a:p>
            <a:pPr marL="457200" lvl="1" algn="l">
              <a:lnSpc>
                <a:spcPct val="150000"/>
              </a:lnSpc>
            </a:pPr>
            <a:r>
              <a:rPr lang="en-US" sz="2400" b="1" i="0" dirty="0">
                <a:solidFill>
                  <a:srgbClr val="002060"/>
                </a:solidFill>
                <a:effectLst/>
                <a:highlight>
                  <a:srgbClr val="FFFFFF"/>
                </a:highlight>
                <a:latin typeface="Söhne"/>
              </a:rPr>
              <a:t>Key Features</a:t>
            </a:r>
          </a:p>
          <a:p>
            <a:pPr marL="457200" lvl="1" algn="l">
              <a:lnSpc>
                <a:spcPct val="150000"/>
              </a:lnSpc>
            </a:pPr>
            <a:r>
              <a:rPr lang="en-US" sz="1400" b="0" i="0" dirty="0">
                <a:solidFill>
                  <a:srgbClr val="0D0D0D"/>
                </a:solidFill>
                <a:effectLst/>
                <a:highlight>
                  <a:srgbClr val="FFFFFF"/>
                </a:highlight>
                <a:latin typeface="Söhne"/>
              </a:rPr>
              <a:t>              User Registration and Authentication</a:t>
            </a:r>
          </a:p>
          <a:p>
            <a:pPr marL="457200" lvl="1" algn="l">
              <a:lnSpc>
                <a:spcPct val="150000"/>
              </a:lnSpc>
            </a:pPr>
            <a:r>
              <a:rPr lang="en-US" sz="1400" b="0" i="0" dirty="0">
                <a:solidFill>
                  <a:srgbClr val="0D0D0D"/>
                </a:solidFill>
                <a:effectLst/>
                <a:highlight>
                  <a:srgbClr val="FFFFFF"/>
                </a:highlight>
                <a:latin typeface="Söhne"/>
              </a:rPr>
              <a:t>              Note Creation and Management</a:t>
            </a:r>
          </a:p>
          <a:p>
            <a:pPr marL="457200" lvl="1" algn="l">
              <a:lnSpc>
                <a:spcPct val="150000"/>
              </a:lnSpc>
            </a:pPr>
            <a:r>
              <a:rPr lang="en-US" sz="1400" b="0" i="0" dirty="0">
                <a:solidFill>
                  <a:srgbClr val="0D0D0D"/>
                </a:solidFill>
                <a:effectLst/>
                <a:highlight>
                  <a:srgbClr val="FFFFFF"/>
                </a:highlight>
                <a:latin typeface="Söhne"/>
              </a:rPr>
              <a:t>              Collaborative Note Sharing</a:t>
            </a:r>
            <a:endParaRPr lang="en-US" sz="1400" dirty="0">
              <a:solidFill>
                <a:srgbClr val="0D0D0D"/>
              </a:solidFill>
              <a:highlight>
                <a:srgbClr val="FFFFFF"/>
              </a:highlight>
              <a:latin typeface="Söhne"/>
            </a:endParaRPr>
          </a:p>
          <a:p>
            <a:pPr marL="457200" lvl="1" algn="l">
              <a:lnSpc>
                <a:spcPct val="150000"/>
              </a:lnSpc>
            </a:pPr>
            <a:r>
              <a:rPr lang="en-US" sz="1400" b="0" i="0" dirty="0">
                <a:solidFill>
                  <a:srgbClr val="0D0D0D"/>
                </a:solidFill>
                <a:effectLst/>
                <a:highlight>
                  <a:srgbClr val="FFFFFF"/>
                </a:highlight>
                <a:latin typeface="Söhne"/>
              </a:rPr>
              <a:t>              Version Control and Revision History</a:t>
            </a:r>
          </a:p>
          <a:p>
            <a:pPr marL="457200" lvl="1" algn="l">
              <a:lnSpc>
                <a:spcPct val="150000"/>
              </a:lnSpc>
            </a:pPr>
            <a:r>
              <a:rPr lang="en-US" sz="1400" b="0" i="0" dirty="0">
                <a:solidFill>
                  <a:srgbClr val="0D0D0D"/>
                </a:solidFill>
                <a:effectLst/>
                <a:highlight>
                  <a:srgbClr val="FFFFFF"/>
                </a:highlight>
                <a:latin typeface="Söhne"/>
              </a:rPr>
              <a:t>              Search and Filtering</a:t>
            </a:r>
            <a:endParaRPr lang="en-US" sz="1400" dirty="0">
              <a:solidFill>
                <a:srgbClr val="0D0D0D"/>
              </a:solidFill>
              <a:highlight>
                <a:srgbClr val="FFFFFF"/>
              </a:highlight>
              <a:latin typeface="Söhne"/>
            </a:endParaRPr>
          </a:p>
          <a:p>
            <a:pPr marL="457200" lvl="1" algn="l">
              <a:lnSpc>
                <a:spcPct val="150000"/>
              </a:lnSpc>
            </a:pPr>
            <a:r>
              <a:rPr lang="en-US" sz="1400" b="0" i="0" dirty="0">
                <a:solidFill>
                  <a:srgbClr val="0D0D0D"/>
                </a:solidFill>
                <a:effectLst/>
                <a:highlight>
                  <a:srgbClr val="FFFFFF"/>
                </a:highlight>
                <a:latin typeface="Söhne"/>
              </a:rPr>
              <a:t>              Cross-Platform Accessibility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 name="Picture 9">
            <a:extLst>
              <a:ext uri="{FF2B5EF4-FFF2-40B4-BE49-F238E27FC236}">
                <a16:creationId xmlns:a16="http://schemas.microsoft.com/office/drawing/2014/main" id="{CAB79B1A-8488-8250-461D-DD20D551E38B}"/>
              </a:ext>
            </a:extLst>
          </p:cNvPr>
          <p:cNvPicPr>
            <a:picLocks noChangeAspect="1"/>
          </p:cNvPicPr>
          <p:nvPr/>
        </p:nvPicPr>
        <p:blipFill>
          <a:blip r:embed="rId2"/>
          <a:stretch>
            <a:fillRect/>
          </a:stretch>
        </p:blipFill>
        <p:spPr>
          <a:xfrm>
            <a:off x="1000361" y="1712692"/>
            <a:ext cx="2956469" cy="2573047"/>
          </a:xfrm>
          <a:prstGeom prst="rect">
            <a:avLst/>
          </a:prstGeom>
        </p:spPr>
      </p:pic>
      <p:pic>
        <p:nvPicPr>
          <p:cNvPr id="11" name="Picture 10">
            <a:extLst>
              <a:ext uri="{FF2B5EF4-FFF2-40B4-BE49-F238E27FC236}">
                <a16:creationId xmlns:a16="http://schemas.microsoft.com/office/drawing/2014/main" id="{B3B94EF7-7148-6B1E-B48F-60B7D6BF5443}"/>
              </a:ext>
            </a:extLst>
          </p:cNvPr>
          <p:cNvPicPr>
            <a:picLocks noChangeAspect="1"/>
          </p:cNvPicPr>
          <p:nvPr/>
        </p:nvPicPr>
        <p:blipFill>
          <a:blip r:embed="rId3"/>
          <a:stretch>
            <a:fillRect/>
          </a:stretch>
        </p:blipFill>
        <p:spPr>
          <a:xfrm>
            <a:off x="4309534" y="1843003"/>
            <a:ext cx="4165599" cy="2090952"/>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t>Modelling &amp; Results</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0E0467A6-1EAE-6121-6CB4-8836C014E61C}"/>
              </a:ext>
            </a:extLst>
          </p:cNvPr>
          <p:cNvSpPr txBox="1"/>
          <p:nvPr/>
        </p:nvSpPr>
        <p:spPr>
          <a:xfrm>
            <a:off x="1262062" y="1178158"/>
            <a:ext cx="5405437" cy="2893100"/>
          </a:xfrm>
          <a:prstGeom prst="rect">
            <a:avLst/>
          </a:prstGeom>
          <a:noFill/>
        </p:spPr>
        <p:txBody>
          <a:bodyPr wrap="square">
            <a:spAutoFit/>
          </a:bodyPr>
          <a:lstStyle/>
          <a:p>
            <a:r>
              <a:rPr lang="en-US" dirty="0">
                <a:solidFill>
                  <a:schemeClr val="tx1"/>
                </a:solidFill>
                <a:latin typeface="+mj-lt"/>
              </a:rPr>
              <a:t>Fields: username, email, password, </a:t>
            </a:r>
            <a:r>
              <a:rPr lang="en-US" dirty="0" err="1">
                <a:solidFill>
                  <a:schemeClr val="tx1"/>
                </a:solidFill>
                <a:latin typeface="+mj-lt"/>
              </a:rPr>
              <a:t>date_joined</a:t>
            </a:r>
            <a:r>
              <a:rPr lang="en-US" dirty="0">
                <a:solidFill>
                  <a:schemeClr val="tx1"/>
                </a:solidFill>
                <a:latin typeface="+mj-lt"/>
              </a:rPr>
              <a:t>, </a:t>
            </a:r>
            <a:r>
              <a:rPr lang="en-US" dirty="0" err="1">
                <a:solidFill>
                  <a:schemeClr val="tx1"/>
                </a:solidFill>
                <a:latin typeface="+mj-lt"/>
              </a:rPr>
              <a:t>last_login</a:t>
            </a:r>
            <a:br>
              <a:rPr lang="en-US" dirty="0">
                <a:solidFill>
                  <a:schemeClr val="tx1"/>
                </a:solidFill>
                <a:latin typeface="+mj-lt"/>
              </a:rPr>
            </a:br>
            <a:r>
              <a:rPr lang="en-US" dirty="0">
                <a:solidFill>
                  <a:schemeClr val="tx1"/>
                </a:solidFill>
                <a:latin typeface="+mj-lt"/>
              </a:rPr>
              <a:t>Relationships: One-to-many with Note model</a:t>
            </a:r>
            <a:br>
              <a:rPr lang="en-US" b="1" dirty="0">
                <a:solidFill>
                  <a:schemeClr val="tx1"/>
                </a:solidFill>
                <a:latin typeface="+mj-lt"/>
              </a:rPr>
            </a:br>
            <a:r>
              <a:rPr lang="en-US" b="0" i="0" dirty="0">
                <a:solidFill>
                  <a:schemeClr val="tx1"/>
                </a:solidFill>
                <a:effectLst/>
                <a:highlight>
                  <a:srgbClr val="FFFFFF"/>
                </a:highlight>
                <a:latin typeface="+mj-lt"/>
              </a:rPr>
              <a:t>Users can register for an account with a username</a:t>
            </a:r>
            <a:r>
              <a:rPr lang="en-US" b="0" i="0" dirty="0">
                <a:solidFill>
                  <a:srgbClr val="0D0D0D"/>
                </a:solidFill>
                <a:effectLst/>
                <a:highlight>
                  <a:srgbClr val="FFFFFF"/>
                </a:highlight>
                <a:latin typeface="+mj-lt"/>
              </a:rPr>
              <a:t>, email, and password.</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Authentication system ensures secure access to the application's features.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Notes are stored securely in the database and associated with the user who created them.</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Users can update, delete, and organize notes into folders.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Sharing options include granting view-only or edit access to shared notes.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Collaborators can leave comments or suggestions on shared notes</a:t>
            </a:r>
            <a:endParaRPr lang="en-US" dirty="0"/>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207</TotalTime>
  <Words>830</Words>
  <Application>Microsoft Office PowerPoint</Application>
  <PresentationFormat>On-screen Show (16:9)</PresentationFormat>
  <Paragraphs>53</Paragraphs>
  <Slides>17</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3" baseType="lpstr">
      <vt:lpstr>Arial</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Modelling &amp; Results</vt:lpstr>
      <vt:lpstr>Homepage</vt:lpstr>
      <vt:lpstr>About us page</vt:lpstr>
      <vt:lpstr>Login page</vt:lpstr>
      <vt:lpstr>Files Uploading Page</vt:lpstr>
      <vt:lpstr>Files Deleting Page</vt:lpstr>
      <vt:lpstr>Future Enhancements:</vt:lpstr>
      <vt:lpstr>Conclusion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9</cp:revision>
  <dcterms:modified xsi:type="dcterms:W3CDTF">2024-04-09T13:06:01Z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