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3" r:id="rId3"/>
    <p:sldId id="274" r:id="rId4"/>
    <p:sldId id="257" r:id="rId5"/>
    <p:sldId id="269" r:id="rId6"/>
    <p:sldId id="261" r:id="rId7"/>
    <p:sldId id="263" r:id="rId8"/>
    <p:sldId id="270" r:id="rId9"/>
    <p:sldId id="271" r:id="rId10"/>
    <p:sldId id="272"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76AD8-8CE8-4AC7-8B5E-BB619F9E642F}"/>
              </a:ext>
            </a:extLst>
          </p:cNvPr>
          <p:cNvSpPr>
            <a:spLocks noGrp="1"/>
          </p:cNvSpPr>
          <p:nvPr>
            <p:ph type="ctrTitle"/>
          </p:nvPr>
        </p:nvSpPr>
        <p:spPr/>
        <p:txBody>
          <a:bodyPr/>
          <a:lstStyle/>
          <a:p>
            <a:r>
              <a:rPr lang="en-US" b="1" i="1" u="sng" dirty="0"/>
              <a:t>Developing an Online Voting System in Java</a:t>
            </a:r>
            <a:endParaRPr lang="en-IN" b="1" i="1" u="sng" dirty="0"/>
          </a:p>
        </p:txBody>
      </p:sp>
      <p:sp>
        <p:nvSpPr>
          <p:cNvPr id="3" name="Subtitle 2">
            <a:extLst>
              <a:ext uri="{FF2B5EF4-FFF2-40B4-BE49-F238E27FC236}">
                <a16:creationId xmlns:a16="http://schemas.microsoft.com/office/drawing/2014/main" id="{90901F4E-9C86-4BBB-B8CF-EFEDFA6B479C}"/>
              </a:ext>
            </a:extLst>
          </p:cNvPr>
          <p:cNvSpPr>
            <a:spLocks noGrp="1"/>
          </p:cNvSpPr>
          <p:nvPr>
            <p:ph type="subTitle" idx="1"/>
          </p:nvPr>
        </p:nvSpPr>
        <p:spPr/>
        <p:txBody>
          <a:bodyPr/>
          <a:lstStyle/>
          <a:p>
            <a:endParaRPr lang="en-IN" dirty="0"/>
          </a:p>
          <a:p>
            <a:r>
              <a:rPr lang="en-IN" dirty="0"/>
              <a:t>Project DONE BY</a:t>
            </a:r>
          </a:p>
          <a:p>
            <a:r>
              <a:rPr lang="en-IN" dirty="0"/>
              <a:t>NIVETHAKUAMRI RAJNIKANDH</a:t>
            </a:r>
          </a:p>
        </p:txBody>
      </p:sp>
      <p:sp>
        <p:nvSpPr>
          <p:cNvPr id="4" name="Rectangle 3">
            <a:extLst>
              <a:ext uri="{FF2B5EF4-FFF2-40B4-BE49-F238E27FC236}">
                <a16:creationId xmlns:a16="http://schemas.microsoft.com/office/drawing/2014/main" id="{B943D1D5-D63C-4991-A792-A27CBE9FE754}"/>
              </a:ext>
            </a:extLst>
          </p:cNvPr>
          <p:cNvSpPr/>
          <p:nvPr/>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1886638"/>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0103-89F3-48B0-B83A-0796FC6DDCF4}"/>
              </a:ext>
            </a:extLst>
          </p:cNvPr>
          <p:cNvSpPr>
            <a:spLocks noGrp="1"/>
          </p:cNvSpPr>
          <p:nvPr>
            <p:ph type="title"/>
          </p:nvPr>
        </p:nvSpPr>
        <p:spPr>
          <a:xfrm>
            <a:off x="793378" y="685800"/>
            <a:ext cx="10131425" cy="1456267"/>
          </a:xfrm>
        </p:spPr>
        <p:txBody>
          <a:bodyPr/>
          <a:lstStyle/>
          <a:p>
            <a:endParaRPr lang="en-IN"/>
          </a:p>
        </p:txBody>
      </p:sp>
      <p:sp>
        <p:nvSpPr>
          <p:cNvPr id="3" name="Content Placeholder 2">
            <a:extLst>
              <a:ext uri="{FF2B5EF4-FFF2-40B4-BE49-F238E27FC236}">
                <a16:creationId xmlns:a16="http://schemas.microsoft.com/office/drawing/2014/main" id="{453AE212-45DD-4BF8-8551-7748C74E26BC}"/>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FCCAE06-1A93-4045-868D-69568C05FB58}"/>
              </a:ext>
            </a:extLst>
          </p:cNvPr>
          <p:cNvPicPr>
            <a:picLocks noChangeAspect="1"/>
          </p:cNvPicPr>
          <p:nvPr/>
        </p:nvPicPr>
        <p:blipFill>
          <a:blip r:embed="rId2"/>
          <a:stretch>
            <a:fillRect/>
          </a:stretch>
        </p:blipFill>
        <p:spPr>
          <a:xfrm>
            <a:off x="0" y="1"/>
            <a:ext cx="12192000" cy="3772648"/>
          </a:xfrm>
          <a:prstGeom prst="rect">
            <a:avLst/>
          </a:prstGeom>
        </p:spPr>
      </p:pic>
      <p:pic>
        <p:nvPicPr>
          <p:cNvPr id="5" name="Picture 4">
            <a:extLst>
              <a:ext uri="{FF2B5EF4-FFF2-40B4-BE49-F238E27FC236}">
                <a16:creationId xmlns:a16="http://schemas.microsoft.com/office/drawing/2014/main" id="{A99477D7-F92F-4714-9668-AC7720AD7BE6}"/>
              </a:ext>
            </a:extLst>
          </p:cNvPr>
          <p:cNvPicPr>
            <a:picLocks noChangeAspect="1"/>
          </p:cNvPicPr>
          <p:nvPr/>
        </p:nvPicPr>
        <p:blipFill>
          <a:blip r:embed="rId3"/>
          <a:stretch>
            <a:fillRect/>
          </a:stretch>
        </p:blipFill>
        <p:spPr>
          <a:xfrm>
            <a:off x="-1" y="2827866"/>
            <a:ext cx="12192001" cy="4204448"/>
          </a:xfrm>
          <a:prstGeom prst="rect">
            <a:avLst/>
          </a:prstGeom>
        </p:spPr>
      </p:pic>
      <p:sp>
        <p:nvSpPr>
          <p:cNvPr id="6" name="TextBox 5">
            <a:extLst>
              <a:ext uri="{FF2B5EF4-FFF2-40B4-BE49-F238E27FC236}">
                <a16:creationId xmlns:a16="http://schemas.microsoft.com/office/drawing/2014/main" id="{FB0D89D5-02BA-4690-A29B-08C1A70A20EF}"/>
              </a:ext>
            </a:extLst>
          </p:cNvPr>
          <p:cNvSpPr txBox="1"/>
          <p:nvPr/>
        </p:nvSpPr>
        <p:spPr>
          <a:xfrm>
            <a:off x="538537" y="5826981"/>
            <a:ext cx="10641106" cy="338554"/>
          </a:xfrm>
          <a:prstGeom prst="rect">
            <a:avLst/>
          </a:prstGeom>
          <a:noFill/>
        </p:spPr>
        <p:txBody>
          <a:bodyPr wrap="square" rtlCol="0">
            <a:spAutoFit/>
          </a:bodyPr>
          <a:lstStyle/>
          <a:p>
            <a:pPr marL="285750" indent="-285750" algn="ctr">
              <a:buFont typeface="Arial" panose="020B0604020202020204" pitchFamily="34" charset="0"/>
              <a:buChar char="•"/>
            </a:pPr>
            <a:r>
              <a:rPr lang="en-IN" sz="1600" b="1" dirty="0">
                <a:solidFill>
                  <a:schemeClr val="bg1"/>
                </a:solidFill>
              </a:rPr>
              <a:t>Finally by entering the correct details, the Voter is eligible to vote for their Candidate!! </a:t>
            </a:r>
          </a:p>
        </p:txBody>
      </p:sp>
    </p:spTree>
    <p:extLst>
      <p:ext uri="{BB962C8B-B14F-4D97-AF65-F5344CB8AC3E}">
        <p14:creationId xmlns:p14="http://schemas.microsoft.com/office/powerpoint/2010/main" val="13989838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9221B5-5A88-41F9-983D-6B26DC3C233D}"/>
              </a:ext>
            </a:extLst>
          </p:cNvPr>
          <p:cNvSpPr txBox="1"/>
          <p:nvPr/>
        </p:nvSpPr>
        <p:spPr>
          <a:xfrm>
            <a:off x="573741" y="1703294"/>
            <a:ext cx="10748683" cy="2031325"/>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pPr algn="ctr"/>
            <a:r>
              <a:rPr lang="en-IN" sz="3600" b="1" i="1" dirty="0"/>
              <a:t>THANK YOU!</a:t>
            </a:r>
          </a:p>
        </p:txBody>
      </p:sp>
    </p:spTree>
    <p:extLst>
      <p:ext uri="{BB962C8B-B14F-4D97-AF65-F5344CB8AC3E}">
        <p14:creationId xmlns:p14="http://schemas.microsoft.com/office/powerpoint/2010/main" val="7994705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0DADEE-B126-473B-B711-74BF13FAF58E}"/>
              </a:ext>
            </a:extLst>
          </p:cNvPr>
          <p:cNvSpPr txBox="1"/>
          <p:nvPr/>
        </p:nvSpPr>
        <p:spPr>
          <a:xfrm>
            <a:off x="188258" y="394692"/>
            <a:ext cx="12192000" cy="6463308"/>
          </a:xfrm>
          <a:prstGeom prst="rect">
            <a:avLst/>
          </a:prstGeom>
          <a:noFill/>
        </p:spPr>
        <p:txBody>
          <a:bodyPr wrap="square" rtlCol="0">
            <a:spAutoFit/>
          </a:bodyPr>
          <a:lstStyle/>
          <a:p>
            <a:r>
              <a:rPr lang="en-US" sz="2400" b="1" u="sng" dirty="0"/>
              <a:t>Abstract:</a:t>
            </a:r>
            <a:endParaRPr lang="en-US" sz="2400" u="sng" dirty="0"/>
          </a:p>
          <a:p>
            <a:pPr marL="742950" lvl="1" indent="-285750">
              <a:buFont typeface="Arial" panose="020B0604020202020204" pitchFamily="34" charset="0"/>
              <a:buChar char="•"/>
            </a:pPr>
            <a:r>
              <a:rPr lang="en-US" dirty="0"/>
              <a:t>Introduction to the development of an online voting system using Java.</a:t>
            </a:r>
          </a:p>
          <a:p>
            <a:pPr marL="742950" lvl="1" indent="-285750">
              <a:buFont typeface="Arial" panose="020B0604020202020204" pitchFamily="34" charset="0"/>
              <a:buChar char="•"/>
            </a:pPr>
            <a:r>
              <a:rPr lang="en-US" dirty="0"/>
              <a:t>Overview of the features and functionalities implemented in the system.</a:t>
            </a:r>
          </a:p>
          <a:p>
            <a:pPr marL="742950" lvl="1" indent="-285750">
              <a:buFont typeface="Arial" panose="020B0604020202020204" pitchFamily="34" charset="0"/>
              <a:buChar char="•"/>
            </a:pPr>
            <a:r>
              <a:rPr lang="en-US" dirty="0"/>
              <a:t>Importance of secure and efficient online voting systems in modern democracies.</a:t>
            </a:r>
          </a:p>
          <a:p>
            <a:endParaRPr lang="en-US" dirty="0"/>
          </a:p>
          <a:p>
            <a:r>
              <a:rPr lang="en-US" sz="2400" b="1" u="sng" dirty="0"/>
              <a:t>Objective</a:t>
            </a:r>
            <a:r>
              <a:rPr lang="en-US" u="sng" dirty="0"/>
              <a:t>:</a:t>
            </a:r>
          </a:p>
          <a:p>
            <a:pPr marL="742950" lvl="1" indent="-285750">
              <a:buFont typeface="Arial" panose="020B0604020202020204" pitchFamily="34" charset="0"/>
              <a:buChar char="•"/>
            </a:pPr>
            <a:r>
              <a:rPr lang="en-US" dirty="0"/>
              <a:t>To create a user-friendly online platform for voting.</a:t>
            </a:r>
          </a:p>
          <a:p>
            <a:pPr marL="742950" lvl="1" indent="-285750">
              <a:buFont typeface="Arial" panose="020B0604020202020204" pitchFamily="34" charset="0"/>
              <a:buChar char="•"/>
            </a:pPr>
            <a:r>
              <a:rPr lang="en-US" dirty="0"/>
              <a:t>To ensure eligibility verification and prevent duplicate voting.</a:t>
            </a:r>
          </a:p>
          <a:p>
            <a:pPr marL="742950" lvl="1" indent="-285750">
              <a:buFont typeface="Arial" panose="020B0604020202020204" pitchFamily="34" charset="0"/>
              <a:buChar char="•"/>
            </a:pPr>
            <a:r>
              <a:rPr lang="en-US" dirty="0"/>
              <a:t>To provide real-time updates on candidate votes.</a:t>
            </a:r>
          </a:p>
          <a:p>
            <a:pPr marL="742950" lvl="1" indent="-285750">
              <a:buFont typeface="Arial" panose="020B0604020202020204" pitchFamily="34" charset="0"/>
              <a:buChar char="•"/>
            </a:pPr>
            <a:r>
              <a:rPr lang="en-US" dirty="0"/>
              <a:t>To utilize various Java technologies for implementation.</a:t>
            </a:r>
          </a:p>
          <a:p>
            <a:pPr marL="285750" indent="-285750">
              <a:buFont typeface="Arial" panose="020B0604020202020204" pitchFamily="34" charset="0"/>
              <a:buChar char="•"/>
            </a:pPr>
            <a:endParaRPr lang="en-US" dirty="0"/>
          </a:p>
          <a:p>
            <a:r>
              <a:rPr lang="en-US" sz="2400" b="1" u="sng" dirty="0"/>
              <a:t>Application Overview:</a:t>
            </a:r>
            <a:endParaRPr lang="en-US" u="sng" dirty="0"/>
          </a:p>
          <a:p>
            <a:pPr marL="742950" lvl="1" indent="-285750">
              <a:buFont typeface="Arial" panose="020B0604020202020204" pitchFamily="34" charset="0"/>
              <a:buChar char="•"/>
            </a:pPr>
            <a:r>
              <a:rPr lang="en-US" b="1" u="sng" dirty="0"/>
              <a:t>Name</a:t>
            </a:r>
            <a:r>
              <a:rPr lang="en-US" dirty="0"/>
              <a:t>: Online Voting System</a:t>
            </a:r>
          </a:p>
          <a:p>
            <a:pPr marL="742950" lvl="1" indent="-285750">
              <a:buFont typeface="Arial" panose="020B0604020202020204" pitchFamily="34" charset="0"/>
              <a:buChar char="•"/>
            </a:pPr>
            <a:r>
              <a:rPr lang="en-US" b="1" u="sng" dirty="0"/>
              <a:t>Functionality</a:t>
            </a:r>
            <a:r>
              <a:rPr lang="en-US" dirty="0"/>
              <a:t>: Allows users to vote for candidates online.</a:t>
            </a:r>
          </a:p>
          <a:p>
            <a:pPr marL="742950" lvl="1" indent="-285750">
              <a:buFont typeface="Arial" panose="020B0604020202020204" pitchFamily="34" charset="0"/>
              <a:buChar char="•"/>
            </a:pPr>
            <a:r>
              <a:rPr lang="en-US" b="1" u="sng" dirty="0"/>
              <a:t>Key Features</a:t>
            </a:r>
            <a:r>
              <a:rPr lang="en-US" dirty="0"/>
              <a:t>:</a:t>
            </a:r>
          </a:p>
          <a:p>
            <a:pPr marL="742950" lvl="1" indent="-285750">
              <a:buFont typeface="Arial" panose="020B0604020202020204" pitchFamily="34" charset="0"/>
              <a:buChar char="•"/>
            </a:pPr>
            <a:r>
              <a:rPr lang="en-US" dirty="0"/>
              <a:t>Eligibility verification based on age.</a:t>
            </a:r>
          </a:p>
          <a:p>
            <a:pPr marL="742950" lvl="1" indent="-285750">
              <a:buFont typeface="Arial" panose="020B0604020202020204" pitchFamily="34" charset="0"/>
              <a:buChar char="•"/>
            </a:pPr>
            <a:r>
              <a:rPr lang="en-US" dirty="0"/>
              <a:t>Real-time vote counting.</a:t>
            </a:r>
          </a:p>
          <a:p>
            <a:pPr marL="742950" lvl="1" indent="-285750">
              <a:buFont typeface="Arial" panose="020B0604020202020204" pitchFamily="34" charset="0"/>
              <a:buChar char="•"/>
            </a:pPr>
            <a:r>
              <a:rPr lang="en-US" dirty="0"/>
              <a:t>User-friendly interface with GUI elements.</a:t>
            </a:r>
          </a:p>
          <a:p>
            <a:pPr marL="742950" lvl="1" indent="-285750">
              <a:buFont typeface="Arial" panose="020B0604020202020204" pitchFamily="34" charset="0"/>
              <a:buChar char="•"/>
            </a:pPr>
            <a:r>
              <a:rPr lang="en-US" dirty="0"/>
              <a:t>Utilization of Java's threading for responsive UI.</a:t>
            </a:r>
          </a:p>
          <a:p>
            <a:pPr marL="742950" lvl="1" indent="-285750">
              <a:buFont typeface="Arial" panose="020B0604020202020204" pitchFamily="34" charset="0"/>
              <a:buChar char="•"/>
            </a:pPr>
            <a:r>
              <a:rPr lang="en-US" dirty="0"/>
              <a:t>Implementation of interfaces for event handling.</a:t>
            </a:r>
          </a:p>
          <a:p>
            <a:pPr marL="742950" lvl="1" indent="-285750">
              <a:buFont typeface="Arial" panose="020B0604020202020204" pitchFamily="34" charset="0"/>
              <a:buChar char="•"/>
            </a:pPr>
            <a:r>
              <a:rPr lang="en-US" dirty="0"/>
              <a:t>Organized code structure using packages.</a:t>
            </a:r>
          </a:p>
          <a:p>
            <a:endParaRPr lang="en-IN" dirty="0"/>
          </a:p>
        </p:txBody>
      </p:sp>
      <p:sp>
        <p:nvSpPr>
          <p:cNvPr id="5" name="Rectangle 4">
            <a:extLst>
              <a:ext uri="{FF2B5EF4-FFF2-40B4-BE49-F238E27FC236}">
                <a16:creationId xmlns:a16="http://schemas.microsoft.com/office/drawing/2014/main" id="{8211FD03-560F-4B9F-9BFB-79DBCC12400F}"/>
              </a:ext>
            </a:extLst>
          </p:cNvPr>
          <p:cNvSpPr/>
          <p:nvPr/>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083519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47848-FD93-473C-A865-FC74545FDB2D}"/>
              </a:ext>
            </a:extLst>
          </p:cNvPr>
          <p:cNvSpPr txBox="1"/>
          <p:nvPr/>
        </p:nvSpPr>
        <p:spPr>
          <a:xfrm>
            <a:off x="179294" y="428178"/>
            <a:ext cx="12192000" cy="6001643"/>
          </a:xfrm>
          <a:prstGeom prst="rect">
            <a:avLst/>
          </a:prstGeom>
          <a:noFill/>
        </p:spPr>
        <p:txBody>
          <a:bodyPr wrap="square" rtlCol="0">
            <a:spAutoFit/>
          </a:bodyPr>
          <a:lstStyle/>
          <a:p>
            <a:r>
              <a:rPr lang="en-IN" sz="2400" b="1" u="sng" dirty="0"/>
              <a:t>Technology Used in Java:</a:t>
            </a:r>
          </a:p>
          <a:p>
            <a:endParaRPr lang="en-IN" dirty="0"/>
          </a:p>
          <a:p>
            <a:r>
              <a:rPr lang="en-IN" b="1" u="sng" dirty="0"/>
              <a:t>GUI (Graphical User Interface):</a:t>
            </a:r>
          </a:p>
          <a:p>
            <a:pPr marL="742950" lvl="1" indent="-285750">
              <a:buFont typeface="Arial" panose="020B0604020202020204" pitchFamily="34" charset="0"/>
              <a:buChar char="•"/>
            </a:pPr>
            <a:r>
              <a:rPr lang="en-IN" dirty="0"/>
              <a:t>Utilized Swing library for creating interactive GUI elements.</a:t>
            </a:r>
          </a:p>
          <a:p>
            <a:pPr marL="742950" lvl="1" indent="-285750">
              <a:buFont typeface="Arial" panose="020B0604020202020204" pitchFamily="34" charset="0"/>
              <a:buChar char="•"/>
            </a:pPr>
            <a:r>
              <a:rPr lang="en-IN" dirty="0"/>
              <a:t>Implemented </a:t>
            </a:r>
            <a:r>
              <a:rPr lang="en-IN" dirty="0" err="1"/>
              <a:t>JLabels</a:t>
            </a:r>
            <a:r>
              <a:rPr lang="en-IN" dirty="0"/>
              <a:t>, </a:t>
            </a:r>
            <a:r>
              <a:rPr lang="en-IN" dirty="0" err="1"/>
              <a:t>JTextFields</a:t>
            </a:r>
            <a:r>
              <a:rPr lang="en-IN" dirty="0"/>
              <a:t>, </a:t>
            </a:r>
            <a:r>
              <a:rPr lang="en-IN" dirty="0" err="1"/>
              <a:t>JComboBoxes</a:t>
            </a:r>
            <a:r>
              <a:rPr lang="en-IN" dirty="0"/>
              <a:t>, </a:t>
            </a:r>
            <a:r>
              <a:rPr lang="en-IN" dirty="0" err="1"/>
              <a:t>JRadioButtons</a:t>
            </a:r>
            <a:r>
              <a:rPr lang="en-IN" dirty="0"/>
              <a:t>, and </a:t>
            </a:r>
            <a:r>
              <a:rPr lang="en-IN" dirty="0" err="1"/>
              <a:t>JButtons</a:t>
            </a:r>
            <a:r>
              <a:rPr lang="en-IN" dirty="0"/>
              <a:t> for user input and interaction.</a:t>
            </a:r>
          </a:p>
          <a:p>
            <a:pPr marL="742950" lvl="1" indent="-285750">
              <a:buFont typeface="Arial" panose="020B0604020202020204" pitchFamily="34" charset="0"/>
              <a:buChar char="•"/>
            </a:pPr>
            <a:r>
              <a:rPr lang="en-IN" dirty="0"/>
              <a:t>Designed a visually appealing interface for the voting system.</a:t>
            </a:r>
          </a:p>
          <a:p>
            <a:endParaRPr lang="en-IN" dirty="0"/>
          </a:p>
          <a:p>
            <a:r>
              <a:rPr lang="en-IN" b="1" u="sng" dirty="0"/>
              <a:t>Threads:</a:t>
            </a:r>
            <a:endParaRPr lang="en-IN" dirty="0"/>
          </a:p>
          <a:p>
            <a:pPr marL="742950" lvl="1" indent="-285750">
              <a:buFont typeface="Arial" panose="020B0604020202020204" pitchFamily="34" charset="0"/>
              <a:buChar char="•"/>
            </a:pPr>
            <a:r>
              <a:rPr lang="en-IN" dirty="0"/>
              <a:t>Implemented threading for responsive user interface and background tasks.</a:t>
            </a:r>
          </a:p>
          <a:p>
            <a:pPr marL="742950" lvl="1" indent="-285750">
              <a:buFont typeface="Arial" panose="020B0604020202020204" pitchFamily="34" charset="0"/>
              <a:buChar char="•"/>
            </a:pPr>
            <a:r>
              <a:rPr lang="en-IN" dirty="0"/>
              <a:t>Utilized </a:t>
            </a:r>
            <a:r>
              <a:rPr lang="en-IN" dirty="0" err="1"/>
              <a:t>SwingUtilities.invokeLater</a:t>
            </a:r>
            <a:r>
              <a:rPr lang="en-IN" dirty="0"/>
              <a:t>() for safe GUI updates.</a:t>
            </a:r>
          </a:p>
          <a:p>
            <a:pPr marL="742950" lvl="1" indent="-285750">
              <a:buFont typeface="Arial" panose="020B0604020202020204" pitchFamily="34" charset="0"/>
              <a:buChar char="•"/>
            </a:pPr>
            <a:r>
              <a:rPr lang="en-IN" dirty="0"/>
              <a:t>Ensured smooth execution of tasks without freezing the UI.</a:t>
            </a:r>
          </a:p>
          <a:p>
            <a:endParaRPr lang="en-IN" dirty="0"/>
          </a:p>
          <a:p>
            <a:r>
              <a:rPr lang="en-IN" b="1" u="sng" dirty="0"/>
              <a:t>Interfaces:</a:t>
            </a:r>
            <a:endParaRPr lang="en-IN" dirty="0"/>
          </a:p>
          <a:p>
            <a:pPr marL="742950" lvl="1" indent="-285750">
              <a:buFont typeface="Arial" panose="020B0604020202020204" pitchFamily="34" charset="0"/>
              <a:buChar char="•"/>
            </a:pPr>
            <a:r>
              <a:rPr lang="en-IN" dirty="0"/>
              <a:t>Implemented ActionListener interface for handling button clicks and user actions.</a:t>
            </a:r>
          </a:p>
          <a:p>
            <a:pPr marL="742950" lvl="1" indent="-285750">
              <a:buFont typeface="Arial" panose="020B0604020202020204" pitchFamily="34" charset="0"/>
              <a:buChar char="•"/>
            </a:pPr>
            <a:r>
              <a:rPr lang="en-IN" dirty="0"/>
              <a:t>Utilized </a:t>
            </a:r>
            <a:r>
              <a:rPr lang="en-IN" dirty="0" err="1"/>
              <a:t>KeyListener</a:t>
            </a:r>
            <a:r>
              <a:rPr lang="en-IN" dirty="0"/>
              <a:t> interface for input validation.</a:t>
            </a:r>
          </a:p>
          <a:p>
            <a:pPr marL="742950" lvl="1" indent="-285750">
              <a:buFont typeface="Arial" panose="020B0604020202020204" pitchFamily="34" charset="0"/>
              <a:buChar char="•"/>
            </a:pPr>
            <a:r>
              <a:rPr lang="en-IN" dirty="0"/>
              <a:t>Ensured proper event handling and user interaction.</a:t>
            </a:r>
          </a:p>
          <a:p>
            <a:endParaRPr lang="en-IN" dirty="0"/>
          </a:p>
          <a:p>
            <a:r>
              <a:rPr lang="en-IN" b="1" u="sng" dirty="0"/>
              <a:t>Packages:</a:t>
            </a:r>
            <a:endParaRPr lang="en-IN" dirty="0"/>
          </a:p>
          <a:p>
            <a:pPr marL="742950" lvl="1" indent="-285750">
              <a:buFont typeface="Arial" panose="020B0604020202020204" pitchFamily="34" charset="0"/>
              <a:buChar char="•"/>
            </a:pPr>
            <a:r>
              <a:rPr lang="en-IN" dirty="0"/>
              <a:t>Organized code into packages for better modularity and maintainability.</a:t>
            </a:r>
          </a:p>
          <a:p>
            <a:pPr marL="742950" lvl="1" indent="-285750">
              <a:buFont typeface="Arial" panose="020B0604020202020204" pitchFamily="34" charset="0"/>
              <a:buChar char="•"/>
            </a:pPr>
            <a:r>
              <a:rPr lang="en-IN" dirty="0"/>
              <a:t>Segregated UI components, event handling, and business logic into separate packages.</a:t>
            </a:r>
          </a:p>
          <a:p>
            <a:pPr marL="742950" lvl="1" indent="-285750">
              <a:buFont typeface="Arial" panose="020B0604020202020204" pitchFamily="34" charset="0"/>
              <a:buChar char="•"/>
            </a:pPr>
            <a:r>
              <a:rPr lang="en-IN" dirty="0"/>
              <a:t>Enhanced code readability and scalability.</a:t>
            </a:r>
          </a:p>
        </p:txBody>
      </p:sp>
      <p:sp>
        <p:nvSpPr>
          <p:cNvPr id="5" name="Rectangle 4">
            <a:extLst>
              <a:ext uri="{FF2B5EF4-FFF2-40B4-BE49-F238E27FC236}">
                <a16:creationId xmlns:a16="http://schemas.microsoft.com/office/drawing/2014/main" id="{F6E0C318-0165-4CC4-9813-ED812B25DE7E}"/>
              </a:ext>
            </a:extLst>
          </p:cNvPr>
          <p:cNvSpPr/>
          <p:nvPr/>
        </p:nvSpPr>
        <p:spPr>
          <a:xfrm>
            <a:off x="0" y="0"/>
            <a:ext cx="12192000" cy="68580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552677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1B387C-5BF4-40B6-B3F1-DFDCCCE8E90E}"/>
              </a:ext>
            </a:extLst>
          </p:cNvPr>
          <p:cNvPicPr>
            <a:picLocks noChangeAspect="1"/>
          </p:cNvPicPr>
          <p:nvPr/>
        </p:nvPicPr>
        <p:blipFill>
          <a:blip r:embed="rId2"/>
          <a:stretch>
            <a:fillRect/>
          </a:stretch>
        </p:blipFill>
        <p:spPr>
          <a:xfrm>
            <a:off x="0" y="17267"/>
            <a:ext cx="12192000" cy="6858000"/>
          </a:xfrm>
          <a:prstGeom prst="rect">
            <a:avLst/>
          </a:prstGeom>
        </p:spPr>
      </p:pic>
      <p:sp>
        <p:nvSpPr>
          <p:cNvPr id="5" name="TextBox 4">
            <a:extLst>
              <a:ext uri="{FF2B5EF4-FFF2-40B4-BE49-F238E27FC236}">
                <a16:creationId xmlns:a16="http://schemas.microsoft.com/office/drawing/2014/main" id="{0C4759FA-85A8-4739-8E3B-B346C5C3EC56}"/>
              </a:ext>
            </a:extLst>
          </p:cNvPr>
          <p:cNvSpPr txBox="1"/>
          <p:nvPr/>
        </p:nvSpPr>
        <p:spPr>
          <a:xfrm>
            <a:off x="788894" y="4285129"/>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Online Voting Site which consists of Name field, Date of Birth field, Age field, Gender field, Phone Number field, City and State field, and Candidate field.</a:t>
            </a:r>
          </a:p>
        </p:txBody>
      </p:sp>
      <p:sp>
        <p:nvSpPr>
          <p:cNvPr id="6" name="TextBox 5">
            <a:extLst>
              <a:ext uri="{FF2B5EF4-FFF2-40B4-BE49-F238E27FC236}">
                <a16:creationId xmlns:a16="http://schemas.microsoft.com/office/drawing/2014/main" id="{1DD092E9-E37B-4E51-8946-0DA2C7895CF9}"/>
              </a:ext>
            </a:extLst>
          </p:cNvPr>
          <p:cNvSpPr txBox="1"/>
          <p:nvPr/>
        </p:nvSpPr>
        <p:spPr>
          <a:xfrm>
            <a:off x="788894" y="4937175"/>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A Title is given as “Online Voting System” and a heading is mentioned as “VOTE FOR YOUR CANDIDATE”.</a:t>
            </a:r>
          </a:p>
        </p:txBody>
      </p:sp>
      <p:sp>
        <p:nvSpPr>
          <p:cNvPr id="7" name="Rectangle 6">
            <a:extLst>
              <a:ext uri="{FF2B5EF4-FFF2-40B4-BE49-F238E27FC236}">
                <a16:creationId xmlns:a16="http://schemas.microsoft.com/office/drawing/2014/main" id="{87F9C641-C390-492D-8570-90E14242341E}"/>
              </a:ext>
            </a:extLst>
          </p:cNvPr>
          <p:cNvSpPr/>
          <p:nvPr/>
        </p:nvSpPr>
        <p:spPr>
          <a:xfrm>
            <a:off x="116542" y="770964"/>
            <a:ext cx="1129553" cy="292249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B1664947-2E25-46F2-8B2C-0AB2F535CBA7}"/>
              </a:ext>
            </a:extLst>
          </p:cNvPr>
          <p:cNvSpPr/>
          <p:nvPr/>
        </p:nvSpPr>
        <p:spPr>
          <a:xfrm>
            <a:off x="116542" y="0"/>
            <a:ext cx="1819834" cy="68131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41194BF-ABF2-4EF3-B128-021B28F47F07}"/>
              </a:ext>
            </a:extLst>
          </p:cNvPr>
          <p:cNvSpPr txBox="1"/>
          <p:nvPr/>
        </p:nvSpPr>
        <p:spPr>
          <a:xfrm>
            <a:off x="788894" y="5416786"/>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Close, Maximize, and Minimize icons are present in Java AWT by default. </a:t>
            </a:r>
          </a:p>
        </p:txBody>
      </p:sp>
      <p:sp>
        <p:nvSpPr>
          <p:cNvPr id="10" name="Rectangle 9">
            <a:extLst>
              <a:ext uri="{FF2B5EF4-FFF2-40B4-BE49-F238E27FC236}">
                <a16:creationId xmlns:a16="http://schemas.microsoft.com/office/drawing/2014/main" id="{F228E983-4063-46F2-832F-12B2F2C505AC}"/>
              </a:ext>
            </a:extLst>
          </p:cNvPr>
          <p:cNvSpPr/>
          <p:nvPr/>
        </p:nvSpPr>
        <p:spPr>
          <a:xfrm>
            <a:off x="11053482" y="0"/>
            <a:ext cx="1125071" cy="268941"/>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250B6F1-B9B6-4188-A1C9-BB59B31DCD8B}"/>
              </a:ext>
            </a:extLst>
          </p:cNvPr>
          <p:cNvSpPr txBox="1"/>
          <p:nvPr/>
        </p:nvSpPr>
        <p:spPr>
          <a:xfrm>
            <a:off x="788894" y="5798839"/>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Background of the Frame is set as “Light Blue”.</a:t>
            </a:r>
          </a:p>
        </p:txBody>
      </p:sp>
      <p:sp>
        <p:nvSpPr>
          <p:cNvPr id="12" name="Rectangle 11">
            <a:extLst>
              <a:ext uri="{FF2B5EF4-FFF2-40B4-BE49-F238E27FC236}">
                <a16:creationId xmlns:a16="http://schemas.microsoft.com/office/drawing/2014/main" id="{AB7C999A-2884-42AF-B585-1E171994EFD8}"/>
              </a:ext>
            </a:extLst>
          </p:cNvPr>
          <p:cNvSpPr/>
          <p:nvPr/>
        </p:nvSpPr>
        <p:spPr>
          <a:xfrm>
            <a:off x="13447" y="197224"/>
            <a:ext cx="12192000" cy="6275294"/>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F9F1504-A8E0-42A3-9AC4-1895B691656E}"/>
              </a:ext>
            </a:extLst>
          </p:cNvPr>
          <p:cNvSpPr txBox="1"/>
          <p:nvPr/>
        </p:nvSpPr>
        <p:spPr>
          <a:xfrm>
            <a:off x="3272117" y="311986"/>
            <a:ext cx="4948518" cy="369332"/>
          </a:xfrm>
          <a:prstGeom prst="rect">
            <a:avLst/>
          </a:prstGeom>
          <a:noFill/>
        </p:spPr>
        <p:txBody>
          <a:bodyPr wrap="square" rtlCol="0">
            <a:spAutoFit/>
          </a:bodyPr>
          <a:lstStyle/>
          <a:p>
            <a:pPr algn="ctr"/>
            <a:r>
              <a:rPr lang="en-IN" b="1" u="sng" dirty="0">
                <a:solidFill>
                  <a:schemeClr val="bg1"/>
                </a:solidFill>
              </a:rPr>
              <a:t>SAMPLE SCREENSHOT OF THE PROJECT</a:t>
            </a:r>
          </a:p>
        </p:txBody>
      </p:sp>
    </p:spTree>
    <p:extLst>
      <p:ext uri="{BB962C8B-B14F-4D97-AF65-F5344CB8AC3E}">
        <p14:creationId xmlns:p14="http://schemas.microsoft.com/office/powerpoint/2010/main" val="386645641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p:bldP spid="10" grpId="0" animBg="1"/>
      <p:bldP spid="11" grpId="0"/>
      <p:bldP spid="12"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103330-398E-4F88-985D-818CAD536AA3}"/>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0DE137AB-3A38-49BE-B660-13E69F7FA6F2}"/>
              </a:ext>
            </a:extLst>
          </p:cNvPr>
          <p:cNvSpPr txBox="1"/>
          <p:nvPr/>
        </p:nvSpPr>
        <p:spPr>
          <a:xfrm>
            <a:off x="775447" y="4724400"/>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Name field is the place where the Voter Name is filled.</a:t>
            </a:r>
          </a:p>
        </p:txBody>
      </p:sp>
      <p:sp>
        <p:nvSpPr>
          <p:cNvPr id="5" name="TextBox 4">
            <a:extLst>
              <a:ext uri="{FF2B5EF4-FFF2-40B4-BE49-F238E27FC236}">
                <a16:creationId xmlns:a16="http://schemas.microsoft.com/office/drawing/2014/main" id="{CAC8D3D0-D8E3-4A0D-B19C-EE4B96AB0432}"/>
              </a:ext>
            </a:extLst>
          </p:cNvPr>
          <p:cNvSpPr txBox="1"/>
          <p:nvPr/>
        </p:nvSpPr>
        <p:spPr>
          <a:xfrm>
            <a:off x="775447" y="5062954"/>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Name field consists of a Condition in which no “Numbers” and “Special Characters” can be entered in the field.</a:t>
            </a:r>
          </a:p>
        </p:txBody>
      </p:sp>
      <p:sp>
        <p:nvSpPr>
          <p:cNvPr id="6" name="Rectangle 5">
            <a:extLst>
              <a:ext uri="{FF2B5EF4-FFF2-40B4-BE49-F238E27FC236}">
                <a16:creationId xmlns:a16="http://schemas.microsoft.com/office/drawing/2014/main" id="{E61D8B01-3C5A-45F9-9B19-C82176E0AEC7}"/>
              </a:ext>
            </a:extLst>
          </p:cNvPr>
          <p:cNvSpPr/>
          <p:nvPr/>
        </p:nvSpPr>
        <p:spPr>
          <a:xfrm>
            <a:off x="215153" y="726141"/>
            <a:ext cx="11860306" cy="367553"/>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CA55651-1363-4009-9B07-49CACF6CCA2F}"/>
              </a:ext>
            </a:extLst>
          </p:cNvPr>
          <p:cNvSpPr txBox="1"/>
          <p:nvPr/>
        </p:nvSpPr>
        <p:spPr>
          <a:xfrm>
            <a:off x="775447" y="5401508"/>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Already Entered Voter Name cannot Vote again for another candidate and hence the message will be displayed that the Voter had already Voted.</a:t>
            </a:r>
          </a:p>
        </p:txBody>
      </p:sp>
      <p:sp>
        <p:nvSpPr>
          <p:cNvPr id="2" name="Rectangle 1">
            <a:extLst>
              <a:ext uri="{FF2B5EF4-FFF2-40B4-BE49-F238E27FC236}">
                <a16:creationId xmlns:a16="http://schemas.microsoft.com/office/drawing/2014/main" id="{C32EBE3C-7A81-4C0A-926B-2030480C3C20}"/>
              </a:ext>
            </a:extLst>
          </p:cNvPr>
          <p:cNvSpPr/>
          <p:nvPr/>
        </p:nvSpPr>
        <p:spPr>
          <a:xfrm>
            <a:off x="89647" y="4078941"/>
            <a:ext cx="2761129" cy="33855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52271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64188-EA0E-4F20-ABB7-AA2AC9286EA2}"/>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82DBF59D-D277-4F12-AC34-04AE07E25521}"/>
              </a:ext>
            </a:extLst>
          </p:cNvPr>
          <p:cNvSpPr txBox="1"/>
          <p:nvPr/>
        </p:nvSpPr>
        <p:spPr>
          <a:xfrm>
            <a:off x="775447" y="4527177"/>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Date of Birth field is present where the voter’s Date of Birth can be entered using a combo box feature which consists of a drop-down button with all 12 months and years from 1920 – 2019 and the date box as well.</a:t>
            </a:r>
          </a:p>
        </p:txBody>
      </p:sp>
      <p:sp>
        <p:nvSpPr>
          <p:cNvPr id="5" name="TextBox 4">
            <a:extLst>
              <a:ext uri="{FF2B5EF4-FFF2-40B4-BE49-F238E27FC236}">
                <a16:creationId xmlns:a16="http://schemas.microsoft.com/office/drawing/2014/main" id="{1D81D5FC-54DD-441E-BA9F-0002BA728A37}"/>
              </a:ext>
            </a:extLst>
          </p:cNvPr>
          <p:cNvSpPr txBox="1"/>
          <p:nvPr/>
        </p:nvSpPr>
        <p:spPr>
          <a:xfrm>
            <a:off x="775447" y="5073345"/>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After the Voter enters the Date of Birth Field the age is Automatically Generated using the Action event method and the age field cannot be manually changed by the Voter. </a:t>
            </a:r>
          </a:p>
        </p:txBody>
      </p:sp>
      <p:sp>
        <p:nvSpPr>
          <p:cNvPr id="6" name="Rectangle 5">
            <a:extLst>
              <a:ext uri="{FF2B5EF4-FFF2-40B4-BE49-F238E27FC236}">
                <a16:creationId xmlns:a16="http://schemas.microsoft.com/office/drawing/2014/main" id="{D6A8CBB6-0856-482A-B439-B5F71158ACBE}"/>
              </a:ext>
            </a:extLst>
          </p:cNvPr>
          <p:cNvSpPr/>
          <p:nvPr/>
        </p:nvSpPr>
        <p:spPr>
          <a:xfrm>
            <a:off x="0" y="1120588"/>
            <a:ext cx="12192000" cy="71717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97AF88F9-80A4-44BA-B753-46ADF39A3D79}"/>
              </a:ext>
            </a:extLst>
          </p:cNvPr>
          <p:cNvSpPr txBox="1"/>
          <p:nvPr/>
        </p:nvSpPr>
        <p:spPr>
          <a:xfrm>
            <a:off x="775447" y="5600209"/>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By using this Age Calculation, it is easy to identify the eligibility of the Voter (Voters who are 18 years or above are eligible to vote, otherwise, they can’t vote.)</a:t>
            </a:r>
          </a:p>
        </p:txBody>
      </p:sp>
      <p:sp>
        <p:nvSpPr>
          <p:cNvPr id="2" name="Rectangle 1">
            <a:extLst>
              <a:ext uri="{FF2B5EF4-FFF2-40B4-BE49-F238E27FC236}">
                <a16:creationId xmlns:a16="http://schemas.microsoft.com/office/drawing/2014/main" id="{3D7E492F-1142-42BB-973D-4D68CADBDDED}"/>
              </a:ext>
            </a:extLst>
          </p:cNvPr>
          <p:cNvSpPr/>
          <p:nvPr/>
        </p:nvSpPr>
        <p:spPr>
          <a:xfrm>
            <a:off x="125506" y="4069976"/>
            <a:ext cx="1739153" cy="338554"/>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C0FD1048-E329-4BB7-8399-E850A5E39E6E}"/>
              </a:ext>
            </a:extLst>
          </p:cNvPr>
          <p:cNvSpPr txBox="1"/>
          <p:nvPr/>
        </p:nvSpPr>
        <p:spPr>
          <a:xfrm>
            <a:off x="775447" y="6127072"/>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A Display Message is present to represent the candidates’ vote numbers. </a:t>
            </a:r>
          </a:p>
        </p:txBody>
      </p:sp>
      <p:sp>
        <p:nvSpPr>
          <p:cNvPr id="9" name="Rectangle 8">
            <a:extLst>
              <a:ext uri="{FF2B5EF4-FFF2-40B4-BE49-F238E27FC236}">
                <a16:creationId xmlns:a16="http://schemas.microsoft.com/office/drawing/2014/main" id="{76CEA359-5605-41E6-9B35-4D57C77FA729}"/>
              </a:ext>
            </a:extLst>
          </p:cNvPr>
          <p:cNvSpPr/>
          <p:nvPr/>
        </p:nvSpPr>
        <p:spPr>
          <a:xfrm>
            <a:off x="4975412" y="2381416"/>
            <a:ext cx="2259106" cy="168856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705745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down)">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ppt_x"/>
                                          </p:val>
                                        </p:tav>
                                        <p:tav tm="100000">
                                          <p:val>
                                            <p:strVal val="#ppt_x"/>
                                          </p:val>
                                        </p:tav>
                                      </p:tavLst>
                                    </p:anim>
                                    <p:anim calcmode="lin" valueType="num">
                                      <p:cBhvr additive="base">
                                        <p:cTn id="4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7" grpId="0"/>
      <p:bldP spid="2"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04EFCE-B159-4380-89D7-4FDFCB843309}"/>
              </a:ext>
            </a:extLst>
          </p:cNvPr>
          <p:cNvPicPr>
            <a:picLocks noChangeAspect="1"/>
          </p:cNvPicPr>
          <p:nvPr/>
        </p:nvPicPr>
        <p:blipFill>
          <a:blip r:embed="rId2"/>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DF7792C9-3DB8-4840-B86A-1CBB6E25262E}"/>
              </a:ext>
            </a:extLst>
          </p:cNvPr>
          <p:cNvSpPr txBox="1"/>
          <p:nvPr/>
        </p:nvSpPr>
        <p:spPr>
          <a:xfrm>
            <a:off x="775447" y="4527177"/>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Next Field in the Voting System is the Gender field, which consists of Three Radio Buttons. This Radio Button works on the condition that only one must be selected. </a:t>
            </a:r>
          </a:p>
        </p:txBody>
      </p:sp>
      <p:sp>
        <p:nvSpPr>
          <p:cNvPr id="5" name="Rectangle 4">
            <a:extLst>
              <a:ext uri="{FF2B5EF4-FFF2-40B4-BE49-F238E27FC236}">
                <a16:creationId xmlns:a16="http://schemas.microsoft.com/office/drawing/2014/main" id="{CAA56DD6-A8FF-4816-8FD2-3B3965A848C1}"/>
              </a:ext>
            </a:extLst>
          </p:cNvPr>
          <p:cNvSpPr/>
          <p:nvPr/>
        </p:nvSpPr>
        <p:spPr>
          <a:xfrm>
            <a:off x="0" y="1801906"/>
            <a:ext cx="12192000" cy="412376"/>
          </a:xfrm>
          <a:prstGeom prst="rect">
            <a:avLst/>
          </a:prstGeom>
          <a:noFill/>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B465E9C-0246-43C1-84B7-5BB871058A97}"/>
              </a:ext>
            </a:extLst>
          </p:cNvPr>
          <p:cNvSpPr txBox="1"/>
          <p:nvPr/>
        </p:nvSpPr>
        <p:spPr>
          <a:xfrm>
            <a:off x="775447" y="5111952"/>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Phone number field is Present where the Voter should Enter their Mobile Number. </a:t>
            </a:r>
          </a:p>
        </p:txBody>
      </p:sp>
      <p:sp>
        <p:nvSpPr>
          <p:cNvPr id="7" name="Rectangle 6">
            <a:extLst>
              <a:ext uri="{FF2B5EF4-FFF2-40B4-BE49-F238E27FC236}">
                <a16:creationId xmlns:a16="http://schemas.microsoft.com/office/drawing/2014/main" id="{180816B6-7094-453A-8017-3721FA9E3DB6}"/>
              </a:ext>
            </a:extLst>
          </p:cNvPr>
          <p:cNvSpPr/>
          <p:nvPr/>
        </p:nvSpPr>
        <p:spPr>
          <a:xfrm>
            <a:off x="0" y="2214282"/>
            <a:ext cx="12192000" cy="338554"/>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B316610-04EA-4183-AC7D-29466D6C3A0F}"/>
              </a:ext>
            </a:extLst>
          </p:cNvPr>
          <p:cNvSpPr txBox="1"/>
          <p:nvPr/>
        </p:nvSpPr>
        <p:spPr>
          <a:xfrm>
            <a:off x="775447" y="5477145"/>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A 	Condition is made for the Phone number field where exactly 10 Digits of numbers should be Entered or else the next action will not take place.</a:t>
            </a:r>
          </a:p>
        </p:txBody>
      </p:sp>
      <p:sp>
        <p:nvSpPr>
          <p:cNvPr id="9" name="Rectangle 8">
            <a:extLst>
              <a:ext uri="{FF2B5EF4-FFF2-40B4-BE49-F238E27FC236}">
                <a16:creationId xmlns:a16="http://schemas.microsoft.com/office/drawing/2014/main" id="{15D2C0C1-F084-436D-92BB-097D183D82C9}"/>
              </a:ext>
            </a:extLst>
          </p:cNvPr>
          <p:cNvSpPr/>
          <p:nvPr/>
        </p:nvSpPr>
        <p:spPr>
          <a:xfrm>
            <a:off x="62753" y="4061267"/>
            <a:ext cx="2761129" cy="338554"/>
          </a:xfrm>
          <a:prstGeom prst="rect">
            <a:avLst/>
          </a:prstGeom>
          <a:noFill/>
          <a:ln w="28575">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3066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additive="base">
                                        <p:cTn id="34" dur="500" fill="hold"/>
                                        <p:tgtEl>
                                          <p:spTgt spid="9"/>
                                        </p:tgtEl>
                                        <p:attrNameLst>
                                          <p:attrName>ppt_x</p:attrName>
                                        </p:attrNameLst>
                                      </p:cBhvr>
                                      <p:tavLst>
                                        <p:tav tm="0">
                                          <p:val>
                                            <p:strVal val="#ppt_x"/>
                                          </p:val>
                                        </p:tav>
                                        <p:tav tm="100000">
                                          <p:val>
                                            <p:strVal val="#ppt_x"/>
                                          </p:val>
                                        </p:tav>
                                      </p:tavLst>
                                    </p:anim>
                                    <p:anim calcmode="lin" valueType="num">
                                      <p:cBhvr additive="base">
                                        <p:cTn id="3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7" grpId="0" animBg="1"/>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12FDDD-32E9-40B6-8B6B-622EA2941A9E}"/>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B903033-F2DC-4315-BAB3-131839312C79}"/>
              </a:ext>
            </a:extLst>
          </p:cNvPr>
          <p:cNvSpPr txBox="1"/>
          <p:nvPr/>
        </p:nvSpPr>
        <p:spPr>
          <a:xfrm>
            <a:off x="775447" y="4527177"/>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Online Voting System consists of City and State Field, which is in Combo Box format consisting of Drop-Down Button where the Cities and States will be displayed in alphabetical order.</a:t>
            </a:r>
          </a:p>
        </p:txBody>
      </p:sp>
      <p:sp>
        <p:nvSpPr>
          <p:cNvPr id="6" name="TextBox 5">
            <a:extLst>
              <a:ext uri="{FF2B5EF4-FFF2-40B4-BE49-F238E27FC236}">
                <a16:creationId xmlns:a16="http://schemas.microsoft.com/office/drawing/2014/main" id="{CA1B4989-9407-459D-ADC2-AFFACA135CE7}"/>
              </a:ext>
            </a:extLst>
          </p:cNvPr>
          <p:cNvSpPr txBox="1"/>
          <p:nvPr/>
        </p:nvSpPr>
        <p:spPr>
          <a:xfrm>
            <a:off x="775447" y="5131951"/>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Here, when the Voter Enters their City, automatically the state will be generated and the state field cannot be changed. This can be achieved by Hashing where the given cities are mapped to their respective state.</a:t>
            </a:r>
          </a:p>
        </p:txBody>
      </p:sp>
      <p:sp>
        <p:nvSpPr>
          <p:cNvPr id="7" name="Rectangle 6">
            <a:extLst>
              <a:ext uri="{FF2B5EF4-FFF2-40B4-BE49-F238E27FC236}">
                <a16:creationId xmlns:a16="http://schemas.microsoft.com/office/drawing/2014/main" id="{5A7FA114-2505-4483-9BA8-8ACF87418C5A}"/>
              </a:ext>
            </a:extLst>
          </p:cNvPr>
          <p:cNvSpPr/>
          <p:nvPr/>
        </p:nvSpPr>
        <p:spPr>
          <a:xfrm>
            <a:off x="0" y="2438399"/>
            <a:ext cx="12192000" cy="7620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734762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7E0E6-25CE-4CC9-B6FF-6DDF2CB6871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7E71CF-AA9B-4505-832E-A3326BA6F05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98C5D54-4CCB-4B10-A720-0466F6BAAE39}"/>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6625D58-99AE-4AE9-9B6D-2221543B37A8}"/>
              </a:ext>
            </a:extLst>
          </p:cNvPr>
          <p:cNvSpPr txBox="1"/>
          <p:nvPr/>
        </p:nvSpPr>
        <p:spPr>
          <a:xfrm>
            <a:off x="775447" y="4527177"/>
            <a:ext cx="10641106" cy="584775"/>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 Final field is the Candidate field, where the list of Candidates is present. The Voter should Vote for any one of the given candidates.</a:t>
            </a:r>
          </a:p>
        </p:txBody>
      </p:sp>
      <p:sp>
        <p:nvSpPr>
          <p:cNvPr id="6" name="Rectangle 5">
            <a:extLst>
              <a:ext uri="{FF2B5EF4-FFF2-40B4-BE49-F238E27FC236}">
                <a16:creationId xmlns:a16="http://schemas.microsoft.com/office/drawing/2014/main" id="{B9C3A985-877D-40DF-92D3-8B191C87C8B5}"/>
              </a:ext>
            </a:extLst>
          </p:cNvPr>
          <p:cNvSpPr/>
          <p:nvPr/>
        </p:nvSpPr>
        <p:spPr>
          <a:xfrm>
            <a:off x="5961529" y="3316941"/>
            <a:ext cx="6158753" cy="1210236"/>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DA0A380-19BD-4FC7-AE72-C3B1DA4175FD}"/>
              </a:ext>
            </a:extLst>
          </p:cNvPr>
          <p:cNvSpPr txBox="1"/>
          <p:nvPr/>
        </p:nvSpPr>
        <p:spPr>
          <a:xfrm>
            <a:off x="775447" y="5152638"/>
            <a:ext cx="10641106" cy="338554"/>
          </a:xfrm>
          <a:prstGeom prst="rect">
            <a:avLst/>
          </a:prstGeom>
          <a:noFill/>
        </p:spPr>
        <p:txBody>
          <a:bodyPr wrap="square" rtlCol="0">
            <a:spAutoFit/>
          </a:bodyPr>
          <a:lstStyle/>
          <a:p>
            <a:pPr marL="285750" indent="-285750">
              <a:buFont typeface="Arial" panose="020B0604020202020204" pitchFamily="34" charset="0"/>
              <a:buChar char="•"/>
            </a:pPr>
            <a:r>
              <a:rPr lang="en-IN" sz="1600" b="1" dirty="0">
                <a:solidFill>
                  <a:schemeClr val="bg1"/>
                </a:solidFill>
              </a:rPr>
              <a:t>There is a Constraint given to fill in all fields.</a:t>
            </a:r>
          </a:p>
        </p:txBody>
      </p:sp>
      <p:sp>
        <p:nvSpPr>
          <p:cNvPr id="8" name="Rectangle 7">
            <a:extLst>
              <a:ext uri="{FF2B5EF4-FFF2-40B4-BE49-F238E27FC236}">
                <a16:creationId xmlns:a16="http://schemas.microsoft.com/office/drawing/2014/main" id="{CF8A7392-7199-4BBC-A49A-73EB5C0505C4}"/>
              </a:ext>
            </a:extLst>
          </p:cNvPr>
          <p:cNvSpPr/>
          <p:nvPr/>
        </p:nvSpPr>
        <p:spPr>
          <a:xfrm>
            <a:off x="0" y="4052047"/>
            <a:ext cx="1299882" cy="3385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34107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327</TotalTime>
  <Words>764</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Developing an Online Voting System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Nivethakumari Rajnikandh</dc:creator>
  <cp:lastModifiedBy>Nivethakumari Rajnikandh</cp:lastModifiedBy>
  <cp:revision>20</cp:revision>
  <dcterms:created xsi:type="dcterms:W3CDTF">2024-04-14T18:27:43Z</dcterms:created>
  <dcterms:modified xsi:type="dcterms:W3CDTF">2024-04-15T18:29:13Z</dcterms:modified>
</cp:coreProperties>
</file>