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Preet\OneDrive\Desktop\IBM%20projec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[IBM project 2.xlsx]Pivot table!PivotTable2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u="sng" dirty="0"/>
              <a:t>Employee</a:t>
            </a:r>
            <a:r>
              <a:rPr lang="en-IN" u="sng" baseline="0" dirty="0"/>
              <a:t> Performance Analysis</a:t>
            </a:r>
            <a:endParaRPr lang="en-IN" u="sng" dirty="0"/>
          </a:p>
        </c:rich>
      </c:tx>
      <c:layout>
        <c:manualLayout>
          <c:xMode val="edge"/>
          <c:yMode val="edge"/>
          <c:x val="0.2736915164840672"/>
          <c:y val="0.17331411038408934"/>
        </c:manualLayout>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xmlns:c16r2="http://schemas.microsoft.com/office/drawing/2015/06/chart">
            <c:ext xmlns:c16="http://schemas.microsoft.com/office/drawing/2014/chart" uri="{C3380CC4-5D6E-409C-BE32-E72D297353CC}">
              <c16:uniqueId val="{00000000-7F26-4827-8A76-E517AAD34B4B}"/>
            </c:ext>
          </c:extLst>
        </c:ser>
        <c:ser>
          <c:idx val="1"/>
          <c:order val="1"/>
          <c:tx>
            <c:strRef>
              <c:f>'Pivot table'!$C$3:$C$4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c:v>
                </c:pt>
                <c:pt idx="1">
                  <c:v>20</c:v>
                </c:pt>
                <c:pt idx="2">
                  <c:v>21</c:v>
                </c:pt>
                <c:pt idx="3">
                  <c:v>16</c:v>
                </c:pt>
                <c:pt idx="4">
                  <c:v>18</c:v>
                </c:pt>
                <c:pt idx="5">
                  <c:v>16</c:v>
                </c:pt>
                <c:pt idx="6">
                  <c:v>19</c:v>
                </c:pt>
                <c:pt idx="7">
                  <c:v>25</c:v>
                </c:pt>
                <c:pt idx="8">
                  <c:v>24</c:v>
                </c:pt>
                <c:pt idx="9">
                  <c:v>18</c:v>
                </c:pt>
              </c:numCache>
            </c:numRef>
          </c:val>
          <c:extLst xmlns:c16r2="http://schemas.microsoft.com/office/drawing/2015/06/chart">
            <c:ext xmlns:c16="http://schemas.microsoft.com/office/drawing/2014/chart" uri="{C3380CC4-5D6E-409C-BE32-E72D297353CC}">
              <c16:uniqueId val="{00000002-7F26-4827-8A76-E517AAD34B4B}"/>
            </c:ext>
          </c:extLst>
        </c:ser>
        <c:ser>
          <c:idx val="2"/>
          <c:order val="2"/>
          <c:tx>
            <c:strRef>
              <c:f>'Pivot table'!$D$3:$D$4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xmlns:c16r2="http://schemas.microsoft.com/office/drawing/2015/06/chart">
            <c:ext xmlns:c16="http://schemas.microsoft.com/office/drawing/2014/chart" uri="{C3380CC4-5D6E-409C-BE32-E72D297353CC}">
              <c16:uniqueId val="{00000004-7F26-4827-8A76-E517AAD34B4B}"/>
            </c:ext>
          </c:extLst>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xmlns:c16r2="http://schemas.microsoft.com/office/drawing/2015/06/chart">
            <c:ext xmlns:c16="http://schemas.microsoft.com/office/drawing/2014/chart" uri="{C3380CC4-5D6E-409C-BE32-E72D297353CC}">
              <c16:uniqueId val="{00000005-7F26-4827-8A76-E517AAD34B4B}"/>
            </c:ext>
          </c:extLst>
        </c:ser>
        <c:dLbls>
          <c:showLegendKey val="0"/>
          <c:showVal val="0"/>
          <c:showCatName val="0"/>
          <c:showSerName val="0"/>
          <c:showPercent val="0"/>
          <c:showBubbleSize val="0"/>
        </c:dLbls>
        <c:gapWidth val="219"/>
        <c:overlap val="-27"/>
        <c:axId val="65288448"/>
        <c:axId val="65298432"/>
      </c:barChart>
      <c:catAx>
        <c:axId val="65288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298432"/>
        <c:crosses val="autoZero"/>
        <c:auto val="1"/>
        <c:lblAlgn val="ctr"/>
        <c:lblOffset val="100"/>
        <c:noMultiLvlLbl val="0"/>
      </c:catAx>
      <c:valAx>
        <c:axId val="65298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288448"/>
        <c:crosses val="autoZero"/>
        <c:crossBetween val="between"/>
      </c:valAx>
      <c:spPr>
        <a:noFill/>
        <a:ln>
          <a:noFill/>
        </a:ln>
        <a:effectLst/>
      </c:spPr>
    </c:plotArea>
    <c:legend>
      <c:legendPos val="r"/>
      <c:layout>
        <c:manualLayout>
          <c:xMode val="edge"/>
          <c:yMode val="edge"/>
          <c:x val="0.80279676125389987"/>
          <c:y val="0.34816272965879264"/>
          <c:w val="0.18266524909622145"/>
          <c:h val="0.5495177928340352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05000" y="3113181"/>
            <a:ext cx="8610600" cy="2123658"/>
          </a:xfrm>
          <a:prstGeom prst="rect">
            <a:avLst/>
          </a:prstGeom>
          <a:noFill/>
        </p:spPr>
        <p:txBody>
          <a:bodyPr wrap="square" rtlCol="0">
            <a:spAutoFit/>
          </a:bodyPr>
          <a:lstStyle/>
          <a:p>
            <a:pPr>
              <a:lnSpc>
                <a:spcPct val="150000"/>
              </a:lnSpc>
            </a:pPr>
            <a:r>
              <a:rPr lang="en-US" sz="2400" dirty="0"/>
              <a:t>STUDENT </a:t>
            </a:r>
            <a:r>
              <a:rPr lang="en-US" sz="2400" dirty="0" smtClean="0"/>
              <a:t>NAME  :   </a:t>
            </a:r>
            <a:r>
              <a:rPr lang="en-US" sz="2400" dirty="0" err="1" smtClean="0"/>
              <a:t>H.Nivethan</a:t>
            </a:r>
            <a:r>
              <a:rPr lang="en-US" sz="2400" dirty="0" smtClean="0"/>
              <a:t> </a:t>
            </a:r>
            <a:endParaRPr lang="en-US" sz="2400" dirty="0"/>
          </a:p>
          <a:p>
            <a:r>
              <a:rPr lang="en-US" sz="2400" dirty="0"/>
              <a:t>REGISTER </a:t>
            </a:r>
            <a:r>
              <a:rPr lang="en-US" sz="2400" dirty="0" smtClean="0"/>
              <a:t>NO       :   </a:t>
            </a:r>
            <a:r>
              <a:rPr lang="en-US" sz="2400" dirty="0"/>
              <a:t>312202968 / asunm133312202968</a:t>
            </a:r>
            <a:r>
              <a:rPr lang="en-US" sz="2400" dirty="0"/>
              <a:t>		  </a:t>
            </a:r>
          </a:p>
          <a:p>
            <a:r>
              <a:rPr lang="en-US" sz="2400" dirty="0" smtClean="0"/>
              <a:t>DEPARTMENT      :   BCOM(GENERAL)</a:t>
            </a:r>
            <a:endParaRPr lang="en-US" sz="2400" dirty="0"/>
          </a:p>
          <a:p>
            <a:r>
              <a:rPr lang="en-US" sz="2400" dirty="0" smtClean="0"/>
              <a:t>COLLEGE               :ASAN </a:t>
            </a:r>
            <a:r>
              <a:rPr lang="en-US" sz="2400" dirty="0"/>
              <a:t>MEMORIAL COLLEGE OF ATRS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63D955F3-74FC-0215-F35C-5909750A5CF4}"/>
              </a:ext>
            </a:extLst>
          </p:cNvPr>
          <p:cNvSpPr txBox="1"/>
          <p:nvPr/>
        </p:nvSpPr>
        <p:spPr>
          <a:xfrm>
            <a:off x="1371600" y="1524000"/>
            <a:ext cx="7315200" cy="2739211"/>
          </a:xfrm>
          <a:prstGeom prst="rect">
            <a:avLst/>
          </a:prstGeom>
          <a:noFill/>
        </p:spPr>
        <p:txBody>
          <a:bodyPr wrap="square">
            <a:spAutoFit/>
          </a:bodyPr>
          <a:lstStyle/>
          <a:p>
            <a:pPr marL="342900" indent="-342900" algn="l">
              <a:buFont typeface="Wingdings" pitchFamily="2" charset="2"/>
              <a:buChar char="Ø"/>
            </a:pPr>
            <a:r>
              <a:rPr lang="en-US" sz="3200" b="0" i="0" dirty="0" smtClean="0">
                <a:solidFill>
                  <a:srgbClr val="0D0D0D"/>
                </a:solidFill>
                <a:effectLst/>
                <a:latin typeface="Times New Roman" panose="02020603050405020304" pitchFamily="18" charset="0"/>
                <a:cs typeface="Times New Roman" panose="02020603050405020304" pitchFamily="18" charset="0"/>
              </a:rPr>
              <a:t>Data </a:t>
            </a:r>
            <a:r>
              <a:rPr lang="en-US" sz="3200" b="0" i="0" dirty="0">
                <a:solidFill>
                  <a:srgbClr val="0D0D0D"/>
                </a:solidFill>
                <a:effectLst/>
                <a:latin typeface="Times New Roman" panose="02020603050405020304" pitchFamily="18" charset="0"/>
                <a:cs typeface="Times New Roman" panose="02020603050405020304" pitchFamily="18" charset="0"/>
              </a:rPr>
              <a:t>collection – Kaggle</a:t>
            </a:r>
          </a:p>
          <a:p>
            <a:pPr marL="457200" indent="-45720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Technique used – conditional formatting</a:t>
            </a:r>
          </a:p>
          <a:p>
            <a:pPr marL="457200" indent="-45720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Filter</a:t>
            </a:r>
          </a:p>
          <a:p>
            <a:pPr marL="457200" indent="-45720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Pivot table</a:t>
            </a:r>
          </a:p>
          <a:p>
            <a:pPr marL="457200" indent="-45720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Slicer</a:t>
            </a:r>
          </a:p>
          <a:p>
            <a:pPr marL="457200" indent="-45720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Graph</a:t>
            </a:r>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752129"/>
          </a:xfrm>
          <a:prstGeom prst="rect">
            <a:avLst/>
          </a:prstGeom>
        </p:spPr>
        <p:txBody>
          <a:bodyPr vert="horz" wrap="square" lIns="0" tIns="13335" rIns="0" bIns="0" rtlCol="0">
            <a:spAutoFit/>
          </a:bodyPr>
          <a:lstStyle/>
          <a:p>
            <a:pPr marL="12700">
              <a:lnSpc>
                <a:spcPct val="100000"/>
              </a:lnSpc>
              <a:spcBef>
                <a:spcPts val="105"/>
              </a:spcBef>
            </a:pPr>
            <a:r>
              <a:rPr u="sng" dirty="0" smtClean="0"/>
              <a:t>R</a:t>
            </a:r>
            <a:r>
              <a:rPr u="sng" spc="-40" dirty="0" smtClean="0"/>
              <a:t>E</a:t>
            </a:r>
            <a:r>
              <a:rPr u="sng" spc="15" dirty="0" smtClean="0"/>
              <a:t>S</a:t>
            </a:r>
            <a:r>
              <a:rPr u="sng" spc="-30" dirty="0" smtClean="0"/>
              <a:t>U</a:t>
            </a:r>
            <a:r>
              <a:rPr u="sng" spc="-405" dirty="0" smtClean="0"/>
              <a:t>L</a:t>
            </a:r>
            <a:r>
              <a:rPr u="sng" dirty="0" smtClean="0"/>
              <a:t>TS</a:t>
            </a:r>
            <a:endParaRPr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4260052E-85FF-DB1B-90C0-3E6BC3B3510D}"/>
              </a:ext>
            </a:extLst>
          </p:cNvPr>
          <p:cNvGraphicFramePr>
            <a:graphicFrameLocks/>
          </p:cNvGraphicFramePr>
          <p:nvPr>
            <p:extLst>
              <p:ext uri="{D42A27DB-BD31-4B8C-83A1-F6EECF244321}">
                <p14:modId xmlns:p14="http://schemas.microsoft.com/office/powerpoint/2010/main" val="1795736022"/>
              </p:ext>
            </p:extLst>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u="sng" dirty="0" smtClean="0">
                <a:latin typeface="Times New Roman" panose="02020603050405020304" pitchFamily="18" charset="0"/>
                <a:cs typeface="Times New Roman" panose="02020603050405020304" pitchFamily="18" charset="0"/>
              </a:rPr>
              <a:t>Conclusion  </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2A5F10E5-B381-0902-9A96-8F9D4852A053}"/>
              </a:ext>
            </a:extLst>
          </p:cNvPr>
          <p:cNvSpPr txBox="1"/>
          <p:nvPr/>
        </p:nvSpPr>
        <p:spPr>
          <a:xfrm>
            <a:off x="1828800" y="1295400"/>
            <a:ext cx="6100916" cy="4893647"/>
          </a:xfrm>
          <a:prstGeom prst="rect">
            <a:avLst/>
          </a:prstGeom>
          <a:noFill/>
        </p:spPr>
        <p:txBody>
          <a:bodyPr wrap="square">
            <a:spAutoFit/>
          </a:bodyPr>
          <a:lstStyle/>
          <a:p>
            <a:r>
              <a:rPr lang="en-IN" sz="2400" dirty="0"/>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32224"/>
          </a:xfrm>
          <a:prstGeom prst="rect">
            <a:avLst/>
          </a:prstGeom>
        </p:spPr>
        <p:txBody>
          <a:bodyPr vert="horz" wrap="square" lIns="0" tIns="16510" rIns="0" bIns="0" rtlCol="0">
            <a:spAutoFit/>
          </a:bodyPr>
          <a:lstStyle/>
          <a:p>
            <a:pPr marL="12700">
              <a:lnSpc>
                <a:spcPct val="100000"/>
              </a:lnSpc>
              <a:spcBef>
                <a:spcPts val="130"/>
              </a:spcBef>
            </a:pPr>
            <a:r>
              <a:rPr sz="4000" u="sng" spc="5" dirty="0"/>
              <a:t>PROJECT</a:t>
            </a:r>
            <a:r>
              <a:rPr sz="4000" u="sng" spc="-85" dirty="0"/>
              <a:t> </a:t>
            </a:r>
            <a:r>
              <a:rPr sz="4000" u="sng" spc="25" dirty="0"/>
              <a:t>TITLE</a:t>
            </a:r>
            <a:endParaRPr sz="400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F9A075BE-9016-CD61-E998-CCB266E17100}"/>
              </a:ext>
            </a:extLst>
          </p:cNvPr>
          <p:cNvSpPr txBox="1"/>
          <p:nvPr/>
        </p:nvSpPr>
        <p:spPr>
          <a:xfrm>
            <a:off x="1219200" y="1997177"/>
            <a:ext cx="610091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39189A8B-FAB6-AE3A-0EA9-2F1B9E157444}"/>
              </a:ext>
            </a:extLst>
          </p:cNvPr>
          <p:cNvSpPr txBox="1"/>
          <p:nvPr/>
        </p:nvSpPr>
        <p:spPr>
          <a:xfrm>
            <a:off x="938981" y="1965426"/>
            <a:ext cx="6100916" cy="369332"/>
          </a:xfrm>
          <a:prstGeom prst="rect">
            <a:avLst/>
          </a:prstGeom>
          <a:noFill/>
        </p:spPr>
        <p:txBody>
          <a:bodyPr wrap="square">
            <a:spAutoFit/>
          </a:bodyPr>
          <a:lstStyle/>
          <a:p>
            <a:pPr marL="285750" indent="-285750" algn="l">
              <a:buFont typeface="Wingdings"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marL="342900" indent="-342900" algn="l">
              <a:buFont typeface="Wingdings"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5290559F-5440-A10F-46AE-832CC88A07B6}"/>
              </a:ext>
            </a:extLst>
          </p:cNvPr>
          <p:cNvSpPr txBox="1"/>
          <p:nvPr/>
        </p:nvSpPr>
        <p:spPr>
          <a:xfrm>
            <a:off x="1295400" y="2209800"/>
            <a:ext cx="610091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xmlns="" id="{35F04768-F565-B667-B2F5-41083D002F75}"/>
              </a:ext>
            </a:extLst>
          </p:cNvPr>
          <p:cNvSpPr txBox="1"/>
          <p:nvPr/>
        </p:nvSpPr>
        <p:spPr>
          <a:xfrm>
            <a:off x="1066800" y="2362200"/>
            <a:ext cx="6100916" cy="2246769"/>
          </a:xfrm>
          <a:prstGeom prst="rect">
            <a:avLst/>
          </a:prstGeom>
          <a:noFill/>
        </p:spPr>
        <p:txBody>
          <a:bodyPr wrap="square">
            <a:spAutoFit/>
          </a:bodyPr>
          <a:lstStyle/>
          <a:p>
            <a:pPr marL="457200" indent="-45720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 HR Departments</a:t>
            </a:r>
          </a:p>
          <a:p>
            <a:pPr marL="457200" indent="-45720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Managers and Team Leaders</a:t>
            </a:r>
          </a:p>
          <a:p>
            <a:pPr marL="514350" indent="-51435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Executives and Senior Leadership</a:t>
            </a:r>
          </a:p>
          <a:p>
            <a:pPr marL="457200" indent="-45720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Compensation and Benefits Team</a:t>
            </a:r>
          </a:p>
          <a:p>
            <a:pPr marL="457200" indent="-457200" algn="l">
              <a:buFont typeface="Wingdings" pitchFamily="2" charset="2"/>
              <a:buChar char="Ø"/>
            </a:pPr>
            <a:r>
              <a:rPr lang="en-US" sz="2800" dirty="0">
                <a:solidFill>
                  <a:srgbClr val="0D0D0D"/>
                </a:solidFill>
                <a:latin typeface="Times New Roman" panose="02020603050405020304" pitchFamily="18" charset="0"/>
                <a:cs typeface="Times New Roman" panose="02020603050405020304" pitchFamily="18" charset="0"/>
              </a:rPr>
              <a:t>  Employees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187C0F7E-EEEE-B801-030F-7E2516AE1B35}"/>
              </a:ext>
            </a:extLst>
          </p:cNvPr>
          <p:cNvSpPr txBox="1"/>
          <p:nvPr/>
        </p:nvSpPr>
        <p:spPr>
          <a:xfrm>
            <a:off x="3043084" y="2133600"/>
            <a:ext cx="6100916" cy="2215991"/>
          </a:xfrm>
          <a:prstGeom prst="rect">
            <a:avLst/>
          </a:prstGeom>
          <a:noFill/>
        </p:spPr>
        <p:txBody>
          <a:bodyPr wrap="square">
            <a:spAutoFit/>
          </a:bodyPr>
          <a:lstStyle/>
          <a:p>
            <a:pPr marL="342900" indent="-342900" algn="l">
              <a:buFont typeface="Wingdings"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 Conditional formatting – Missing values</a:t>
            </a:r>
          </a:p>
          <a:p>
            <a:pPr marL="342900" indent="-342900" algn="l">
              <a:buFont typeface="Wingdings"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 Filter – To remove</a:t>
            </a:r>
          </a:p>
          <a:p>
            <a:pPr marL="342900" indent="-342900" algn="l">
              <a:buFont typeface="Wingdings"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 Formula – Performance</a:t>
            </a:r>
          </a:p>
          <a:p>
            <a:pPr marL="342900" indent="-342900" algn="l">
              <a:buFont typeface="Wingdings"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 Pivot Table – Summary</a:t>
            </a:r>
          </a:p>
          <a:p>
            <a:pPr marL="457200" indent="-457200" algn="l">
              <a:buFont typeface="Wingdings"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 Graph – Data visualization</a:t>
            </a:r>
          </a:p>
          <a:p>
            <a:pPr algn="l"/>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u="sng" dirty="0"/>
              <a:t>Dataset Description</a:t>
            </a:r>
          </a:p>
        </p:txBody>
      </p:sp>
      <p:sp>
        <p:nvSpPr>
          <p:cNvPr id="4" name="TextBox 3">
            <a:extLst>
              <a:ext uri="{FF2B5EF4-FFF2-40B4-BE49-F238E27FC236}">
                <a16:creationId xmlns:a16="http://schemas.microsoft.com/office/drawing/2014/main" xmlns="" id="{E565018B-1981-E441-64AF-7E7F2DAF1AE7}"/>
              </a:ext>
            </a:extLst>
          </p:cNvPr>
          <p:cNvSpPr txBox="1"/>
          <p:nvPr/>
        </p:nvSpPr>
        <p:spPr>
          <a:xfrm>
            <a:off x="1219200" y="1676400"/>
            <a:ext cx="6100916" cy="3046988"/>
          </a:xfrm>
          <a:prstGeom prst="rect">
            <a:avLst/>
          </a:prstGeom>
          <a:noFill/>
        </p:spPr>
        <p:txBody>
          <a:bodyPr wrap="square">
            <a:spAutoFit/>
          </a:bodyPr>
          <a:lstStyle/>
          <a:p>
            <a:pPr marL="342900" indent="-342900" algn="l">
              <a:buFont typeface="Wingdings"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 Employee – Kaggle</a:t>
            </a:r>
          </a:p>
          <a:p>
            <a:pPr marL="342900" indent="-342900" algn="l">
              <a:buFont typeface="Wingdings"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  Total features – 26</a:t>
            </a:r>
          </a:p>
          <a:p>
            <a:pPr marL="342900" indent="-342900" algn="l">
              <a:buFont typeface="Wingdings"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  Used features – 9</a:t>
            </a:r>
          </a:p>
          <a:p>
            <a:pPr marL="342900" indent="-342900" algn="l">
              <a:buFont typeface="Wingdings"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  Employee ID – number</a:t>
            </a:r>
          </a:p>
          <a:p>
            <a:pPr marL="342900" indent="-342900" algn="l">
              <a:buFont typeface="Wingdings"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First and last name – text</a:t>
            </a:r>
          </a:p>
          <a:p>
            <a:pPr marL="342900" indent="-342900" algn="l">
              <a:buFont typeface="Wingdings"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Performance level – formula</a:t>
            </a:r>
          </a:p>
          <a:p>
            <a:pPr marL="342900" indent="-342900" algn="l">
              <a:buFont typeface="Wingdings"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Gender – text</a:t>
            </a:r>
          </a:p>
          <a:p>
            <a:pPr marL="342900" indent="-342900" algn="l">
              <a:buFont typeface="Wingdings"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  Employee rating number – text</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524000" y="2209800"/>
            <a:ext cx="8534018" cy="1323439"/>
          </a:xfrm>
          <a:prstGeom prst="rect">
            <a:avLst/>
          </a:prstGeom>
          <a:noFill/>
        </p:spPr>
        <p:txBody>
          <a:bodyPr wrap="square" rtlCol="0">
            <a:spAutoFit/>
          </a:bodyPr>
          <a:lstStyle/>
          <a:p>
            <a:pPr marL="457200" indent="-457200" algn="l">
              <a:buFont typeface="Wingdings" pitchFamily="2" charset="2"/>
              <a:buChar char="Ø"/>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Performance level = </a:t>
            </a:r>
            <a:r>
              <a:rPr lang="en-US" sz="2400" dirty="0">
                <a:solidFill>
                  <a:srgbClr val="0D0D0D"/>
                </a:solidFill>
                <a:latin typeface="Times New Roman" panose="02020603050405020304" pitchFamily="18" charset="0"/>
                <a:cs typeface="Times New Roman" panose="02020603050405020304" pitchFamily="18" charset="0"/>
              </a:rPr>
              <a:t>IFS(Z8&gt;=“VERY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427</Words>
  <Application>Microsoft Office PowerPoint</Application>
  <PresentationFormat>Custom</PresentationFormat>
  <Paragraphs>71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25</cp:revision>
  <dcterms:created xsi:type="dcterms:W3CDTF">2024-03-29T15:07:22Z</dcterms:created>
  <dcterms:modified xsi:type="dcterms:W3CDTF">2024-09-20T14:41:11Z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