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20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ivethethaaas@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ivethethaaSenthilkumar/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157441" y="348242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562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473109"/>
            <a:ext cx="12877800" cy="386003"/>
          </a:xfrm>
          <a:prstGeom prst="rect">
            <a:avLst/>
          </a:prstGeom>
        </p:spPr>
        <p:txBody>
          <a:bodyPr vert="horz" wrap="square" lIns="0" tIns="16510" rIns="0" bIns="0" rtlCol="0">
            <a:spAutoFit/>
          </a:bodyPr>
          <a:lstStyle/>
          <a:p>
            <a:pPr marL="3213735">
              <a:lnSpc>
                <a:spcPct val="100000"/>
              </a:lnSpc>
              <a:spcBef>
                <a:spcPts val="130"/>
              </a:spcBef>
            </a:pPr>
            <a:r>
              <a:rPr lang="en-IN" sz="2400" b="1" spc="15" dirty="0">
                <a:latin typeface="+mj-lt"/>
              </a:rPr>
              <a:t>HANDWRITTEN NUMBER RECOGNITION USING KERAS AND TENSORFLOW </a:t>
            </a:r>
            <a:endParaRPr sz="2400" b="1" spc="15" dirty="0">
              <a:latin typeface="+mj-lt"/>
            </a:endParaRPr>
          </a:p>
        </p:txBody>
      </p:sp>
      <p:sp>
        <p:nvSpPr>
          <p:cNvPr id="8" name="object 8"/>
          <p:cNvSpPr txBox="1"/>
          <p:nvPr/>
        </p:nvSpPr>
        <p:spPr>
          <a:xfrm>
            <a:off x="2895600" y="1885489"/>
            <a:ext cx="7620000" cy="1923604"/>
          </a:xfrm>
          <a:prstGeom prst="rect">
            <a:avLst/>
          </a:prstGeom>
        </p:spPr>
        <p:txBody>
          <a:bodyPr vert="horz" wrap="square" lIns="0" tIns="12700" rIns="0" bIns="0" rtlCol="0">
            <a:spAutoFit/>
          </a:bodyPr>
          <a:lstStyle/>
          <a:p>
            <a:pPr marL="12700">
              <a:lnSpc>
                <a:spcPct val="100000"/>
              </a:lnSpc>
              <a:spcBef>
                <a:spcPts val="100"/>
              </a:spcBef>
            </a:pPr>
            <a:r>
              <a:rPr lang="en-IN" sz="2000" spc="10" dirty="0">
                <a:solidFill>
                  <a:schemeClr val="tx1">
                    <a:lumMod val="85000"/>
                    <a:lumOff val="15000"/>
                  </a:schemeClr>
                </a:solidFill>
                <a:latin typeface="+mj-lt"/>
                <a:cs typeface="Trebuchet MS"/>
              </a:rPr>
              <a:t>PRESENTED BY : A.S.NIVETHETHAA</a:t>
            </a:r>
          </a:p>
          <a:p>
            <a:pPr marL="12700">
              <a:lnSpc>
                <a:spcPct val="100000"/>
              </a:lnSpc>
              <a:spcBef>
                <a:spcPts val="100"/>
              </a:spcBef>
            </a:pPr>
            <a:r>
              <a:rPr lang="en-IN" sz="2000" spc="10" dirty="0">
                <a:solidFill>
                  <a:schemeClr val="tx1">
                    <a:lumMod val="85000"/>
                    <a:lumOff val="15000"/>
                  </a:schemeClr>
                </a:solidFill>
                <a:latin typeface="+mj-lt"/>
                <a:cs typeface="Trebuchet MS"/>
              </a:rPr>
              <a:t>REG NO             : 813821205038</a:t>
            </a:r>
          </a:p>
          <a:p>
            <a:pPr marL="12700">
              <a:lnSpc>
                <a:spcPct val="100000"/>
              </a:lnSpc>
              <a:spcBef>
                <a:spcPts val="100"/>
              </a:spcBef>
            </a:pPr>
            <a:r>
              <a:rPr lang="en-IN" sz="2000" spc="10" dirty="0">
                <a:solidFill>
                  <a:schemeClr val="tx1">
                    <a:lumMod val="85000"/>
                    <a:lumOff val="15000"/>
                  </a:schemeClr>
                </a:solidFill>
                <a:latin typeface="+mj-lt"/>
                <a:cs typeface="Trebuchet MS"/>
              </a:rPr>
              <a:t>DEPT                  : INFORMATION TECHNOLOGY</a:t>
            </a:r>
          </a:p>
          <a:p>
            <a:pPr marL="12700">
              <a:lnSpc>
                <a:spcPct val="100000"/>
              </a:lnSpc>
              <a:spcBef>
                <a:spcPts val="100"/>
              </a:spcBef>
            </a:pPr>
            <a:r>
              <a:rPr lang="en-IN" sz="2000" spc="10" dirty="0">
                <a:solidFill>
                  <a:schemeClr val="tx1">
                    <a:lumMod val="85000"/>
                    <a:lumOff val="15000"/>
                  </a:schemeClr>
                </a:solidFill>
                <a:latin typeface="+mj-lt"/>
                <a:cs typeface="Trebuchet MS"/>
              </a:rPr>
              <a:t>COLLEGE           : SARANATHAN COLLEGE OF ENGINEERING</a:t>
            </a:r>
          </a:p>
          <a:p>
            <a:pPr marL="12700">
              <a:lnSpc>
                <a:spcPct val="100000"/>
              </a:lnSpc>
              <a:spcBef>
                <a:spcPts val="100"/>
              </a:spcBef>
            </a:pPr>
            <a:r>
              <a:rPr lang="en-IN" sz="2000" spc="10" dirty="0">
                <a:solidFill>
                  <a:schemeClr val="tx1">
                    <a:lumMod val="85000"/>
                    <a:lumOff val="15000"/>
                  </a:schemeClr>
                </a:solidFill>
                <a:latin typeface="+mj-lt"/>
                <a:cs typeface="Trebuchet MS"/>
              </a:rPr>
              <a:t>NM ID                : </a:t>
            </a:r>
            <a:r>
              <a:rPr lang="en-IN" sz="2000" spc="10" dirty="0">
                <a:solidFill>
                  <a:schemeClr val="tx1">
                    <a:lumMod val="85000"/>
                    <a:lumOff val="15000"/>
                  </a:schemeClr>
                </a:solidFill>
                <a:latin typeface="+mj-lt"/>
                <a:cs typeface="Trebuchet MS"/>
                <a:hlinkClick r:id="rId2"/>
              </a:rPr>
              <a:t>nivethethaaas@gmail.com</a:t>
            </a:r>
            <a:endParaRPr lang="en-IN" sz="2000" spc="10" dirty="0">
              <a:solidFill>
                <a:schemeClr val="tx1">
                  <a:lumMod val="85000"/>
                  <a:lumOff val="15000"/>
                </a:schemeClr>
              </a:solidFill>
              <a:latin typeface="+mj-lt"/>
              <a:cs typeface="Trebuchet MS"/>
            </a:endParaRPr>
          </a:p>
          <a:p>
            <a:pPr marL="12700">
              <a:lnSpc>
                <a:spcPct val="100000"/>
              </a:lnSpc>
              <a:spcBef>
                <a:spcPts val="100"/>
              </a:spcBef>
            </a:pPr>
            <a:r>
              <a:rPr lang="en-IN" sz="2000" spc="10" dirty="0">
                <a:solidFill>
                  <a:schemeClr val="tx1">
                    <a:lumMod val="85000"/>
                    <a:lumOff val="15000"/>
                  </a:schemeClr>
                </a:solidFill>
                <a:latin typeface="+mj-lt"/>
                <a:cs typeface="Trebuchet MS"/>
              </a:rPr>
              <a:t>                             (au813821205038)</a:t>
            </a:r>
            <a:endParaRPr lang="en-IN" sz="2000" spc="-5" dirty="0">
              <a:solidFill>
                <a:schemeClr val="tx1">
                  <a:lumMod val="85000"/>
                  <a:lumOff val="15000"/>
                </a:schemeClr>
              </a:solidFill>
              <a:latin typeface="+mj-lt"/>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8" y="6111875"/>
            <a:ext cx="9603741" cy="324448"/>
          </a:xfrm>
          <a:prstGeom prst="rect">
            <a:avLst/>
          </a:prstGeom>
        </p:spPr>
        <p:txBody>
          <a:bodyPr vert="horz" wrap="square" lIns="0" tIns="16510" rIns="0" bIns="0" rtlCol="0">
            <a:spAutoFit/>
          </a:bodyPr>
          <a:lstStyle/>
          <a:p>
            <a:pPr marL="12700">
              <a:lnSpc>
                <a:spcPct val="100000"/>
              </a:lnSpc>
              <a:spcBef>
                <a:spcPts val="130"/>
              </a:spcBef>
            </a:pPr>
            <a:r>
              <a:rPr sz="2000" u="heavy" spc="-130" dirty="0">
                <a:solidFill>
                  <a:srgbClr val="006FC0"/>
                </a:solidFill>
                <a:uFill>
                  <a:solidFill>
                    <a:srgbClr val="006FC0"/>
                  </a:solidFill>
                </a:uFill>
                <a:latin typeface="Trebuchet MS"/>
                <a:cs typeface="Trebuchet MS"/>
              </a:rPr>
              <a:t> </a:t>
            </a:r>
            <a:r>
              <a:rPr lang="en-IN" sz="2000" u="heavy" spc="25" dirty="0">
                <a:solidFill>
                  <a:srgbClr val="006FC0"/>
                </a:solidFill>
                <a:uFill>
                  <a:solidFill>
                    <a:srgbClr val="006FC0"/>
                  </a:solidFill>
                </a:uFill>
                <a:latin typeface="Trebuchet MS"/>
                <a:cs typeface="Trebuchet MS"/>
                <a:hlinkClick r:id="rId3"/>
              </a:rPr>
              <a:t>https://github.com/NivethethaaSenthilkumar/TNSDC-Generative-AI</a:t>
            </a:r>
            <a:endParaRPr sz="2000" dirty="0">
              <a:latin typeface="Trebuchet MS"/>
              <a:cs typeface="Trebuchet MS"/>
            </a:endParaRPr>
          </a:p>
        </p:txBody>
      </p:sp>
      <p:pic>
        <p:nvPicPr>
          <p:cNvPr id="11" name="Picture 10">
            <a:extLst>
              <a:ext uri="{FF2B5EF4-FFF2-40B4-BE49-F238E27FC236}">
                <a16:creationId xmlns:a16="http://schemas.microsoft.com/office/drawing/2014/main" id="{928B2F76-0B00-3BDC-1D04-6ED8E4776481}"/>
              </a:ext>
            </a:extLst>
          </p:cNvPr>
          <p:cNvPicPr>
            <a:picLocks noChangeAspect="1"/>
          </p:cNvPicPr>
          <p:nvPr/>
        </p:nvPicPr>
        <p:blipFill>
          <a:blip r:embed="rId4"/>
          <a:stretch>
            <a:fillRect/>
          </a:stretch>
        </p:blipFill>
        <p:spPr>
          <a:xfrm>
            <a:off x="304801" y="1600200"/>
            <a:ext cx="4724400" cy="3762375"/>
          </a:xfrm>
          <a:prstGeom prst="rect">
            <a:avLst/>
          </a:prstGeom>
        </p:spPr>
      </p:pic>
      <p:pic>
        <p:nvPicPr>
          <p:cNvPr id="10" name="Picture 9">
            <a:extLst>
              <a:ext uri="{FF2B5EF4-FFF2-40B4-BE49-F238E27FC236}">
                <a16:creationId xmlns:a16="http://schemas.microsoft.com/office/drawing/2014/main" id="{E56833F7-FF3F-905A-D942-205EF497843E}"/>
              </a:ext>
            </a:extLst>
          </p:cNvPr>
          <p:cNvPicPr>
            <a:picLocks noChangeAspect="1"/>
          </p:cNvPicPr>
          <p:nvPr/>
        </p:nvPicPr>
        <p:blipFill>
          <a:blip r:embed="rId5"/>
          <a:stretch>
            <a:fillRect/>
          </a:stretch>
        </p:blipFill>
        <p:spPr>
          <a:xfrm>
            <a:off x="5467922" y="1702271"/>
            <a:ext cx="3804984" cy="3638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C1CE6BE-EC9D-8D89-0E93-9DD4718C4AE0}"/>
              </a:ext>
            </a:extLst>
          </p:cNvPr>
          <p:cNvSpPr>
            <a:spLocks noGrp="1"/>
          </p:cNvSpPr>
          <p:nvPr>
            <p:ph type="body" idx="1"/>
          </p:nvPr>
        </p:nvSpPr>
        <p:spPr>
          <a:xfrm>
            <a:off x="838200" y="2337960"/>
            <a:ext cx="7010400" cy="861774"/>
          </a:xfrm>
        </p:spPr>
        <p:txBody>
          <a:bodyPr/>
          <a:lstStyle/>
          <a:p>
            <a:r>
              <a:rPr lang="en-IN" sz="2800" dirty="0"/>
              <a:t>Handwritten Number Recognition using Keras and Tensorflow</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8E917B91-2C23-7795-ACA1-D23C0A90477D}"/>
              </a:ext>
            </a:extLst>
          </p:cNvPr>
          <p:cNvSpPr>
            <a:spLocks noGrp="1"/>
          </p:cNvSpPr>
          <p:nvPr>
            <p:ph type="body" idx="1"/>
          </p:nvPr>
        </p:nvSpPr>
        <p:spPr>
          <a:xfrm>
            <a:off x="1781174" y="1577340"/>
            <a:ext cx="6852667" cy="2862322"/>
          </a:xfrm>
        </p:spPr>
        <p:txBody>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a:p>
            <a:pPr marL="285750" indent="-285750">
              <a:buFont typeface="Wingdings" panose="05000000000000000000" pitchFamily="2" charset="2"/>
              <a:buChar char="v"/>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3FCDEA1B-0005-3908-F6D9-F7002528B63B}"/>
              </a:ext>
            </a:extLst>
          </p:cNvPr>
          <p:cNvSpPr>
            <a:spLocks noGrp="1"/>
          </p:cNvSpPr>
          <p:nvPr>
            <p:ph type="body" idx="1"/>
          </p:nvPr>
        </p:nvSpPr>
        <p:spPr/>
        <p:txBody>
          <a:bodyPr/>
          <a:lstStyle/>
          <a:p>
            <a:endParaRPr lang="en-US"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68516BBA-1B30-9220-3805-135C55695D0F}"/>
              </a:ext>
            </a:extLst>
          </p:cNvPr>
          <p:cNvSpPr txBox="1"/>
          <p:nvPr/>
        </p:nvSpPr>
        <p:spPr>
          <a:xfrm>
            <a:off x="739775" y="1451215"/>
            <a:ext cx="7032625" cy="4093428"/>
          </a:xfrm>
          <a:prstGeom prst="rect">
            <a:avLst/>
          </a:prstGeom>
          <a:noFill/>
        </p:spPr>
        <p:txBody>
          <a:bodyPr wrap="square">
            <a:spAutoFit/>
          </a:bodyPr>
          <a:lstStyle/>
          <a:p>
            <a:r>
              <a:rPr lang="en-IN" sz="2000" dirty="0"/>
              <a:t>Handwritten digit recognition is a fundamental problem in the field of computer vision and machine learning. It involves creating a machine learning algorithm or model capable of accurately identifying and classifying handwritten numbers (0-9) based on input images. The goal is to develop a system that can automatically recognize and classify handwritten digits with high accuracy, which is crucial for applications such as optical character recognition (OCR), digitization of documents, and automation of tasks involving handwritten data. The model should be trained on a dataset of labeled handwritten digits and evaluated on its ability to correctly classify unseen handwritten digits. In this project, our goal is to develop a deep neural network model that accurately classifies handwritten digits from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6D7766D-B2ED-F3E4-0124-EF22601C761F}"/>
              </a:ext>
            </a:extLst>
          </p:cNvPr>
          <p:cNvSpPr>
            <a:spLocks noGrp="1"/>
          </p:cNvSpPr>
          <p:nvPr>
            <p:ph type="body" idx="1"/>
          </p:nvPr>
        </p:nvSpPr>
        <p:spPr>
          <a:xfrm>
            <a:off x="609600" y="1676400"/>
            <a:ext cx="6934200" cy="3686175"/>
          </a:xfrm>
        </p:spPr>
        <p:txBody>
          <a:bodyPr/>
          <a:lstStyle/>
          <a:p>
            <a:r>
              <a:rPr lang="en-US" sz="2000" dirty="0"/>
              <a:t>Recently Deep Convolutional Neural Networks (CNNs) becomes one of the most appealing approaches and has been a crucial factor in the variety of recent success and challenging machine learning applications such as object detection, and face recognition. Therefore, CNNs is considered our main model for our challenging tasks of image classification. Specifically, it is used for is one of high research and business transactions. Handwriting digit recognition application is used in different tasks of our real-life time purposes. Precisely, it is used in vehicle number plate detection, banks for reading checks, post offices for sorting letter, and many other related tasks.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7A7056C6-D788-EDB3-72DD-FE15688E5FE9}"/>
              </a:ext>
            </a:extLst>
          </p:cNvPr>
          <p:cNvSpPr>
            <a:spLocks noGrp="1"/>
          </p:cNvSpPr>
          <p:nvPr>
            <p:ph type="body" idx="1"/>
          </p:nvPr>
        </p:nvSpPr>
        <p:spPr>
          <a:xfrm>
            <a:off x="609600" y="1577340"/>
            <a:ext cx="10972800" cy="2585323"/>
          </a:xfrm>
        </p:spPr>
        <p:txBody>
          <a:bodyPr/>
          <a:lstStyle/>
          <a:p>
            <a:pPr marL="285750" indent="-285750">
              <a:buFont typeface="Wingdings" panose="05000000000000000000" pitchFamily="2" charset="2"/>
              <a:buChar char="v"/>
            </a:pPr>
            <a:r>
              <a:rPr lang="en-IN" sz="2400" dirty="0"/>
              <a:t>GENERAL  PUBLIC</a:t>
            </a:r>
          </a:p>
          <a:p>
            <a:pPr marL="285750" indent="-285750">
              <a:buFont typeface="Wingdings" panose="05000000000000000000" pitchFamily="2" charset="2"/>
              <a:buChar char="v"/>
            </a:pPr>
            <a:r>
              <a:rPr lang="en-IN" sz="2400" dirty="0"/>
              <a:t>ADMINISTRATIVE STAFF</a:t>
            </a:r>
          </a:p>
          <a:p>
            <a:pPr marL="285750" indent="-285750">
              <a:buFont typeface="Wingdings" panose="05000000000000000000" pitchFamily="2" charset="2"/>
              <a:buChar char="v"/>
            </a:pPr>
            <a:r>
              <a:rPr lang="en-IN" sz="2400" dirty="0"/>
              <a:t>FINANCIAL INSTITUTIONS</a:t>
            </a:r>
          </a:p>
          <a:p>
            <a:pPr marL="285750" indent="-285750">
              <a:buFont typeface="Wingdings" panose="05000000000000000000" pitchFamily="2" charset="2"/>
              <a:buChar char="v"/>
            </a:pPr>
            <a:r>
              <a:rPr lang="en-IN" sz="2400" dirty="0"/>
              <a:t>MEDICAL PROFESSIONALS</a:t>
            </a:r>
          </a:p>
          <a:p>
            <a:pPr marL="285750" indent="-285750">
              <a:buFont typeface="Wingdings" panose="05000000000000000000" pitchFamily="2" charset="2"/>
              <a:buChar char="v"/>
            </a:pPr>
            <a:r>
              <a:rPr lang="en-IN" sz="2400" dirty="0"/>
              <a:t>RETAIL AND E-COMMERCE</a:t>
            </a:r>
          </a:p>
          <a:p>
            <a:pPr marL="285750" indent="-285750">
              <a:buFont typeface="Wingdings" panose="05000000000000000000" pitchFamily="2" charset="2"/>
              <a:buChar char="v"/>
            </a:pPr>
            <a:r>
              <a:rPr lang="en-IN" sz="2400" dirty="0"/>
              <a:t>MANUFACTURING AND LOGISTICS</a:t>
            </a:r>
          </a:p>
          <a:p>
            <a:pPr marL="285750" indent="-285750">
              <a:buFont typeface="Wingdings" panose="05000000000000000000" pitchFamily="2" charset="2"/>
              <a:buChar char="v"/>
            </a:pPr>
            <a:r>
              <a:rPr lang="en-IN" sz="2400" dirty="0"/>
              <a:t>EDUCATIONAL INSTITUTIONS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874F5343-D5CA-FA30-AA0E-229241EDFBBF}"/>
              </a:ext>
            </a:extLst>
          </p:cNvPr>
          <p:cNvSpPr>
            <a:spLocks noGrp="1"/>
          </p:cNvSpPr>
          <p:nvPr>
            <p:ph type="body" idx="1"/>
          </p:nvPr>
        </p:nvSpPr>
        <p:spPr>
          <a:xfrm>
            <a:off x="609600" y="1577340"/>
            <a:ext cx="10972800" cy="4001095"/>
          </a:xfrm>
        </p:spPr>
        <p:txBody>
          <a:bodyPr/>
          <a:lstStyle/>
          <a:p>
            <a:r>
              <a:rPr lang="en-IN" sz="2000" dirty="0"/>
              <a:t>The solution to the provided problem statement involves several steps:</a:t>
            </a:r>
          </a:p>
          <a:p>
            <a:pPr marL="285750" indent="-285750">
              <a:buFont typeface="Wingdings" panose="05000000000000000000" pitchFamily="2" charset="2"/>
              <a:buChar char="v"/>
            </a:pPr>
            <a:r>
              <a:rPr lang="en-IN" sz="2000" dirty="0"/>
              <a:t>Data Acquisition and Preprocessing</a:t>
            </a:r>
          </a:p>
          <a:p>
            <a:pPr marL="285750" indent="-285750">
              <a:buFont typeface="Wingdings" panose="05000000000000000000" pitchFamily="2" charset="2"/>
              <a:buChar char="v"/>
            </a:pPr>
            <a:r>
              <a:rPr lang="en-IN" sz="2000" dirty="0"/>
              <a:t>Model Training</a:t>
            </a:r>
          </a:p>
          <a:p>
            <a:pPr marL="285750" indent="-285750">
              <a:buFont typeface="Wingdings" panose="05000000000000000000" pitchFamily="2" charset="2"/>
              <a:buChar char="v"/>
            </a:pPr>
            <a:r>
              <a:rPr lang="en-IN" sz="2000" dirty="0"/>
              <a:t>Model Evaluation</a:t>
            </a:r>
          </a:p>
          <a:p>
            <a:pPr marL="285750" indent="-285750">
              <a:buFont typeface="Wingdings" panose="05000000000000000000" pitchFamily="2" charset="2"/>
              <a:buChar char="v"/>
            </a:pPr>
            <a:r>
              <a:rPr lang="en-IN" sz="2000" dirty="0"/>
              <a:t>Testing and Deployment</a:t>
            </a:r>
          </a:p>
          <a:p>
            <a:pPr marL="285750" indent="-285750">
              <a:buFont typeface="Wingdings" panose="05000000000000000000" pitchFamily="2" charset="2"/>
              <a:buChar char="v"/>
            </a:pPr>
            <a:r>
              <a:rPr lang="en-IN" sz="2000" dirty="0"/>
              <a:t>Documentation and Maintenance</a:t>
            </a:r>
          </a:p>
          <a:p>
            <a:endParaRPr lang="en-IN" sz="2000" dirty="0"/>
          </a:p>
          <a:p>
            <a:r>
              <a:rPr lang="en-IN" sz="2000" dirty="0"/>
              <a:t>Value Proposition:</a:t>
            </a:r>
          </a:p>
          <a:p>
            <a:pPr marL="285750" indent="-285750">
              <a:buFont typeface="Wingdings" panose="05000000000000000000" pitchFamily="2" charset="2"/>
              <a:buChar char="v"/>
            </a:pPr>
            <a:r>
              <a:rPr lang="en-IN" sz="2000" dirty="0"/>
              <a:t>Accuracy and Precision</a:t>
            </a:r>
          </a:p>
          <a:p>
            <a:pPr marL="285750" indent="-285750">
              <a:buFont typeface="Wingdings" panose="05000000000000000000" pitchFamily="2" charset="2"/>
              <a:buChar char="v"/>
            </a:pPr>
            <a:r>
              <a:rPr lang="en-IN" sz="2000" dirty="0"/>
              <a:t>Efficiency and Automation</a:t>
            </a:r>
          </a:p>
          <a:p>
            <a:pPr marL="285750" indent="-285750">
              <a:buFont typeface="Wingdings" panose="05000000000000000000" pitchFamily="2" charset="2"/>
              <a:buChar char="v"/>
            </a:pPr>
            <a:r>
              <a:rPr lang="en-IN" sz="2000" dirty="0"/>
              <a:t>Cost Reduction</a:t>
            </a:r>
          </a:p>
          <a:p>
            <a:pPr marL="285750" indent="-285750">
              <a:buFont typeface="Wingdings" panose="05000000000000000000" pitchFamily="2" charset="2"/>
              <a:buChar char="v"/>
            </a:pPr>
            <a:r>
              <a:rPr lang="en-IN" sz="2000" dirty="0"/>
              <a:t>Enhanced Customer Experience</a:t>
            </a:r>
          </a:p>
          <a:p>
            <a:pPr marL="285750" indent="-285750">
              <a:buFont typeface="Wingdings" panose="05000000000000000000" pitchFamily="2" charset="2"/>
              <a:buChar char="v"/>
            </a:pPr>
            <a:r>
              <a:rPr lang="en-IN" sz="2000" dirty="0"/>
              <a:t>Innovation and Competitive Advantage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304800" y="7292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E1786673-F69B-AAB3-0568-DCA131CA8B0B}"/>
              </a:ext>
            </a:extLst>
          </p:cNvPr>
          <p:cNvSpPr>
            <a:spLocks noGrp="1"/>
          </p:cNvSpPr>
          <p:nvPr>
            <p:ph type="body" idx="1"/>
          </p:nvPr>
        </p:nvSpPr>
        <p:spPr>
          <a:xfrm>
            <a:off x="533400" y="914400"/>
            <a:ext cx="9067800" cy="5232202"/>
          </a:xfrm>
        </p:spPr>
        <p:txBody>
          <a:bodyPr/>
          <a:lstStyle/>
          <a:p>
            <a:pPr marL="285750" indent="-285750">
              <a:buFont typeface="Wingdings" panose="05000000000000000000" pitchFamily="2" charset="2"/>
              <a:buChar char="ü"/>
            </a:pPr>
            <a:r>
              <a:rPr lang="en-US" sz="2000" dirty="0"/>
              <a:t>Accuracy: With the power of convolutional neural networks (CNNs), Keras, and TensorFlow, you can achieve high accuracy in recognizing handwritten digits.</a:t>
            </a:r>
          </a:p>
          <a:p>
            <a:endParaRPr lang="en-US" sz="2000" dirty="0"/>
          </a:p>
          <a:p>
            <a:pPr marL="285750" indent="-285750">
              <a:buFont typeface="Wingdings" panose="05000000000000000000" pitchFamily="2" charset="2"/>
              <a:buChar char="ü"/>
            </a:pPr>
            <a:r>
              <a:rPr lang="en-US" sz="2000" dirty="0"/>
              <a:t>Efficiency: Keras provides a user-friendly interface for building and training neural networks, while TensorFlow optimizes the computational efficiency under the hood.</a:t>
            </a:r>
          </a:p>
          <a:p>
            <a:endParaRPr lang="en-US" sz="2000" dirty="0"/>
          </a:p>
          <a:p>
            <a:pPr marL="285750" indent="-285750">
              <a:buFont typeface="Wingdings" panose="05000000000000000000" pitchFamily="2" charset="2"/>
              <a:buChar char="ü"/>
            </a:pPr>
            <a:r>
              <a:rPr lang="en-US" sz="2000" dirty="0"/>
              <a:t>Flexibility: Keras allows for easy experimentation with different network architectures and hyperparameters, enabling you to fine-tune the model to achieve the best performance for your specific dataset and requirements.</a:t>
            </a:r>
          </a:p>
          <a:p>
            <a:endParaRPr lang="en-US" sz="2000" dirty="0"/>
          </a:p>
          <a:p>
            <a:pPr marL="285750" indent="-285750">
              <a:buFont typeface="Wingdings" panose="05000000000000000000" pitchFamily="2" charset="2"/>
              <a:buChar char="ü"/>
            </a:pPr>
            <a:r>
              <a:rPr lang="en-US" sz="2000" dirty="0"/>
              <a:t>Scalability: TensorFlow's scalability allows you to train models on large datasets distributed across multiple GPUs or TPUs, making it suitable for industrial-scale applications. This scalability ensures that the model can handle real-world scenarios with high volumes of data.</a:t>
            </a:r>
          </a:p>
          <a:p>
            <a:endParaRPr lang="en-US" sz="2000" dirty="0"/>
          </a:p>
          <a:p>
            <a:pPr marL="285750" indent="-285750">
              <a:buFont typeface="Wingdings" panose="05000000000000000000" pitchFamily="2" charset="2"/>
              <a:buChar char="ü"/>
            </a:pPr>
            <a:r>
              <a:rPr lang="en-US" sz="2000" dirty="0"/>
              <a:t>Community Support: Both Keras and TensorFlow have large and active communities, providing extensive documentation, tutorials, and pre-trained models.</a:t>
            </a:r>
            <a:endParaRPr lang="en-IN"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65C06E9-7052-7BF1-05FC-1BE499C34F52}"/>
              </a:ext>
            </a:extLst>
          </p:cNvPr>
          <p:cNvPicPr>
            <a:picLocks noChangeAspect="1"/>
          </p:cNvPicPr>
          <p:nvPr/>
        </p:nvPicPr>
        <p:blipFill>
          <a:blip r:embed="rId3"/>
          <a:stretch>
            <a:fillRect/>
          </a:stretch>
        </p:blipFill>
        <p:spPr>
          <a:xfrm>
            <a:off x="2286000" y="1067899"/>
            <a:ext cx="5880996" cy="5332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604</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HANDWRITTEN NUMBER RECOGNITION USING KERAS AND TENSORFLOW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Asika M Janani M Manju Sri S Nivethethaa A S</dc:title>
  <dc:creator>Nivethethaa</dc:creator>
  <cp:lastModifiedBy>Nivethethaa Senthilkumar</cp:lastModifiedBy>
  <cp:revision>10</cp:revision>
  <dcterms:created xsi:type="dcterms:W3CDTF">2024-04-01T15:34:00Z</dcterms:created>
  <dcterms:modified xsi:type="dcterms:W3CDTF">2024-04-05T06:26:52Z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