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8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10B0"/>
    <a:srgbClr val="FF0066"/>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1T19:32:37.141"/>
    </inkml:context>
    <inkml:brush xml:id="br0">
      <inkml:brushProperty name="width" value="0.05" units="cm"/>
      <inkml:brushProperty name="height" value="0.05" units="cm"/>
    </inkml:brush>
  </inkml:definitions>
  <inkml:trace contextRef="#ctx0" brushRef="#br0">0 1 24575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1T19:32:55.176"/>
    </inkml:context>
    <inkml:brush xml:id="br0">
      <inkml:brushProperty name="width" value="0.05" units="cm"/>
      <inkml:brushProperty name="height" value="0.05" units="cm"/>
    </inkml:brush>
  </inkml:definitions>
  <inkml:trace contextRef="#ctx0" brushRef="#br0">1 0 24575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B12E030-0035-4277-8739-0589C7209A6F}" type="datetimeFigureOut">
              <a:rPr lang="en-US" smtClean="0"/>
              <a:t>4/22/2023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3709915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12E030-0035-4277-8739-0589C7209A6F}"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3324923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B12E030-0035-4277-8739-0589C7209A6F}" type="datetimeFigureOut">
              <a:rPr lang="en-US" smtClean="0"/>
              <a:t>4/22/2023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1779508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B12E030-0035-4277-8739-0589C7209A6F}" type="datetimeFigureOut">
              <a:rPr lang="en-US" smtClean="0"/>
              <a:t>4/22/2023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91ADAA93-CDC1-4DF4-A02A-091E3502738F}"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5373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B12E030-0035-4277-8739-0589C7209A6F}" type="datetimeFigureOut">
              <a:rPr lang="en-US" smtClean="0"/>
              <a:t>4/22/2023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209956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12E030-0035-4277-8739-0589C7209A6F}" type="datetimeFigureOut">
              <a:rPr lang="en-US" smtClean="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428882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B12E030-0035-4277-8739-0589C7209A6F}" type="datetimeFigureOut">
              <a:rPr lang="en-US" smtClean="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3646102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2E030-0035-4277-8739-0589C7209A6F}"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480330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B12E030-0035-4277-8739-0589C7209A6F}" type="datetimeFigureOut">
              <a:rPr lang="en-US" smtClean="0"/>
              <a:t>4/22/2023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238716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12E030-0035-4277-8739-0589C7209A6F}"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161676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B12E030-0035-4277-8739-0589C7209A6F}" type="datetimeFigureOut">
              <a:rPr lang="en-US" smtClean="0"/>
              <a:t>4/22/2023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185290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12E030-0035-4277-8739-0589C7209A6F}"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189269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12E030-0035-4277-8739-0589C7209A6F}" type="datetimeFigureOut">
              <a:rPr lang="en-US" smtClean="0"/>
              <a:t>4/22/2023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585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12E030-0035-4277-8739-0589C7209A6F}" type="datetimeFigureOut">
              <a:rPr lang="en-US" smtClean="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97673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2E030-0035-4277-8739-0589C7209A6F}" type="datetimeFigureOut">
              <a:rPr lang="en-US" smtClean="0"/>
              <a:t>4/22/2023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316277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12E030-0035-4277-8739-0589C7209A6F}"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369864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12E030-0035-4277-8739-0589C7209A6F}"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ADAA93-CDC1-4DF4-A02A-091E3502738F}" type="slidenum">
              <a:rPr lang="en-US" smtClean="0"/>
              <a:t>‹#›</a:t>
            </a:fld>
            <a:endParaRPr lang="en-US" dirty="0"/>
          </a:p>
        </p:txBody>
      </p:sp>
    </p:spTree>
    <p:extLst>
      <p:ext uri="{BB962C8B-B14F-4D97-AF65-F5344CB8AC3E}">
        <p14:creationId xmlns:p14="http://schemas.microsoft.com/office/powerpoint/2010/main" val="28629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B12E030-0035-4277-8739-0589C7209A6F}" type="datetimeFigureOut">
              <a:rPr lang="en-US" smtClean="0"/>
              <a:t>4/22/2023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ADAA93-CDC1-4DF4-A02A-091E3502738F}" type="slidenum">
              <a:rPr lang="en-US" smtClean="0"/>
              <a:t>‹#›</a:t>
            </a:fld>
            <a:endParaRPr lang="en-US" dirty="0"/>
          </a:p>
        </p:txBody>
      </p:sp>
    </p:spTree>
    <p:extLst>
      <p:ext uri="{BB962C8B-B14F-4D97-AF65-F5344CB8AC3E}">
        <p14:creationId xmlns:p14="http://schemas.microsoft.com/office/powerpoint/2010/main" val="3027199572"/>
      </p:ext>
    </p:extLst>
  </p:cSld>
  <p:clrMap bg1="dk1" tx1="lt1" bg2="dk2" tx2="lt2" accent1="accent1" accent2="accent2" accent3="accent3" accent4="accent4" accent5="accent5" accent6="accent6" hlink="hlink" folHlink="folHlink"/>
  <p:sldLayoutIdLst>
    <p:sldLayoutId id="2147485384" r:id="rId1"/>
    <p:sldLayoutId id="2147485385" r:id="rId2"/>
    <p:sldLayoutId id="2147485386" r:id="rId3"/>
    <p:sldLayoutId id="2147485387" r:id="rId4"/>
    <p:sldLayoutId id="2147485388" r:id="rId5"/>
    <p:sldLayoutId id="2147485389" r:id="rId6"/>
    <p:sldLayoutId id="2147485390" r:id="rId7"/>
    <p:sldLayoutId id="2147485391" r:id="rId8"/>
    <p:sldLayoutId id="2147485392" r:id="rId9"/>
    <p:sldLayoutId id="2147485393" r:id="rId10"/>
    <p:sldLayoutId id="2147485394" r:id="rId11"/>
    <p:sldLayoutId id="2147485395" r:id="rId12"/>
    <p:sldLayoutId id="2147485396" r:id="rId13"/>
    <p:sldLayoutId id="2147485397" r:id="rId14"/>
    <p:sldLayoutId id="2147485398" r:id="rId15"/>
    <p:sldLayoutId id="2147485399" r:id="rId16"/>
    <p:sldLayoutId id="214748540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B72EBE-AF97-7825-52B5-3F6E6751E84E}"/>
              </a:ext>
            </a:extLst>
          </p:cNvPr>
          <p:cNvSpPr txBox="1"/>
          <p:nvPr/>
        </p:nvSpPr>
        <p:spPr>
          <a:xfrm>
            <a:off x="3021496" y="2332383"/>
            <a:ext cx="5888150" cy="1446550"/>
          </a:xfrm>
          <a:prstGeom prst="rect">
            <a:avLst/>
          </a:prstGeom>
          <a:noFill/>
        </p:spPr>
        <p:txBody>
          <a:bodyPr wrap="none" rtlCol="0">
            <a:spAutoFit/>
          </a:bodyPr>
          <a:lstStyle/>
          <a:p>
            <a:r>
              <a:rPr lang="en-IN" sz="8800" dirty="0">
                <a:latin typeface="Times New Roman" panose="02020603050405020304" pitchFamily="18" charset="0"/>
                <a:cs typeface="Times New Roman" panose="02020603050405020304" pitchFamily="18" charset="0"/>
              </a:rPr>
              <a:t>WELCOME</a:t>
            </a:r>
            <a:endParaRPr lang="en-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525750"/>
      </p:ext>
    </p:extLst>
  </p:cSld>
  <p:clrMapOvr>
    <a:masterClrMapping/>
  </p:clrMapOvr>
  <mc:AlternateContent xmlns:mc="http://schemas.openxmlformats.org/markup-compatibility/2006">
    <mc:Choice xmlns:p14="http://schemas.microsoft.com/office/powerpoint/2010/main" Requires="p14">
      <p:transition spd="slow" p14:dur="800" advTm="11369">
        <p:circle/>
      </p:transition>
    </mc:Choice>
    <mc:Fallback>
      <p:transition spd="slow" advTm="11369">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6DB496-155A-E7C6-01E6-E8F9DFA11676}"/>
              </a:ext>
            </a:extLst>
          </p:cNvPr>
          <p:cNvSpPr txBox="1"/>
          <p:nvPr/>
        </p:nvSpPr>
        <p:spPr>
          <a:xfrm>
            <a:off x="795131" y="693581"/>
            <a:ext cx="6095999" cy="584775"/>
          </a:xfrm>
          <a:prstGeom prst="rect">
            <a:avLst/>
          </a:prstGeom>
          <a:noFill/>
        </p:spPr>
        <p:txBody>
          <a:bodyPr wrap="square" rtlCol="0">
            <a:spAutoFit/>
          </a:bodyPr>
          <a:lstStyle/>
          <a:p>
            <a:r>
              <a:rPr lang="en-IN" sz="3200" dirty="0">
                <a:solidFill>
                  <a:srgbClr val="FF0066"/>
                </a:solidFill>
                <a:latin typeface="Times New Roman" panose="02020603050405020304" pitchFamily="18" charset="0"/>
                <a:cs typeface="Times New Roman" panose="02020603050405020304" pitchFamily="18" charset="0"/>
              </a:rPr>
              <a:t>PRIORITIZE</a:t>
            </a:r>
            <a:endParaRPr lang="en-US" sz="3200" dirty="0">
              <a:solidFill>
                <a:srgbClr val="FF006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C77B25-D75E-FCF7-6E28-D3842214F26B}"/>
              </a:ext>
            </a:extLst>
          </p:cNvPr>
          <p:cNvPicPr>
            <a:picLocks noChangeAspect="1"/>
          </p:cNvPicPr>
          <p:nvPr/>
        </p:nvPicPr>
        <p:blipFill>
          <a:blip r:embed="rId2"/>
          <a:stretch>
            <a:fillRect/>
          </a:stretch>
        </p:blipFill>
        <p:spPr>
          <a:xfrm>
            <a:off x="538023" y="1490391"/>
            <a:ext cx="11084133" cy="4797201"/>
          </a:xfrm>
          <a:prstGeom prst="rect">
            <a:avLst/>
          </a:prstGeom>
        </p:spPr>
      </p:pic>
    </p:spTree>
    <p:extLst>
      <p:ext uri="{BB962C8B-B14F-4D97-AF65-F5344CB8AC3E}">
        <p14:creationId xmlns:p14="http://schemas.microsoft.com/office/powerpoint/2010/main" val="2278585941"/>
      </p:ext>
    </p:extLst>
  </p:cSld>
  <p:clrMapOvr>
    <a:masterClrMapping/>
  </p:clrMapOvr>
  <mc:AlternateContent xmlns:mc="http://schemas.openxmlformats.org/markup-compatibility/2006">
    <mc:Choice xmlns:p14="http://schemas.microsoft.com/office/powerpoint/2010/main" Requires="p14">
      <p:transition spd="slow" p14:dur="2000" advTm="3819"/>
    </mc:Choice>
    <mc:Fallback>
      <p:transition spd="slow" advTm="381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101CFB-67CA-EB2C-B198-C150DDFABAEF}"/>
              </a:ext>
            </a:extLst>
          </p:cNvPr>
          <p:cNvSpPr txBox="1"/>
          <p:nvPr/>
        </p:nvSpPr>
        <p:spPr>
          <a:xfrm>
            <a:off x="2670372" y="941507"/>
            <a:ext cx="7525715" cy="707886"/>
          </a:xfrm>
          <a:prstGeom prst="rect">
            <a:avLst/>
          </a:prstGeom>
          <a:noFill/>
        </p:spPr>
        <p:txBody>
          <a:bodyPr wrap="non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NUMBER OF VISUALIZATION</a:t>
            </a:r>
            <a:endParaRPr lang="en-US" sz="4000" b="1" dirty="0">
              <a:solidFill>
                <a:srgbClr val="C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9F5F70A-4B62-5BF9-3E33-0C2E73BB713D}"/>
              </a:ext>
            </a:extLst>
          </p:cNvPr>
          <p:cNvSpPr txBox="1"/>
          <p:nvPr/>
        </p:nvSpPr>
        <p:spPr>
          <a:xfrm>
            <a:off x="2014330" y="1908819"/>
            <a:ext cx="8390434" cy="3754874"/>
          </a:xfrm>
          <a:prstGeom prst="rect">
            <a:avLst/>
          </a:prstGeom>
          <a:noFill/>
        </p:spPr>
        <p:txBody>
          <a:bodyPr wrap="square" rtlCol="0">
            <a:spAutoFit/>
          </a:bodyPr>
          <a:lstStyle/>
          <a:p>
            <a:r>
              <a:rPr lang="en-IN" sz="2000" dirty="0">
                <a:solidFill>
                  <a:srgbClr val="0070C0"/>
                </a:solidFill>
                <a:latin typeface="Times New Roman" panose="02020603050405020304" pitchFamily="18" charset="0"/>
                <a:cs typeface="Times New Roman" panose="02020603050405020304" pitchFamily="18" charset="0"/>
              </a:rPr>
              <a:t>1.Charging stations by region and type in India</a:t>
            </a:r>
          </a:p>
          <a:p>
            <a:r>
              <a:rPr lang="en-IN" sz="2000" dirty="0">
                <a:solidFill>
                  <a:srgbClr val="0070C0"/>
                </a:solidFill>
                <a:latin typeface="Times New Roman" panose="02020603050405020304" pitchFamily="18" charset="0"/>
                <a:cs typeface="Times New Roman" panose="02020603050405020304" pitchFamily="18" charset="0"/>
              </a:rPr>
              <a:t>2.EV charging stations map of India</a:t>
            </a:r>
          </a:p>
          <a:p>
            <a:r>
              <a:rPr lang="en-IN" sz="2000" dirty="0">
                <a:solidFill>
                  <a:srgbClr val="0070C0"/>
                </a:solidFill>
                <a:latin typeface="Times New Roman" panose="02020603050405020304" pitchFamily="18" charset="0"/>
                <a:cs typeface="Times New Roman" panose="02020603050405020304" pitchFamily="18" charset="0"/>
              </a:rPr>
              <a:t>3.Different EV cars in India</a:t>
            </a:r>
          </a:p>
          <a:p>
            <a:r>
              <a:rPr lang="en-IN" sz="2000" dirty="0">
                <a:solidFill>
                  <a:srgbClr val="0070C0"/>
                </a:solidFill>
                <a:latin typeface="Times New Roman" panose="02020603050405020304" pitchFamily="18" charset="0"/>
                <a:cs typeface="Times New Roman" panose="02020603050405020304" pitchFamily="18" charset="0"/>
              </a:rPr>
              <a:t>4.Top speed for different brands</a:t>
            </a:r>
          </a:p>
          <a:p>
            <a:r>
              <a:rPr lang="en-IN" sz="2000" dirty="0">
                <a:solidFill>
                  <a:srgbClr val="0070C0"/>
                </a:solidFill>
                <a:latin typeface="Times New Roman" panose="02020603050405020304" pitchFamily="18" charset="0"/>
                <a:cs typeface="Times New Roman" panose="02020603050405020304" pitchFamily="18" charset="0"/>
              </a:rPr>
              <a:t>5.Price for different cars in India</a:t>
            </a:r>
          </a:p>
          <a:p>
            <a:r>
              <a:rPr lang="en-IN" sz="2000" dirty="0">
                <a:solidFill>
                  <a:srgbClr val="0070C0"/>
                </a:solidFill>
                <a:latin typeface="Times New Roman" panose="02020603050405020304" pitchFamily="18" charset="0"/>
                <a:cs typeface="Times New Roman" panose="02020603050405020304" pitchFamily="18" charset="0"/>
              </a:rPr>
              <a:t>6.Top 10 most efficient EV brands</a:t>
            </a:r>
          </a:p>
          <a:p>
            <a:r>
              <a:rPr lang="en-IN" sz="2000" dirty="0">
                <a:solidFill>
                  <a:srgbClr val="0070C0"/>
                </a:solidFill>
                <a:latin typeface="Times New Roman" panose="02020603050405020304" pitchFamily="18" charset="0"/>
                <a:cs typeface="Times New Roman" panose="02020603050405020304" pitchFamily="18" charset="0"/>
              </a:rPr>
              <a:t>7.Brands according to body styles</a:t>
            </a:r>
          </a:p>
          <a:p>
            <a:r>
              <a:rPr lang="en-IN" sz="2000" dirty="0">
                <a:solidFill>
                  <a:srgbClr val="0070C0"/>
                </a:solidFill>
                <a:latin typeface="Times New Roman" panose="02020603050405020304" pitchFamily="18" charset="0"/>
                <a:cs typeface="Times New Roman" panose="02020603050405020304" pitchFamily="18" charset="0"/>
              </a:rPr>
              <a:t>8.Brand filtered by powertrain type</a:t>
            </a:r>
          </a:p>
          <a:p>
            <a:r>
              <a:rPr lang="en-IN" sz="2000" dirty="0">
                <a:solidFill>
                  <a:srgbClr val="0070C0"/>
                </a:solidFill>
                <a:latin typeface="Times New Roman" panose="02020603050405020304" pitchFamily="18" charset="0"/>
                <a:cs typeface="Times New Roman" panose="02020603050405020304" pitchFamily="18" charset="0"/>
              </a:rPr>
              <a:t>9.Number of models in each brand</a:t>
            </a:r>
          </a:p>
          <a:p>
            <a:r>
              <a:rPr lang="en-IN" sz="2000" dirty="0">
                <a:solidFill>
                  <a:srgbClr val="0070C0"/>
                </a:solidFill>
                <a:latin typeface="Times New Roman" panose="02020603050405020304" pitchFamily="18" charset="0"/>
                <a:cs typeface="Times New Roman" panose="02020603050405020304" pitchFamily="18" charset="0"/>
              </a:rPr>
              <a:t>10.Summary card for different brands of EV cars in globally</a:t>
            </a:r>
          </a:p>
          <a:p>
            <a:r>
              <a:rPr lang="en-IN" sz="2000" dirty="0">
                <a:solidFill>
                  <a:srgbClr val="0070C0"/>
                </a:solidFill>
                <a:latin typeface="Times New Roman" panose="02020603050405020304" pitchFamily="18" charset="0"/>
                <a:cs typeface="Times New Roman" panose="02020603050405020304" pitchFamily="18" charset="0"/>
              </a:rPr>
              <a:t>11.Summary card for different brands of EV cars in India</a:t>
            </a:r>
          </a:p>
          <a:p>
            <a:endParaRPr lang="en-US" dirty="0">
              <a:solidFill>
                <a:srgbClr val="002060"/>
              </a:solidFill>
            </a:endParaRPr>
          </a:p>
        </p:txBody>
      </p:sp>
    </p:spTree>
    <p:extLst>
      <p:ext uri="{BB962C8B-B14F-4D97-AF65-F5344CB8AC3E}">
        <p14:creationId xmlns:p14="http://schemas.microsoft.com/office/powerpoint/2010/main" val="3380258821"/>
      </p:ext>
    </p:extLst>
  </p:cSld>
  <p:clrMapOvr>
    <a:masterClrMapping/>
  </p:clrMapOvr>
  <mc:AlternateContent xmlns:mc="http://schemas.openxmlformats.org/markup-compatibility/2006">
    <mc:Choice xmlns:p14="http://schemas.microsoft.com/office/powerpoint/2010/main" Requires="p14">
      <p:transition spd="slow" p14:dur="2000" advTm="34060"/>
    </mc:Choice>
    <mc:Fallback>
      <p:transition spd="slow" advTm="3406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40E878-1985-9C49-CD54-035A66D9E262}"/>
              </a:ext>
            </a:extLst>
          </p:cNvPr>
          <p:cNvSpPr txBox="1"/>
          <p:nvPr/>
        </p:nvSpPr>
        <p:spPr>
          <a:xfrm>
            <a:off x="4558145" y="1260765"/>
            <a:ext cx="3104950" cy="662824"/>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DASHBOARD</a:t>
            </a:r>
            <a:endParaRPr 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DA34049-4AE5-E089-67E8-09642BD750A8}"/>
              </a:ext>
            </a:extLst>
          </p:cNvPr>
          <p:cNvSpPr txBox="1"/>
          <p:nvPr/>
        </p:nvSpPr>
        <p:spPr>
          <a:xfrm>
            <a:off x="1262744" y="2322286"/>
            <a:ext cx="9973291"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 dashboard is a graphical user interface (GUI) that displays information and data in an organized, easy-to-read format. Dashboards are often used to provide real-time monitoring and analysis of data, and are typically designed for a specific purpose or use case. Dashboards can be used in a variety of settings, such as business, finance, manufacturing, healthcare, and many other industries.                           </a:t>
            </a:r>
          </a:p>
          <a:p>
            <a:r>
              <a:rPr lang="en-US" sz="2400" dirty="0">
                <a:latin typeface="Times New Roman" panose="02020603050405020304" pitchFamily="18" charset="0"/>
                <a:cs typeface="Times New Roman" panose="02020603050405020304" pitchFamily="18" charset="0"/>
              </a:rPr>
              <a:t>They can be used to track key performance indicators (KPIs), monitor performance metrics, and display data in the form of charts, graphs, and tables. </a:t>
            </a:r>
          </a:p>
        </p:txBody>
      </p:sp>
    </p:spTree>
    <p:extLst>
      <p:ext uri="{BB962C8B-B14F-4D97-AF65-F5344CB8AC3E}">
        <p14:creationId xmlns:p14="http://schemas.microsoft.com/office/powerpoint/2010/main" val="527744440"/>
      </p:ext>
    </p:extLst>
  </p:cSld>
  <p:clrMapOvr>
    <a:masterClrMapping/>
  </p:clrMapOvr>
  <mc:AlternateContent xmlns:mc="http://schemas.openxmlformats.org/markup-compatibility/2006">
    <mc:Choice xmlns:p14="http://schemas.microsoft.com/office/powerpoint/2010/main" Requires="p14">
      <p:transition spd="slow" p14:dur="2000" advTm="43047"/>
    </mc:Choice>
    <mc:Fallback>
      <p:transition spd="slow" advTm="4304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7A128F-0D9E-CB2F-3CAC-35288119C3C2}"/>
              </a:ext>
            </a:extLst>
          </p:cNvPr>
          <p:cNvPicPr>
            <a:picLocks noChangeAspect="1"/>
          </p:cNvPicPr>
          <p:nvPr/>
        </p:nvPicPr>
        <p:blipFill>
          <a:blip r:embed="rId2"/>
          <a:stretch>
            <a:fillRect/>
          </a:stretch>
        </p:blipFill>
        <p:spPr>
          <a:xfrm>
            <a:off x="568036" y="645435"/>
            <a:ext cx="11000510" cy="5699948"/>
          </a:xfrm>
          <a:prstGeom prst="rect">
            <a:avLst/>
          </a:prstGeom>
          <a:ln>
            <a:noFill/>
          </a:ln>
          <a:effectLst>
            <a:softEdge rad="112500"/>
          </a:effectLst>
        </p:spPr>
      </p:pic>
    </p:spTree>
    <p:extLst>
      <p:ext uri="{BB962C8B-B14F-4D97-AF65-F5344CB8AC3E}">
        <p14:creationId xmlns:p14="http://schemas.microsoft.com/office/powerpoint/2010/main" val="111715159"/>
      </p:ext>
    </p:extLst>
  </p:cSld>
  <p:clrMapOvr>
    <a:masterClrMapping/>
  </p:clrMapOvr>
  <mc:AlternateContent xmlns:mc="http://schemas.openxmlformats.org/markup-compatibility/2006">
    <mc:Choice xmlns:p14="http://schemas.microsoft.com/office/powerpoint/2010/main" Requires="p14">
      <p:transition spd="slow" p14:dur="2000" advTm="6787"/>
    </mc:Choice>
    <mc:Fallback>
      <p:transition spd="slow" advTm="678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BFE2D-75FF-C29C-3178-31AE2E2FD8A8}"/>
              </a:ext>
            </a:extLst>
          </p:cNvPr>
          <p:cNvPicPr>
            <a:picLocks noChangeAspect="1"/>
          </p:cNvPicPr>
          <p:nvPr/>
        </p:nvPicPr>
        <p:blipFill>
          <a:blip r:embed="rId2"/>
          <a:stretch>
            <a:fillRect/>
          </a:stretch>
        </p:blipFill>
        <p:spPr>
          <a:xfrm>
            <a:off x="651164" y="595745"/>
            <a:ext cx="10889672" cy="5680364"/>
          </a:xfrm>
          <a:prstGeom prst="rect">
            <a:avLst/>
          </a:prstGeom>
        </p:spPr>
      </p:pic>
    </p:spTree>
    <p:extLst>
      <p:ext uri="{BB962C8B-B14F-4D97-AF65-F5344CB8AC3E}">
        <p14:creationId xmlns:p14="http://schemas.microsoft.com/office/powerpoint/2010/main" val="3807796226"/>
      </p:ext>
    </p:extLst>
  </p:cSld>
  <p:clrMapOvr>
    <a:masterClrMapping/>
  </p:clrMapOvr>
  <mc:AlternateContent xmlns:mc="http://schemas.openxmlformats.org/markup-compatibility/2006">
    <mc:Choice xmlns:p14="http://schemas.microsoft.com/office/powerpoint/2010/main" Requires="p14">
      <p:transition spd="slow" p14:dur="2000" advTm="1071"/>
    </mc:Choice>
    <mc:Fallback>
      <p:transition spd="slow" advTm="107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DE7310-D1EB-71B1-ADD7-D59947A036E0}"/>
              </a:ext>
            </a:extLst>
          </p:cNvPr>
          <p:cNvSpPr txBox="1"/>
          <p:nvPr/>
        </p:nvSpPr>
        <p:spPr>
          <a:xfrm>
            <a:off x="872836" y="1981199"/>
            <a:ext cx="10669807" cy="3584713"/>
          </a:xfrm>
          <a:prstGeom prst="rect">
            <a:avLst/>
          </a:prstGeom>
          <a:solidFill>
            <a:schemeClr val="accent1">
              <a:lumMod val="50000"/>
            </a:schemeClr>
          </a:solidFill>
        </p:spPr>
        <p:txBody>
          <a:bodyPr wrap="square" rtlCol="0">
            <a:spAutoFit/>
          </a:bodyPr>
          <a:lstStyle/>
          <a:p>
            <a:r>
              <a:rPr lang="en-US" sz="2800" dirty="0">
                <a:latin typeface="Times New Roman" panose="02020603050405020304" pitchFamily="18" charset="0"/>
                <a:cs typeface="Times New Roman" panose="02020603050405020304" pitchFamily="18" charset="0"/>
              </a:rPr>
              <a:t>A data story is a way of presenting data and analysis in a narrative format, with the goal of making the information more engaging and easier to understand. A data story typically includes a clear introduction that sets the stage and explains the context for the data, a body that presents the data and analysis in a logical and systematic way, and a conclusion that summarizes the key findings and highlights their implications. Data stories can be told using a variety of mediums, such as reports, presentations, interactive visualizations, and videos</a:t>
            </a:r>
            <a:r>
              <a:rPr lang="en-US" dirty="0"/>
              <a:t>. </a:t>
            </a:r>
          </a:p>
        </p:txBody>
      </p:sp>
      <p:sp>
        <p:nvSpPr>
          <p:cNvPr id="4" name="Rectangle 3">
            <a:extLst>
              <a:ext uri="{FF2B5EF4-FFF2-40B4-BE49-F238E27FC236}">
                <a16:creationId xmlns:a16="http://schemas.microsoft.com/office/drawing/2014/main" id="{6CF6EB72-79D5-F4AC-9EE3-04954BCD7C41}"/>
              </a:ext>
            </a:extLst>
          </p:cNvPr>
          <p:cNvSpPr/>
          <p:nvPr/>
        </p:nvSpPr>
        <p:spPr>
          <a:xfrm>
            <a:off x="4830140" y="981533"/>
            <a:ext cx="2531719" cy="923330"/>
          </a:xfrm>
          <a:prstGeom prst="rect">
            <a:avLst/>
          </a:prstGeom>
          <a:solidFill>
            <a:schemeClr val="tx2">
              <a:lumMod val="25000"/>
              <a:lumOff val="75000"/>
            </a:schemeClr>
          </a:solid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STORY</a:t>
            </a:r>
          </a:p>
        </p:txBody>
      </p:sp>
    </p:spTree>
    <p:extLst>
      <p:ext uri="{BB962C8B-B14F-4D97-AF65-F5344CB8AC3E}">
        <p14:creationId xmlns:p14="http://schemas.microsoft.com/office/powerpoint/2010/main" val="483004977"/>
      </p:ext>
    </p:extLst>
  </p:cSld>
  <p:clrMapOvr>
    <a:masterClrMapping/>
  </p:clrMapOvr>
  <mc:AlternateContent xmlns:mc="http://schemas.openxmlformats.org/markup-compatibility/2006">
    <mc:Choice xmlns:p14="http://schemas.microsoft.com/office/powerpoint/2010/main" Requires="p14">
      <p:transition spd="slow" p14:dur="2000" advTm="40941"/>
    </mc:Choice>
    <mc:Fallback>
      <p:transition spd="slow" advTm="4094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DA6668-99CE-EAD6-32AD-228E11ED0E39}"/>
              </a:ext>
            </a:extLst>
          </p:cNvPr>
          <p:cNvPicPr>
            <a:picLocks noChangeAspect="1"/>
          </p:cNvPicPr>
          <p:nvPr/>
        </p:nvPicPr>
        <p:blipFill>
          <a:blip r:embed="rId2"/>
          <a:stretch>
            <a:fillRect/>
          </a:stretch>
        </p:blipFill>
        <p:spPr>
          <a:xfrm>
            <a:off x="595745" y="590473"/>
            <a:ext cx="10986655" cy="5677054"/>
          </a:xfrm>
          <a:prstGeom prst="rect">
            <a:avLst/>
          </a:prstGeom>
        </p:spPr>
      </p:pic>
    </p:spTree>
    <p:extLst>
      <p:ext uri="{BB962C8B-B14F-4D97-AF65-F5344CB8AC3E}">
        <p14:creationId xmlns:p14="http://schemas.microsoft.com/office/powerpoint/2010/main" val="1600734692"/>
      </p:ext>
    </p:extLst>
  </p:cSld>
  <p:clrMapOvr>
    <a:masterClrMapping/>
  </p:clrMapOvr>
  <mc:AlternateContent xmlns:mc="http://schemas.openxmlformats.org/markup-compatibility/2006">
    <mc:Choice xmlns:p14="http://schemas.microsoft.com/office/powerpoint/2010/main" Requires="p14">
      <p:transition spd="slow" p14:dur="2000" advTm="32324"/>
    </mc:Choice>
    <mc:Fallback>
      <p:transition spd="slow" advTm="3232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8826CDBB-E557-0796-E340-8C5EDF92DD22}"/>
              </a:ext>
            </a:extLst>
          </p:cNvPr>
          <p:cNvSpPr/>
          <p:nvPr/>
        </p:nvSpPr>
        <p:spPr>
          <a:xfrm>
            <a:off x="3591339" y="1722783"/>
            <a:ext cx="5287618" cy="3180521"/>
          </a:xfrm>
          <a:prstGeom prst="wedgeRectCallou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8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THANK YOU</a:t>
            </a:r>
            <a:endParaRPr lang="en-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594658"/>
      </p:ext>
    </p:extLst>
  </p:cSld>
  <p:clrMapOvr>
    <a:masterClrMapping/>
  </p:clrMapOvr>
  <mc:AlternateContent xmlns:mc="http://schemas.openxmlformats.org/markup-compatibility/2006">
    <mc:Choice xmlns:p14="http://schemas.microsoft.com/office/powerpoint/2010/main" Requires="p14">
      <p:transition spd="slow" p14:dur="2000" advTm="10483"/>
    </mc:Choice>
    <mc:Fallback>
      <p:transition spd="slow" advTm="1048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26D69E-8E71-9163-0005-F3D29516E62B}"/>
              </a:ext>
            </a:extLst>
          </p:cNvPr>
          <p:cNvSpPr/>
          <p:nvPr/>
        </p:nvSpPr>
        <p:spPr>
          <a:xfrm>
            <a:off x="662609" y="740344"/>
            <a:ext cx="10866781" cy="1323439"/>
          </a:xfrm>
          <a:prstGeom prst="rect">
            <a:avLst/>
          </a:prstGeom>
          <a:noFill/>
        </p:spPr>
        <p:txBody>
          <a:bodyPr wrap="square" lIns="91440" tIns="45720" rIns="91440" bIns="45720">
            <a:spAutoFit/>
          </a:bodyPr>
          <a:lstStyle/>
          <a:p>
            <a:pPr algn="just"/>
            <a:r>
              <a:rPr lang="en-IN" sz="40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VISUALIZATION TOOL FOR ELECTRIC VEHICLE CHARGE AND RANGE ANALYSIS</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6" name="Picture 5">
            <a:extLst>
              <a:ext uri="{FF2B5EF4-FFF2-40B4-BE49-F238E27FC236}">
                <a16:creationId xmlns:a16="http://schemas.microsoft.com/office/drawing/2014/main" id="{1958C367-CD9E-5A01-C41D-B66863B2F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10" y="2078813"/>
            <a:ext cx="10668000" cy="4171930"/>
          </a:xfrm>
          <a:prstGeom prst="rect">
            <a:avLst/>
          </a:prstGeom>
          <a:ln>
            <a:noFill/>
          </a:ln>
          <a:effectLst>
            <a:softEdge rad="112500"/>
          </a:effectLst>
        </p:spPr>
      </p:pic>
    </p:spTree>
    <p:extLst>
      <p:ext uri="{BB962C8B-B14F-4D97-AF65-F5344CB8AC3E}">
        <p14:creationId xmlns:p14="http://schemas.microsoft.com/office/powerpoint/2010/main" val="3559629444"/>
      </p:ext>
    </p:extLst>
  </p:cSld>
  <p:clrMapOvr>
    <a:masterClrMapping/>
  </p:clrMapOvr>
  <mc:AlternateContent xmlns:mc="http://schemas.openxmlformats.org/markup-compatibility/2006">
    <mc:Choice xmlns:p14="http://schemas.microsoft.com/office/powerpoint/2010/main" Requires="p14">
      <p:transition spd="slow" p14:dur="800" advTm="8757">
        <p:circle/>
      </p:transition>
    </mc:Choice>
    <mc:Fallback>
      <p:transition spd="slow" advTm="8757">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E752-529E-4746-6D81-7A3771105E65}"/>
              </a:ext>
            </a:extLst>
          </p:cNvPr>
          <p:cNvSpPr>
            <a:spLocks noGrp="1"/>
          </p:cNvSpPr>
          <p:nvPr>
            <p:ph type="title"/>
          </p:nvPr>
        </p:nvSpPr>
        <p:spPr>
          <a:xfrm>
            <a:off x="2888541" y="727678"/>
            <a:ext cx="5271703" cy="1105046"/>
          </a:xfrm>
        </p:spPr>
        <p:style>
          <a:lnRef idx="2">
            <a:schemeClr val="accent2"/>
          </a:lnRef>
          <a:fillRef idx="1">
            <a:schemeClr val="lt1"/>
          </a:fillRef>
          <a:effectRef idx="0">
            <a:schemeClr val="accent2"/>
          </a:effectRef>
          <a:fontRef idx="minor">
            <a:schemeClr val="dk1"/>
          </a:fontRef>
        </p:style>
        <p:txBody>
          <a:bodyPr>
            <a:scene3d>
              <a:camera prst="perspectiveFront"/>
              <a:lightRig rig="threePt" dir="t"/>
            </a:scene3d>
          </a:bodyPr>
          <a:lstStyle/>
          <a:p>
            <a:r>
              <a:rPr lang="en-IN" dirty="0"/>
              <a:t>TEAM MEMBERS</a:t>
            </a:r>
            <a:endParaRPr lang="en-US" dirty="0"/>
          </a:p>
        </p:txBody>
      </p:sp>
      <p:sp>
        <p:nvSpPr>
          <p:cNvPr id="3" name="Content Placeholder 2">
            <a:extLst>
              <a:ext uri="{FF2B5EF4-FFF2-40B4-BE49-F238E27FC236}">
                <a16:creationId xmlns:a16="http://schemas.microsoft.com/office/drawing/2014/main" id="{D19A2025-D001-A469-8A91-18A1452E9241}"/>
              </a:ext>
            </a:extLst>
          </p:cNvPr>
          <p:cNvSpPr>
            <a:spLocks noGrp="1"/>
          </p:cNvSpPr>
          <p:nvPr>
            <p:ph idx="1"/>
          </p:nvPr>
        </p:nvSpPr>
        <p:spPr>
          <a:xfrm>
            <a:off x="685800" y="2106197"/>
            <a:ext cx="10820400" cy="4024125"/>
          </a:xfrm>
        </p:spPr>
        <p:txBody>
          <a:bodyPr>
            <a:normAutofit/>
          </a:bodyPr>
          <a:lstStyle/>
          <a:p>
            <a:r>
              <a:rPr lang="en-IN" sz="2000" b="1" dirty="0">
                <a:latin typeface="Times New Roman" panose="02020603050405020304" pitchFamily="18" charset="0"/>
                <a:cs typeface="Times New Roman" panose="02020603050405020304" pitchFamily="18" charset="0"/>
              </a:rPr>
              <a:t>TEAM LEADER    : </a:t>
            </a:r>
            <a:r>
              <a:rPr lang="en-IN" sz="2000" b="1" dirty="0">
                <a:solidFill>
                  <a:srgbClr val="0070C0"/>
                </a:solidFill>
                <a:latin typeface="Times New Roman" panose="02020603050405020304" pitchFamily="18" charset="0"/>
                <a:cs typeface="Times New Roman" panose="02020603050405020304" pitchFamily="18" charset="0"/>
              </a:rPr>
              <a:t> </a:t>
            </a:r>
            <a:r>
              <a:rPr lang="en-IN" sz="2000" b="1" dirty="0">
                <a:solidFill>
                  <a:srgbClr val="00B050"/>
                </a:solidFill>
                <a:latin typeface="Times New Roman" panose="02020603050405020304" pitchFamily="18" charset="0"/>
                <a:cs typeface="Times New Roman" panose="02020603050405020304" pitchFamily="18" charset="0"/>
              </a:rPr>
              <a:t>P.NIVETHITHA</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TEAM MEMBERS : </a:t>
            </a:r>
            <a:r>
              <a:rPr lang="en-IN" sz="2000" b="1" dirty="0">
                <a:solidFill>
                  <a:srgbClr val="92D050"/>
                </a:solidFill>
                <a:latin typeface="Times New Roman" panose="02020603050405020304" pitchFamily="18" charset="0"/>
                <a:cs typeface="Times New Roman" panose="02020603050405020304" pitchFamily="18" charset="0"/>
              </a:rPr>
              <a:t>R.SIVASANKARI</a:t>
            </a:r>
          </a:p>
          <a:p>
            <a:r>
              <a:rPr lang="en-IN" sz="2000" b="1" dirty="0">
                <a:solidFill>
                  <a:srgbClr val="92D050"/>
                </a:solidFill>
                <a:latin typeface="Times New Roman" panose="02020603050405020304" pitchFamily="18" charset="0"/>
                <a:cs typeface="Times New Roman" panose="02020603050405020304" pitchFamily="18" charset="0"/>
              </a:rPr>
              <a:t>                                     E.BHUVANESWARI</a:t>
            </a:r>
          </a:p>
          <a:p>
            <a:r>
              <a:rPr lang="en-IN" sz="2000" b="1" dirty="0">
                <a:solidFill>
                  <a:srgbClr val="92D050"/>
                </a:solidFill>
                <a:latin typeface="Times New Roman" panose="02020603050405020304" pitchFamily="18" charset="0"/>
                <a:cs typeface="Times New Roman" panose="02020603050405020304" pitchFamily="18" charset="0"/>
              </a:rPr>
              <a:t>                                     B.SUBIKSHA</a:t>
            </a:r>
            <a:endParaRPr lang="en-US"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3D99F0C2-28EE-C95B-B1B7-581922D687F6}"/>
                  </a:ext>
                </a:extLst>
              </p14:cNvPr>
              <p14:cNvContentPartPr/>
              <p14:nvPr/>
            </p14:nvContentPartPr>
            <p14:xfrm>
              <a:off x="2888541" y="1894482"/>
              <a:ext cx="360" cy="360"/>
            </p14:xfrm>
          </p:contentPart>
        </mc:Choice>
        <mc:Fallback xmlns="">
          <p:pic>
            <p:nvPicPr>
              <p:cNvPr id="6" name="Ink 5">
                <a:extLst>
                  <a:ext uri="{FF2B5EF4-FFF2-40B4-BE49-F238E27FC236}">
                    <a16:creationId xmlns:a16="http://schemas.microsoft.com/office/drawing/2014/main" id="{3D99F0C2-28EE-C95B-B1B7-581922D687F6}"/>
                  </a:ext>
                </a:extLst>
              </p:cNvPr>
              <p:cNvPicPr/>
              <p:nvPr/>
            </p:nvPicPr>
            <p:blipFill>
              <a:blip r:embed="rId3"/>
              <a:stretch>
                <a:fillRect/>
              </a:stretch>
            </p:blipFill>
            <p:spPr>
              <a:xfrm>
                <a:off x="2879541" y="188584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F2CFD55-81D9-F05E-F47B-8FF7642EA8AF}"/>
                  </a:ext>
                </a:extLst>
              </p14:cNvPr>
              <p14:cNvContentPartPr/>
              <p14:nvPr/>
            </p14:nvContentPartPr>
            <p14:xfrm>
              <a:off x="7328061" y="1749042"/>
              <a:ext cx="360" cy="360"/>
            </p14:xfrm>
          </p:contentPart>
        </mc:Choice>
        <mc:Fallback xmlns="">
          <p:pic>
            <p:nvPicPr>
              <p:cNvPr id="7" name="Ink 6">
                <a:extLst>
                  <a:ext uri="{FF2B5EF4-FFF2-40B4-BE49-F238E27FC236}">
                    <a16:creationId xmlns:a16="http://schemas.microsoft.com/office/drawing/2014/main" id="{BF2CFD55-81D9-F05E-F47B-8FF7642EA8AF}"/>
                  </a:ext>
                </a:extLst>
              </p:cNvPr>
              <p:cNvPicPr/>
              <p:nvPr/>
            </p:nvPicPr>
            <p:blipFill>
              <a:blip r:embed="rId3"/>
              <a:stretch>
                <a:fillRect/>
              </a:stretch>
            </p:blipFill>
            <p:spPr>
              <a:xfrm>
                <a:off x="7319421" y="1740042"/>
                <a:ext cx="18000" cy="18000"/>
              </a:xfrm>
              <a:prstGeom prst="rect">
                <a:avLst/>
              </a:prstGeom>
            </p:spPr>
          </p:pic>
        </mc:Fallback>
      </mc:AlternateContent>
    </p:spTree>
    <p:extLst>
      <p:ext uri="{BB962C8B-B14F-4D97-AF65-F5344CB8AC3E}">
        <p14:creationId xmlns:p14="http://schemas.microsoft.com/office/powerpoint/2010/main" val="2113738261"/>
      </p:ext>
    </p:extLst>
  </p:cSld>
  <p:clrMapOvr>
    <a:masterClrMapping/>
  </p:clrMapOvr>
  <mc:AlternateContent xmlns:mc="http://schemas.openxmlformats.org/markup-compatibility/2006">
    <mc:Choice xmlns:p14="http://schemas.microsoft.com/office/powerpoint/2010/main" Requires="p14">
      <p:transition spd="slow" p14:dur="2000" advTm="5996"/>
    </mc:Choice>
    <mc:Fallback>
      <p:transition spd="slow" advTm="599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728AED-BC44-D959-B6BF-99B51FD0ABDB}"/>
              </a:ext>
            </a:extLst>
          </p:cNvPr>
          <p:cNvSpPr txBox="1"/>
          <p:nvPr/>
        </p:nvSpPr>
        <p:spPr>
          <a:xfrm>
            <a:off x="695739" y="2361634"/>
            <a:ext cx="10800521" cy="3474477"/>
          </a:xfrm>
          <a:prstGeom prst="rect">
            <a:avLst/>
          </a:prstGeom>
          <a:solidFill>
            <a:schemeClr val="accent2">
              <a:lumMod val="75000"/>
            </a:schemeClr>
          </a:solidFill>
        </p:spPr>
        <p:txBody>
          <a:bodyPr wrap="square">
            <a:sp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 vehicle that can be powered by an electric motor that draws electricity from a battery and is capable of being charged from an external source and have an electric motor instead of an internal combustion engine.</a:t>
            </a:r>
            <a:endParaRPr lang="en-US" sz="1200" kern="1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The Electric Vehicle (EV) is not new, but it has been receiving significantly more attention in recent years. Advances in both EV analytics and battery technologies have led to increased automotive market share. However, this growth is not attributed to hardware alone. The modern mechatronic vehicle marries electrical storage and propulsion systems with electronic sensors, controls, and actuators, integrated closely with software, secure data transfer, and data analysis, to form a comprehensive transportation solution. Advances in all these areas have contributed to the overall rise of EV’s, but the common thread that runs through all these elements is data analytics.</a:t>
            </a:r>
            <a:endParaRPr lang="en-US" sz="12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2" name="Rectangle 1">
            <a:extLst>
              <a:ext uri="{FF2B5EF4-FFF2-40B4-BE49-F238E27FC236}">
                <a16:creationId xmlns:a16="http://schemas.microsoft.com/office/drawing/2014/main" id="{293C2EC3-2D42-ACEC-8D2E-07F2B08AC580}"/>
              </a:ext>
            </a:extLst>
          </p:cNvPr>
          <p:cNvSpPr/>
          <p:nvPr/>
        </p:nvSpPr>
        <p:spPr>
          <a:xfrm>
            <a:off x="3349092" y="1090111"/>
            <a:ext cx="5493813" cy="923330"/>
          </a:xfrm>
          <a:prstGeom prst="rect">
            <a:avLst/>
          </a:prstGeom>
          <a:solidFill>
            <a:schemeClr val="accent2">
              <a:lumMod val="40000"/>
              <a:lumOff val="60000"/>
            </a:schemeClr>
          </a:solidFill>
          <a:ln>
            <a:solidFill>
              <a:srgbClr val="0070C0"/>
            </a:solidFill>
          </a:ln>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INTRODUCTION</a:t>
            </a:r>
          </a:p>
        </p:txBody>
      </p:sp>
    </p:spTree>
    <p:extLst>
      <p:ext uri="{BB962C8B-B14F-4D97-AF65-F5344CB8AC3E}">
        <p14:creationId xmlns:p14="http://schemas.microsoft.com/office/powerpoint/2010/main" val="3320377483"/>
      </p:ext>
    </p:extLst>
  </p:cSld>
  <p:clrMapOvr>
    <a:masterClrMapping/>
  </p:clrMapOvr>
  <mc:AlternateContent xmlns:mc="http://schemas.openxmlformats.org/markup-compatibility/2006">
    <mc:Choice xmlns:p14="http://schemas.microsoft.com/office/powerpoint/2010/main" Requires="p14">
      <p:transition spd="slow" p14:dur="2000" advTm="80636"/>
    </mc:Choice>
    <mc:Fallback>
      <p:transition spd="slow" advTm="806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xplosion: 8 Points 6">
            <a:extLst>
              <a:ext uri="{FF2B5EF4-FFF2-40B4-BE49-F238E27FC236}">
                <a16:creationId xmlns:a16="http://schemas.microsoft.com/office/drawing/2014/main" id="{7CB13FEC-F749-D30E-467C-A612521320E8}"/>
              </a:ext>
            </a:extLst>
          </p:cNvPr>
          <p:cNvSpPr/>
          <p:nvPr/>
        </p:nvSpPr>
        <p:spPr>
          <a:xfrm>
            <a:off x="2219738" y="1166190"/>
            <a:ext cx="7752523" cy="5062331"/>
          </a:xfrm>
          <a:prstGeom prst="irregularSeal1">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a:solidFill>
                  <a:srgbClr val="FF0000"/>
                </a:solidFill>
                <a:effectLst>
                  <a:innerShdw blurRad="63500" dist="50800">
                    <a:prstClr val="black">
                      <a:alpha val="50000"/>
                    </a:prstClr>
                  </a:innerShdw>
                </a:effectLst>
                <a:latin typeface="Times New Roman" panose="02020603050405020304" pitchFamily="18" charset="0"/>
                <a:cs typeface="Times New Roman" panose="02020603050405020304" pitchFamily="18" charset="0"/>
              </a:rPr>
              <a:t>EMPATHY MAP</a:t>
            </a:r>
            <a:endParaRPr lang="en-US" sz="4400" dirty="0">
              <a:solidFill>
                <a:srgbClr val="FF0000"/>
              </a:solidFill>
              <a:effectLst>
                <a:innerShdw blurRad="63500" dist="50800">
                  <a:prstClr val="black">
                    <a:alpha val="50000"/>
                  </a:prst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632543"/>
      </p:ext>
    </p:extLst>
  </p:cSld>
  <p:clrMapOvr>
    <a:masterClrMapping/>
  </p:clrMapOvr>
  <mc:AlternateContent xmlns:mc="http://schemas.openxmlformats.org/markup-compatibility/2006">
    <mc:Choice xmlns:p14="http://schemas.microsoft.com/office/powerpoint/2010/main" Requires="p14">
      <p:transition spd="slow" p14:dur="2000" advTm="5071"/>
    </mc:Choice>
    <mc:Fallback>
      <p:transition spd="slow" advTm="507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516BAC-9833-6E03-371D-A78F3EA80F37}"/>
              </a:ext>
            </a:extLst>
          </p:cNvPr>
          <p:cNvPicPr>
            <a:picLocks noChangeAspect="1"/>
          </p:cNvPicPr>
          <p:nvPr/>
        </p:nvPicPr>
        <p:blipFill>
          <a:blip r:embed="rId2"/>
          <a:stretch>
            <a:fillRect/>
          </a:stretch>
        </p:blipFill>
        <p:spPr>
          <a:xfrm>
            <a:off x="1126435" y="641879"/>
            <a:ext cx="10429462" cy="5410812"/>
          </a:xfrm>
          <a:prstGeom prst="rect">
            <a:avLst/>
          </a:prstGeom>
        </p:spPr>
      </p:pic>
    </p:spTree>
    <p:extLst>
      <p:ext uri="{BB962C8B-B14F-4D97-AF65-F5344CB8AC3E}">
        <p14:creationId xmlns:p14="http://schemas.microsoft.com/office/powerpoint/2010/main" val="178201941"/>
      </p:ext>
    </p:extLst>
  </p:cSld>
  <p:clrMapOvr>
    <a:masterClrMapping/>
  </p:clrMapOvr>
  <mc:AlternateContent xmlns:mc="http://schemas.openxmlformats.org/markup-compatibility/2006">
    <mc:Choice xmlns:p14="http://schemas.microsoft.com/office/powerpoint/2010/main" Requires="p14">
      <p:transition spd="slow" p14:dur="2000" advTm="1603"/>
    </mc:Choice>
    <mc:Fallback>
      <p:transition spd="slow" advTm="160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1586A0-551A-1069-5E41-4C9DB5FD2931}"/>
              </a:ext>
            </a:extLst>
          </p:cNvPr>
          <p:cNvSpPr txBox="1"/>
          <p:nvPr/>
        </p:nvSpPr>
        <p:spPr>
          <a:xfrm>
            <a:off x="3816627" y="1152939"/>
            <a:ext cx="5194852" cy="584775"/>
          </a:xfrm>
          <a:prstGeom prst="rect">
            <a:avLst/>
          </a:prstGeom>
          <a:noFill/>
        </p:spPr>
        <p:txBody>
          <a:bodyPr wrap="square" rtlCol="0">
            <a:spAutoFit/>
          </a:bodyPr>
          <a:lstStyle/>
          <a:p>
            <a:r>
              <a:rPr lang="en-IN" sz="3200" b="1" dirty="0">
                <a:solidFill>
                  <a:srgbClr val="00B050"/>
                </a:solidFill>
                <a:latin typeface="Times New Roman" panose="02020603050405020304" pitchFamily="18" charset="0"/>
                <a:cs typeface="Times New Roman" panose="02020603050405020304" pitchFamily="18" charset="0"/>
              </a:rPr>
              <a:t>DEFINING PROBLEM</a:t>
            </a:r>
            <a:endParaRPr lang="en-US" sz="3200" b="1" dirty="0">
              <a:solidFill>
                <a:srgbClr val="00B05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2FD7D7B-7030-0C8D-C8B9-A4CD6FEE9E10}"/>
              </a:ext>
            </a:extLst>
          </p:cNvPr>
          <p:cNvPicPr>
            <a:picLocks noChangeAspect="1"/>
          </p:cNvPicPr>
          <p:nvPr/>
        </p:nvPicPr>
        <p:blipFill>
          <a:blip r:embed="rId2"/>
          <a:stretch>
            <a:fillRect/>
          </a:stretch>
        </p:blipFill>
        <p:spPr>
          <a:xfrm>
            <a:off x="3406360" y="2105721"/>
            <a:ext cx="5485850" cy="3420435"/>
          </a:xfrm>
          <a:prstGeom prst="rect">
            <a:avLst/>
          </a:prstGeom>
        </p:spPr>
      </p:pic>
    </p:spTree>
    <p:extLst>
      <p:ext uri="{BB962C8B-B14F-4D97-AF65-F5344CB8AC3E}">
        <p14:creationId xmlns:p14="http://schemas.microsoft.com/office/powerpoint/2010/main" val="1516481878"/>
      </p:ext>
    </p:extLst>
  </p:cSld>
  <p:clrMapOvr>
    <a:masterClrMapping/>
  </p:clrMapOvr>
  <mc:AlternateContent xmlns:mc="http://schemas.openxmlformats.org/markup-compatibility/2006">
    <mc:Choice xmlns:p14="http://schemas.microsoft.com/office/powerpoint/2010/main" Requires="p14">
      <p:transition spd="slow" p14:dur="2000" advTm="13171"/>
    </mc:Choice>
    <mc:Fallback>
      <p:transition spd="slow" advTm="1317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CC3DE9-9A34-3327-04DD-AD220E553DA8}"/>
              </a:ext>
            </a:extLst>
          </p:cNvPr>
          <p:cNvSpPr/>
          <p:nvPr/>
        </p:nvSpPr>
        <p:spPr>
          <a:xfrm>
            <a:off x="3663122" y="744715"/>
            <a:ext cx="4865756" cy="923330"/>
          </a:xfrm>
          <a:prstGeom prst="rect">
            <a:avLst/>
          </a:prstGeom>
          <a:noFill/>
        </p:spPr>
        <p:txBody>
          <a:bodyPr wrap="none" lIns="91440" tIns="45720" rIns="91440" bIns="45720">
            <a:spAutoFit/>
          </a:bodyPr>
          <a:lstStyle/>
          <a:p>
            <a:pPr algn="ctr"/>
            <a:r>
              <a:rPr lang="en-IN" sz="5400" b="1" dirty="0">
                <a:ln w="13462">
                  <a:solidFill>
                    <a:schemeClr val="bg1"/>
                  </a:solidFill>
                  <a:prstDash val="solid"/>
                </a:ln>
                <a:solidFill>
                  <a:srgbClr val="002060"/>
                </a:solidFill>
                <a:effectLst>
                  <a:outerShdw dist="38100" dir="2700000" algn="bl" rotWithShape="0">
                    <a:schemeClr val="accent5"/>
                  </a:outerShdw>
                </a:effectLst>
              </a:rPr>
              <a:t>B</a:t>
            </a:r>
            <a:r>
              <a:rPr lang="en-US" sz="5400" b="1" dirty="0">
                <a:ln w="13462">
                  <a:solidFill>
                    <a:schemeClr val="bg1"/>
                  </a:solidFill>
                  <a:prstDash val="solid"/>
                </a:ln>
                <a:solidFill>
                  <a:srgbClr val="002060"/>
                </a:solidFill>
                <a:effectLst>
                  <a:outerShdw dist="38100" dir="2700000" algn="bl" rotWithShape="0">
                    <a:schemeClr val="accent5"/>
                  </a:outerShdw>
                </a:effectLst>
              </a:rPr>
              <a:t>RAINSTORM</a:t>
            </a:r>
            <a:endParaRPr lang="en-US" sz="5400" b="1" cap="none" spc="0" dirty="0">
              <a:ln w="13462">
                <a:solidFill>
                  <a:schemeClr val="bg1"/>
                </a:solidFill>
                <a:prstDash val="solid"/>
              </a:ln>
              <a:solidFill>
                <a:srgbClr val="002060"/>
              </a:solidFill>
              <a:effectLst>
                <a:outerShdw dist="38100" dir="2700000" algn="bl" rotWithShape="0">
                  <a:schemeClr val="accent5"/>
                </a:outerShdw>
              </a:effectLst>
            </a:endParaRPr>
          </a:p>
        </p:txBody>
      </p:sp>
      <p:pic>
        <p:nvPicPr>
          <p:cNvPr id="6" name="Picture 5">
            <a:extLst>
              <a:ext uri="{FF2B5EF4-FFF2-40B4-BE49-F238E27FC236}">
                <a16:creationId xmlns:a16="http://schemas.microsoft.com/office/drawing/2014/main" id="{DDD97788-44FF-2CE8-C2DE-2AF9C69E6218}"/>
              </a:ext>
            </a:extLst>
          </p:cNvPr>
          <p:cNvPicPr>
            <a:picLocks noChangeAspect="1"/>
          </p:cNvPicPr>
          <p:nvPr/>
        </p:nvPicPr>
        <p:blipFill>
          <a:blip r:embed="rId2"/>
          <a:stretch>
            <a:fillRect/>
          </a:stretch>
        </p:blipFill>
        <p:spPr>
          <a:xfrm>
            <a:off x="804124" y="1572276"/>
            <a:ext cx="10712015" cy="4719386"/>
          </a:xfrm>
          <a:prstGeom prst="rect">
            <a:avLst/>
          </a:prstGeom>
        </p:spPr>
      </p:pic>
    </p:spTree>
    <p:extLst>
      <p:ext uri="{BB962C8B-B14F-4D97-AF65-F5344CB8AC3E}">
        <p14:creationId xmlns:p14="http://schemas.microsoft.com/office/powerpoint/2010/main" val="2559590666"/>
      </p:ext>
    </p:extLst>
  </p:cSld>
  <p:clrMapOvr>
    <a:masterClrMapping/>
  </p:clrMapOvr>
  <mc:AlternateContent xmlns:mc="http://schemas.openxmlformats.org/markup-compatibility/2006">
    <mc:Choice xmlns:p14="http://schemas.microsoft.com/office/powerpoint/2010/main" Requires="p14">
      <p:transition spd="slow" p14:dur="2000" advTm="3116"/>
    </mc:Choice>
    <mc:Fallback>
      <p:transition spd="slow" advTm="311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85096-E72D-F213-3A41-11BC02215142}"/>
              </a:ext>
            </a:extLst>
          </p:cNvPr>
          <p:cNvSpPr txBox="1"/>
          <p:nvPr/>
        </p:nvSpPr>
        <p:spPr>
          <a:xfrm>
            <a:off x="1020417" y="755374"/>
            <a:ext cx="4929809" cy="1200329"/>
          </a:xfrm>
          <a:prstGeom prst="rect">
            <a:avLst/>
          </a:prstGeom>
          <a:noFill/>
        </p:spPr>
        <p:txBody>
          <a:bodyPr wrap="square" rtlCol="0">
            <a:spAutoFit/>
          </a:bodyPr>
          <a:lstStyle/>
          <a:p>
            <a:r>
              <a:rPr lang="en-IN" sz="4000" b="1" dirty="0">
                <a:ln w="6600">
                  <a:solidFill>
                    <a:schemeClr val="accent2"/>
                  </a:solidFill>
                  <a:prstDash val="solid"/>
                </a:ln>
                <a:solidFill>
                  <a:srgbClr val="00B0F0"/>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GROUP IDEAS</a:t>
            </a:r>
            <a:endParaRPr lang="en-US" sz="4000" b="1" dirty="0">
              <a:ln w="6600">
                <a:solidFill>
                  <a:schemeClr val="accent2"/>
                </a:solidFill>
                <a:prstDash val="solid"/>
              </a:ln>
              <a:solidFill>
                <a:srgbClr val="00B0F0"/>
              </a:solidFill>
              <a:effectLst>
                <a:outerShdw dist="38100" dir="2700000" algn="tl" rotWithShape="0">
                  <a:schemeClr val="accent2"/>
                </a:outerShdw>
              </a:effectLst>
            </a:endParaRPr>
          </a:p>
          <a:p>
            <a:endParaRPr lang="en-US" sz="320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B8D646E-F0D9-9A33-ED68-00BA89827735}"/>
              </a:ext>
            </a:extLst>
          </p:cNvPr>
          <p:cNvPicPr>
            <a:picLocks noChangeAspect="1"/>
          </p:cNvPicPr>
          <p:nvPr/>
        </p:nvPicPr>
        <p:blipFill>
          <a:blip r:embed="rId2"/>
          <a:stretch>
            <a:fillRect/>
          </a:stretch>
        </p:blipFill>
        <p:spPr>
          <a:xfrm>
            <a:off x="1189940" y="1607301"/>
            <a:ext cx="9981643" cy="4596546"/>
          </a:xfrm>
          <a:prstGeom prst="rect">
            <a:avLst/>
          </a:prstGeom>
        </p:spPr>
      </p:pic>
    </p:spTree>
    <p:extLst>
      <p:ext uri="{BB962C8B-B14F-4D97-AF65-F5344CB8AC3E}">
        <p14:creationId xmlns:p14="http://schemas.microsoft.com/office/powerpoint/2010/main" val="1981531361"/>
      </p:ext>
    </p:extLst>
  </p:cSld>
  <p:clrMapOvr>
    <a:masterClrMapping/>
  </p:clrMapOvr>
  <mc:AlternateContent xmlns:mc="http://schemas.openxmlformats.org/markup-compatibility/2006">
    <mc:Choice xmlns:p14="http://schemas.microsoft.com/office/powerpoint/2010/main" Requires="p14">
      <p:transition spd="slow" p14:dur="2000" advTm="2482"/>
    </mc:Choice>
    <mc:Fallback>
      <p:transition spd="slow" advTm="2482"/>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396</TotalTime>
  <Words>503</Words>
  <Application>Microsoft Office PowerPoint</Application>
  <PresentationFormat>Widescreen</PresentationFormat>
  <Paragraphs>33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Times New Roman</vt:lpstr>
      <vt:lpstr>Vapor Trail</vt:lpstr>
      <vt:lpstr>PowerPoint Presentation</vt:lpstr>
      <vt:lpstr>PowerPoint Presentation</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Ponvendan R</dc:creator>
  <cp:lastModifiedBy>Ponvendan R</cp:lastModifiedBy>
  <cp:revision>11</cp:revision>
  <dcterms:created xsi:type="dcterms:W3CDTF">2023-04-21T03:24:57Z</dcterms:created>
  <dcterms:modified xsi:type="dcterms:W3CDTF">2023-04-22T06:49:38Z</dcterms:modified>
</cp:coreProperties>
</file>