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F365-F744-4CF0-9D35-6A77BC4DD8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555374-B751-459E-AF1F-8B1F5BFAE5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3D24D3-05DE-4F99-B86F-6A8E44F2BE06}"/>
              </a:ext>
            </a:extLst>
          </p:cNvPr>
          <p:cNvSpPr>
            <a:spLocks noGrp="1"/>
          </p:cNvSpPr>
          <p:nvPr>
            <p:ph type="dt" sz="half" idx="10"/>
          </p:nvPr>
        </p:nvSpPr>
        <p:spPr/>
        <p:txBody>
          <a:bodyPr/>
          <a:lstStyle/>
          <a:p>
            <a:fld id="{A8258C66-CB0C-4682-B4B4-D9BE878A9844}" type="datetimeFigureOut">
              <a:rPr lang="en-IN" smtClean="0"/>
              <a:t>06-03-2025</a:t>
            </a:fld>
            <a:endParaRPr lang="en-IN"/>
          </a:p>
        </p:txBody>
      </p:sp>
      <p:sp>
        <p:nvSpPr>
          <p:cNvPr id="5" name="Footer Placeholder 4">
            <a:extLst>
              <a:ext uri="{FF2B5EF4-FFF2-40B4-BE49-F238E27FC236}">
                <a16:creationId xmlns:a16="http://schemas.microsoft.com/office/drawing/2014/main" id="{C3AB9747-8702-4030-ADF6-05768F1DC0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D8DE71-F902-4109-95DA-74AD1DCDC75A}"/>
              </a:ext>
            </a:extLst>
          </p:cNvPr>
          <p:cNvSpPr>
            <a:spLocks noGrp="1"/>
          </p:cNvSpPr>
          <p:nvPr>
            <p:ph type="sldNum" sz="quarter" idx="12"/>
          </p:nvPr>
        </p:nvSpPr>
        <p:spPr/>
        <p:txBody>
          <a:bodyPr/>
          <a:lstStyle/>
          <a:p>
            <a:fld id="{982CDAE7-A459-4810-ABCB-D0287B026E1E}" type="slidenum">
              <a:rPr lang="en-IN" smtClean="0"/>
              <a:t>‹#›</a:t>
            </a:fld>
            <a:endParaRPr lang="en-IN"/>
          </a:p>
        </p:txBody>
      </p:sp>
    </p:spTree>
    <p:extLst>
      <p:ext uri="{BB962C8B-B14F-4D97-AF65-F5344CB8AC3E}">
        <p14:creationId xmlns:p14="http://schemas.microsoft.com/office/powerpoint/2010/main" val="829524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38B7C-8D94-4D2B-A924-3F000F9EEFC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D7ED8F-5489-4F4C-8B62-6CD2D4A84A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632D76-682A-4D35-BD97-6BE82FD6441E}"/>
              </a:ext>
            </a:extLst>
          </p:cNvPr>
          <p:cNvSpPr>
            <a:spLocks noGrp="1"/>
          </p:cNvSpPr>
          <p:nvPr>
            <p:ph type="dt" sz="half" idx="10"/>
          </p:nvPr>
        </p:nvSpPr>
        <p:spPr/>
        <p:txBody>
          <a:bodyPr/>
          <a:lstStyle/>
          <a:p>
            <a:fld id="{A8258C66-CB0C-4682-B4B4-D9BE878A9844}" type="datetimeFigureOut">
              <a:rPr lang="en-IN" smtClean="0"/>
              <a:t>06-03-2025</a:t>
            </a:fld>
            <a:endParaRPr lang="en-IN"/>
          </a:p>
        </p:txBody>
      </p:sp>
      <p:sp>
        <p:nvSpPr>
          <p:cNvPr id="5" name="Footer Placeholder 4">
            <a:extLst>
              <a:ext uri="{FF2B5EF4-FFF2-40B4-BE49-F238E27FC236}">
                <a16:creationId xmlns:a16="http://schemas.microsoft.com/office/drawing/2014/main" id="{A3FE9A9E-56D5-4572-BE9A-669B342DEE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A43E18-9FC7-4925-9DEA-8E98E46F3A14}"/>
              </a:ext>
            </a:extLst>
          </p:cNvPr>
          <p:cNvSpPr>
            <a:spLocks noGrp="1"/>
          </p:cNvSpPr>
          <p:nvPr>
            <p:ph type="sldNum" sz="quarter" idx="12"/>
          </p:nvPr>
        </p:nvSpPr>
        <p:spPr/>
        <p:txBody>
          <a:bodyPr/>
          <a:lstStyle/>
          <a:p>
            <a:fld id="{982CDAE7-A459-4810-ABCB-D0287B026E1E}" type="slidenum">
              <a:rPr lang="en-IN" smtClean="0"/>
              <a:t>‹#›</a:t>
            </a:fld>
            <a:endParaRPr lang="en-IN"/>
          </a:p>
        </p:txBody>
      </p:sp>
    </p:spTree>
    <p:extLst>
      <p:ext uri="{BB962C8B-B14F-4D97-AF65-F5344CB8AC3E}">
        <p14:creationId xmlns:p14="http://schemas.microsoft.com/office/powerpoint/2010/main" val="2761032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8FF9FC-FBC2-4461-95F7-9610211393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540B7C-712B-41C7-AAC3-EC334B011E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B37661-29CF-4BAE-A80E-E1D4709CAE8E}"/>
              </a:ext>
            </a:extLst>
          </p:cNvPr>
          <p:cNvSpPr>
            <a:spLocks noGrp="1"/>
          </p:cNvSpPr>
          <p:nvPr>
            <p:ph type="dt" sz="half" idx="10"/>
          </p:nvPr>
        </p:nvSpPr>
        <p:spPr/>
        <p:txBody>
          <a:bodyPr/>
          <a:lstStyle/>
          <a:p>
            <a:fld id="{A8258C66-CB0C-4682-B4B4-D9BE878A9844}" type="datetimeFigureOut">
              <a:rPr lang="en-IN" smtClean="0"/>
              <a:t>06-03-2025</a:t>
            </a:fld>
            <a:endParaRPr lang="en-IN"/>
          </a:p>
        </p:txBody>
      </p:sp>
      <p:sp>
        <p:nvSpPr>
          <p:cNvPr id="5" name="Footer Placeholder 4">
            <a:extLst>
              <a:ext uri="{FF2B5EF4-FFF2-40B4-BE49-F238E27FC236}">
                <a16:creationId xmlns:a16="http://schemas.microsoft.com/office/drawing/2014/main" id="{498FD18D-C90F-4D51-ACCA-0F8E14934C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97947-AD16-4057-A30A-5B697AB89A98}"/>
              </a:ext>
            </a:extLst>
          </p:cNvPr>
          <p:cNvSpPr>
            <a:spLocks noGrp="1"/>
          </p:cNvSpPr>
          <p:nvPr>
            <p:ph type="sldNum" sz="quarter" idx="12"/>
          </p:nvPr>
        </p:nvSpPr>
        <p:spPr/>
        <p:txBody>
          <a:bodyPr/>
          <a:lstStyle/>
          <a:p>
            <a:fld id="{982CDAE7-A459-4810-ABCB-D0287B026E1E}" type="slidenum">
              <a:rPr lang="en-IN" smtClean="0"/>
              <a:t>‹#›</a:t>
            </a:fld>
            <a:endParaRPr lang="en-IN"/>
          </a:p>
        </p:txBody>
      </p:sp>
    </p:spTree>
    <p:extLst>
      <p:ext uri="{BB962C8B-B14F-4D97-AF65-F5344CB8AC3E}">
        <p14:creationId xmlns:p14="http://schemas.microsoft.com/office/powerpoint/2010/main" val="3590127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3B0B-5CED-41D0-85E1-40C5085015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114EB9-9828-4805-9FCD-26046F93A1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3ACB90-0A3E-4A6D-847F-D42A341711A4}"/>
              </a:ext>
            </a:extLst>
          </p:cNvPr>
          <p:cNvSpPr>
            <a:spLocks noGrp="1"/>
          </p:cNvSpPr>
          <p:nvPr>
            <p:ph type="dt" sz="half" idx="10"/>
          </p:nvPr>
        </p:nvSpPr>
        <p:spPr/>
        <p:txBody>
          <a:bodyPr/>
          <a:lstStyle/>
          <a:p>
            <a:fld id="{A8258C66-CB0C-4682-B4B4-D9BE878A9844}" type="datetimeFigureOut">
              <a:rPr lang="en-IN" smtClean="0"/>
              <a:t>06-03-2025</a:t>
            </a:fld>
            <a:endParaRPr lang="en-IN"/>
          </a:p>
        </p:txBody>
      </p:sp>
      <p:sp>
        <p:nvSpPr>
          <p:cNvPr id="5" name="Footer Placeholder 4">
            <a:extLst>
              <a:ext uri="{FF2B5EF4-FFF2-40B4-BE49-F238E27FC236}">
                <a16:creationId xmlns:a16="http://schemas.microsoft.com/office/drawing/2014/main" id="{5A98F1F9-20C0-47FB-91AA-F7B7BD0355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03BE9F-492E-4BDA-9138-B4F6EB253362}"/>
              </a:ext>
            </a:extLst>
          </p:cNvPr>
          <p:cNvSpPr>
            <a:spLocks noGrp="1"/>
          </p:cNvSpPr>
          <p:nvPr>
            <p:ph type="sldNum" sz="quarter" idx="12"/>
          </p:nvPr>
        </p:nvSpPr>
        <p:spPr/>
        <p:txBody>
          <a:bodyPr/>
          <a:lstStyle/>
          <a:p>
            <a:fld id="{982CDAE7-A459-4810-ABCB-D0287B026E1E}" type="slidenum">
              <a:rPr lang="en-IN" smtClean="0"/>
              <a:t>‹#›</a:t>
            </a:fld>
            <a:endParaRPr lang="en-IN"/>
          </a:p>
        </p:txBody>
      </p:sp>
    </p:spTree>
    <p:extLst>
      <p:ext uri="{BB962C8B-B14F-4D97-AF65-F5344CB8AC3E}">
        <p14:creationId xmlns:p14="http://schemas.microsoft.com/office/powerpoint/2010/main" val="263502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604ED-1244-47CF-AEE4-D133FF8FB5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BC2FB5-CEFE-429D-B4E0-2654A556BB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BDF826-F2B4-4F37-98AE-0E09E0F757CA}"/>
              </a:ext>
            </a:extLst>
          </p:cNvPr>
          <p:cNvSpPr>
            <a:spLocks noGrp="1"/>
          </p:cNvSpPr>
          <p:nvPr>
            <p:ph type="dt" sz="half" idx="10"/>
          </p:nvPr>
        </p:nvSpPr>
        <p:spPr/>
        <p:txBody>
          <a:bodyPr/>
          <a:lstStyle/>
          <a:p>
            <a:fld id="{A8258C66-CB0C-4682-B4B4-D9BE878A9844}" type="datetimeFigureOut">
              <a:rPr lang="en-IN" smtClean="0"/>
              <a:t>06-03-2025</a:t>
            </a:fld>
            <a:endParaRPr lang="en-IN"/>
          </a:p>
        </p:txBody>
      </p:sp>
      <p:sp>
        <p:nvSpPr>
          <p:cNvPr id="5" name="Footer Placeholder 4">
            <a:extLst>
              <a:ext uri="{FF2B5EF4-FFF2-40B4-BE49-F238E27FC236}">
                <a16:creationId xmlns:a16="http://schemas.microsoft.com/office/drawing/2014/main" id="{7164F422-4A96-49A5-9961-7C20F02F90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7A913E-9C83-4ACE-ACD6-F10543E10346}"/>
              </a:ext>
            </a:extLst>
          </p:cNvPr>
          <p:cNvSpPr>
            <a:spLocks noGrp="1"/>
          </p:cNvSpPr>
          <p:nvPr>
            <p:ph type="sldNum" sz="quarter" idx="12"/>
          </p:nvPr>
        </p:nvSpPr>
        <p:spPr/>
        <p:txBody>
          <a:bodyPr/>
          <a:lstStyle/>
          <a:p>
            <a:fld id="{982CDAE7-A459-4810-ABCB-D0287B026E1E}" type="slidenum">
              <a:rPr lang="en-IN" smtClean="0"/>
              <a:t>‹#›</a:t>
            </a:fld>
            <a:endParaRPr lang="en-IN"/>
          </a:p>
        </p:txBody>
      </p:sp>
    </p:spTree>
    <p:extLst>
      <p:ext uri="{BB962C8B-B14F-4D97-AF65-F5344CB8AC3E}">
        <p14:creationId xmlns:p14="http://schemas.microsoft.com/office/powerpoint/2010/main" val="271294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4A910-F805-4388-B78D-6BAC6E38D2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332E44-479F-4425-97B4-481FCF859E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9AEE18-50BA-409A-B31D-407D77E355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686806-97F4-4A2A-998E-9901154656BC}"/>
              </a:ext>
            </a:extLst>
          </p:cNvPr>
          <p:cNvSpPr>
            <a:spLocks noGrp="1"/>
          </p:cNvSpPr>
          <p:nvPr>
            <p:ph type="dt" sz="half" idx="10"/>
          </p:nvPr>
        </p:nvSpPr>
        <p:spPr/>
        <p:txBody>
          <a:bodyPr/>
          <a:lstStyle/>
          <a:p>
            <a:fld id="{A8258C66-CB0C-4682-B4B4-D9BE878A9844}" type="datetimeFigureOut">
              <a:rPr lang="en-IN" smtClean="0"/>
              <a:t>06-03-2025</a:t>
            </a:fld>
            <a:endParaRPr lang="en-IN"/>
          </a:p>
        </p:txBody>
      </p:sp>
      <p:sp>
        <p:nvSpPr>
          <p:cNvPr id="6" name="Footer Placeholder 5">
            <a:extLst>
              <a:ext uri="{FF2B5EF4-FFF2-40B4-BE49-F238E27FC236}">
                <a16:creationId xmlns:a16="http://schemas.microsoft.com/office/drawing/2014/main" id="{FA9CB21F-BBCA-4C08-B774-965919FB50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A04AA4-120F-4295-AC06-9DF07D8110F1}"/>
              </a:ext>
            </a:extLst>
          </p:cNvPr>
          <p:cNvSpPr>
            <a:spLocks noGrp="1"/>
          </p:cNvSpPr>
          <p:nvPr>
            <p:ph type="sldNum" sz="quarter" idx="12"/>
          </p:nvPr>
        </p:nvSpPr>
        <p:spPr/>
        <p:txBody>
          <a:bodyPr/>
          <a:lstStyle/>
          <a:p>
            <a:fld id="{982CDAE7-A459-4810-ABCB-D0287B026E1E}" type="slidenum">
              <a:rPr lang="en-IN" smtClean="0"/>
              <a:t>‹#›</a:t>
            </a:fld>
            <a:endParaRPr lang="en-IN"/>
          </a:p>
        </p:txBody>
      </p:sp>
    </p:spTree>
    <p:extLst>
      <p:ext uri="{BB962C8B-B14F-4D97-AF65-F5344CB8AC3E}">
        <p14:creationId xmlns:p14="http://schemas.microsoft.com/office/powerpoint/2010/main" val="339375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356ED-F229-49FE-98C5-E2138AAC14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21323A-7FB4-46FB-B46B-6EA0F532D9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FC9EB2-CD28-4370-B0D3-030BF48FAC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75D4F67-1D31-4E6E-9B43-16AA95A2D4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8ACD42-9708-4074-9C62-B4B09AB516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415E08-44F2-4F11-9388-97CDD5CB74A7}"/>
              </a:ext>
            </a:extLst>
          </p:cNvPr>
          <p:cNvSpPr>
            <a:spLocks noGrp="1"/>
          </p:cNvSpPr>
          <p:nvPr>
            <p:ph type="dt" sz="half" idx="10"/>
          </p:nvPr>
        </p:nvSpPr>
        <p:spPr/>
        <p:txBody>
          <a:bodyPr/>
          <a:lstStyle/>
          <a:p>
            <a:fld id="{A8258C66-CB0C-4682-B4B4-D9BE878A9844}" type="datetimeFigureOut">
              <a:rPr lang="en-IN" smtClean="0"/>
              <a:t>06-03-2025</a:t>
            </a:fld>
            <a:endParaRPr lang="en-IN"/>
          </a:p>
        </p:txBody>
      </p:sp>
      <p:sp>
        <p:nvSpPr>
          <p:cNvPr id="8" name="Footer Placeholder 7">
            <a:extLst>
              <a:ext uri="{FF2B5EF4-FFF2-40B4-BE49-F238E27FC236}">
                <a16:creationId xmlns:a16="http://schemas.microsoft.com/office/drawing/2014/main" id="{D4ED374D-3526-4929-8B04-909D9327AD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5742339-AF78-4E55-8954-E8FD28192936}"/>
              </a:ext>
            </a:extLst>
          </p:cNvPr>
          <p:cNvSpPr>
            <a:spLocks noGrp="1"/>
          </p:cNvSpPr>
          <p:nvPr>
            <p:ph type="sldNum" sz="quarter" idx="12"/>
          </p:nvPr>
        </p:nvSpPr>
        <p:spPr/>
        <p:txBody>
          <a:bodyPr/>
          <a:lstStyle/>
          <a:p>
            <a:fld id="{982CDAE7-A459-4810-ABCB-D0287B026E1E}" type="slidenum">
              <a:rPr lang="en-IN" smtClean="0"/>
              <a:t>‹#›</a:t>
            </a:fld>
            <a:endParaRPr lang="en-IN"/>
          </a:p>
        </p:txBody>
      </p:sp>
    </p:spTree>
    <p:extLst>
      <p:ext uri="{BB962C8B-B14F-4D97-AF65-F5344CB8AC3E}">
        <p14:creationId xmlns:p14="http://schemas.microsoft.com/office/powerpoint/2010/main" val="413388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4E7BE-F990-4B66-A65F-C9BB3EFEAD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ADF9E8-9037-4895-A5D6-3C5CD7215AE7}"/>
              </a:ext>
            </a:extLst>
          </p:cNvPr>
          <p:cNvSpPr>
            <a:spLocks noGrp="1"/>
          </p:cNvSpPr>
          <p:nvPr>
            <p:ph type="dt" sz="half" idx="10"/>
          </p:nvPr>
        </p:nvSpPr>
        <p:spPr/>
        <p:txBody>
          <a:bodyPr/>
          <a:lstStyle/>
          <a:p>
            <a:fld id="{A8258C66-CB0C-4682-B4B4-D9BE878A9844}" type="datetimeFigureOut">
              <a:rPr lang="en-IN" smtClean="0"/>
              <a:t>06-03-2025</a:t>
            </a:fld>
            <a:endParaRPr lang="en-IN"/>
          </a:p>
        </p:txBody>
      </p:sp>
      <p:sp>
        <p:nvSpPr>
          <p:cNvPr id="4" name="Footer Placeholder 3">
            <a:extLst>
              <a:ext uri="{FF2B5EF4-FFF2-40B4-BE49-F238E27FC236}">
                <a16:creationId xmlns:a16="http://schemas.microsoft.com/office/drawing/2014/main" id="{8D7667EC-A90D-4712-9F65-8D6E0C37A99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B006BB-C3C9-4D74-9968-CA586A1D9C06}"/>
              </a:ext>
            </a:extLst>
          </p:cNvPr>
          <p:cNvSpPr>
            <a:spLocks noGrp="1"/>
          </p:cNvSpPr>
          <p:nvPr>
            <p:ph type="sldNum" sz="quarter" idx="12"/>
          </p:nvPr>
        </p:nvSpPr>
        <p:spPr/>
        <p:txBody>
          <a:bodyPr/>
          <a:lstStyle/>
          <a:p>
            <a:fld id="{982CDAE7-A459-4810-ABCB-D0287B026E1E}" type="slidenum">
              <a:rPr lang="en-IN" smtClean="0"/>
              <a:t>‹#›</a:t>
            </a:fld>
            <a:endParaRPr lang="en-IN"/>
          </a:p>
        </p:txBody>
      </p:sp>
    </p:spTree>
    <p:extLst>
      <p:ext uri="{BB962C8B-B14F-4D97-AF65-F5344CB8AC3E}">
        <p14:creationId xmlns:p14="http://schemas.microsoft.com/office/powerpoint/2010/main" val="1083142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AFE8C3-2C47-43E5-904E-F42D61789A90}"/>
              </a:ext>
            </a:extLst>
          </p:cNvPr>
          <p:cNvSpPr>
            <a:spLocks noGrp="1"/>
          </p:cNvSpPr>
          <p:nvPr>
            <p:ph type="dt" sz="half" idx="10"/>
          </p:nvPr>
        </p:nvSpPr>
        <p:spPr/>
        <p:txBody>
          <a:bodyPr/>
          <a:lstStyle/>
          <a:p>
            <a:fld id="{A8258C66-CB0C-4682-B4B4-D9BE878A9844}" type="datetimeFigureOut">
              <a:rPr lang="en-IN" smtClean="0"/>
              <a:t>06-03-2025</a:t>
            </a:fld>
            <a:endParaRPr lang="en-IN"/>
          </a:p>
        </p:txBody>
      </p:sp>
      <p:sp>
        <p:nvSpPr>
          <p:cNvPr id="3" name="Footer Placeholder 2">
            <a:extLst>
              <a:ext uri="{FF2B5EF4-FFF2-40B4-BE49-F238E27FC236}">
                <a16:creationId xmlns:a16="http://schemas.microsoft.com/office/drawing/2014/main" id="{23C563E9-EBDD-4AB3-BC9F-E16FE08CF1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F664AA-C483-4ABD-BC99-FD273BEC167F}"/>
              </a:ext>
            </a:extLst>
          </p:cNvPr>
          <p:cNvSpPr>
            <a:spLocks noGrp="1"/>
          </p:cNvSpPr>
          <p:nvPr>
            <p:ph type="sldNum" sz="quarter" idx="12"/>
          </p:nvPr>
        </p:nvSpPr>
        <p:spPr/>
        <p:txBody>
          <a:bodyPr/>
          <a:lstStyle/>
          <a:p>
            <a:fld id="{982CDAE7-A459-4810-ABCB-D0287B026E1E}" type="slidenum">
              <a:rPr lang="en-IN" smtClean="0"/>
              <a:t>‹#›</a:t>
            </a:fld>
            <a:endParaRPr lang="en-IN"/>
          </a:p>
        </p:txBody>
      </p:sp>
    </p:spTree>
    <p:extLst>
      <p:ext uri="{BB962C8B-B14F-4D97-AF65-F5344CB8AC3E}">
        <p14:creationId xmlns:p14="http://schemas.microsoft.com/office/powerpoint/2010/main" val="161295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8465F-7DFA-43DC-9B10-1D4B46FFEC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367809B-F1CE-4075-A26D-EEF17659FA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ECDD1B-472E-4D64-8194-ECD46FF1C1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A8EFE4-42F3-47A2-AAE7-C2C6CE1B9055}"/>
              </a:ext>
            </a:extLst>
          </p:cNvPr>
          <p:cNvSpPr>
            <a:spLocks noGrp="1"/>
          </p:cNvSpPr>
          <p:nvPr>
            <p:ph type="dt" sz="half" idx="10"/>
          </p:nvPr>
        </p:nvSpPr>
        <p:spPr/>
        <p:txBody>
          <a:bodyPr/>
          <a:lstStyle/>
          <a:p>
            <a:fld id="{A8258C66-CB0C-4682-B4B4-D9BE878A9844}" type="datetimeFigureOut">
              <a:rPr lang="en-IN" smtClean="0"/>
              <a:t>06-03-2025</a:t>
            </a:fld>
            <a:endParaRPr lang="en-IN"/>
          </a:p>
        </p:txBody>
      </p:sp>
      <p:sp>
        <p:nvSpPr>
          <p:cNvPr id="6" name="Footer Placeholder 5">
            <a:extLst>
              <a:ext uri="{FF2B5EF4-FFF2-40B4-BE49-F238E27FC236}">
                <a16:creationId xmlns:a16="http://schemas.microsoft.com/office/drawing/2014/main" id="{9DABA05F-6BF4-4620-ACE9-CD50352F46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4BFF1C-4C6B-48AB-BD99-7EDF13EEDEE5}"/>
              </a:ext>
            </a:extLst>
          </p:cNvPr>
          <p:cNvSpPr>
            <a:spLocks noGrp="1"/>
          </p:cNvSpPr>
          <p:nvPr>
            <p:ph type="sldNum" sz="quarter" idx="12"/>
          </p:nvPr>
        </p:nvSpPr>
        <p:spPr/>
        <p:txBody>
          <a:bodyPr/>
          <a:lstStyle/>
          <a:p>
            <a:fld id="{982CDAE7-A459-4810-ABCB-D0287B026E1E}" type="slidenum">
              <a:rPr lang="en-IN" smtClean="0"/>
              <a:t>‹#›</a:t>
            </a:fld>
            <a:endParaRPr lang="en-IN"/>
          </a:p>
        </p:txBody>
      </p:sp>
    </p:spTree>
    <p:extLst>
      <p:ext uri="{BB962C8B-B14F-4D97-AF65-F5344CB8AC3E}">
        <p14:creationId xmlns:p14="http://schemas.microsoft.com/office/powerpoint/2010/main" val="280706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EE7C2-6EEB-4C1F-A35E-45924D58A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9A60DA-3752-41AA-9AC2-A10AF7FB57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106BEE-F788-4AE2-AFC8-F30DF82953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FD2BA5-65F3-493D-A7A1-99076A0E431C}"/>
              </a:ext>
            </a:extLst>
          </p:cNvPr>
          <p:cNvSpPr>
            <a:spLocks noGrp="1"/>
          </p:cNvSpPr>
          <p:nvPr>
            <p:ph type="dt" sz="half" idx="10"/>
          </p:nvPr>
        </p:nvSpPr>
        <p:spPr/>
        <p:txBody>
          <a:bodyPr/>
          <a:lstStyle/>
          <a:p>
            <a:fld id="{A8258C66-CB0C-4682-B4B4-D9BE878A9844}" type="datetimeFigureOut">
              <a:rPr lang="en-IN" smtClean="0"/>
              <a:t>06-03-2025</a:t>
            </a:fld>
            <a:endParaRPr lang="en-IN"/>
          </a:p>
        </p:txBody>
      </p:sp>
      <p:sp>
        <p:nvSpPr>
          <p:cNvPr id="6" name="Footer Placeholder 5">
            <a:extLst>
              <a:ext uri="{FF2B5EF4-FFF2-40B4-BE49-F238E27FC236}">
                <a16:creationId xmlns:a16="http://schemas.microsoft.com/office/drawing/2014/main" id="{AE2AA134-6B10-4BDF-A7C8-53EBC39E39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E7AA6F-0D77-4F21-BCB5-63C7A097AE98}"/>
              </a:ext>
            </a:extLst>
          </p:cNvPr>
          <p:cNvSpPr>
            <a:spLocks noGrp="1"/>
          </p:cNvSpPr>
          <p:nvPr>
            <p:ph type="sldNum" sz="quarter" idx="12"/>
          </p:nvPr>
        </p:nvSpPr>
        <p:spPr/>
        <p:txBody>
          <a:bodyPr/>
          <a:lstStyle/>
          <a:p>
            <a:fld id="{982CDAE7-A459-4810-ABCB-D0287B026E1E}" type="slidenum">
              <a:rPr lang="en-IN" smtClean="0"/>
              <a:t>‹#›</a:t>
            </a:fld>
            <a:endParaRPr lang="en-IN"/>
          </a:p>
        </p:txBody>
      </p:sp>
    </p:spTree>
    <p:extLst>
      <p:ext uri="{BB962C8B-B14F-4D97-AF65-F5344CB8AC3E}">
        <p14:creationId xmlns:p14="http://schemas.microsoft.com/office/powerpoint/2010/main" val="835622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8FCC79-31F0-4F1D-BAC3-68DEDFEA0A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71E250-CAA7-4B08-8DDD-87A6F03F76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06F220-C18B-4157-8738-ABF2E4D541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58C66-CB0C-4682-B4B4-D9BE878A9844}" type="datetimeFigureOut">
              <a:rPr lang="en-IN" smtClean="0"/>
              <a:t>06-03-2025</a:t>
            </a:fld>
            <a:endParaRPr lang="en-IN"/>
          </a:p>
        </p:txBody>
      </p:sp>
      <p:sp>
        <p:nvSpPr>
          <p:cNvPr id="5" name="Footer Placeholder 4">
            <a:extLst>
              <a:ext uri="{FF2B5EF4-FFF2-40B4-BE49-F238E27FC236}">
                <a16:creationId xmlns:a16="http://schemas.microsoft.com/office/drawing/2014/main" id="{AB187551-BE0C-4F9B-A097-530F56507E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654399-0B6B-496A-9F8F-4DF031A8E1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2CDAE7-A459-4810-ABCB-D0287B026E1E}" type="slidenum">
              <a:rPr lang="en-IN" smtClean="0"/>
              <a:t>‹#›</a:t>
            </a:fld>
            <a:endParaRPr lang="en-IN"/>
          </a:p>
        </p:txBody>
      </p:sp>
    </p:spTree>
    <p:extLst>
      <p:ext uri="{BB962C8B-B14F-4D97-AF65-F5344CB8AC3E}">
        <p14:creationId xmlns:p14="http://schemas.microsoft.com/office/powerpoint/2010/main" val="2655753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F7D70-1F1D-44D0-879E-DBEADD546260}"/>
              </a:ext>
            </a:extLst>
          </p:cNvPr>
          <p:cNvSpPr>
            <a:spLocks noGrp="1"/>
          </p:cNvSpPr>
          <p:nvPr>
            <p:ph type="ctrTitle"/>
          </p:nvPr>
        </p:nvSpPr>
        <p:spPr>
          <a:xfrm>
            <a:off x="1431235" y="1948070"/>
            <a:ext cx="9144000" cy="1480930"/>
          </a:xfrm>
          <a:ln>
            <a:solidFill>
              <a:schemeClr val="tx1"/>
            </a:solidFill>
          </a:ln>
        </p:spPr>
        <p:txBody>
          <a:bodyPr>
            <a:normAutofit/>
          </a:bodyPr>
          <a:lstStyle/>
          <a:p>
            <a:r>
              <a:rPr lang="en-US" sz="4400" dirty="0"/>
              <a:t>Sentiment Analysis for Product Development and Marketing Strategy</a:t>
            </a:r>
            <a:endParaRPr lang="en-IN" sz="4400" dirty="0"/>
          </a:p>
        </p:txBody>
      </p:sp>
      <p:sp>
        <p:nvSpPr>
          <p:cNvPr id="3" name="Subtitle 2">
            <a:extLst>
              <a:ext uri="{FF2B5EF4-FFF2-40B4-BE49-F238E27FC236}">
                <a16:creationId xmlns:a16="http://schemas.microsoft.com/office/drawing/2014/main" id="{8A65695A-CAF0-438F-AF76-827A05B510B0}"/>
              </a:ext>
            </a:extLst>
          </p:cNvPr>
          <p:cNvSpPr>
            <a:spLocks noGrp="1"/>
          </p:cNvSpPr>
          <p:nvPr>
            <p:ph type="subTitle" idx="1"/>
          </p:nvPr>
        </p:nvSpPr>
        <p:spPr>
          <a:xfrm>
            <a:off x="1524000" y="4582699"/>
            <a:ext cx="8600661" cy="877197"/>
          </a:xfrm>
        </p:spPr>
        <p:txBody>
          <a:bodyPr/>
          <a:lstStyle/>
          <a:p>
            <a:r>
              <a:rPr lang="en-US" dirty="0"/>
              <a:t>By: Nivethitha P</a:t>
            </a:r>
            <a:endParaRPr lang="en-IN" dirty="0"/>
          </a:p>
        </p:txBody>
      </p:sp>
    </p:spTree>
    <p:extLst>
      <p:ext uri="{BB962C8B-B14F-4D97-AF65-F5344CB8AC3E}">
        <p14:creationId xmlns:p14="http://schemas.microsoft.com/office/powerpoint/2010/main" val="2278279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7B6A68-88EE-453C-8B4F-6B7F997CA26E}"/>
              </a:ext>
            </a:extLst>
          </p:cNvPr>
          <p:cNvSpPr txBox="1"/>
          <p:nvPr/>
        </p:nvSpPr>
        <p:spPr>
          <a:xfrm>
            <a:off x="1036984" y="221353"/>
            <a:ext cx="9935816" cy="646331"/>
          </a:xfrm>
          <a:prstGeom prst="rect">
            <a:avLst/>
          </a:prstGeom>
          <a:noFill/>
        </p:spPr>
        <p:txBody>
          <a:bodyPr wrap="square" rtlCol="0">
            <a:spAutoFit/>
          </a:bodyPr>
          <a:lstStyle/>
          <a:p>
            <a:r>
              <a:rPr lang="en-US" dirty="0"/>
              <a:t>3. Top Brands with highest average reviews are “BlackBerry”, “MOTCB” and “Tracfone Wireless, INC.”. We have considered only phones that at least have a minimum of 100 reviews for this analysis</a:t>
            </a:r>
          </a:p>
        </p:txBody>
      </p:sp>
      <p:pic>
        <p:nvPicPr>
          <p:cNvPr id="6" name="Picture 5">
            <a:extLst>
              <a:ext uri="{FF2B5EF4-FFF2-40B4-BE49-F238E27FC236}">
                <a16:creationId xmlns:a16="http://schemas.microsoft.com/office/drawing/2014/main" id="{315E9FAD-DAE2-4522-B717-BB0DC8E184C6}"/>
              </a:ext>
            </a:extLst>
          </p:cNvPr>
          <p:cNvPicPr>
            <a:picLocks noChangeAspect="1"/>
          </p:cNvPicPr>
          <p:nvPr/>
        </p:nvPicPr>
        <p:blipFill>
          <a:blip r:embed="rId2"/>
          <a:stretch>
            <a:fillRect/>
          </a:stretch>
        </p:blipFill>
        <p:spPr>
          <a:xfrm>
            <a:off x="1908313" y="1639335"/>
            <a:ext cx="7924800" cy="4772025"/>
          </a:xfrm>
          <a:prstGeom prst="rect">
            <a:avLst/>
          </a:prstGeom>
        </p:spPr>
      </p:pic>
    </p:spTree>
    <p:extLst>
      <p:ext uri="{BB962C8B-B14F-4D97-AF65-F5344CB8AC3E}">
        <p14:creationId xmlns:p14="http://schemas.microsoft.com/office/powerpoint/2010/main" val="4063222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220DA06-48B5-48F2-ACEB-1CCE5C1E525E}"/>
              </a:ext>
            </a:extLst>
          </p:cNvPr>
          <p:cNvPicPr>
            <a:picLocks noChangeAspect="1"/>
          </p:cNvPicPr>
          <p:nvPr/>
        </p:nvPicPr>
        <p:blipFill>
          <a:blip r:embed="rId2"/>
          <a:stretch>
            <a:fillRect/>
          </a:stretch>
        </p:blipFill>
        <p:spPr>
          <a:xfrm>
            <a:off x="1147968" y="1431027"/>
            <a:ext cx="6543675" cy="4791075"/>
          </a:xfrm>
          <a:prstGeom prst="rect">
            <a:avLst/>
          </a:prstGeom>
        </p:spPr>
      </p:pic>
      <p:sp>
        <p:nvSpPr>
          <p:cNvPr id="8" name="TextBox 7">
            <a:extLst>
              <a:ext uri="{FF2B5EF4-FFF2-40B4-BE49-F238E27FC236}">
                <a16:creationId xmlns:a16="http://schemas.microsoft.com/office/drawing/2014/main" id="{A1175545-6CAC-4867-B034-0C1C78340371}"/>
              </a:ext>
            </a:extLst>
          </p:cNvPr>
          <p:cNvSpPr txBox="1"/>
          <p:nvPr/>
        </p:nvSpPr>
        <p:spPr>
          <a:xfrm>
            <a:off x="1161220" y="189645"/>
            <a:ext cx="8512866" cy="646331"/>
          </a:xfrm>
          <a:prstGeom prst="rect">
            <a:avLst/>
          </a:prstGeom>
          <a:noFill/>
        </p:spPr>
        <p:txBody>
          <a:bodyPr wrap="square" rtlCol="0">
            <a:spAutoFit/>
          </a:bodyPr>
          <a:lstStyle/>
          <a:p>
            <a:r>
              <a:rPr lang="en-US" dirty="0"/>
              <a:t>4. We have also shown the popular brand’s review activities over the years. 2015 and 2016 have received the most number of reviews</a:t>
            </a:r>
          </a:p>
        </p:txBody>
      </p:sp>
      <p:pic>
        <p:nvPicPr>
          <p:cNvPr id="10" name="Picture 9">
            <a:extLst>
              <a:ext uri="{FF2B5EF4-FFF2-40B4-BE49-F238E27FC236}">
                <a16:creationId xmlns:a16="http://schemas.microsoft.com/office/drawing/2014/main" id="{01AC8E5F-8847-45C2-B313-031F1A573845}"/>
              </a:ext>
            </a:extLst>
          </p:cNvPr>
          <p:cNvPicPr>
            <a:picLocks noChangeAspect="1"/>
          </p:cNvPicPr>
          <p:nvPr/>
        </p:nvPicPr>
        <p:blipFill>
          <a:blip r:embed="rId3"/>
          <a:stretch>
            <a:fillRect/>
          </a:stretch>
        </p:blipFill>
        <p:spPr>
          <a:xfrm>
            <a:off x="8057528" y="2033587"/>
            <a:ext cx="1457325" cy="2790825"/>
          </a:xfrm>
          <a:prstGeom prst="rect">
            <a:avLst/>
          </a:prstGeom>
        </p:spPr>
      </p:pic>
    </p:spTree>
    <p:extLst>
      <p:ext uri="{BB962C8B-B14F-4D97-AF65-F5344CB8AC3E}">
        <p14:creationId xmlns:p14="http://schemas.microsoft.com/office/powerpoint/2010/main" val="2115262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13B5B7-90B6-46F9-BA35-367135FE494C}"/>
              </a:ext>
            </a:extLst>
          </p:cNvPr>
          <p:cNvPicPr>
            <a:picLocks noChangeAspect="1"/>
          </p:cNvPicPr>
          <p:nvPr/>
        </p:nvPicPr>
        <p:blipFill>
          <a:blip r:embed="rId2"/>
          <a:stretch>
            <a:fillRect/>
          </a:stretch>
        </p:blipFill>
        <p:spPr>
          <a:xfrm>
            <a:off x="4516690" y="1543878"/>
            <a:ext cx="7452331" cy="4909929"/>
          </a:xfrm>
          <a:prstGeom prst="rect">
            <a:avLst/>
          </a:prstGeom>
        </p:spPr>
      </p:pic>
      <p:sp>
        <p:nvSpPr>
          <p:cNvPr id="6" name="TextBox 5">
            <a:extLst>
              <a:ext uri="{FF2B5EF4-FFF2-40B4-BE49-F238E27FC236}">
                <a16:creationId xmlns:a16="http://schemas.microsoft.com/office/drawing/2014/main" id="{86A597EA-4B28-4324-82E0-5490F159DEE6}"/>
              </a:ext>
            </a:extLst>
          </p:cNvPr>
          <p:cNvSpPr txBox="1"/>
          <p:nvPr/>
        </p:nvSpPr>
        <p:spPr>
          <a:xfrm>
            <a:off x="543338" y="299618"/>
            <a:ext cx="10111410" cy="1200329"/>
          </a:xfrm>
          <a:prstGeom prst="rect">
            <a:avLst/>
          </a:prstGeom>
          <a:noFill/>
        </p:spPr>
        <p:txBody>
          <a:bodyPr wrap="square" rtlCol="0">
            <a:spAutoFit/>
          </a:bodyPr>
          <a:lstStyle/>
          <a:p>
            <a:r>
              <a:rPr lang="en-US" dirty="0"/>
              <a:t>4. We then created a tableau dashboard to talk about the most talked about and popular features of the Top Brands with Highest average reviews. We also filtered it only for verified users</a:t>
            </a:r>
          </a:p>
          <a:p>
            <a:r>
              <a:rPr lang="en-US" dirty="0"/>
              <a:t>This visual shows the ‘Most popular’ features of Blackberry with positive review sentiment. Some of them are:</a:t>
            </a:r>
          </a:p>
        </p:txBody>
      </p:sp>
      <p:sp>
        <p:nvSpPr>
          <p:cNvPr id="8" name="TextBox 7">
            <a:extLst>
              <a:ext uri="{FF2B5EF4-FFF2-40B4-BE49-F238E27FC236}">
                <a16:creationId xmlns:a16="http://schemas.microsoft.com/office/drawing/2014/main" id="{632A3C39-B494-40EB-B65E-7D919B553E21}"/>
              </a:ext>
            </a:extLst>
          </p:cNvPr>
          <p:cNvSpPr txBox="1"/>
          <p:nvPr/>
        </p:nvSpPr>
        <p:spPr>
          <a:xfrm>
            <a:off x="543338" y="2152182"/>
            <a:ext cx="3419061" cy="3693319"/>
          </a:xfrm>
          <a:prstGeom prst="rect">
            <a:avLst/>
          </a:prstGeom>
          <a:noFill/>
        </p:spPr>
        <p:txBody>
          <a:bodyPr wrap="square" rtlCol="0">
            <a:spAutoFit/>
          </a:bodyPr>
          <a:lstStyle/>
          <a:p>
            <a:r>
              <a:rPr lang="en-US" b="1" dirty="0"/>
              <a:t>F1</a:t>
            </a:r>
            <a:r>
              <a:rPr lang="en-US" dirty="0"/>
              <a:t>: Unlocked cell phones are compatible with GSM carriers like AT&amp;T and T-Mobile as well as with GSM SIM cards. </a:t>
            </a:r>
          </a:p>
          <a:p>
            <a:endParaRPr lang="en-US" dirty="0"/>
          </a:p>
          <a:p>
            <a:r>
              <a:rPr lang="en-US" b="1" dirty="0"/>
              <a:t>F2: </a:t>
            </a:r>
            <a:r>
              <a:rPr lang="en-US" dirty="0"/>
              <a:t>'Touch-enabled QWERTY keyboard. Additional Middle Eastern characters on keyboard allows for Middle Eastern characters to be typed’, </a:t>
            </a:r>
          </a:p>
          <a:p>
            <a:endParaRPr lang="en-US" dirty="0"/>
          </a:p>
          <a:p>
            <a:r>
              <a:rPr lang="en-US" b="1" dirty="0"/>
              <a:t>F3</a:t>
            </a:r>
            <a:r>
              <a:rPr lang="en-US" dirty="0"/>
              <a:t>:'Wide Touchscreen 4.5inch Display', </a:t>
            </a:r>
            <a:endParaRPr lang="en-IN" dirty="0"/>
          </a:p>
        </p:txBody>
      </p:sp>
    </p:spTree>
    <p:extLst>
      <p:ext uri="{BB962C8B-B14F-4D97-AF65-F5344CB8AC3E}">
        <p14:creationId xmlns:p14="http://schemas.microsoft.com/office/powerpoint/2010/main" val="2308194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4ED0D3-406D-44C6-8010-466E7FC6A70B}"/>
              </a:ext>
            </a:extLst>
          </p:cNvPr>
          <p:cNvSpPr txBox="1"/>
          <p:nvPr/>
        </p:nvSpPr>
        <p:spPr>
          <a:xfrm>
            <a:off x="543338" y="259861"/>
            <a:ext cx="10111410" cy="369332"/>
          </a:xfrm>
          <a:prstGeom prst="rect">
            <a:avLst/>
          </a:prstGeom>
          <a:noFill/>
        </p:spPr>
        <p:txBody>
          <a:bodyPr wrap="square" rtlCol="0">
            <a:spAutoFit/>
          </a:bodyPr>
          <a:lstStyle/>
          <a:p>
            <a:r>
              <a:rPr lang="en-US" dirty="0"/>
              <a:t>5. We followed the same steps for finding the ‘Most popular features’ of the next top rated brand - </a:t>
            </a:r>
            <a:r>
              <a:rPr lang="en-US" b="1" dirty="0"/>
              <a:t>Huawei</a:t>
            </a:r>
          </a:p>
        </p:txBody>
      </p:sp>
      <p:pic>
        <p:nvPicPr>
          <p:cNvPr id="6" name="Picture 5">
            <a:extLst>
              <a:ext uri="{FF2B5EF4-FFF2-40B4-BE49-F238E27FC236}">
                <a16:creationId xmlns:a16="http://schemas.microsoft.com/office/drawing/2014/main" id="{109EE7C4-DAD4-4E9D-9DF4-5C9A862175D1}"/>
              </a:ext>
            </a:extLst>
          </p:cNvPr>
          <p:cNvPicPr>
            <a:picLocks noChangeAspect="1"/>
          </p:cNvPicPr>
          <p:nvPr/>
        </p:nvPicPr>
        <p:blipFill>
          <a:blip r:embed="rId2"/>
          <a:stretch>
            <a:fillRect/>
          </a:stretch>
        </p:blipFill>
        <p:spPr>
          <a:xfrm>
            <a:off x="192985" y="1135238"/>
            <a:ext cx="7909448" cy="5186049"/>
          </a:xfrm>
          <a:prstGeom prst="rect">
            <a:avLst/>
          </a:prstGeom>
        </p:spPr>
      </p:pic>
      <p:sp>
        <p:nvSpPr>
          <p:cNvPr id="7" name="TextBox 6">
            <a:extLst>
              <a:ext uri="{FF2B5EF4-FFF2-40B4-BE49-F238E27FC236}">
                <a16:creationId xmlns:a16="http://schemas.microsoft.com/office/drawing/2014/main" id="{EEE5463A-DA1B-4CCB-B83E-83963A042148}"/>
              </a:ext>
            </a:extLst>
          </p:cNvPr>
          <p:cNvSpPr txBox="1"/>
          <p:nvPr/>
        </p:nvSpPr>
        <p:spPr>
          <a:xfrm>
            <a:off x="8242852" y="1491311"/>
            <a:ext cx="3392557" cy="4247317"/>
          </a:xfrm>
          <a:prstGeom prst="rect">
            <a:avLst/>
          </a:prstGeom>
          <a:noFill/>
        </p:spPr>
        <p:txBody>
          <a:bodyPr wrap="square" rtlCol="0">
            <a:spAutoFit/>
          </a:bodyPr>
          <a:lstStyle/>
          <a:p>
            <a:r>
              <a:rPr lang="en-US" b="1" dirty="0"/>
              <a:t>F1</a:t>
            </a:r>
            <a:r>
              <a:rPr lang="en-US" dirty="0"/>
              <a:t>: All-metal design Unlocked, LTE smartphone with a powerful 2GHz Snapdragon 810 V2.1 Processor and the newest Android software, </a:t>
            </a:r>
          </a:p>
          <a:p>
            <a:endParaRPr lang="en-US" dirty="0"/>
          </a:p>
          <a:p>
            <a:r>
              <a:rPr lang="en-US" b="1" dirty="0"/>
              <a:t>F2: </a:t>
            </a:r>
            <a:r>
              <a:rPr lang="en-US" dirty="0"/>
              <a:t>Android 6.0 marshmallow.', 'A 5.7-Inch, high-resolution </a:t>
            </a:r>
            <a:r>
              <a:rPr lang="en-US" dirty="0" err="1"/>
              <a:t>wqhd</a:t>
            </a:r>
            <a:r>
              <a:rPr lang="en-US" dirty="0"/>
              <a:t> AMOLED display and front-facing stereo speakers to experience your photos and videos in cinematic Quality.’</a:t>
            </a:r>
          </a:p>
          <a:p>
            <a:endParaRPr lang="en-US" dirty="0"/>
          </a:p>
          <a:p>
            <a:r>
              <a:rPr lang="en-US" b="1" dirty="0"/>
              <a:t>F3</a:t>
            </a:r>
            <a:r>
              <a:rPr lang="en-US" dirty="0"/>
              <a:t>: 'The powerful 12 MP Camera was built to capture your world in true-to-life detail. </a:t>
            </a:r>
            <a:endParaRPr lang="en-IN" dirty="0"/>
          </a:p>
        </p:txBody>
      </p:sp>
    </p:spTree>
    <p:extLst>
      <p:ext uri="{BB962C8B-B14F-4D97-AF65-F5344CB8AC3E}">
        <p14:creationId xmlns:p14="http://schemas.microsoft.com/office/powerpoint/2010/main" val="2241671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A3C74E-6EAF-4B46-AEBD-003E35956760}"/>
              </a:ext>
            </a:extLst>
          </p:cNvPr>
          <p:cNvSpPr txBox="1"/>
          <p:nvPr/>
        </p:nvSpPr>
        <p:spPr>
          <a:xfrm>
            <a:off x="543338" y="259861"/>
            <a:ext cx="10111410" cy="646331"/>
          </a:xfrm>
          <a:prstGeom prst="rect">
            <a:avLst/>
          </a:prstGeom>
          <a:noFill/>
        </p:spPr>
        <p:txBody>
          <a:bodyPr wrap="square" rtlCol="0">
            <a:spAutoFit/>
          </a:bodyPr>
          <a:lstStyle/>
          <a:p>
            <a:r>
              <a:rPr lang="en-US" dirty="0"/>
              <a:t>5. We followed the same steps for finding the ‘Most popular features’ of the brand with highest market share- </a:t>
            </a:r>
            <a:r>
              <a:rPr lang="en-US" b="1" dirty="0"/>
              <a:t>Samsung</a:t>
            </a:r>
          </a:p>
        </p:txBody>
      </p:sp>
      <p:pic>
        <p:nvPicPr>
          <p:cNvPr id="6" name="Picture 5">
            <a:extLst>
              <a:ext uri="{FF2B5EF4-FFF2-40B4-BE49-F238E27FC236}">
                <a16:creationId xmlns:a16="http://schemas.microsoft.com/office/drawing/2014/main" id="{82DC080F-8C0A-4DA6-9684-293C2874FCF2}"/>
              </a:ext>
            </a:extLst>
          </p:cNvPr>
          <p:cNvPicPr>
            <a:picLocks noChangeAspect="1"/>
          </p:cNvPicPr>
          <p:nvPr/>
        </p:nvPicPr>
        <p:blipFill>
          <a:blip r:embed="rId2"/>
          <a:stretch>
            <a:fillRect/>
          </a:stretch>
        </p:blipFill>
        <p:spPr>
          <a:xfrm>
            <a:off x="4568065" y="1353691"/>
            <a:ext cx="7372143" cy="4954136"/>
          </a:xfrm>
          <a:prstGeom prst="rect">
            <a:avLst/>
          </a:prstGeom>
        </p:spPr>
      </p:pic>
      <p:sp>
        <p:nvSpPr>
          <p:cNvPr id="8" name="TextBox 7">
            <a:extLst>
              <a:ext uri="{FF2B5EF4-FFF2-40B4-BE49-F238E27FC236}">
                <a16:creationId xmlns:a16="http://schemas.microsoft.com/office/drawing/2014/main" id="{B714E67E-8626-4944-A1E1-95AE178AE5CE}"/>
              </a:ext>
            </a:extLst>
          </p:cNvPr>
          <p:cNvSpPr txBox="1"/>
          <p:nvPr/>
        </p:nvSpPr>
        <p:spPr>
          <a:xfrm>
            <a:off x="543338" y="2618818"/>
            <a:ext cx="2451653" cy="2862322"/>
          </a:xfrm>
          <a:prstGeom prst="rect">
            <a:avLst/>
          </a:prstGeom>
          <a:noFill/>
        </p:spPr>
        <p:txBody>
          <a:bodyPr wrap="square">
            <a:spAutoFit/>
          </a:bodyPr>
          <a:lstStyle/>
          <a:p>
            <a:r>
              <a:rPr lang="en-IN" b="1" dirty="0"/>
              <a:t>F1:</a:t>
            </a:r>
            <a:r>
              <a:rPr lang="en-IN" dirty="0"/>
              <a:t> 'Display: 5.1-inches', 'Camera: 16-MP’ </a:t>
            </a:r>
          </a:p>
          <a:p>
            <a:endParaRPr lang="en-IN" dirty="0"/>
          </a:p>
          <a:p>
            <a:r>
              <a:rPr lang="en-IN" b="1" dirty="0"/>
              <a:t>F2:</a:t>
            </a:r>
            <a:r>
              <a:rPr lang="en-IN" dirty="0"/>
              <a:t> Processor Speed: 2.5 GHz', 'OS: Android 4.4.2 (KitKat)’</a:t>
            </a:r>
          </a:p>
          <a:p>
            <a:endParaRPr lang="en-IN" dirty="0"/>
          </a:p>
          <a:p>
            <a:r>
              <a:rPr lang="en-IN" b="1" dirty="0"/>
              <a:t>F3</a:t>
            </a:r>
            <a:r>
              <a:rPr lang="en-IN" dirty="0"/>
              <a:t>: Super AMOLED capacitive touchscreen 4.0-Inch</a:t>
            </a:r>
          </a:p>
        </p:txBody>
      </p:sp>
    </p:spTree>
    <p:extLst>
      <p:ext uri="{BB962C8B-B14F-4D97-AF65-F5344CB8AC3E}">
        <p14:creationId xmlns:p14="http://schemas.microsoft.com/office/powerpoint/2010/main" val="1486452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9D38-59BB-4794-BF3B-A44E19640430}"/>
              </a:ext>
            </a:extLst>
          </p:cNvPr>
          <p:cNvSpPr>
            <a:spLocks noGrp="1"/>
          </p:cNvSpPr>
          <p:nvPr>
            <p:ph type="title"/>
          </p:nvPr>
        </p:nvSpPr>
        <p:spPr>
          <a:xfrm>
            <a:off x="838200" y="365125"/>
            <a:ext cx="10515600" cy="575779"/>
          </a:xfrm>
        </p:spPr>
        <p:txBody>
          <a:bodyPr>
            <a:noAutofit/>
          </a:bodyPr>
          <a:lstStyle/>
          <a:p>
            <a:r>
              <a:rPr lang="en-US" sz="3600" b="1" dirty="0"/>
              <a:t>Model building</a:t>
            </a:r>
            <a:endParaRPr lang="en-IN" sz="3600" b="1" dirty="0"/>
          </a:p>
        </p:txBody>
      </p:sp>
      <p:sp>
        <p:nvSpPr>
          <p:cNvPr id="3" name="Content Placeholder 2">
            <a:extLst>
              <a:ext uri="{FF2B5EF4-FFF2-40B4-BE49-F238E27FC236}">
                <a16:creationId xmlns:a16="http://schemas.microsoft.com/office/drawing/2014/main" id="{77E3F5CC-E916-44B5-A1D3-832467756479}"/>
              </a:ext>
            </a:extLst>
          </p:cNvPr>
          <p:cNvSpPr>
            <a:spLocks noGrp="1"/>
          </p:cNvSpPr>
          <p:nvPr>
            <p:ph idx="1"/>
          </p:nvPr>
        </p:nvSpPr>
        <p:spPr>
          <a:xfrm>
            <a:off x="718931" y="1441312"/>
            <a:ext cx="10515600" cy="4351338"/>
          </a:xfrm>
        </p:spPr>
        <p:txBody>
          <a:bodyPr>
            <a:normAutofit fontScale="92500"/>
          </a:bodyPr>
          <a:lstStyle/>
          <a:p>
            <a:pPr marL="0" indent="0">
              <a:lnSpc>
                <a:spcPct val="150000"/>
              </a:lnSpc>
              <a:buNone/>
            </a:pPr>
            <a:r>
              <a:rPr lang="en-US" sz="2400" b="1" dirty="0"/>
              <a:t>Step 1</a:t>
            </a:r>
            <a:r>
              <a:rPr lang="en-US" sz="2400" dirty="0"/>
              <a:t>: We have used the lemmatization as a pre-processing step to improve the model performance</a:t>
            </a:r>
          </a:p>
          <a:p>
            <a:pPr marL="0" indent="0">
              <a:lnSpc>
                <a:spcPct val="150000"/>
              </a:lnSpc>
              <a:buNone/>
            </a:pPr>
            <a:r>
              <a:rPr lang="en-US" sz="2400" b="1" dirty="0"/>
              <a:t>Step 2</a:t>
            </a:r>
            <a:r>
              <a:rPr lang="en-US" sz="2400" dirty="0"/>
              <a:t>: We then move on to vectorized the dataset. For this we have selected a sample dataset of first 200 rows to improve model performance, without oversampling</a:t>
            </a:r>
          </a:p>
          <a:p>
            <a:pPr marL="0" indent="0">
              <a:lnSpc>
                <a:spcPct val="150000"/>
              </a:lnSpc>
              <a:buNone/>
            </a:pPr>
            <a:r>
              <a:rPr lang="en-US" sz="2400" b="1" dirty="0"/>
              <a:t>Step 3</a:t>
            </a:r>
            <a:r>
              <a:rPr lang="en-US" sz="2400" dirty="0"/>
              <a:t>: We then converted the cleaned text into numeric format (</a:t>
            </a:r>
            <a:r>
              <a:rPr lang="en-US" sz="2400" dirty="0" err="1"/>
              <a:t>tf-idf</a:t>
            </a:r>
            <a:r>
              <a:rPr lang="en-US" sz="2400" dirty="0"/>
              <a:t>) to feed into the machine learning model</a:t>
            </a:r>
          </a:p>
          <a:p>
            <a:pPr marL="0" indent="0">
              <a:lnSpc>
                <a:spcPct val="150000"/>
              </a:lnSpc>
              <a:buNone/>
            </a:pPr>
            <a:r>
              <a:rPr lang="en-US" sz="2400" b="1" dirty="0"/>
              <a:t>Step 4</a:t>
            </a:r>
            <a:r>
              <a:rPr lang="en-US" sz="2400" dirty="0"/>
              <a:t>: We then created training and test datasets in the ratio of 70:30</a:t>
            </a:r>
            <a:endParaRPr lang="en-IN" sz="2400" dirty="0"/>
          </a:p>
        </p:txBody>
      </p:sp>
    </p:spTree>
    <p:extLst>
      <p:ext uri="{BB962C8B-B14F-4D97-AF65-F5344CB8AC3E}">
        <p14:creationId xmlns:p14="http://schemas.microsoft.com/office/powerpoint/2010/main" val="3609359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C6B91-E42C-4601-9A1D-052EA38A26B8}"/>
              </a:ext>
            </a:extLst>
          </p:cNvPr>
          <p:cNvSpPr>
            <a:spLocks noGrp="1"/>
          </p:cNvSpPr>
          <p:nvPr>
            <p:ph type="title"/>
          </p:nvPr>
        </p:nvSpPr>
        <p:spPr>
          <a:xfrm>
            <a:off x="4151244" y="752406"/>
            <a:ext cx="2726635" cy="708301"/>
          </a:xfrm>
        </p:spPr>
        <p:txBody>
          <a:bodyPr>
            <a:normAutofit/>
          </a:bodyPr>
          <a:lstStyle/>
          <a:p>
            <a:pPr algn="ctr"/>
            <a:r>
              <a:rPr lang="en-US" sz="2800" b="1" u="sng" dirty="0"/>
              <a:t>Agenda</a:t>
            </a:r>
            <a:endParaRPr lang="en-IN" sz="2800" b="1" u="sng" dirty="0"/>
          </a:p>
        </p:txBody>
      </p:sp>
      <p:sp>
        <p:nvSpPr>
          <p:cNvPr id="3" name="Content Placeholder 2">
            <a:extLst>
              <a:ext uri="{FF2B5EF4-FFF2-40B4-BE49-F238E27FC236}">
                <a16:creationId xmlns:a16="http://schemas.microsoft.com/office/drawing/2014/main" id="{A4E5B37B-1889-4B03-BD81-AF63FBAAD6D9}"/>
              </a:ext>
            </a:extLst>
          </p:cNvPr>
          <p:cNvSpPr>
            <a:spLocks noGrp="1"/>
          </p:cNvSpPr>
          <p:nvPr>
            <p:ph idx="1"/>
          </p:nvPr>
        </p:nvSpPr>
        <p:spPr>
          <a:xfrm>
            <a:off x="4005470" y="1944894"/>
            <a:ext cx="3919330" cy="3183697"/>
          </a:xfrm>
        </p:spPr>
        <p:txBody>
          <a:bodyPr>
            <a:normAutofit/>
          </a:bodyPr>
          <a:lstStyle/>
          <a:p>
            <a:r>
              <a:rPr lang="en-US" dirty="0"/>
              <a:t>Problem Statement</a:t>
            </a:r>
          </a:p>
          <a:p>
            <a:r>
              <a:rPr lang="en-US" dirty="0"/>
              <a:t>Data Understanding</a:t>
            </a:r>
          </a:p>
          <a:p>
            <a:r>
              <a:rPr lang="en-US" dirty="0"/>
              <a:t>Data Cleaning and Pre-processing</a:t>
            </a:r>
          </a:p>
          <a:p>
            <a:r>
              <a:rPr lang="en-US" dirty="0"/>
              <a:t>Business Insights</a:t>
            </a:r>
          </a:p>
          <a:p>
            <a:r>
              <a:rPr lang="en-US" dirty="0"/>
              <a:t>Model Building</a:t>
            </a:r>
          </a:p>
        </p:txBody>
      </p:sp>
    </p:spTree>
    <p:extLst>
      <p:ext uri="{BB962C8B-B14F-4D97-AF65-F5344CB8AC3E}">
        <p14:creationId xmlns:p14="http://schemas.microsoft.com/office/powerpoint/2010/main" val="2318801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F00D-0B91-42C7-A266-A763EF44BE66}"/>
              </a:ext>
            </a:extLst>
          </p:cNvPr>
          <p:cNvSpPr>
            <a:spLocks noGrp="1"/>
          </p:cNvSpPr>
          <p:nvPr>
            <p:ph type="title"/>
          </p:nvPr>
        </p:nvSpPr>
        <p:spPr>
          <a:xfrm>
            <a:off x="745435" y="366643"/>
            <a:ext cx="10515600" cy="549275"/>
          </a:xfrm>
        </p:spPr>
        <p:txBody>
          <a:bodyPr>
            <a:noAutofit/>
          </a:bodyPr>
          <a:lstStyle/>
          <a:p>
            <a:r>
              <a:rPr lang="en-US" sz="3600" b="1" dirty="0"/>
              <a:t>Problem Statement</a:t>
            </a:r>
            <a:endParaRPr lang="en-IN" sz="3600" b="1" dirty="0"/>
          </a:p>
        </p:txBody>
      </p:sp>
      <p:sp>
        <p:nvSpPr>
          <p:cNvPr id="3" name="Content Placeholder 2">
            <a:extLst>
              <a:ext uri="{FF2B5EF4-FFF2-40B4-BE49-F238E27FC236}">
                <a16:creationId xmlns:a16="http://schemas.microsoft.com/office/drawing/2014/main" id="{6999B09B-AD04-465B-991A-A3DD2472D256}"/>
              </a:ext>
            </a:extLst>
          </p:cNvPr>
          <p:cNvSpPr>
            <a:spLocks noGrp="1"/>
          </p:cNvSpPr>
          <p:nvPr>
            <p:ph idx="1"/>
          </p:nvPr>
        </p:nvSpPr>
        <p:spPr>
          <a:xfrm>
            <a:off x="745435" y="1253331"/>
            <a:ext cx="10515600" cy="4604130"/>
          </a:xfrm>
        </p:spPr>
        <p:txBody>
          <a:bodyPr>
            <a:normAutofit/>
          </a:bodyPr>
          <a:lstStyle/>
          <a:p>
            <a:pPr marL="0" indent="0" algn="l">
              <a:buNone/>
            </a:pPr>
            <a:r>
              <a:rPr lang="en-US" sz="2000" dirty="0">
                <a:solidFill>
                  <a:srgbClr val="091E42"/>
                </a:solidFill>
              </a:rPr>
              <a:t>The </a:t>
            </a:r>
            <a:r>
              <a:rPr lang="en-US" sz="2000" b="0" i="0" dirty="0">
                <a:solidFill>
                  <a:srgbClr val="091E42"/>
                </a:solidFill>
                <a:effectLst/>
              </a:rPr>
              <a:t>customer is a mobile manufacturer based in the US, which entered the market three years ago. </a:t>
            </a:r>
          </a:p>
          <a:p>
            <a:pPr marL="0" indent="0" algn="l">
              <a:buNone/>
            </a:pPr>
            <a:r>
              <a:rPr lang="en-US" sz="2000" dirty="0">
                <a:solidFill>
                  <a:srgbClr val="091E42"/>
                </a:solidFill>
              </a:rPr>
              <a:t>T</a:t>
            </a:r>
            <a:r>
              <a:rPr lang="en-US" sz="2000" b="0" i="0" dirty="0">
                <a:solidFill>
                  <a:srgbClr val="091E42"/>
                </a:solidFill>
                <a:effectLst/>
              </a:rPr>
              <a:t>hey want to understand their competitors and preferences of their users so that they can design their strategies accordingly. </a:t>
            </a:r>
          </a:p>
          <a:p>
            <a:pPr marL="0" indent="0" algn="l">
              <a:buNone/>
            </a:pPr>
            <a:r>
              <a:rPr lang="en-US" sz="2000" b="0" i="0" dirty="0">
                <a:solidFill>
                  <a:srgbClr val="091E42"/>
                </a:solidFill>
                <a:effectLst/>
              </a:rPr>
              <a:t>They want to tweak the marketing strategies to add more value to their brand, provide features to customers that add the most value, and close the demand-supply gap. </a:t>
            </a:r>
          </a:p>
          <a:p>
            <a:pPr marL="0" indent="0" algn="l">
              <a:buNone/>
            </a:pPr>
            <a:r>
              <a:rPr lang="en-US" sz="2000" b="0" i="0" dirty="0">
                <a:solidFill>
                  <a:srgbClr val="091E42"/>
                </a:solidFill>
                <a:effectLst/>
              </a:rPr>
              <a:t>Their objective is to increase the market share as well as the brand value.</a:t>
            </a:r>
          </a:p>
          <a:p>
            <a:pPr marL="0" indent="0" algn="l">
              <a:buNone/>
            </a:pPr>
            <a:r>
              <a:rPr lang="en-US" sz="2000" b="0" i="0" dirty="0">
                <a:solidFill>
                  <a:srgbClr val="091E42"/>
                </a:solidFill>
                <a:effectLst/>
              </a:rPr>
              <a:t> </a:t>
            </a:r>
          </a:p>
          <a:p>
            <a:pPr marL="0" indent="0" algn="l">
              <a:buNone/>
            </a:pPr>
            <a:r>
              <a:rPr lang="en-US" sz="2000" u="sng" dirty="0">
                <a:solidFill>
                  <a:srgbClr val="091E42"/>
                </a:solidFill>
              </a:rPr>
              <a:t>Aim:</a:t>
            </a:r>
            <a:endParaRPr lang="en-US" sz="2000" b="0" i="0" u="sng" dirty="0">
              <a:solidFill>
                <a:srgbClr val="091E42"/>
              </a:solidFill>
              <a:effectLst/>
            </a:endParaRPr>
          </a:p>
          <a:p>
            <a:pPr marL="0" indent="0" algn="l">
              <a:buNone/>
            </a:pPr>
            <a:r>
              <a:rPr lang="en-US" sz="2000" b="0" i="0" dirty="0">
                <a:solidFill>
                  <a:srgbClr val="091E42"/>
                </a:solidFill>
                <a:effectLst/>
              </a:rPr>
              <a:t>We have to provide them with some major insights into the mobile phone industry to help them achieve their objective. Their objective is to develop a new product optimally and create some marketing strategies.</a:t>
            </a:r>
          </a:p>
          <a:p>
            <a:pPr marL="0" indent="0">
              <a:buNone/>
            </a:pPr>
            <a:endParaRPr lang="en-IN" sz="2000" dirty="0"/>
          </a:p>
        </p:txBody>
      </p:sp>
    </p:spTree>
    <p:extLst>
      <p:ext uri="{BB962C8B-B14F-4D97-AF65-F5344CB8AC3E}">
        <p14:creationId xmlns:p14="http://schemas.microsoft.com/office/powerpoint/2010/main" val="204118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FA44E-BBCA-4A6F-9D72-52E87001777C}"/>
              </a:ext>
            </a:extLst>
          </p:cNvPr>
          <p:cNvSpPr>
            <a:spLocks noGrp="1"/>
          </p:cNvSpPr>
          <p:nvPr>
            <p:ph type="title"/>
          </p:nvPr>
        </p:nvSpPr>
        <p:spPr>
          <a:xfrm>
            <a:off x="546652" y="200991"/>
            <a:ext cx="10359887" cy="748058"/>
          </a:xfrm>
        </p:spPr>
        <p:txBody>
          <a:bodyPr>
            <a:normAutofit/>
          </a:bodyPr>
          <a:lstStyle/>
          <a:p>
            <a:r>
              <a:rPr lang="en-US" sz="3600" b="1" dirty="0"/>
              <a:t>Data Understanding</a:t>
            </a:r>
            <a:endParaRPr lang="en-IN" sz="3600" b="1" dirty="0"/>
          </a:p>
        </p:txBody>
      </p:sp>
      <p:sp>
        <p:nvSpPr>
          <p:cNvPr id="3" name="Content Placeholder 2">
            <a:extLst>
              <a:ext uri="{FF2B5EF4-FFF2-40B4-BE49-F238E27FC236}">
                <a16:creationId xmlns:a16="http://schemas.microsoft.com/office/drawing/2014/main" id="{47894587-AEBB-41F6-B4F8-C3E0CAEC94C1}"/>
              </a:ext>
            </a:extLst>
          </p:cNvPr>
          <p:cNvSpPr>
            <a:spLocks noGrp="1"/>
          </p:cNvSpPr>
          <p:nvPr>
            <p:ph idx="1"/>
          </p:nvPr>
        </p:nvSpPr>
        <p:spPr>
          <a:xfrm>
            <a:off x="546652" y="1227552"/>
            <a:ext cx="11075504" cy="5053979"/>
          </a:xfrm>
        </p:spPr>
        <p:txBody>
          <a:bodyPr>
            <a:normAutofit/>
          </a:bodyPr>
          <a:lstStyle/>
          <a:p>
            <a:pPr marL="0" indent="0">
              <a:buNone/>
            </a:pPr>
            <a:r>
              <a:rPr lang="en-US" sz="2400" b="0" i="0" dirty="0">
                <a:solidFill>
                  <a:srgbClr val="091E42"/>
                </a:solidFill>
                <a:effectLst/>
                <a:latin typeface="freight-text-pro"/>
              </a:rPr>
              <a:t>We have been provided with Amazon review data for different cell phones and accessories that were purchased between the years 1996 and2018. </a:t>
            </a:r>
          </a:p>
          <a:p>
            <a:pPr marL="0" indent="0">
              <a:buNone/>
            </a:pPr>
            <a:endParaRPr lang="en-US" sz="2400" dirty="0"/>
          </a:p>
          <a:p>
            <a:pPr marL="514350" indent="-514350">
              <a:buFont typeface="+mj-lt"/>
              <a:buAutoNum type="arabicPeriod"/>
            </a:pPr>
            <a:r>
              <a:rPr lang="en-US" sz="2400" dirty="0"/>
              <a:t>Phone Data: This dataset provides the main customer activity on a product listing in Amazon. It gives us important details like overall rating, style, review, review sentiment of the product. This data set is hugely used for model building</a:t>
            </a:r>
          </a:p>
          <a:p>
            <a:pPr marL="514350" indent="-514350">
              <a:buFont typeface="+mj-lt"/>
              <a:buAutoNum type="arabicPeriod"/>
            </a:pPr>
            <a:r>
              <a:rPr lang="en-US" sz="2400" dirty="0"/>
              <a:t>Phone Metadata: This dataset provides as metadata about the products in the “Phone Data”. It provides us other information like features, brand, price and category the product belongs to. This data will be mainly used for deriving business insights for the customer</a:t>
            </a:r>
          </a:p>
          <a:p>
            <a:pPr marL="514350" indent="-514350">
              <a:buFont typeface="+mj-lt"/>
              <a:buAutoNum type="arabicPeriod"/>
            </a:pPr>
            <a:r>
              <a:rPr lang="en-IN" sz="2400" dirty="0" err="1"/>
              <a:t>pos</a:t>
            </a:r>
            <a:r>
              <a:rPr lang="en-IN" sz="2400" dirty="0"/>
              <a:t>-words, </a:t>
            </a:r>
            <a:r>
              <a:rPr lang="en-IN" sz="2400" dirty="0" err="1"/>
              <a:t>neg_words</a:t>
            </a:r>
            <a:r>
              <a:rPr lang="en-IN" sz="2400" dirty="0"/>
              <a:t>, </a:t>
            </a:r>
            <a:r>
              <a:rPr lang="en-IN" sz="2400" dirty="0" err="1"/>
              <a:t>stop_words_long</a:t>
            </a:r>
            <a:r>
              <a:rPr lang="en-IN" sz="2400" dirty="0"/>
              <a:t>: These are .txt files provided to help us in improving the accuracy of the model and analysis</a:t>
            </a:r>
          </a:p>
        </p:txBody>
      </p:sp>
    </p:spTree>
    <p:extLst>
      <p:ext uri="{BB962C8B-B14F-4D97-AF65-F5344CB8AC3E}">
        <p14:creationId xmlns:p14="http://schemas.microsoft.com/office/powerpoint/2010/main" val="1358131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039D5-07CC-46E9-8EFD-D317BED1BF60}"/>
              </a:ext>
            </a:extLst>
          </p:cNvPr>
          <p:cNvSpPr>
            <a:spLocks noGrp="1"/>
          </p:cNvSpPr>
          <p:nvPr>
            <p:ph type="title"/>
          </p:nvPr>
        </p:nvSpPr>
        <p:spPr>
          <a:xfrm>
            <a:off x="838200" y="365126"/>
            <a:ext cx="10515600" cy="761310"/>
          </a:xfrm>
        </p:spPr>
        <p:txBody>
          <a:bodyPr>
            <a:normAutofit/>
          </a:bodyPr>
          <a:lstStyle/>
          <a:p>
            <a:r>
              <a:rPr lang="en-US" sz="3600" b="1" dirty="0"/>
              <a:t>Data Cleansing and Pre - processing</a:t>
            </a:r>
            <a:endParaRPr lang="en-IN" sz="3600" b="1" dirty="0"/>
          </a:p>
        </p:txBody>
      </p:sp>
      <p:sp>
        <p:nvSpPr>
          <p:cNvPr id="3" name="Content Placeholder 2">
            <a:extLst>
              <a:ext uri="{FF2B5EF4-FFF2-40B4-BE49-F238E27FC236}">
                <a16:creationId xmlns:a16="http://schemas.microsoft.com/office/drawing/2014/main" id="{E1621AF4-5F72-443C-8958-1527D6229B62}"/>
              </a:ext>
            </a:extLst>
          </p:cNvPr>
          <p:cNvSpPr>
            <a:spLocks noGrp="1"/>
          </p:cNvSpPr>
          <p:nvPr>
            <p:ph idx="1"/>
          </p:nvPr>
        </p:nvSpPr>
        <p:spPr>
          <a:xfrm>
            <a:off x="838200" y="1666599"/>
            <a:ext cx="10515600" cy="4363140"/>
          </a:xfrm>
        </p:spPr>
        <p:txBody>
          <a:bodyPr>
            <a:normAutofit/>
          </a:bodyPr>
          <a:lstStyle/>
          <a:p>
            <a:pPr marL="514350" indent="-514350">
              <a:buFont typeface="+mj-lt"/>
              <a:buAutoNum type="arabicPeriod"/>
            </a:pPr>
            <a:r>
              <a:rPr lang="en-US" sz="2400" dirty="0"/>
              <a:t>Data cleaning:</a:t>
            </a:r>
          </a:p>
          <a:p>
            <a:pPr marL="0" indent="0">
              <a:buNone/>
            </a:pPr>
            <a:r>
              <a:rPr lang="en-IN" sz="2400" dirty="0"/>
              <a:t>We made sure the datasets used in the analysis are devoid of null values, duplicates and redundant data by removing columns with missing values &gt; 35% and dropping unnecessary columns </a:t>
            </a:r>
          </a:p>
          <a:p>
            <a:pPr marL="0" indent="0">
              <a:buNone/>
            </a:pPr>
            <a:endParaRPr lang="en-IN" sz="2400" dirty="0"/>
          </a:p>
          <a:p>
            <a:pPr marL="0" indent="0">
              <a:buNone/>
            </a:pPr>
            <a:r>
              <a:rPr lang="en-IN" sz="2400" dirty="0"/>
              <a:t>2. Data filtering:</a:t>
            </a:r>
          </a:p>
          <a:p>
            <a:pPr marL="0" indent="0">
              <a:buNone/>
            </a:pPr>
            <a:r>
              <a:rPr lang="en-IN" sz="2400" dirty="0"/>
              <a:t>We filtered for products only with Category = “Cell Phones” so that we consider only the appropriate data for our analysis and exclude other unnecessary products of mobile accessories</a:t>
            </a:r>
            <a:endParaRPr lang="en-US" sz="2400" dirty="0"/>
          </a:p>
        </p:txBody>
      </p:sp>
    </p:spTree>
    <p:extLst>
      <p:ext uri="{BB962C8B-B14F-4D97-AF65-F5344CB8AC3E}">
        <p14:creationId xmlns:p14="http://schemas.microsoft.com/office/powerpoint/2010/main" val="3966088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94E00C-8E09-46AE-A13C-84429D75CFBE}"/>
              </a:ext>
            </a:extLst>
          </p:cNvPr>
          <p:cNvSpPr>
            <a:spLocks noGrp="1"/>
          </p:cNvSpPr>
          <p:nvPr>
            <p:ph idx="1"/>
          </p:nvPr>
        </p:nvSpPr>
        <p:spPr>
          <a:xfrm>
            <a:off x="506895" y="275119"/>
            <a:ext cx="10515600" cy="3846307"/>
          </a:xfrm>
        </p:spPr>
        <p:txBody>
          <a:bodyPr>
            <a:normAutofit/>
          </a:bodyPr>
          <a:lstStyle/>
          <a:p>
            <a:pPr marL="0" indent="0">
              <a:buNone/>
            </a:pPr>
            <a:r>
              <a:rPr lang="en-US" sz="2400" dirty="0"/>
              <a:t>3. Data merging:</a:t>
            </a:r>
          </a:p>
          <a:p>
            <a:pPr marL="0" indent="0">
              <a:buNone/>
            </a:pPr>
            <a:r>
              <a:rPr lang="en-IN" sz="2400" dirty="0"/>
              <a:t>We merged the two datasets provided with ‘ASIN’ as the common column. The cleaned, merged dataset contains 62,642 rows and 11 columns for final model building and analysis</a:t>
            </a:r>
          </a:p>
          <a:p>
            <a:pPr marL="0" indent="0">
              <a:buNone/>
            </a:pPr>
            <a:endParaRPr lang="en-IN" sz="2400" dirty="0"/>
          </a:p>
          <a:p>
            <a:pPr marL="0" indent="0">
              <a:buNone/>
            </a:pPr>
            <a:r>
              <a:rPr lang="en-IN" sz="2400" dirty="0"/>
              <a:t>4. Data pre-processing:</a:t>
            </a:r>
          </a:p>
          <a:p>
            <a:pPr marL="0" indent="0">
              <a:buNone/>
            </a:pPr>
            <a:r>
              <a:rPr lang="en-IN" sz="2400" dirty="0"/>
              <a:t>We combined the ‘</a:t>
            </a:r>
            <a:r>
              <a:rPr lang="en-IN" sz="2400" dirty="0" err="1"/>
              <a:t>reviewText</a:t>
            </a:r>
            <a:r>
              <a:rPr lang="en-IN" sz="2400" dirty="0"/>
              <a:t>’ column and ‘Summary’ column as both the columns contain review data about the product. </a:t>
            </a:r>
          </a:p>
          <a:p>
            <a:pPr marL="0" indent="0">
              <a:buNone/>
            </a:pPr>
            <a:r>
              <a:rPr lang="en-IN" sz="2400" dirty="0"/>
              <a:t>We pre-processed the data and found the </a:t>
            </a:r>
            <a:r>
              <a:rPr lang="en-IN" sz="2400" b="1" dirty="0"/>
              <a:t>Top 10 words used in clean review</a:t>
            </a:r>
            <a:r>
              <a:rPr lang="en-IN" sz="2400" dirty="0"/>
              <a:t> text: </a:t>
            </a:r>
          </a:p>
          <a:p>
            <a:pPr marL="0" indent="0">
              <a:buNone/>
            </a:pPr>
            <a:endParaRPr lang="en-IN" sz="2400" dirty="0"/>
          </a:p>
          <a:p>
            <a:pPr marL="0" indent="0">
              <a:buNone/>
            </a:pPr>
            <a:endParaRPr lang="en-US" sz="2400" dirty="0"/>
          </a:p>
        </p:txBody>
      </p:sp>
      <p:pic>
        <p:nvPicPr>
          <p:cNvPr id="5" name="Picture 4">
            <a:extLst>
              <a:ext uri="{FF2B5EF4-FFF2-40B4-BE49-F238E27FC236}">
                <a16:creationId xmlns:a16="http://schemas.microsoft.com/office/drawing/2014/main" id="{1688B620-3E47-42DB-8FBC-E1892FF6BD1C}"/>
              </a:ext>
            </a:extLst>
          </p:cNvPr>
          <p:cNvPicPr>
            <a:picLocks noChangeAspect="1"/>
          </p:cNvPicPr>
          <p:nvPr/>
        </p:nvPicPr>
        <p:blipFill>
          <a:blip r:embed="rId2"/>
          <a:stretch>
            <a:fillRect/>
          </a:stretch>
        </p:blipFill>
        <p:spPr>
          <a:xfrm>
            <a:off x="4015410" y="4217650"/>
            <a:ext cx="2332382" cy="2365232"/>
          </a:xfrm>
          <a:prstGeom prst="rect">
            <a:avLst/>
          </a:prstGeom>
        </p:spPr>
      </p:pic>
    </p:spTree>
    <p:extLst>
      <p:ext uri="{BB962C8B-B14F-4D97-AF65-F5344CB8AC3E}">
        <p14:creationId xmlns:p14="http://schemas.microsoft.com/office/powerpoint/2010/main" val="3658781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AA1F09-6905-497B-A863-F4B6F1FD53B7}"/>
              </a:ext>
            </a:extLst>
          </p:cNvPr>
          <p:cNvSpPr>
            <a:spLocks noGrp="1"/>
          </p:cNvSpPr>
          <p:nvPr>
            <p:ph idx="1"/>
          </p:nvPr>
        </p:nvSpPr>
        <p:spPr>
          <a:xfrm>
            <a:off x="253448" y="301626"/>
            <a:ext cx="11685104" cy="983836"/>
          </a:xfrm>
        </p:spPr>
        <p:txBody>
          <a:bodyPr>
            <a:normAutofit/>
          </a:bodyPr>
          <a:lstStyle/>
          <a:p>
            <a:pPr marL="0" indent="0">
              <a:buNone/>
            </a:pPr>
            <a:r>
              <a:rPr lang="en-US" sz="2400" dirty="0"/>
              <a:t>We have also plotted the word clouds for review texts with Positive and negative sentiment </a:t>
            </a:r>
            <a:endParaRPr lang="en-IN" sz="2400" dirty="0"/>
          </a:p>
        </p:txBody>
      </p:sp>
      <p:pic>
        <p:nvPicPr>
          <p:cNvPr id="5" name="Picture 4">
            <a:extLst>
              <a:ext uri="{FF2B5EF4-FFF2-40B4-BE49-F238E27FC236}">
                <a16:creationId xmlns:a16="http://schemas.microsoft.com/office/drawing/2014/main" id="{5F2E1D2F-AD13-436C-A16B-F0626468448F}"/>
              </a:ext>
            </a:extLst>
          </p:cNvPr>
          <p:cNvPicPr>
            <a:picLocks noChangeAspect="1"/>
          </p:cNvPicPr>
          <p:nvPr/>
        </p:nvPicPr>
        <p:blipFill>
          <a:blip r:embed="rId2"/>
          <a:stretch>
            <a:fillRect/>
          </a:stretch>
        </p:blipFill>
        <p:spPr>
          <a:xfrm>
            <a:off x="6081950" y="845143"/>
            <a:ext cx="5856602" cy="2984735"/>
          </a:xfrm>
          <a:prstGeom prst="rect">
            <a:avLst/>
          </a:prstGeom>
        </p:spPr>
      </p:pic>
      <p:pic>
        <p:nvPicPr>
          <p:cNvPr id="7" name="Picture 6">
            <a:extLst>
              <a:ext uri="{FF2B5EF4-FFF2-40B4-BE49-F238E27FC236}">
                <a16:creationId xmlns:a16="http://schemas.microsoft.com/office/drawing/2014/main" id="{75246A90-817C-49DE-8921-DB8D907B9E63}"/>
              </a:ext>
            </a:extLst>
          </p:cNvPr>
          <p:cNvPicPr>
            <a:picLocks noChangeAspect="1"/>
          </p:cNvPicPr>
          <p:nvPr/>
        </p:nvPicPr>
        <p:blipFill>
          <a:blip r:embed="rId3"/>
          <a:stretch>
            <a:fillRect/>
          </a:stretch>
        </p:blipFill>
        <p:spPr>
          <a:xfrm>
            <a:off x="253448" y="3829878"/>
            <a:ext cx="5998383" cy="3028122"/>
          </a:xfrm>
          <a:prstGeom prst="rect">
            <a:avLst/>
          </a:prstGeom>
        </p:spPr>
      </p:pic>
      <p:sp>
        <p:nvSpPr>
          <p:cNvPr id="8" name="TextBox 7">
            <a:extLst>
              <a:ext uri="{FF2B5EF4-FFF2-40B4-BE49-F238E27FC236}">
                <a16:creationId xmlns:a16="http://schemas.microsoft.com/office/drawing/2014/main" id="{ED115671-27A4-472E-83BE-5CEE724FD5E2}"/>
              </a:ext>
            </a:extLst>
          </p:cNvPr>
          <p:cNvSpPr txBox="1"/>
          <p:nvPr/>
        </p:nvSpPr>
        <p:spPr>
          <a:xfrm>
            <a:off x="1258957" y="1616765"/>
            <a:ext cx="2769704" cy="461665"/>
          </a:xfrm>
          <a:prstGeom prst="rect">
            <a:avLst/>
          </a:prstGeom>
          <a:noFill/>
        </p:spPr>
        <p:txBody>
          <a:bodyPr wrap="square" rtlCol="0">
            <a:spAutoFit/>
          </a:bodyPr>
          <a:lstStyle/>
          <a:p>
            <a:r>
              <a:rPr lang="en-US" sz="2400" dirty="0"/>
              <a:t>Positive sentiment</a:t>
            </a:r>
            <a:endParaRPr lang="en-IN" sz="2400" dirty="0"/>
          </a:p>
        </p:txBody>
      </p:sp>
      <p:sp>
        <p:nvSpPr>
          <p:cNvPr id="9" name="TextBox 8">
            <a:extLst>
              <a:ext uri="{FF2B5EF4-FFF2-40B4-BE49-F238E27FC236}">
                <a16:creationId xmlns:a16="http://schemas.microsoft.com/office/drawing/2014/main" id="{B13E2A5C-B8DA-4736-9D86-53150D541E20}"/>
              </a:ext>
            </a:extLst>
          </p:cNvPr>
          <p:cNvSpPr txBox="1"/>
          <p:nvPr/>
        </p:nvSpPr>
        <p:spPr>
          <a:xfrm>
            <a:off x="8222973" y="5164171"/>
            <a:ext cx="2683565" cy="468004"/>
          </a:xfrm>
          <a:prstGeom prst="rect">
            <a:avLst/>
          </a:prstGeom>
          <a:noFill/>
        </p:spPr>
        <p:txBody>
          <a:bodyPr wrap="square" rtlCol="0">
            <a:spAutoFit/>
          </a:bodyPr>
          <a:lstStyle/>
          <a:p>
            <a:r>
              <a:rPr lang="en-US" sz="2400" dirty="0"/>
              <a:t>Negative sentiment</a:t>
            </a:r>
            <a:endParaRPr lang="en-IN" sz="2400" dirty="0"/>
          </a:p>
        </p:txBody>
      </p:sp>
    </p:spTree>
    <p:extLst>
      <p:ext uri="{BB962C8B-B14F-4D97-AF65-F5344CB8AC3E}">
        <p14:creationId xmlns:p14="http://schemas.microsoft.com/office/powerpoint/2010/main" val="433657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95172-F872-4A13-B06C-85F389A96CF7}"/>
              </a:ext>
            </a:extLst>
          </p:cNvPr>
          <p:cNvSpPr>
            <a:spLocks noGrp="1"/>
          </p:cNvSpPr>
          <p:nvPr>
            <p:ph type="title"/>
          </p:nvPr>
        </p:nvSpPr>
        <p:spPr>
          <a:xfrm>
            <a:off x="679174" y="325369"/>
            <a:ext cx="8358809" cy="496266"/>
          </a:xfrm>
        </p:spPr>
        <p:txBody>
          <a:bodyPr>
            <a:normAutofit fontScale="90000"/>
          </a:bodyPr>
          <a:lstStyle/>
          <a:p>
            <a:r>
              <a:rPr lang="en-US" sz="3600" b="1" dirty="0"/>
              <a:t>Business Insights</a:t>
            </a:r>
            <a:endParaRPr lang="en-IN" sz="3600" b="1" dirty="0"/>
          </a:p>
        </p:txBody>
      </p:sp>
      <p:sp>
        <p:nvSpPr>
          <p:cNvPr id="3" name="Content Placeholder 2">
            <a:extLst>
              <a:ext uri="{FF2B5EF4-FFF2-40B4-BE49-F238E27FC236}">
                <a16:creationId xmlns:a16="http://schemas.microsoft.com/office/drawing/2014/main" id="{ADF7B59F-80E7-4654-B400-6374C99B16E2}"/>
              </a:ext>
            </a:extLst>
          </p:cNvPr>
          <p:cNvSpPr>
            <a:spLocks noGrp="1"/>
          </p:cNvSpPr>
          <p:nvPr>
            <p:ph idx="1"/>
          </p:nvPr>
        </p:nvSpPr>
        <p:spPr>
          <a:xfrm>
            <a:off x="679174" y="1073012"/>
            <a:ext cx="10515600" cy="997088"/>
          </a:xfrm>
        </p:spPr>
        <p:txBody>
          <a:bodyPr>
            <a:normAutofit/>
          </a:bodyPr>
          <a:lstStyle/>
          <a:p>
            <a:pPr marL="0" indent="0">
              <a:buNone/>
            </a:pPr>
            <a:r>
              <a:rPr lang="en-US" sz="2400" dirty="0"/>
              <a:t>We have derived few business insights based on which the customer can build their product development and marketing strategy</a:t>
            </a:r>
            <a:endParaRPr lang="en-IN" sz="2400" dirty="0"/>
          </a:p>
        </p:txBody>
      </p:sp>
      <p:sp>
        <p:nvSpPr>
          <p:cNvPr id="4" name="TextBox 3">
            <a:extLst>
              <a:ext uri="{FF2B5EF4-FFF2-40B4-BE49-F238E27FC236}">
                <a16:creationId xmlns:a16="http://schemas.microsoft.com/office/drawing/2014/main" id="{267F66CD-E2C6-486D-9B08-84F310D70D0E}"/>
              </a:ext>
            </a:extLst>
          </p:cNvPr>
          <p:cNvSpPr txBox="1"/>
          <p:nvPr/>
        </p:nvSpPr>
        <p:spPr>
          <a:xfrm>
            <a:off x="679174" y="2411896"/>
            <a:ext cx="4250635" cy="2308324"/>
          </a:xfrm>
          <a:prstGeom prst="rect">
            <a:avLst/>
          </a:prstGeom>
          <a:noFill/>
        </p:spPr>
        <p:txBody>
          <a:bodyPr wrap="square" rtlCol="0">
            <a:spAutoFit/>
          </a:bodyPr>
          <a:lstStyle/>
          <a:p>
            <a:pPr marL="342900" indent="-342900">
              <a:buAutoNum type="arabicPeriod"/>
            </a:pPr>
            <a:r>
              <a:rPr lang="en-US" dirty="0"/>
              <a:t>Assuming that the number of reviews indicates the popularity of a brand, we have derived the top 10 popular brands in our analysis.</a:t>
            </a:r>
          </a:p>
          <a:p>
            <a:r>
              <a:rPr lang="en-IN" dirty="0"/>
              <a:t>      </a:t>
            </a:r>
          </a:p>
          <a:p>
            <a:r>
              <a:rPr lang="en-IN" dirty="0"/>
              <a:t>      We understand that ‘</a:t>
            </a:r>
            <a:r>
              <a:rPr lang="en-IN" b="1" dirty="0"/>
              <a:t>Samsung is the most popular cell phone brand in the US, followed by LG, Nokia, Blackberry</a:t>
            </a:r>
            <a:r>
              <a:rPr lang="en-IN" dirty="0"/>
              <a:t>’</a:t>
            </a:r>
            <a:endParaRPr lang="en-US" dirty="0"/>
          </a:p>
        </p:txBody>
      </p:sp>
      <p:pic>
        <p:nvPicPr>
          <p:cNvPr id="8" name="Picture 7">
            <a:extLst>
              <a:ext uri="{FF2B5EF4-FFF2-40B4-BE49-F238E27FC236}">
                <a16:creationId xmlns:a16="http://schemas.microsoft.com/office/drawing/2014/main" id="{A7FEFDDD-DFDB-4CC2-AAE5-F6AC1210FDF5}"/>
              </a:ext>
            </a:extLst>
          </p:cNvPr>
          <p:cNvPicPr>
            <a:picLocks noChangeAspect="1"/>
          </p:cNvPicPr>
          <p:nvPr/>
        </p:nvPicPr>
        <p:blipFill>
          <a:blip r:embed="rId2"/>
          <a:stretch>
            <a:fillRect/>
          </a:stretch>
        </p:blipFill>
        <p:spPr>
          <a:xfrm>
            <a:off x="5936974" y="1907760"/>
            <a:ext cx="5817705" cy="4379997"/>
          </a:xfrm>
          <a:prstGeom prst="rect">
            <a:avLst/>
          </a:prstGeom>
        </p:spPr>
      </p:pic>
    </p:spTree>
    <p:extLst>
      <p:ext uri="{BB962C8B-B14F-4D97-AF65-F5344CB8AC3E}">
        <p14:creationId xmlns:p14="http://schemas.microsoft.com/office/powerpoint/2010/main" val="1136645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18A76E-981D-45B4-95AF-AC7C93416D7D}"/>
              </a:ext>
            </a:extLst>
          </p:cNvPr>
          <p:cNvSpPr txBox="1"/>
          <p:nvPr/>
        </p:nvSpPr>
        <p:spPr>
          <a:xfrm>
            <a:off x="7026966" y="2398644"/>
            <a:ext cx="4727713" cy="1477328"/>
          </a:xfrm>
          <a:prstGeom prst="rect">
            <a:avLst/>
          </a:prstGeom>
          <a:noFill/>
        </p:spPr>
        <p:txBody>
          <a:bodyPr wrap="square" rtlCol="0">
            <a:spAutoFit/>
          </a:bodyPr>
          <a:lstStyle/>
          <a:p>
            <a:r>
              <a:rPr lang="en-US" dirty="0"/>
              <a:t>2. Cell phones that have an overall average rating of 5 are found in the higher end of the price range. We have considered only phones that at least have a minimum of 100 reviews for this analysis</a:t>
            </a:r>
          </a:p>
        </p:txBody>
      </p:sp>
      <p:pic>
        <p:nvPicPr>
          <p:cNvPr id="6" name="Picture 5">
            <a:extLst>
              <a:ext uri="{FF2B5EF4-FFF2-40B4-BE49-F238E27FC236}">
                <a16:creationId xmlns:a16="http://schemas.microsoft.com/office/drawing/2014/main" id="{4336F636-EB0A-4415-98C3-FBD3F1F643D6}"/>
              </a:ext>
            </a:extLst>
          </p:cNvPr>
          <p:cNvPicPr>
            <a:picLocks noChangeAspect="1"/>
          </p:cNvPicPr>
          <p:nvPr/>
        </p:nvPicPr>
        <p:blipFill>
          <a:blip r:embed="rId2"/>
          <a:stretch>
            <a:fillRect/>
          </a:stretch>
        </p:blipFill>
        <p:spPr>
          <a:xfrm>
            <a:off x="778772" y="359258"/>
            <a:ext cx="4535350" cy="5897109"/>
          </a:xfrm>
          <a:prstGeom prst="rect">
            <a:avLst/>
          </a:prstGeom>
        </p:spPr>
      </p:pic>
    </p:spTree>
    <p:extLst>
      <p:ext uri="{BB962C8B-B14F-4D97-AF65-F5344CB8AC3E}">
        <p14:creationId xmlns:p14="http://schemas.microsoft.com/office/powerpoint/2010/main" val="2816154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991</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freight-text-pro</vt:lpstr>
      <vt:lpstr>Office Theme</vt:lpstr>
      <vt:lpstr>Sentiment Analysis for Product Development and Marketing Strategy</vt:lpstr>
      <vt:lpstr>Agenda</vt:lpstr>
      <vt:lpstr>Problem Statement</vt:lpstr>
      <vt:lpstr>Data Understanding</vt:lpstr>
      <vt:lpstr>Data Cleansing and Pre - processing</vt:lpstr>
      <vt:lpstr>PowerPoint Presentation</vt:lpstr>
      <vt:lpstr>PowerPoint Presentation</vt:lpstr>
      <vt:lpstr>Business Insights</vt:lpstr>
      <vt:lpstr>PowerPoint Presentation</vt:lpstr>
      <vt:lpstr>PowerPoint Presentation</vt:lpstr>
      <vt:lpstr>PowerPoint Presentation</vt:lpstr>
      <vt:lpstr>PowerPoint Presentation</vt:lpstr>
      <vt:lpstr>PowerPoint Presentation</vt:lpstr>
      <vt:lpstr>PowerPoint Presentation</vt:lpstr>
      <vt:lpstr>Model building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for Product Development and Marketing Strategy</dc:title>
  <dc:creator>nivethitha p</dc:creator>
  <cp:lastModifiedBy>nivethitha p</cp:lastModifiedBy>
  <cp:revision>22</cp:revision>
  <dcterms:created xsi:type="dcterms:W3CDTF">2021-12-20T13:30:13Z</dcterms:created>
  <dcterms:modified xsi:type="dcterms:W3CDTF">2025-03-06T19:16:22Z</dcterms:modified>
</cp:coreProperties>
</file>