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87" r:id="rId3"/>
    <p:sldId id="286" r:id="rId4"/>
    <p:sldId id="308" r:id="rId5"/>
    <p:sldId id="309" r:id="rId6"/>
    <p:sldId id="327" r:id="rId7"/>
    <p:sldId id="291" r:id="rId8"/>
    <p:sldId id="292" r:id="rId9"/>
    <p:sldId id="293" r:id="rId10"/>
    <p:sldId id="336" r:id="rId11"/>
    <p:sldId id="328" r:id="rId12"/>
    <p:sldId id="329" r:id="rId13"/>
    <p:sldId id="33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vetta.t.lv\Downloads\Reasses_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selling Category based on sales</a:t>
            </a:r>
            <a:endParaRPr lang="en-IN"/>
          </a:p>
        </c:rich>
      </c:tx>
      <c:layout>
        <c:manualLayout>
          <c:xMode val="edge"/>
          <c:yMode val="edge"/>
          <c:x val="0.22339566929133858"/>
          <c:y val="3.26798016310308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'q4 graph'!$H$1</c:f>
              <c:strCache>
                <c:ptCount val="1"/>
                <c:pt idx="0">
                  <c:v>Sum of Sales</c:v>
                </c:pt>
              </c:strCache>
            </c:strRef>
          </c:tx>
          <c:spPr>
            <a:solidFill>
              <a:schemeClr val="accent1"/>
            </a:solidFill>
            <a:ln>
              <a:noFill/>
            </a:ln>
            <a:effectLst/>
          </c:spPr>
          <c:invertIfNegative val="0"/>
          <c:cat>
            <c:strRef>
              <c:f>'q4 graph'!$G$2:$G$18</c:f>
              <c:strCache>
                <c:ptCount val="17"/>
                <c:pt idx="0">
                  <c:v>Phones</c:v>
                </c:pt>
                <c:pt idx="1">
                  <c:v>Chairs</c:v>
                </c:pt>
                <c:pt idx="2">
                  <c:v>Storage</c:v>
                </c:pt>
                <c:pt idx="3">
                  <c:v>Tables</c:v>
                </c:pt>
                <c:pt idx="4">
                  <c:v>Binders</c:v>
                </c:pt>
                <c:pt idx="5">
                  <c:v>Machines</c:v>
                </c:pt>
                <c:pt idx="6">
                  <c:v>Accessories</c:v>
                </c:pt>
                <c:pt idx="7">
                  <c:v>Copiers</c:v>
                </c:pt>
                <c:pt idx="8">
                  <c:v>Bookcases</c:v>
                </c:pt>
                <c:pt idx="9">
                  <c:v>Appliances</c:v>
                </c:pt>
                <c:pt idx="10">
                  <c:v>Furnishings</c:v>
                </c:pt>
                <c:pt idx="11">
                  <c:v>Paper</c:v>
                </c:pt>
                <c:pt idx="12">
                  <c:v>Supplies</c:v>
                </c:pt>
                <c:pt idx="13">
                  <c:v>Art</c:v>
                </c:pt>
                <c:pt idx="14">
                  <c:v>Envelopes</c:v>
                </c:pt>
                <c:pt idx="15">
                  <c:v>Labels</c:v>
                </c:pt>
                <c:pt idx="16">
                  <c:v>Fasteners</c:v>
                </c:pt>
              </c:strCache>
              <c:extLst/>
            </c:strRef>
          </c:cat>
          <c:val>
            <c:numRef>
              <c:f>'q4 graph'!$H$2:$H$18</c:f>
              <c:numCache>
                <c:formatCode>General</c:formatCode>
                <c:ptCount val="17"/>
                <c:pt idx="0">
                  <c:v>330007.05400000012</c:v>
                </c:pt>
                <c:pt idx="1">
                  <c:v>328449.1030000007</c:v>
                </c:pt>
                <c:pt idx="2">
                  <c:v>223843.60800000012</c:v>
                </c:pt>
                <c:pt idx="3">
                  <c:v>206965.53200000009</c:v>
                </c:pt>
                <c:pt idx="4">
                  <c:v>203412.73300000009</c:v>
                </c:pt>
                <c:pt idx="5">
                  <c:v>189238.63099999999</c:v>
                </c:pt>
                <c:pt idx="6">
                  <c:v>167380.31800000009</c:v>
                </c:pt>
                <c:pt idx="7">
                  <c:v>149528.02999999994</c:v>
                </c:pt>
                <c:pt idx="8">
                  <c:v>114879.99629999998</c:v>
                </c:pt>
                <c:pt idx="9">
                  <c:v>107532.16099999999</c:v>
                </c:pt>
                <c:pt idx="10">
                  <c:v>91705.164000000048</c:v>
                </c:pt>
                <c:pt idx="11">
                  <c:v>78479.20600000002</c:v>
                </c:pt>
                <c:pt idx="12">
                  <c:v>46673.538000000015</c:v>
                </c:pt>
                <c:pt idx="13">
                  <c:v>27118.791999999954</c:v>
                </c:pt>
                <c:pt idx="14">
                  <c:v>16476.401999999998</c:v>
                </c:pt>
                <c:pt idx="15">
                  <c:v>12486.312</c:v>
                </c:pt>
                <c:pt idx="16">
                  <c:v>3024.2799999999997</c:v>
                </c:pt>
              </c:numCache>
            </c:numRef>
          </c:val>
          <c:extLst>
            <c:ext xmlns:c16="http://schemas.microsoft.com/office/drawing/2014/chart" uri="{C3380CC4-5D6E-409C-BE32-E72D297353CC}">
              <c16:uniqueId val="{00000000-0328-4AF8-9613-C639A46DD69F}"/>
            </c:ext>
          </c:extLst>
        </c:ser>
        <c:dLbls>
          <c:showLegendKey val="0"/>
          <c:showVal val="0"/>
          <c:showCatName val="0"/>
          <c:showSerName val="0"/>
          <c:showPercent val="0"/>
          <c:showBubbleSize val="0"/>
        </c:dLbls>
        <c:gapWidth val="219"/>
        <c:overlap val="-27"/>
        <c:axId val="172041519"/>
        <c:axId val="172019439"/>
      </c:barChart>
      <c:catAx>
        <c:axId val="17204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019439"/>
        <c:crosses val="autoZero"/>
        <c:auto val="1"/>
        <c:lblAlgn val="ctr"/>
        <c:lblOffset val="100"/>
        <c:noMultiLvlLbl val="0"/>
      </c:catAx>
      <c:valAx>
        <c:axId val="172019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041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8F7A37-510E-49DF-BEB5-237200AFCBE0}" type="datetimeFigureOut">
              <a:rPr lang="en-IN" smtClean="0"/>
              <a:t>27-03-2024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51986DA-B8A4-439E-8F81-BFB5A2F879F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lSlideMaster.Title SlideFooter" descr="Classification: Confidential Contains PII: No">
            <a:extLst>
              <a:ext uri="{FF2B5EF4-FFF2-40B4-BE49-F238E27FC236}">
                <a16:creationId xmlns:a16="http://schemas.microsoft.com/office/drawing/2014/main" id="{8245554C-C16B-A5F1-1280-A6D8E7CB2562}"/>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909201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F7A37-510E-49DF-BEB5-237200AFCBE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86DA-B8A4-439E-8F81-BFB5A2F879F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lSlideMaster.Title and Vertical TextFooter" descr="Classification: Confidential Contains PII: No">
            <a:extLst>
              <a:ext uri="{FF2B5EF4-FFF2-40B4-BE49-F238E27FC236}">
                <a16:creationId xmlns:a16="http://schemas.microsoft.com/office/drawing/2014/main" id="{3A06210D-58DB-6018-520D-7517D661830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083366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F7A37-510E-49DF-BEB5-237200AFCBE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86DA-B8A4-439E-8F81-BFB5A2F879F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lSlideMaster.Vertical Title and TextFooter" descr="Classification: Confidential Contains PII: No">
            <a:extLst>
              <a:ext uri="{FF2B5EF4-FFF2-40B4-BE49-F238E27FC236}">
                <a16:creationId xmlns:a16="http://schemas.microsoft.com/office/drawing/2014/main" id="{FAF7F046-B6FE-4989-7F67-7A954E283D69}"/>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5320225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F7A37-510E-49DF-BEB5-237200AFCBE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86DA-B8A4-439E-8F81-BFB5A2F879F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lSlideMaster.Title and ContentFooter" descr="Classification: Confidential Contains PII: No">
            <a:extLst>
              <a:ext uri="{FF2B5EF4-FFF2-40B4-BE49-F238E27FC236}">
                <a16:creationId xmlns:a16="http://schemas.microsoft.com/office/drawing/2014/main" id="{119D44C2-C93C-1D08-09BC-FF2B724568EA}"/>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7926623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F7A37-510E-49DF-BEB5-237200AFCBE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86DA-B8A4-439E-8F81-BFB5A2F879F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lSlideMaster.Section HeaderFooter" descr="Classification: Confidential Contains PII: No">
            <a:extLst>
              <a:ext uri="{FF2B5EF4-FFF2-40B4-BE49-F238E27FC236}">
                <a16:creationId xmlns:a16="http://schemas.microsoft.com/office/drawing/2014/main" id="{A1B29685-2E77-B03E-BB19-5E62AA5D32F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544627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F7A37-510E-49DF-BEB5-237200AFCBE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986DA-B8A4-439E-8F81-BFB5A2F879F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lSlideMaster.Two ContentFooter" descr="Classification: Confidential Contains PII: No">
            <a:extLst>
              <a:ext uri="{FF2B5EF4-FFF2-40B4-BE49-F238E27FC236}">
                <a16:creationId xmlns:a16="http://schemas.microsoft.com/office/drawing/2014/main" id="{D35FF829-BD79-6D11-BFF6-A43F36EE8E5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9468634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F7A37-510E-49DF-BEB5-237200AFCBE0}"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1986DA-B8A4-439E-8F81-BFB5A2F879F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flSlideMaster.ComparisonFooter" descr="Classification: Confidential Contains PII: No">
            <a:extLst>
              <a:ext uri="{FF2B5EF4-FFF2-40B4-BE49-F238E27FC236}">
                <a16:creationId xmlns:a16="http://schemas.microsoft.com/office/drawing/2014/main" id="{6566C278-DE61-693C-25A6-8F9F6657016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732687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F7A37-510E-49DF-BEB5-237200AFCBE0}"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1986DA-B8A4-439E-8F81-BFB5A2F879F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lSlideMaster.Title OnlyFooter" descr="Classification: Confidential Contains PII: No">
            <a:extLst>
              <a:ext uri="{FF2B5EF4-FFF2-40B4-BE49-F238E27FC236}">
                <a16:creationId xmlns:a16="http://schemas.microsoft.com/office/drawing/2014/main" id="{111CA950-BEA8-C4D4-69AE-CE46A6DCB11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311062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F7A37-510E-49DF-BEB5-237200AFCBE0}"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1986DA-B8A4-439E-8F81-BFB5A2F879FF}" type="slidenum">
              <a:rPr lang="en-IN" smtClean="0"/>
              <a:t>‹#›</a:t>
            </a:fld>
            <a:endParaRPr lang="en-IN"/>
          </a:p>
        </p:txBody>
      </p:sp>
      <p:sp>
        <p:nvSpPr>
          <p:cNvPr id="5" name="flSlideMaster.BlankFooter" descr="Classification: Confidential Contains PII: No">
            <a:extLst>
              <a:ext uri="{FF2B5EF4-FFF2-40B4-BE49-F238E27FC236}">
                <a16:creationId xmlns:a16="http://schemas.microsoft.com/office/drawing/2014/main" id="{695187D1-FD47-8E57-44B4-0F8FAC022A4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1043611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8F7A37-510E-49DF-BEB5-237200AFCBE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986DA-B8A4-439E-8F81-BFB5A2F879F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lSlideMaster.Content with CaptionFooter" descr="Classification: Confidential Contains PII: No">
            <a:extLst>
              <a:ext uri="{FF2B5EF4-FFF2-40B4-BE49-F238E27FC236}">
                <a16:creationId xmlns:a16="http://schemas.microsoft.com/office/drawing/2014/main" id="{986352A4-753D-DEE5-AE89-93B1D0DBEC8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77799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8F7A37-510E-49DF-BEB5-237200AFCBE0}" type="datetimeFigureOut">
              <a:rPr lang="en-IN" smtClean="0"/>
              <a:t>27-03-2024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51986DA-B8A4-439E-8F81-BFB5A2F879F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lSlideMaster.Picture with CaptionFooter" descr="Classification: Confidential Contains PII: No">
            <a:extLst>
              <a:ext uri="{FF2B5EF4-FFF2-40B4-BE49-F238E27FC236}">
                <a16:creationId xmlns:a16="http://schemas.microsoft.com/office/drawing/2014/main" id="{04D8503E-E181-7BE3-8AE6-FBC641CBCCC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7294996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8F7A37-510E-49DF-BEB5-237200AFCBE0}" type="datetimeFigureOut">
              <a:rPr lang="en-IN" smtClean="0"/>
              <a:t>27-03-2024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1986DA-B8A4-439E-8F81-BFB5A2F879F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67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8083-85D6-31EA-0031-1C577E125EB6}"/>
              </a:ext>
            </a:extLst>
          </p:cNvPr>
          <p:cNvSpPr>
            <a:spLocks noGrp="1"/>
          </p:cNvSpPr>
          <p:nvPr>
            <p:ph type="title"/>
          </p:nvPr>
        </p:nvSpPr>
        <p:spPr/>
        <p:txBody>
          <a:bodyPr/>
          <a:lstStyle/>
          <a:p>
            <a:r>
              <a:rPr lang="en-IN" b="1" dirty="0">
                <a:latin typeface="Comic Sans MS" panose="030F0702030302020204" pitchFamily="66" charset="0"/>
              </a:rPr>
              <a:t>Excel final assessment</a:t>
            </a:r>
            <a:br>
              <a:rPr lang="en-IN" dirty="0"/>
            </a:br>
            <a:endParaRPr lang="en-IN" dirty="0"/>
          </a:p>
        </p:txBody>
      </p:sp>
      <p:sp>
        <p:nvSpPr>
          <p:cNvPr id="3" name="Content Placeholder 2">
            <a:extLst>
              <a:ext uri="{FF2B5EF4-FFF2-40B4-BE49-F238E27FC236}">
                <a16:creationId xmlns:a16="http://schemas.microsoft.com/office/drawing/2014/main" id="{44A31131-BA46-D7F4-0F96-FB460D643B9B}"/>
              </a:ext>
            </a:extLst>
          </p:cNvPr>
          <p:cNvSpPr>
            <a:spLocks noGrp="1"/>
          </p:cNvSpPr>
          <p:nvPr>
            <p:ph idx="1"/>
          </p:nvPr>
        </p:nvSpPr>
        <p:spPr>
          <a:xfrm>
            <a:off x="7335521" y="4479629"/>
            <a:ext cx="3719334" cy="1049236"/>
          </a:xfrm>
        </p:spPr>
        <p:txBody>
          <a:bodyPr>
            <a:noAutofit/>
          </a:bodyPr>
          <a:lstStyle/>
          <a:p>
            <a:pPr marL="0" indent="0">
              <a:buNone/>
            </a:pPr>
            <a:r>
              <a:rPr lang="en-IN" sz="2400" b="1" dirty="0"/>
              <a:t>Name – NIVETTA T</a:t>
            </a:r>
          </a:p>
          <a:p>
            <a:pPr marL="0" indent="0">
              <a:buNone/>
            </a:pPr>
            <a:r>
              <a:rPr lang="en-IN" sz="2400" b="1" dirty="0"/>
              <a:t>Employee ID - 4294</a:t>
            </a:r>
          </a:p>
        </p:txBody>
      </p:sp>
    </p:spTree>
    <p:extLst>
      <p:ext uri="{BB962C8B-B14F-4D97-AF65-F5344CB8AC3E}">
        <p14:creationId xmlns:p14="http://schemas.microsoft.com/office/powerpoint/2010/main" val="279927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C1FFDC4-152F-0C64-8B90-871BCE00D02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EAC3D8F-9777-96BA-3598-1C713AD0DC6D}"/>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QUESTION 8</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EF4560-B467-31A5-992D-70A5B319BDD6}"/>
              </a:ext>
            </a:extLst>
          </p:cNvPr>
          <p:cNvSpPr txBox="1"/>
          <p:nvPr/>
        </p:nvSpPr>
        <p:spPr>
          <a:xfrm>
            <a:off x="232380" y="2026143"/>
            <a:ext cx="4329109" cy="3981254"/>
          </a:xfrm>
          <a:prstGeom prst="rect">
            <a:avLst/>
          </a:prstGeom>
        </p:spPr>
        <p:txBody>
          <a:bodyPr vert="horz" lIns="91440" tIns="45720" rIns="91440" bIns="45720" rtlCol="0" anchor="t">
            <a:normAutofit fontScale="92500" lnSpcReduction="10000"/>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Use pivot to put rows&gt; Months, order ID. Values: return count. </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Inferences: put it in tabular view format and off </a:t>
            </a:r>
            <a:r>
              <a:rPr lang="en-US" b="1" dirty="0" err="1"/>
              <a:t>grandtotal</a:t>
            </a:r>
            <a:r>
              <a:rPr lang="en-US" b="1" dirty="0"/>
              <a:t> and sub total. Then fill empty blanks with </a:t>
            </a:r>
            <a:r>
              <a:rPr lang="en-US" b="1" dirty="0" err="1"/>
              <a:t>preceeding</a:t>
            </a:r>
            <a:r>
              <a:rPr lang="en-US" b="1" dirty="0"/>
              <a:t> value.</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Highest retention rate as we can see is the month March which indicates the most returns happens during the month of march and the least in October.</a:t>
            </a:r>
            <a:endParaRPr lang="en-US" dirty="0"/>
          </a:p>
        </p:txBody>
      </p:sp>
      <p:pic>
        <p:nvPicPr>
          <p:cNvPr id="5" name="Picture 4">
            <a:extLst>
              <a:ext uri="{FF2B5EF4-FFF2-40B4-BE49-F238E27FC236}">
                <a16:creationId xmlns:a16="http://schemas.microsoft.com/office/drawing/2014/main" id="{4DAEC4C8-4FA1-AB71-5EF5-EC1D41DAA551}"/>
              </a:ext>
            </a:extLst>
          </p:cNvPr>
          <p:cNvPicPr>
            <a:picLocks noChangeAspect="1"/>
          </p:cNvPicPr>
          <p:nvPr/>
        </p:nvPicPr>
        <p:blipFill>
          <a:blip r:embed="rId3"/>
          <a:stretch>
            <a:fillRect/>
          </a:stretch>
        </p:blipFill>
        <p:spPr>
          <a:xfrm>
            <a:off x="8014627" y="26978"/>
            <a:ext cx="4177373" cy="3981253"/>
          </a:xfrm>
          <a:prstGeom prst="rect">
            <a:avLst/>
          </a:prstGeom>
        </p:spPr>
      </p:pic>
      <p:pic>
        <p:nvPicPr>
          <p:cNvPr id="7" name="Picture 6">
            <a:extLst>
              <a:ext uri="{FF2B5EF4-FFF2-40B4-BE49-F238E27FC236}">
                <a16:creationId xmlns:a16="http://schemas.microsoft.com/office/drawing/2014/main" id="{600FEC46-1538-23EB-2029-D5CC88F5B0F4}"/>
              </a:ext>
            </a:extLst>
          </p:cNvPr>
          <p:cNvPicPr>
            <a:picLocks noChangeAspect="1"/>
          </p:cNvPicPr>
          <p:nvPr/>
        </p:nvPicPr>
        <p:blipFill>
          <a:blip r:embed="rId4"/>
          <a:stretch>
            <a:fillRect/>
          </a:stretch>
        </p:blipFill>
        <p:spPr>
          <a:xfrm>
            <a:off x="4636972" y="28339"/>
            <a:ext cx="3162463" cy="3467278"/>
          </a:xfrm>
          <a:prstGeom prst="rect">
            <a:avLst/>
          </a:prstGeom>
        </p:spPr>
      </p:pic>
    </p:spTree>
    <p:extLst>
      <p:ext uri="{BB962C8B-B14F-4D97-AF65-F5344CB8AC3E}">
        <p14:creationId xmlns:p14="http://schemas.microsoft.com/office/powerpoint/2010/main" val="289132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C1FFDC4-152F-0C64-8B90-871BCE00D02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EAC3D8F-9777-96BA-3598-1C713AD0DC6D}"/>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QUESTION 9</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EF4560-B467-31A5-992D-70A5B319BDD6}"/>
              </a:ext>
            </a:extLst>
          </p:cNvPr>
          <p:cNvSpPr txBox="1"/>
          <p:nvPr/>
        </p:nvSpPr>
        <p:spPr>
          <a:xfrm>
            <a:off x="1451581" y="2015732"/>
            <a:ext cx="4172212" cy="3450613"/>
          </a:xfrm>
          <a:prstGeom prst="rect">
            <a:avLst/>
          </a:prstGeom>
        </p:spPr>
        <p:txBody>
          <a:bodyPr vert="horz" lIns="91440" tIns="45720" rIns="91440" bIns="45720" rtlCol="0" anchor="t">
            <a:normAutofit/>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a:t>
            </a:r>
            <a:r>
              <a:rPr lang="en-US" dirty="0"/>
              <a:t>a</a:t>
            </a: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Steps involved: </a:t>
            </a:r>
            <a:r>
              <a:rPr lang="en-US" dirty="0"/>
              <a:t>a</a:t>
            </a: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a:t>
            </a:r>
            <a:r>
              <a:rPr lang="en-US" dirty="0"/>
              <a:t>a</a:t>
            </a:r>
          </a:p>
        </p:txBody>
      </p:sp>
      <p:pic>
        <p:nvPicPr>
          <p:cNvPr id="7" name="Picture 6">
            <a:extLst>
              <a:ext uri="{FF2B5EF4-FFF2-40B4-BE49-F238E27FC236}">
                <a16:creationId xmlns:a16="http://schemas.microsoft.com/office/drawing/2014/main" id="{98178D6B-6701-3D62-1499-A049A623DCE0}"/>
              </a:ext>
            </a:extLst>
          </p:cNvPr>
          <p:cNvPicPr>
            <a:picLocks noChangeAspect="1"/>
          </p:cNvPicPr>
          <p:nvPr/>
        </p:nvPicPr>
        <p:blipFill>
          <a:blip r:embed="rId3"/>
          <a:stretch>
            <a:fillRect/>
          </a:stretch>
        </p:blipFill>
        <p:spPr>
          <a:xfrm>
            <a:off x="-301" y="-1"/>
            <a:ext cx="12169268" cy="6858000"/>
          </a:xfrm>
          <a:prstGeom prst="rect">
            <a:avLst/>
          </a:prstGeom>
        </p:spPr>
      </p:pic>
    </p:spTree>
    <p:extLst>
      <p:ext uri="{BB962C8B-B14F-4D97-AF65-F5344CB8AC3E}">
        <p14:creationId xmlns:p14="http://schemas.microsoft.com/office/powerpoint/2010/main" val="409434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032-D50B-23E2-11F0-2450DC8B2F8C}"/>
              </a:ext>
            </a:extLst>
          </p:cNvPr>
          <p:cNvSpPr>
            <a:spLocks noGrp="1"/>
          </p:cNvSpPr>
          <p:nvPr>
            <p:ph type="title"/>
          </p:nvPr>
        </p:nvSpPr>
        <p:spPr/>
        <p:txBody>
          <a:bodyPr/>
          <a:lstStyle/>
          <a:p>
            <a:r>
              <a:rPr lang="en-IN" dirty="0"/>
              <a:t>DASHBOARD</a:t>
            </a:r>
          </a:p>
        </p:txBody>
      </p:sp>
      <p:sp>
        <p:nvSpPr>
          <p:cNvPr id="3" name="Content Placeholder 2">
            <a:extLst>
              <a:ext uri="{FF2B5EF4-FFF2-40B4-BE49-F238E27FC236}">
                <a16:creationId xmlns:a16="http://schemas.microsoft.com/office/drawing/2014/main" id="{A1CD1CA8-ADD6-40DE-3CCA-A4E82BD5A7B3}"/>
              </a:ext>
            </a:extLst>
          </p:cNvPr>
          <p:cNvSpPr>
            <a:spLocks noGrp="1"/>
          </p:cNvSpPr>
          <p:nvPr>
            <p:ph idx="1"/>
          </p:nvPr>
        </p:nvSpPr>
        <p:spPr/>
        <p:txBody>
          <a:bodyPr>
            <a:normAutofit fontScale="85000" lnSpcReduction="10000"/>
          </a:bodyPr>
          <a:lstStyle/>
          <a:p>
            <a:r>
              <a:rPr lang="en-IN" dirty="0"/>
              <a:t>All the charts are connected using the slicers. Use the slicers to drill down into aspects that you want for analysis.</a:t>
            </a:r>
          </a:p>
          <a:p>
            <a:r>
              <a:rPr lang="en-IN" dirty="0"/>
              <a:t>Bar charts, line charts, Trend analysis and a map is all included in the dashboard to derive insights such as:</a:t>
            </a:r>
          </a:p>
          <a:p>
            <a:pPr marL="457200" indent="-457200">
              <a:buFont typeface="+mj-lt"/>
              <a:buAutoNum type="arabicPeriod"/>
            </a:pPr>
            <a:r>
              <a:rPr lang="en-IN" dirty="0"/>
              <a:t>Category/Sub- Category giving most Profit/Sales</a:t>
            </a:r>
          </a:p>
          <a:p>
            <a:pPr marL="457200" indent="-457200">
              <a:buFont typeface="+mj-lt"/>
              <a:buAutoNum type="arabicPeriod"/>
            </a:pPr>
            <a:r>
              <a:rPr lang="en-IN" dirty="0"/>
              <a:t>Showing region wise sales by Map</a:t>
            </a:r>
          </a:p>
          <a:p>
            <a:pPr marL="457200" indent="-457200">
              <a:buFont typeface="+mj-lt"/>
              <a:buAutoNum type="arabicPeriod"/>
            </a:pPr>
            <a:r>
              <a:rPr lang="en-IN" dirty="0"/>
              <a:t>Trend analysis through the years using Quarters</a:t>
            </a:r>
          </a:p>
          <a:p>
            <a:pPr marL="457200" indent="-457200">
              <a:buFont typeface="+mj-lt"/>
              <a:buAutoNum type="arabicPeriod"/>
            </a:pPr>
            <a:r>
              <a:rPr lang="en-IN" dirty="0"/>
              <a:t>Pie chart showing count of products in each category</a:t>
            </a:r>
          </a:p>
          <a:p>
            <a:pPr marL="457200" indent="-457200">
              <a:buFont typeface="+mj-lt"/>
              <a:buAutoNum type="arabicPeriod"/>
            </a:pPr>
            <a:r>
              <a:rPr lang="en-IN" dirty="0"/>
              <a:t>Showing distribution of shop mode</a:t>
            </a:r>
          </a:p>
        </p:txBody>
      </p:sp>
    </p:spTree>
    <p:extLst>
      <p:ext uri="{BB962C8B-B14F-4D97-AF65-F5344CB8AC3E}">
        <p14:creationId xmlns:p14="http://schemas.microsoft.com/office/powerpoint/2010/main" val="30686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952EAB4-CEB3-51E4-FDD4-ACB4846948F8}"/>
              </a:ext>
            </a:extLst>
          </p:cNvPr>
          <p:cNvSpPr>
            <a:spLocks noGrp="1"/>
          </p:cNvSpPr>
          <p:nvPr>
            <p:ph type="title"/>
          </p:nvPr>
        </p:nvSpPr>
        <p:spPr>
          <a:xfrm>
            <a:off x="1" y="-11429"/>
            <a:ext cx="2529840" cy="631190"/>
          </a:xfrm>
        </p:spPr>
        <p:txBody>
          <a:bodyPr vert="horz" lIns="91440" tIns="45720" rIns="91440" bIns="45720" rtlCol="0" anchor="t">
            <a:normAutofit/>
          </a:bodyPr>
          <a:lstStyle/>
          <a:p>
            <a:r>
              <a:rPr lang="en-US" dirty="0"/>
              <a:t>QUESTION 1</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585C0FED-0CC4-BD0B-6C1C-D1CA6A06AAD9}"/>
              </a:ext>
            </a:extLst>
          </p:cNvPr>
          <p:cNvSpPr txBox="1"/>
          <p:nvPr/>
        </p:nvSpPr>
        <p:spPr>
          <a:xfrm>
            <a:off x="-1" y="3176482"/>
            <a:ext cx="11328401" cy="3450613"/>
          </a:xfrm>
          <a:prstGeom prst="rect">
            <a:avLst/>
          </a:prstGeom>
        </p:spPr>
        <p:txBody>
          <a:bodyPr vert="horz" lIns="91440" tIns="45720" rIns="91440" bIns="45720" rtlCol="0" anchor="t">
            <a:normAutofit/>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First all the N/A values were replaced with No as those products were not returned. (</a:t>
            </a:r>
            <a:r>
              <a:rPr lang="en-US" b="1" dirty="0" err="1"/>
              <a:t>cntrl+f</a:t>
            </a:r>
            <a:r>
              <a:rPr lang="en-US" b="1" dirty="0"/>
              <a:t> &gt; replace all). Then the total orders is shown in pivot. We need to get count for Yes and No, then calculate using returned/total*100 as the return percentage</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Used pivot: put return status as rows and count of it in columns.</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returned/total*100</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800 orders out of 9994 were returned, which is 8%.</a:t>
            </a:r>
            <a:endParaRPr lang="en-US" dirty="0"/>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C910984-69FB-04E5-BC28-14B3BD926F54}"/>
              </a:ext>
            </a:extLst>
          </p:cNvPr>
          <p:cNvPicPr>
            <a:picLocks noChangeAspect="1"/>
          </p:cNvPicPr>
          <p:nvPr/>
        </p:nvPicPr>
        <p:blipFill>
          <a:blip r:embed="rId3"/>
          <a:stretch>
            <a:fillRect/>
          </a:stretch>
        </p:blipFill>
        <p:spPr>
          <a:xfrm>
            <a:off x="0" y="529832"/>
            <a:ext cx="6563527" cy="2444876"/>
          </a:xfrm>
          <a:prstGeom prst="rect">
            <a:avLst/>
          </a:prstGeom>
        </p:spPr>
      </p:pic>
      <p:pic>
        <p:nvPicPr>
          <p:cNvPr id="7" name="Picture 6">
            <a:extLst>
              <a:ext uri="{FF2B5EF4-FFF2-40B4-BE49-F238E27FC236}">
                <a16:creationId xmlns:a16="http://schemas.microsoft.com/office/drawing/2014/main" id="{35519DD9-0CA6-61B6-8543-A85CC35346AA}"/>
              </a:ext>
            </a:extLst>
          </p:cNvPr>
          <p:cNvPicPr>
            <a:picLocks noChangeAspect="1"/>
          </p:cNvPicPr>
          <p:nvPr/>
        </p:nvPicPr>
        <p:blipFill>
          <a:blip r:embed="rId4"/>
          <a:stretch>
            <a:fillRect/>
          </a:stretch>
        </p:blipFill>
        <p:spPr>
          <a:xfrm>
            <a:off x="6619701" y="475025"/>
            <a:ext cx="2239819" cy="2433819"/>
          </a:xfrm>
          <a:prstGeom prst="rect">
            <a:avLst/>
          </a:prstGeom>
        </p:spPr>
      </p:pic>
      <p:pic>
        <p:nvPicPr>
          <p:cNvPr id="12" name="Picture 11">
            <a:extLst>
              <a:ext uri="{FF2B5EF4-FFF2-40B4-BE49-F238E27FC236}">
                <a16:creationId xmlns:a16="http://schemas.microsoft.com/office/drawing/2014/main" id="{F612E88A-B736-6EC3-90BC-D2A76F67EAD6}"/>
              </a:ext>
            </a:extLst>
          </p:cNvPr>
          <p:cNvPicPr>
            <a:picLocks noChangeAspect="1"/>
          </p:cNvPicPr>
          <p:nvPr/>
        </p:nvPicPr>
        <p:blipFill>
          <a:blip r:embed="rId5"/>
          <a:stretch>
            <a:fillRect/>
          </a:stretch>
        </p:blipFill>
        <p:spPr>
          <a:xfrm>
            <a:off x="8904530" y="475025"/>
            <a:ext cx="3287168" cy="2433819"/>
          </a:xfrm>
          <a:prstGeom prst="rect">
            <a:avLst/>
          </a:prstGeom>
        </p:spPr>
      </p:pic>
    </p:spTree>
    <p:extLst>
      <p:ext uri="{BB962C8B-B14F-4D97-AF65-F5344CB8AC3E}">
        <p14:creationId xmlns:p14="http://schemas.microsoft.com/office/powerpoint/2010/main" val="68138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6B379851-7CB8-D2FF-E459-79C1035638C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62D584C-57D6-9944-058C-32D001E0F0F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QUESTION 2</a:t>
            </a:r>
          </a:p>
        </p:txBody>
      </p:sp>
      <p:sp>
        <p:nvSpPr>
          <p:cNvPr id="16" name="Rectangle 1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8" name="Picture 1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13D0F3-9718-1E2F-414B-4B55A349D5BC}"/>
              </a:ext>
            </a:extLst>
          </p:cNvPr>
          <p:cNvSpPr txBox="1"/>
          <p:nvPr/>
        </p:nvSpPr>
        <p:spPr>
          <a:xfrm>
            <a:off x="1451581" y="2015732"/>
            <a:ext cx="4172212" cy="3450613"/>
          </a:xfrm>
          <a:prstGeom prst="rect">
            <a:avLst/>
          </a:prstGeom>
        </p:spPr>
        <p:txBody>
          <a:bodyPr vert="horz" lIns="91440" tIns="45720" rIns="91440" bIns="45720" rtlCol="0" anchor="t">
            <a:normAutofit lnSpcReduction="10000"/>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Insert a new col: Avg ship time in org data (</a:t>
            </a:r>
            <a:r>
              <a:rPr lang="en-US" b="1" dirty="0" err="1"/>
              <a:t>shipd</a:t>
            </a:r>
            <a:r>
              <a:rPr lang="en-US" b="1" dirty="0"/>
              <a:t> date – order date)</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  First insert pivot. Rows &gt; Ship Mode, Values &gt; Avg Ship Time. Then insert Bar chart to find the highest category. </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Same day ship mode has the least ship time whereas Standard class has the most</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defTabSz="914400">
              <a:lnSpc>
                <a:spcPct val="120000"/>
              </a:lnSpc>
              <a:spcAft>
                <a:spcPts val="600"/>
              </a:spcAft>
              <a:buClr>
                <a:schemeClr val="accent1"/>
              </a:buClr>
              <a:buSzPct val="100000"/>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C817317F-FB5A-4994-673F-3C3FC9E25EDE}"/>
              </a:ext>
            </a:extLst>
          </p:cNvPr>
          <p:cNvPicPr>
            <a:picLocks noChangeAspect="1"/>
          </p:cNvPicPr>
          <p:nvPr/>
        </p:nvPicPr>
        <p:blipFill>
          <a:blip r:embed="rId3"/>
          <a:stretch>
            <a:fillRect/>
          </a:stretch>
        </p:blipFill>
        <p:spPr>
          <a:xfrm>
            <a:off x="7584875" y="0"/>
            <a:ext cx="4496031" cy="2686188"/>
          </a:xfrm>
          <a:prstGeom prst="rect">
            <a:avLst/>
          </a:prstGeom>
        </p:spPr>
      </p:pic>
      <p:pic>
        <p:nvPicPr>
          <p:cNvPr id="9" name="Picture 8">
            <a:extLst>
              <a:ext uri="{FF2B5EF4-FFF2-40B4-BE49-F238E27FC236}">
                <a16:creationId xmlns:a16="http://schemas.microsoft.com/office/drawing/2014/main" id="{E781354C-7AEA-7448-B4DA-8036F5DC4115}"/>
              </a:ext>
            </a:extLst>
          </p:cNvPr>
          <p:cNvPicPr>
            <a:picLocks noChangeAspect="1"/>
          </p:cNvPicPr>
          <p:nvPr/>
        </p:nvPicPr>
        <p:blipFill>
          <a:blip r:embed="rId4"/>
          <a:stretch>
            <a:fillRect/>
          </a:stretch>
        </p:blipFill>
        <p:spPr>
          <a:xfrm>
            <a:off x="8932791" y="3027680"/>
            <a:ext cx="3331760" cy="3087368"/>
          </a:xfrm>
          <a:prstGeom prst="rect">
            <a:avLst/>
          </a:prstGeom>
        </p:spPr>
      </p:pic>
      <p:pic>
        <p:nvPicPr>
          <p:cNvPr id="11" name="Picture 10">
            <a:extLst>
              <a:ext uri="{FF2B5EF4-FFF2-40B4-BE49-F238E27FC236}">
                <a16:creationId xmlns:a16="http://schemas.microsoft.com/office/drawing/2014/main" id="{90D04EE5-D6BE-CBAD-839A-B1ACBA85DF61}"/>
              </a:ext>
            </a:extLst>
          </p:cNvPr>
          <p:cNvPicPr>
            <a:picLocks noChangeAspect="1"/>
          </p:cNvPicPr>
          <p:nvPr/>
        </p:nvPicPr>
        <p:blipFill>
          <a:blip r:embed="rId5"/>
          <a:stretch>
            <a:fillRect/>
          </a:stretch>
        </p:blipFill>
        <p:spPr>
          <a:xfrm>
            <a:off x="5740625" y="2785758"/>
            <a:ext cx="3124361" cy="3505380"/>
          </a:xfrm>
          <a:prstGeom prst="rect">
            <a:avLst/>
          </a:prstGeom>
        </p:spPr>
      </p:pic>
    </p:spTree>
    <p:extLst>
      <p:ext uri="{BB962C8B-B14F-4D97-AF65-F5344CB8AC3E}">
        <p14:creationId xmlns:p14="http://schemas.microsoft.com/office/powerpoint/2010/main" val="49713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5F48F323-F64B-89FE-0BFE-298A82FD2017}"/>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3EB582-2835-2FFE-EA85-980AB0ABDCA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QUESTION 3</a:t>
            </a:r>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89F646-6C0E-A7AB-F4F8-E75DFA40F5AA}"/>
              </a:ext>
            </a:extLst>
          </p:cNvPr>
          <p:cNvSpPr txBox="1"/>
          <p:nvPr/>
        </p:nvSpPr>
        <p:spPr>
          <a:xfrm>
            <a:off x="447040" y="2015732"/>
            <a:ext cx="5176753" cy="3450613"/>
          </a:xfrm>
          <a:prstGeom prst="rect">
            <a:avLst/>
          </a:prstGeom>
        </p:spPr>
        <p:txBody>
          <a:bodyPr vert="horz" lIns="91440" tIns="45720" rIns="91440" bIns="45720" rtlCol="0" anchor="t">
            <a:normAutofit fontScale="85000" lnSpcReduction="10000"/>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Use pivot: put rows: Customer Name, Region. Values&gt; Sales sum and profit sum. </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Inferences: put in tabular view. The report which is there is customer segmentation based on region, sales and profit from a single customer. </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We can find the customer who is contributing the most to profit and sales bus doing CUSTOM SORT. Order by descending in profit and sales. And then to retain them we can offer special discounts and deals to then to increase the retention rate.</a:t>
            </a:r>
            <a:endParaRPr lang="en-US" dirty="0"/>
          </a:p>
        </p:txBody>
      </p:sp>
      <p:pic>
        <p:nvPicPr>
          <p:cNvPr id="5" name="Picture 4">
            <a:extLst>
              <a:ext uri="{FF2B5EF4-FFF2-40B4-BE49-F238E27FC236}">
                <a16:creationId xmlns:a16="http://schemas.microsoft.com/office/drawing/2014/main" id="{61C23B36-EA44-DEF5-7039-456B4142072A}"/>
              </a:ext>
            </a:extLst>
          </p:cNvPr>
          <p:cNvPicPr>
            <a:picLocks noChangeAspect="1"/>
          </p:cNvPicPr>
          <p:nvPr/>
        </p:nvPicPr>
        <p:blipFill>
          <a:blip r:embed="rId3"/>
          <a:stretch>
            <a:fillRect/>
          </a:stretch>
        </p:blipFill>
        <p:spPr>
          <a:xfrm>
            <a:off x="7075373" y="-11430"/>
            <a:ext cx="5088474" cy="4548539"/>
          </a:xfrm>
          <a:prstGeom prst="rect">
            <a:avLst/>
          </a:prstGeom>
        </p:spPr>
      </p:pic>
    </p:spTree>
    <p:extLst>
      <p:ext uri="{BB962C8B-B14F-4D97-AF65-F5344CB8AC3E}">
        <p14:creationId xmlns:p14="http://schemas.microsoft.com/office/powerpoint/2010/main" val="20337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91926D2-7696-F555-05DC-85642483FF18}"/>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B7FF7C0-E767-989A-1E58-72778C8AC432}"/>
              </a:ext>
            </a:extLst>
          </p:cNvPr>
          <p:cNvSpPr>
            <a:spLocks noGrp="1"/>
          </p:cNvSpPr>
          <p:nvPr>
            <p:ph type="title"/>
          </p:nvPr>
        </p:nvSpPr>
        <p:spPr>
          <a:xfrm>
            <a:off x="0" y="-22254"/>
            <a:ext cx="4176511" cy="1049235"/>
          </a:xfrm>
        </p:spPr>
        <p:txBody>
          <a:bodyPr vert="horz" lIns="91440" tIns="45720" rIns="91440" bIns="45720" rtlCol="0" anchor="t">
            <a:normAutofit/>
          </a:bodyPr>
          <a:lstStyle/>
          <a:p>
            <a:r>
              <a:rPr lang="en-US" dirty="0"/>
              <a:t>QUESTION 4</a:t>
            </a:r>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530045F-600F-BF9B-F0D8-B5E0B45C85C2}"/>
              </a:ext>
            </a:extLst>
          </p:cNvPr>
          <p:cNvSpPr txBox="1"/>
          <p:nvPr/>
        </p:nvSpPr>
        <p:spPr>
          <a:xfrm>
            <a:off x="41959" y="3924636"/>
            <a:ext cx="12108082" cy="2760644"/>
          </a:xfrm>
          <a:prstGeom prst="rect">
            <a:avLst/>
          </a:prstGeom>
        </p:spPr>
        <p:txBody>
          <a:bodyPr vert="horz" lIns="91440" tIns="45720" rIns="91440" bIns="45720" rtlCol="0" anchor="t">
            <a:normAutofit/>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 First use pivot to put rows&gt; category, sub-category. Values&gt; sum of sales and avg profit.</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Then change the layout view to tabular format and fill blanks in order to sort</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Sort based on sum of sales in descending order to find the category and subcategory of the highest sales.</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From the bar graph we can see that Phones is generating the most sales whereas fasteners is the least</a:t>
            </a:r>
            <a:endParaRPr lang="en-US" dirty="0"/>
          </a:p>
        </p:txBody>
      </p:sp>
      <p:graphicFrame>
        <p:nvGraphicFramePr>
          <p:cNvPr id="3" name="Chart 2">
            <a:extLst>
              <a:ext uri="{FF2B5EF4-FFF2-40B4-BE49-F238E27FC236}">
                <a16:creationId xmlns:a16="http://schemas.microsoft.com/office/drawing/2014/main" id="{B784E33E-5EF7-1E48-BD88-697A882649C9}"/>
              </a:ext>
            </a:extLst>
          </p:cNvPr>
          <p:cNvGraphicFramePr>
            <a:graphicFrameLocks/>
          </p:cNvGraphicFramePr>
          <p:nvPr>
            <p:extLst>
              <p:ext uri="{D42A27DB-BD31-4B8C-83A1-F6EECF244321}">
                <p14:modId xmlns:p14="http://schemas.microsoft.com/office/powerpoint/2010/main" val="3213237265"/>
              </p:ext>
            </p:extLst>
          </p:nvPr>
        </p:nvGraphicFramePr>
        <p:xfrm>
          <a:off x="8015491" y="375929"/>
          <a:ext cx="4134550" cy="3625464"/>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60A17CBF-A343-222C-6960-D632B801FACB}"/>
              </a:ext>
            </a:extLst>
          </p:cNvPr>
          <p:cNvPicPr>
            <a:picLocks noChangeAspect="1"/>
          </p:cNvPicPr>
          <p:nvPr/>
        </p:nvPicPr>
        <p:blipFill>
          <a:blip r:embed="rId4"/>
          <a:stretch>
            <a:fillRect/>
          </a:stretch>
        </p:blipFill>
        <p:spPr>
          <a:xfrm>
            <a:off x="4243380" y="502363"/>
            <a:ext cx="3730455" cy="3422273"/>
          </a:xfrm>
          <a:prstGeom prst="rect">
            <a:avLst/>
          </a:prstGeom>
        </p:spPr>
      </p:pic>
      <p:pic>
        <p:nvPicPr>
          <p:cNvPr id="8" name="Picture 7">
            <a:extLst>
              <a:ext uri="{FF2B5EF4-FFF2-40B4-BE49-F238E27FC236}">
                <a16:creationId xmlns:a16="http://schemas.microsoft.com/office/drawing/2014/main" id="{EC35109A-52DD-8BCC-1AD9-4AEAAA85CDB6}"/>
              </a:ext>
            </a:extLst>
          </p:cNvPr>
          <p:cNvPicPr>
            <a:picLocks noChangeAspect="1"/>
          </p:cNvPicPr>
          <p:nvPr/>
        </p:nvPicPr>
        <p:blipFill>
          <a:blip r:embed="rId5"/>
          <a:stretch>
            <a:fillRect/>
          </a:stretch>
        </p:blipFill>
        <p:spPr>
          <a:xfrm>
            <a:off x="41959" y="502363"/>
            <a:ext cx="4159464" cy="3499030"/>
          </a:xfrm>
          <a:prstGeom prst="rect">
            <a:avLst/>
          </a:prstGeom>
        </p:spPr>
      </p:pic>
    </p:spTree>
    <p:extLst>
      <p:ext uri="{BB962C8B-B14F-4D97-AF65-F5344CB8AC3E}">
        <p14:creationId xmlns:p14="http://schemas.microsoft.com/office/powerpoint/2010/main" val="1470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DDD4A51-D9DD-4DF4-AB98-9590335E510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FCF0933-B955-47B2-7D6D-6DAD23214968}"/>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QUESTION 5</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38BDBE-9365-5779-1ACA-1BD714472C03}"/>
              </a:ext>
            </a:extLst>
          </p:cNvPr>
          <p:cNvSpPr txBox="1"/>
          <p:nvPr/>
        </p:nvSpPr>
        <p:spPr>
          <a:xfrm>
            <a:off x="1451581" y="2015732"/>
            <a:ext cx="4172212" cy="3450613"/>
          </a:xfrm>
          <a:prstGeom prst="rect">
            <a:avLst/>
          </a:prstGeom>
        </p:spPr>
        <p:txBody>
          <a:bodyPr vert="horz" lIns="91440" tIns="45720" rIns="91440" bIns="45720" rtlCol="0" anchor="t">
            <a:normAutofit fontScale="77500" lnSpcReduction="20000"/>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Use pivot to put rows&gt; region, values&gt; sum of sales.</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 Change layout to tabular format and insert bar and line graph to graphically see trend and total sales per region</a:t>
            </a:r>
            <a:endParaRPr lang="en-US" dirty="0"/>
          </a:p>
          <a:p>
            <a:pPr defTabSz="914400">
              <a:lnSpc>
                <a:spcPct val="120000"/>
              </a:lnSpc>
              <a:spcAft>
                <a:spcPts val="600"/>
              </a:spcAft>
              <a:buClr>
                <a:schemeClr val="accent1"/>
              </a:buClr>
              <a:buSzPct val="100000"/>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West region is generating the most sales, whereas south is the least. Use the filters to filter region wise and see the trend of data in each year by region. Ex: in 2017 east and west performed the best.</a:t>
            </a:r>
            <a:endParaRPr lang="en-US" dirty="0"/>
          </a:p>
        </p:txBody>
      </p:sp>
      <p:pic>
        <p:nvPicPr>
          <p:cNvPr id="5" name="Picture 4">
            <a:extLst>
              <a:ext uri="{FF2B5EF4-FFF2-40B4-BE49-F238E27FC236}">
                <a16:creationId xmlns:a16="http://schemas.microsoft.com/office/drawing/2014/main" id="{C07C4947-375E-2901-B302-56D778D7F811}"/>
              </a:ext>
            </a:extLst>
          </p:cNvPr>
          <p:cNvPicPr>
            <a:picLocks noChangeAspect="1"/>
          </p:cNvPicPr>
          <p:nvPr/>
        </p:nvPicPr>
        <p:blipFill>
          <a:blip r:embed="rId3"/>
          <a:stretch>
            <a:fillRect/>
          </a:stretch>
        </p:blipFill>
        <p:spPr>
          <a:xfrm>
            <a:off x="5929471" y="4072446"/>
            <a:ext cx="6185218" cy="2781443"/>
          </a:xfrm>
          <a:prstGeom prst="rect">
            <a:avLst/>
          </a:prstGeom>
        </p:spPr>
      </p:pic>
      <p:pic>
        <p:nvPicPr>
          <p:cNvPr id="7" name="Picture 6">
            <a:extLst>
              <a:ext uri="{FF2B5EF4-FFF2-40B4-BE49-F238E27FC236}">
                <a16:creationId xmlns:a16="http://schemas.microsoft.com/office/drawing/2014/main" id="{36ABB21F-945B-EAFC-5DC3-D9BCFC7550E9}"/>
              </a:ext>
            </a:extLst>
          </p:cNvPr>
          <p:cNvPicPr>
            <a:picLocks noChangeAspect="1"/>
          </p:cNvPicPr>
          <p:nvPr/>
        </p:nvPicPr>
        <p:blipFill>
          <a:blip r:embed="rId4"/>
          <a:stretch>
            <a:fillRect/>
          </a:stretch>
        </p:blipFill>
        <p:spPr>
          <a:xfrm>
            <a:off x="5733415" y="472559"/>
            <a:ext cx="6458282" cy="2762392"/>
          </a:xfrm>
          <a:prstGeom prst="rect">
            <a:avLst/>
          </a:prstGeom>
        </p:spPr>
      </p:pic>
    </p:spTree>
    <p:extLst>
      <p:ext uri="{BB962C8B-B14F-4D97-AF65-F5344CB8AC3E}">
        <p14:creationId xmlns:p14="http://schemas.microsoft.com/office/powerpoint/2010/main" val="61001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5363818B-11B9-6123-4E94-F78E7900554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661D808-0DDB-2FC0-212D-B14BFF03844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QUESTION 6</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70BF5BE-AEB9-22B4-2B56-2DCEFA2E8C6A}"/>
              </a:ext>
            </a:extLst>
          </p:cNvPr>
          <p:cNvSpPr txBox="1"/>
          <p:nvPr/>
        </p:nvSpPr>
        <p:spPr>
          <a:xfrm>
            <a:off x="1451580" y="2015732"/>
            <a:ext cx="5640099" cy="3450613"/>
          </a:xfrm>
          <a:prstGeom prst="rect">
            <a:avLst/>
          </a:prstGeom>
        </p:spPr>
        <p:txBody>
          <a:bodyPr vert="horz" lIns="91440" tIns="45720" rIns="91440" bIns="45720" rtlCol="0" anchor="t">
            <a:normAutofit fontScale="85000" lnSpcReduction="10000"/>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To find correlation between two columns use =</a:t>
            </a:r>
            <a:r>
              <a:rPr lang="en-US" b="1" dirty="0" err="1"/>
              <a:t>correl</a:t>
            </a:r>
            <a:r>
              <a:rPr lang="en-US" b="1" dirty="0"/>
              <a:t>() function. Use pivot. Rows: discount and values: sum of profit</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Inferences: </a:t>
            </a:r>
            <a:r>
              <a:rPr lang="pt-BR" b="1" dirty="0"/>
              <a:t>CORREL(A4:A15,C4:C15) This will result in a value between -1 and 1. closer to one more the correlation else less correlation.</a:t>
            </a:r>
          </a:p>
          <a:p>
            <a:pPr marL="285750" indent="-285750" defTabSz="914400">
              <a:lnSpc>
                <a:spcPct val="120000"/>
              </a:lnSpc>
              <a:spcAft>
                <a:spcPts val="600"/>
              </a:spcAft>
              <a:buClr>
                <a:schemeClr val="accent1"/>
              </a:buClr>
              <a:buSzPct val="100000"/>
              <a:buFont typeface="Arial" panose="020B0604020202020204" pitchFamily="34" charset="0"/>
              <a:buChar char="•"/>
            </a:pPr>
            <a:endParaRPr lang="en-US" b="1" dirty="0"/>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From the </a:t>
            </a:r>
            <a:r>
              <a:rPr lang="en-US" b="1" dirty="0" err="1"/>
              <a:t>correl</a:t>
            </a:r>
            <a:r>
              <a:rPr lang="en-US" b="1" dirty="0"/>
              <a:t> matrix we can see that both have a negative correlation with discount rate.  Profit and qty sold shares a negative </a:t>
            </a:r>
            <a:r>
              <a:rPr lang="en-US" b="1" dirty="0" err="1"/>
              <a:t>correl</a:t>
            </a:r>
            <a:r>
              <a:rPr lang="en-US" b="1" dirty="0"/>
              <a:t> with discount rate</a:t>
            </a:r>
            <a:endParaRPr lang="en-US" dirty="0"/>
          </a:p>
        </p:txBody>
      </p:sp>
      <p:pic>
        <p:nvPicPr>
          <p:cNvPr id="5" name="Picture 4">
            <a:extLst>
              <a:ext uri="{FF2B5EF4-FFF2-40B4-BE49-F238E27FC236}">
                <a16:creationId xmlns:a16="http://schemas.microsoft.com/office/drawing/2014/main" id="{B50D8ED8-312E-18D4-EEAF-BBFAF4526EA9}"/>
              </a:ext>
            </a:extLst>
          </p:cNvPr>
          <p:cNvPicPr>
            <a:picLocks noChangeAspect="1"/>
          </p:cNvPicPr>
          <p:nvPr/>
        </p:nvPicPr>
        <p:blipFill>
          <a:blip r:embed="rId3"/>
          <a:stretch>
            <a:fillRect/>
          </a:stretch>
        </p:blipFill>
        <p:spPr>
          <a:xfrm>
            <a:off x="7796761" y="2627294"/>
            <a:ext cx="4309998" cy="4105941"/>
          </a:xfrm>
          <a:prstGeom prst="rect">
            <a:avLst/>
          </a:prstGeom>
        </p:spPr>
      </p:pic>
      <p:pic>
        <p:nvPicPr>
          <p:cNvPr id="7" name="Picture 6">
            <a:extLst>
              <a:ext uri="{FF2B5EF4-FFF2-40B4-BE49-F238E27FC236}">
                <a16:creationId xmlns:a16="http://schemas.microsoft.com/office/drawing/2014/main" id="{F8BC30FF-A2AD-24FC-3B01-1C9FB3C8C412}"/>
              </a:ext>
            </a:extLst>
          </p:cNvPr>
          <p:cNvPicPr>
            <a:picLocks noChangeAspect="1"/>
          </p:cNvPicPr>
          <p:nvPr/>
        </p:nvPicPr>
        <p:blipFill>
          <a:blip r:embed="rId4"/>
          <a:stretch>
            <a:fillRect/>
          </a:stretch>
        </p:blipFill>
        <p:spPr>
          <a:xfrm>
            <a:off x="7796761" y="124765"/>
            <a:ext cx="4309997" cy="2296489"/>
          </a:xfrm>
          <a:prstGeom prst="rect">
            <a:avLst/>
          </a:prstGeom>
        </p:spPr>
      </p:pic>
    </p:spTree>
    <p:extLst>
      <p:ext uri="{BB962C8B-B14F-4D97-AF65-F5344CB8AC3E}">
        <p14:creationId xmlns:p14="http://schemas.microsoft.com/office/powerpoint/2010/main" val="423458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C1FFDC4-152F-0C64-8B90-871BCE00D02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EAC3D8F-9777-96BA-3598-1C713AD0DC6D}"/>
              </a:ext>
            </a:extLst>
          </p:cNvPr>
          <p:cNvSpPr>
            <a:spLocks noGrp="1"/>
          </p:cNvSpPr>
          <p:nvPr>
            <p:ph type="title"/>
          </p:nvPr>
        </p:nvSpPr>
        <p:spPr>
          <a:xfrm>
            <a:off x="-81581" y="-43241"/>
            <a:ext cx="4176511" cy="1049235"/>
          </a:xfrm>
        </p:spPr>
        <p:txBody>
          <a:bodyPr vert="horz" lIns="91440" tIns="45720" rIns="91440" bIns="45720" rtlCol="0" anchor="t">
            <a:normAutofit/>
          </a:bodyPr>
          <a:lstStyle/>
          <a:p>
            <a:r>
              <a:rPr lang="en-US" dirty="0"/>
              <a:t>QUESTION 7</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EF4560-B467-31A5-992D-70A5B319BDD6}"/>
              </a:ext>
            </a:extLst>
          </p:cNvPr>
          <p:cNvSpPr txBox="1"/>
          <p:nvPr/>
        </p:nvSpPr>
        <p:spPr>
          <a:xfrm>
            <a:off x="0" y="4016581"/>
            <a:ext cx="12059920" cy="3450613"/>
          </a:xfrm>
          <a:prstGeom prst="rect">
            <a:avLst/>
          </a:prstGeom>
        </p:spPr>
        <p:txBody>
          <a:bodyPr vert="horz" lIns="91440" tIns="45720" rIns="91440" bIns="45720" rtlCol="0" anchor="t">
            <a:normAutofit/>
          </a:bodyPr>
          <a:lstStyle/>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Formula:  First select the original </a:t>
            </a:r>
            <a:r>
              <a:rPr lang="en-US" b="1" dirty="0" err="1"/>
              <a:t>dtaa</a:t>
            </a:r>
            <a:r>
              <a:rPr lang="en-US" b="1" dirty="0"/>
              <a:t> and then insert pivot. Rows&gt;</a:t>
            </a:r>
            <a:r>
              <a:rPr lang="en-US" b="1" dirty="0" err="1"/>
              <a:t>Region,State,City</a:t>
            </a:r>
            <a:r>
              <a:rPr lang="en-US" b="1" dirty="0"/>
              <a:t> and values: total sales</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Inferences: To visualize the number insert the bar chart and insert slicers as they will aid in concentrating on areas you want to </a:t>
            </a:r>
            <a:r>
              <a:rPr lang="en-US" b="1" dirty="0" err="1"/>
              <a:t>analyse</a:t>
            </a:r>
            <a:r>
              <a:rPr lang="en-US" b="1" dirty="0"/>
              <a:t> and hide the rest</a:t>
            </a:r>
          </a:p>
          <a:p>
            <a:pPr marL="285750" indent="-285750" defTabSz="914400">
              <a:lnSpc>
                <a:spcPct val="120000"/>
              </a:lnSpc>
              <a:spcAft>
                <a:spcPts val="600"/>
              </a:spcAft>
              <a:buClr>
                <a:schemeClr val="accent1"/>
              </a:buClr>
              <a:buSzPct val="100000"/>
              <a:buFont typeface="Arial" panose="020B0604020202020204" pitchFamily="34" charset="0"/>
              <a:buChar char="•"/>
            </a:pPr>
            <a:r>
              <a:rPr lang="en-US" b="1" dirty="0"/>
              <a:t>Insights:  In the above example we can see that in </a:t>
            </a:r>
            <a:r>
              <a:rPr lang="en-US" b="1" dirty="0" err="1"/>
              <a:t>cebtral</a:t>
            </a:r>
            <a:r>
              <a:rPr lang="en-US" b="1" dirty="0"/>
              <a:t> region, Iowa state the city Des Moines is performing very well and Iowa city is close to zero. Perhaps we can close the Iowa state store and concentrate on areas which are </a:t>
            </a:r>
            <a:r>
              <a:rPr lang="en-US" b="1" dirty="0" err="1"/>
              <a:t>perfoming</a:t>
            </a:r>
            <a:r>
              <a:rPr lang="en-US" b="1" dirty="0"/>
              <a:t> well to increase market.</a:t>
            </a:r>
            <a:endParaRPr lang="en-US" dirty="0"/>
          </a:p>
        </p:txBody>
      </p:sp>
      <p:pic>
        <p:nvPicPr>
          <p:cNvPr id="5" name="Picture 4">
            <a:extLst>
              <a:ext uri="{FF2B5EF4-FFF2-40B4-BE49-F238E27FC236}">
                <a16:creationId xmlns:a16="http://schemas.microsoft.com/office/drawing/2014/main" id="{7ACA94FA-7A97-FA85-94A3-2D103DE494DF}"/>
              </a:ext>
            </a:extLst>
          </p:cNvPr>
          <p:cNvPicPr>
            <a:picLocks noChangeAspect="1"/>
          </p:cNvPicPr>
          <p:nvPr/>
        </p:nvPicPr>
        <p:blipFill>
          <a:blip r:embed="rId3"/>
          <a:stretch>
            <a:fillRect/>
          </a:stretch>
        </p:blipFill>
        <p:spPr>
          <a:xfrm>
            <a:off x="0" y="481376"/>
            <a:ext cx="12273280" cy="3353745"/>
          </a:xfrm>
          <a:prstGeom prst="rect">
            <a:avLst/>
          </a:prstGeom>
        </p:spPr>
      </p:pic>
    </p:spTree>
    <p:extLst>
      <p:ext uri="{BB962C8B-B14F-4D97-AF65-F5344CB8AC3E}">
        <p14:creationId xmlns:p14="http://schemas.microsoft.com/office/powerpoint/2010/main" val="367215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FA49-C1F5-C8DB-4D95-835F6A9327AE}"/>
              </a:ext>
            </a:extLst>
          </p:cNvPr>
          <p:cNvSpPr>
            <a:spLocks noGrp="1"/>
          </p:cNvSpPr>
          <p:nvPr>
            <p:ph type="title"/>
          </p:nvPr>
        </p:nvSpPr>
        <p:spPr>
          <a:xfrm>
            <a:off x="0" y="0"/>
            <a:ext cx="9603275" cy="582847"/>
          </a:xfrm>
        </p:spPr>
        <p:txBody>
          <a:bodyPr/>
          <a:lstStyle/>
          <a:p>
            <a:r>
              <a:rPr lang="en-IN" dirty="0"/>
              <a:t>Q7 - continuation</a:t>
            </a:r>
          </a:p>
        </p:txBody>
      </p:sp>
      <p:pic>
        <p:nvPicPr>
          <p:cNvPr id="5" name="Content Placeholder 4">
            <a:extLst>
              <a:ext uri="{FF2B5EF4-FFF2-40B4-BE49-F238E27FC236}">
                <a16:creationId xmlns:a16="http://schemas.microsoft.com/office/drawing/2014/main" id="{A4F2F796-1D72-9B79-1A6B-E097731F420E}"/>
              </a:ext>
            </a:extLst>
          </p:cNvPr>
          <p:cNvPicPr>
            <a:picLocks noGrp="1" noChangeAspect="1"/>
          </p:cNvPicPr>
          <p:nvPr>
            <p:ph idx="1"/>
          </p:nvPr>
        </p:nvPicPr>
        <p:blipFill>
          <a:blip r:embed="rId2"/>
          <a:stretch>
            <a:fillRect/>
          </a:stretch>
        </p:blipFill>
        <p:spPr>
          <a:xfrm>
            <a:off x="-36786" y="582847"/>
            <a:ext cx="12265572" cy="3077624"/>
          </a:xfrm>
        </p:spPr>
      </p:pic>
      <p:sp>
        <p:nvSpPr>
          <p:cNvPr id="6" name="TextBox 5">
            <a:extLst>
              <a:ext uri="{FF2B5EF4-FFF2-40B4-BE49-F238E27FC236}">
                <a16:creationId xmlns:a16="http://schemas.microsoft.com/office/drawing/2014/main" id="{D03AA28A-897B-3954-2B7F-18FDCC92D378}"/>
              </a:ext>
            </a:extLst>
          </p:cNvPr>
          <p:cNvSpPr txBox="1"/>
          <p:nvPr/>
        </p:nvSpPr>
        <p:spPr>
          <a:xfrm>
            <a:off x="111760" y="3982720"/>
            <a:ext cx="5374640" cy="1477328"/>
          </a:xfrm>
          <a:prstGeom prst="rect">
            <a:avLst/>
          </a:prstGeom>
          <a:noFill/>
        </p:spPr>
        <p:txBody>
          <a:bodyPr wrap="square" rtlCol="0">
            <a:spAutoFit/>
          </a:bodyPr>
          <a:lstStyle/>
          <a:p>
            <a:r>
              <a:rPr lang="en-IN" dirty="0"/>
              <a:t>In this example, we can see that the central region , Illinois is not performing well almost all outlets are getting negative sales. Hence we must increase marketing there to improve store presence and thereby increase profit to market expansion</a:t>
            </a:r>
          </a:p>
        </p:txBody>
      </p:sp>
    </p:spTree>
    <p:extLst>
      <p:ext uri="{BB962C8B-B14F-4D97-AF65-F5344CB8AC3E}">
        <p14:creationId xmlns:p14="http://schemas.microsoft.com/office/powerpoint/2010/main" val="37903404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04a9b523-959e-4ab5-8c14-5902a7e7c2d3</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FB5E3381-36B7-441F-87D3-A17F675ABF5B}">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emplate>Gallery</Template>
  <TotalTime>585</TotalTime>
  <Words>860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Comic Sans MS</vt:lpstr>
      <vt:lpstr>Gill Sans MT</vt:lpstr>
      <vt:lpstr>Microsoft Sans Serif</vt:lpstr>
      <vt:lpstr>Gallery</vt:lpstr>
      <vt:lpstr>Excel final assessment </vt:lpstr>
      <vt:lpstr>QUESTION 1</vt:lpstr>
      <vt:lpstr>QUESTION 2</vt:lpstr>
      <vt:lpstr>QUESTION 3</vt:lpstr>
      <vt:lpstr>QUESTION 4</vt:lpstr>
      <vt:lpstr>QUESTION 5</vt:lpstr>
      <vt:lpstr>QUESTION 6</vt:lpstr>
      <vt:lpstr>QUESTION 7</vt:lpstr>
      <vt:lpstr>Q7 - continuation</vt:lpstr>
      <vt:lpstr>QUESTION 8</vt:lpstr>
      <vt:lpstr>QUESTION 9</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final assessment</dc:title>
  <dc:creator>Bertina S</dc:creator>
  <cp:keywords>Classification=LV_C0NF1D3NT1AL</cp:keywords>
  <cp:lastModifiedBy>Nivetta T</cp:lastModifiedBy>
  <cp:revision>21</cp:revision>
  <dcterms:created xsi:type="dcterms:W3CDTF">2024-02-28T07:42:29Z</dcterms:created>
  <dcterms:modified xsi:type="dcterms:W3CDTF">2024-03-27T11:53:49Z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04a9b523-959e-4ab5-8c14-5902a7e7c2d3</vt:lpwstr>
  </property>
  <property fmtid="{D5CDD505-2E9C-101B-9397-08002B2CF9AE}" pid="3" name="Classification">
    <vt:lpwstr>LV_C0NF1D3NT1AL</vt:lpwstr>
  </property>
  <property fmtid="{D5CDD505-2E9C-101B-9397-08002B2CF9AE}" pid="4" name="ContainsPII">
    <vt:lpwstr>No</vt:lpwstr>
  </property>
</Properties>
</file>