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256" r:id="rId3"/>
    <p:sldId id="275" r:id="rId4"/>
    <p:sldId id="296" r:id="rId5"/>
    <p:sldId id="301" r:id="rId6"/>
    <p:sldId id="276" r:id="rId7"/>
    <p:sldId id="297" r:id="rId8"/>
    <p:sldId id="277" r:id="rId9"/>
    <p:sldId id="278" r:id="rId10"/>
    <p:sldId id="279" r:id="rId11"/>
    <p:sldId id="299" r:id="rId12"/>
    <p:sldId id="300" r:id="rId13"/>
    <p:sldId id="298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vetta.t.lv\Downloads\final_test_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vetta.t.lv\Downloads\final_test_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vetta.t.lv\Downloads\final_test_exc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[final_test_excel.xlsx]q19!PivotTable31</c:name>
    <c:fmtId val="10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'q19'!$B$3</c:f>
              <c:strCache>
                <c:ptCount val="1"/>
                <c:pt idx="0">
                  <c:v>Sum of views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'q19'!$A$4:$A$7</c:f>
              <c:strCache>
                <c:ptCount val="3"/>
                <c:pt idx="0">
                  <c:v>&lt;27-05-2017</c:v>
                </c:pt>
                <c:pt idx="1">
                  <c:v>2017</c:v>
                </c:pt>
                <c:pt idx="2">
                  <c:v>2018</c:v>
                </c:pt>
              </c:strCache>
            </c:strRef>
          </c:cat>
          <c:val>
            <c:numRef>
              <c:f>'q19'!$B$4:$B$7</c:f>
              <c:numCache>
                <c:formatCode>General</c:formatCode>
                <c:ptCount val="3"/>
                <c:pt idx="1">
                  <c:v>2700407997</c:v>
                </c:pt>
                <c:pt idx="2">
                  <c:v>8445909227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E1-4FB4-BA0B-0E8A52D761AC}"/>
            </c:ext>
          </c:extLst>
        </c:ser>
        <c:ser>
          <c:idx val="1"/>
          <c:order val="1"/>
          <c:tx>
            <c:strRef>
              <c:f>'q19'!$C$3</c:f>
              <c:strCache>
                <c:ptCount val="1"/>
                <c:pt idx="0">
                  <c:v>Sum of comment_count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'q19'!$A$4:$A$7</c:f>
              <c:strCache>
                <c:ptCount val="3"/>
                <c:pt idx="0">
                  <c:v>&lt;27-05-2017</c:v>
                </c:pt>
                <c:pt idx="1">
                  <c:v>2017</c:v>
                </c:pt>
                <c:pt idx="2">
                  <c:v>2018</c:v>
                </c:pt>
              </c:strCache>
            </c:strRef>
          </c:cat>
          <c:val>
            <c:numRef>
              <c:f>'q19'!$C$4:$C$7</c:f>
              <c:numCache>
                <c:formatCode>General</c:formatCode>
                <c:ptCount val="3"/>
                <c:pt idx="0">
                  <c:v>1547.3843748083646</c:v>
                </c:pt>
                <c:pt idx="1">
                  <c:v>6690439</c:v>
                </c:pt>
                <c:pt idx="2">
                  <c:v>18542758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E1-4FB4-BA0B-0E8A52D761AC}"/>
            </c:ext>
          </c:extLst>
        </c:ser>
        <c:ser>
          <c:idx val="2"/>
          <c:order val="2"/>
          <c:tx>
            <c:strRef>
              <c:f>'q19'!$D$3</c:f>
              <c:strCache>
                <c:ptCount val="1"/>
                <c:pt idx="0">
                  <c:v>Sum of likes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'q19'!$A$4:$A$7</c:f>
              <c:strCache>
                <c:ptCount val="3"/>
                <c:pt idx="0">
                  <c:v>&lt;27-05-2017</c:v>
                </c:pt>
                <c:pt idx="1">
                  <c:v>2017</c:v>
                </c:pt>
                <c:pt idx="2">
                  <c:v>2018</c:v>
                </c:pt>
              </c:strCache>
            </c:strRef>
          </c:cat>
          <c:val>
            <c:numRef>
              <c:f>'q19'!$D$4:$D$7</c:f>
              <c:numCache>
                <c:formatCode>General</c:formatCode>
                <c:ptCount val="3"/>
                <c:pt idx="0">
                  <c:v>223404849.2613447</c:v>
                </c:pt>
                <c:pt idx="1">
                  <c:v>492442093807</c:v>
                </c:pt>
                <c:pt idx="2">
                  <c:v>3126046439571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CE1-4FB4-BA0B-0E8A52D76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9129151"/>
        <c:axId val="1586851088"/>
      </c:lineChart>
      <c:catAx>
        <c:axId val="1739129151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6851088"/>
        <c:crosses val="autoZero"/>
        <c:auto val="1"/>
        <c:lblAlgn val="ctr"/>
        <c:lblOffset val="100"/>
        <c:noMultiLvlLbl val="0"/>
      </c:catAx>
      <c:valAx>
        <c:axId val="158685108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9129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[final_test_excel.xlsx]q19!PivotTable31</c:name>
    <c:fmtId val="11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'q19'!$B$3</c:f>
              <c:strCache>
                <c:ptCount val="1"/>
                <c:pt idx="0">
                  <c:v>Sum of views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'q19'!$A$4:$A$7</c:f>
              <c:strCache>
                <c:ptCount val="3"/>
                <c:pt idx="0">
                  <c:v>&lt;27-05-2017</c:v>
                </c:pt>
                <c:pt idx="1">
                  <c:v>2017</c:v>
                </c:pt>
                <c:pt idx="2">
                  <c:v>2018</c:v>
                </c:pt>
              </c:strCache>
            </c:strRef>
          </c:cat>
          <c:val>
            <c:numRef>
              <c:f>'q19'!$B$4:$B$7</c:f>
              <c:numCache>
                <c:formatCode>General</c:formatCode>
                <c:ptCount val="3"/>
                <c:pt idx="1">
                  <c:v>2700407997</c:v>
                </c:pt>
                <c:pt idx="2">
                  <c:v>8445909227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B2-463D-8A13-61F1B183E3C8}"/>
            </c:ext>
          </c:extLst>
        </c:ser>
        <c:ser>
          <c:idx val="1"/>
          <c:order val="1"/>
          <c:tx>
            <c:strRef>
              <c:f>'q19'!$C$3</c:f>
              <c:strCache>
                <c:ptCount val="1"/>
                <c:pt idx="0">
                  <c:v>Sum of comment_count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'q19'!$A$4:$A$7</c:f>
              <c:strCache>
                <c:ptCount val="3"/>
                <c:pt idx="0">
                  <c:v>&lt;27-05-2017</c:v>
                </c:pt>
                <c:pt idx="1">
                  <c:v>2017</c:v>
                </c:pt>
                <c:pt idx="2">
                  <c:v>2018</c:v>
                </c:pt>
              </c:strCache>
            </c:strRef>
          </c:cat>
          <c:val>
            <c:numRef>
              <c:f>'q19'!$C$4:$C$7</c:f>
              <c:numCache>
                <c:formatCode>General</c:formatCode>
                <c:ptCount val="3"/>
                <c:pt idx="0">
                  <c:v>1547.3843748083646</c:v>
                </c:pt>
                <c:pt idx="1">
                  <c:v>6690439</c:v>
                </c:pt>
                <c:pt idx="2">
                  <c:v>18542758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AB2-463D-8A13-61F1B183E3C8}"/>
            </c:ext>
          </c:extLst>
        </c:ser>
        <c:ser>
          <c:idx val="2"/>
          <c:order val="2"/>
          <c:tx>
            <c:strRef>
              <c:f>'q19'!$D$3</c:f>
              <c:strCache>
                <c:ptCount val="1"/>
                <c:pt idx="0">
                  <c:v>Sum of likes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'q19'!$A$4:$A$7</c:f>
              <c:strCache>
                <c:ptCount val="3"/>
                <c:pt idx="0">
                  <c:v>&lt;27-05-2017</c:v>
                </c:pt>
                <c:pt idx="1">
                  <c:v>2017</c:v>
                </c:pt>
                <c:pt idx="2">
                  <c:v>2018</c:v>
                </c:pt>
              </c:strCache>
            </c:strRef>
          </c:cat>
          <c:val>
            <c:numRef>
              <c:f>'q19'!$D$4:$D$7</c:f>
              <c:numCache>
                <c:formatCode>General</c:formatCode>
                <c:ptCount val="3"/>
                <c:pt idx="0">
                  <c:v>223404849.2613447</c:v>
                </c:pt>
                <c:pt idx="1">
                  <c:v>492442093807</c:v>
                </c:pt>
                <c:pt idx="2">
                  <c:v>3126046439571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AB2-463D-8A13-61F1B183E3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9129151"/>
        <c:axId val="1586851088"/>
      </c:lineChart>
      <c:catAx>
        <c:axId val="1739129151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6851088"/>
        <c:crosses val="autoZero"/>
        <c:auto val="1"/>
        <c:lblAlgn val="ctr"/>
        <c:lblOffset val="100"/>
        <c:noMultiLvlLbl val="0"/>
      </c:catAx>
      <c:valAx>
        <c:axId val="158685108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9129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[final_test_excel.xlsx]q18!PivotTable23</c:name>
    <c:fmtId val="12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'q18'!$B$3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</c:marker>
          <c:cat>
            <c:strRef>
              <c:f>'q18'!$A$4:$A$17</c:f>
              <c:strCache>
                <c:ptCount val="13"/>
                <c:pt idx="0">
                  <c:v>Autos &amp; Vehicles</c:v>
                </c:pt>
                <c:pt idx="1">
                  <c:v>Comedy</c:v>
                </c:pt>
                <c:pt idx="2">
                  <c:v>Education</c:v>
                </c:pt>
                <c:pt idx="3">
                  <c:v>Entertainment</c:v>
                </c:pt>
                <c:pt idx="4">
                  <c:v>Film &amp; Animation</c:v>
                </c:pt>
                <c:pt idx="5">
                  <c:v>Howto &amp; Style</c:v>
                </c:pt>
                <c:pt idx="6">
                  <c:v>Music</c:v>
                </c:pt>
                <c:pt idx="7">
                  <c:v>News &amp; Politics</c:v>
                </c:pt>
                <c:pt idx="8">
                  <c:v>People &amp; Blogs</c:v>
                </c:pt>
                <c:pt idx="9">
                  <c:v>Religious</c:v>
                </c:pt>
                <c:pt idx="10">
                  <c:v>Science &amp; Technology</c:v>
                </c:pt>
                <c:pt idx="11">
                  <c:v>Sports</c:v>
                </c:pt>
                <c:pt idx="12">
                  <c:v>(blank)</c:v>
                </c:pt>
              </c:strCache>
            </c:strRef>
          </c:cat>
          <c:val>
            <c:numRef>
              <c:f>'q18'!$B$4:$B$17</c:f>
              <c:numCache>
                <c:formatCode>General</c:formatCode>
                <c:ptCount val="13"/>
                <c:pt idx="0">
                  <c:v>3000402</c:v>
                </c:pt>
                <c:pt idx="1">
                  <c:v>2469731</c:v>
                </c:pt>
                <c:pt idx="2">
                  <c:v>5345730</c:v>
                </c:pt>
                <c:pt idx="3">
                  <c:v>115742323</c:v>
                </c:pt>
                <c:pt idx="4">
                  <c:v>46791893</c:v>
                </c:pt>
                <c:pt idx="5">
                  <c:v>4641565</c:v>
                </c:pt>
                <c:pt idx="6">
                  <c:v>4176280</c:v>
                </c:pt>
                <c:pt idx="7">
                  <c:v>55258824</c:v>
                </c:pt>
                <c:pt idx="8">
                  <c:v>71373811</c:v>
                </c:pt>
                <c:pt idx="9">
                  <c:v>2542635</c:v>
                </c:pt>
                <c:pt idx="10">
                  <c:v>5464494</c:v>
                </c:pt>
                <c:pt idx="11">
                  <c:v>22277448</c:v>
                </c:pt>
                <c:pt idx="12">
                  <c:v>10807232088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C9-43E0-B142-E5BC1526F0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76938656"/>
        <c:axId val="1716141439"/>
      </c:lineChart>
      <c:catAx>
        <c:axId val="1676938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6141439"/>
        <c:crosses val="autoZero"/>
        <c:auto val="1"/>
        <c:lblAlgn val="ctr"/>
        <c:lblOffset val="100"/>
        <c:noMultiLvlLbl val="0"/>
      </c:catAx>
      <c:valAx>
        <c:axId val="1716141439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6938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F67A-2C18-4705-9713-E687863B88A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80C-2808-4FF0-9939-4AAE6D2376C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502169C8-330A-3FAD-52FC-DA123CE67D5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2888069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F67A-2C18-4705-9713-E687863B88A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80C-2808-4FF0-9939-4AAE6D2376C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Panoramic Picture with CaptionFooter" descr="Classification: Confidential Contains PII: No">
            <a:extLst>
              <a:ext uri="{FF2B5EF4-FFF2-40B4-BE49-F238E27FC236}">
                <a16:creationId xmlns:a16="http://schemas.microsoft.com/office/drawing/2014/main" id="{4489E026-473B-405E-87D6-E16AAB894BEC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688271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F67A-2C18-4705-9713-E687863B88A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80C-2808-4FF0-9939-4AAE6D2376C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aptionFooter" descr="Classification: Confidential Contains PII: No">
            <a:extLst>
              <a:ext uri="{FF2B5EF4-FFF2-40B4-BE49-F238E27FC236}">
                <a16:creationId xmlns:a16="http://schemas.microsoft.com/office/drawing/2014/main" id="{062D6081-94F0-6777-9E9D-093588E2ED2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41716801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F67A-2C18-4705-9713-E687863B88A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80C-2808-4FF0-9939-4AAE6D2376C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Quote with CaptionFooter" descr="Classification: Confidential Contains PII: No">
            <a:extLst>
              <a:ext uri="{FF2B5EF4-FFF2-40B4-BE49-F238E27FC236}">
                <a16:creationId xmlns:a16="http://schemas.microsoft.com/office/drawing/2014/main" id="{AE341B58-BE9C-BD65-E122-053188681D1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57103570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F67A-2C18-4705-9713-E687863B88A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80C-2808-4FF0-9939-4AAE6D2376C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Name CardFooter" descr="Classification: Confidential Contains PII: No">
            <a:extLst>
              <a:ext uri="{FF2B5EF4-FFF2-40B4-BE49-F238E27FC236}">
                <a16:creationId xmlns:a16="http://schemas.microsoft.com/office/drawing/2014/main" id="{6E74773B-F138-0D91-DF9C-7FD95969FF8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7181631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F67A-2C18-4705-9713-E687863B88A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80C-2808-4FF0-9939-4AAE6D2376C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Quote Name CardFooter" descr="Classification: Confidential Contains PII: No">
            <a:extLst>
              <a:ext uri="{FF2B5EF4-FFF2-40B4-BE49-F238E27FC236}">
                <a16:creationId xmlns:a16="http://schemas.microsoft.com/office/drawing/2014/main" id="{BEAEB74A-F1C5-995E-609D-90F0C5A6D21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76175433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F67A-2C18-4705-9713-E687863B88A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80C-2808-4FF0-9939-4AAE6D2376C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rue or FalseFooter" descr="Classification: Confidential Contains PII: No">
            <a:extLst>
              <a:ext uri="{FF2B5EF4-FFF2-40B4-BE49-F238E27FC236}">
                <a16:creationId xmlns:a16="http://schemas.microsoft.com/office/drawing/2014/main" id="{C685591C-A796-3A4B-0A0C-E4B322F1DA5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925144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F67A-2C18-4705-9713-E687863B88A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80C-2808-4FF0-9939-4AAE6D2376C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E3D09A37-93B0-5810-D28A-F8314739FF6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75942299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F67A-2C18-4705-9713-E687863B88A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80C-2808-4FF0-9939-4AAE6D2376C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396D3712-8766-69A9-8291-9B76C4C2AC0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7157750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F67A-2C18-4705-9713-E687863B88A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88B980C-2808-4FF0-9939-4AAE6D2376C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F1A03FE2-98E2-E58E-FF87-0AE875223EE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44626481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F67A-2C18-4705-9713-E687863B88A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80C-2808-4FF0-9939-4AAE6D2376C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E00DEAB2-CE7D-FC8A-7185-9D1F534113C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75353554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F67A-2C18-4705-9713-E687863B88A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80C-2808-4FF0-9939-4AAE6D2376C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A06011A5-EAA2-7E39-21EA-D51C9B24BE8C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36315623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F67A-2C18-4705-9713-E687863B88A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80C-2808-4FF0-9939-4AAE6D2376C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0FD86F73-8911-C972-E906-6049024342AE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4713535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F67A-2C18-4705-9713-E687863B88A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80C-2808-4FF0-9939-4AAE6D2376C3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49EF6720-5425-162D-57C7-32FD7888353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88068117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F67A-2C18-4705-9713-E687863B88A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80C-2808-4FF0-9939-4AAE6D2376C3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5D187821-9A26-62DB-5B7A-9C920FEC16D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12035161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F67A-2C18-4705-9713-E687863B88A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80C-2808-4FF0-9939-4AAE6D2376C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20B61E11-20F6-C5DE-2F26-7E3FD389B2C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11266479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F67A-2C18-4705-9713-E687863B88A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80C-2808-4FF0-9939-4AAE6D2376C3}" type="slidenum">
              <a:rPr lang="en-IN" smtClean="0"/>
              <a:t>‹#›</a:t>
            </a:fld>
            <a:endParaRPr lang="en-IN"/>
          </a:p>
        </p:txBody>
      </p:sp>
      <p:sp>
        <p:nvSpPr>
          <p:cNvPr id="3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41F1F2F8-2986-C99C-339B-03802CF9506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80181281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AEF67A-2C18-4705-9713-E687863B88A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8B980C-2808-4FF0-9939-4AAE6D237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57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CAB7-F697-4625-D7FA-5DBD48DC6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Excel Finals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B7F3D-796C-4CAB-2321-B3F060C785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Nivetta T</a:t>
            </a:r>
          </a:p>
          <a:p>
            <a:r>
              <a:rPr lang="en-IN" dirty="0"/>
              <a:t>4294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715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5EC1C-C2FD-B95E-257C-DA61BCDA2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5520-AEAB-3EB4-20C9-8E9F616EC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787209" cy="721360"/>
          </a:xfrm>
        </p:spPr>
        <p:txBody>
          <a:bodyPr/>
          <a:lstStyle/>
          <a:p>
            <a:r>
              <a:rPr lang="en-IN" dirty="0"/>
              <a:t>Q7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71B1DF-CF7C-2E67-8ABE-253D6757C5E3}"/>
              </a:ext>
            </a:extLst>
          </p:cNvPr>
          <p:cNvSpPr/>
          <p:nvPr/>
        </p:nvSpPr>
        <p:spPr>
          <a:xfrm>
            <a:off x="6096000" y="118904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C37EA-4F5B-1425-D022-1BA410A65309}"/>
              </a:ext>
            </a:extLst>
          </p:cNvPr>
          <p:cNvSpPr txBox="1"/>
          <p:nvPr/>
        </p:nvSpPr>
        <p:spPr>
          <a:xfrm>
            <a:off x="7294880" y="198398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INSIGHTS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C9633-FFFD-46D2-CAC9-833B2AD832E1}"/>
              </a:ext>
            </a:extLst>
          </p:cNvPr>
          <p:cNvSpPr/>
          <p:nvPr/>
        </p:nvSpPr>
        <p:spPr>
          <a:xfrm>
            <a:off x="6096000" y="5169317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A4DC3-8E63-6EB9-A0F7-2AD76B0E7470}"/>
              </a:ext>
            </a:extLst>
          </p:cNvPr>
          <p:cNvSpPr txBox="1"/>
          <p:nvPr/>
        </p:nvSpPr>
        <p:spPr>
          <a:xfrm>
            <a:off x="7294880" y="5248811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FORMULA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481B0-97E6-81FB-2C0D-3D41B530641C}"/>
              </a:ext>
            </a:extLst>
          </p:cNvPr>
          <p:cNvSpPr/>
          <p:nvPr/>
        </p:nvSpPr>
        <p:spPr>
          <a:xfrm>
            <a:off x="6096000" y="2354104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23218-909A-E6E2-E016-728A86EE8DF8}"/>
              </a:ext>
            </a:extLst>
          </p:cNvPr>
          <p:cNvSpPr txBox="1"/>
          <p:nvPr/>
        </p:nvSpPr>
        <p:spPr>
          <a:xfrm>
            <a:off x="7294880" y="2433598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95D8E6-F31B-15AA-D627-4F1EAA2048AF}"/>
              </a:ext>
            </a:extLst>
          </p:cNvPr>
          <p:cNvSpPr txBox="1"/>
          <p:nvPr/>
        </p:nvSpPr>
        <p:spPr>
          <a:xfrm>
            <a:off x="6096000" y="2984468"/>
            <a:ext cx="5150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USED PIVOT TABLE (PUT ALL THE FIELDS ASKED FOR IN VALUES)TO GET KPIS</a:t>
            </a:r>
          </a:p>
          <a:p>
            <a:r>
              <a:rPr lang="en-IN" dirty="0"/>
              <a:t>OASTED WITHOUT FORMULA AND FORMATED TO SHOW IN MILLIONS.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ECC03D-451D-67C9-851D-FAC9FC577929}"/>
              </a:ext>
            </a:extLst>
          </p:cNvPr>
          <p:cNvSpPr txBox="1"/>
          <p:nvPr/>
        </p:nvSpPr>
        <p:spPr>
          <a:xfrm>
            <a:off x="6096000" y="5777131"/>
            <a:ext cx="525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D934F9-BD03-EFF1-FD94-055889409929}"/>
              </a:ext>
            </a:extLst>
          </p:cNvPr>
          <p:cNvSpPr txBox="1"/>
          <p:nvPr/>
        </p:nvSpPr>
        <p:spPr>
          <a:xfrm>
            <a:off x="6096000" y="802640"/>
            <a:ext cx="515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A1AF6-887B-A767-B43F-2618061846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07D6A16-3BA3-051B-9D10-1EF0E765F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1989"/>
            <a:ext cx="6592366" cy="245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87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CD945-8FAF-DF9B-2916-1DE780AF4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C5CF-A6F6-8272-C658-7830AF10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787209" cy="721360"/>
          </a:xfrm>
        </p:spPr>
        <p:txBody>
          <a:bodyPr/>
          <a:lstStyle/>
          <a:p>
            <a:r>
              <a:rPr lang="en-IN" dirty="0"/>
              <a:t>Q7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4A922C-4AED-C813-5443-399310768E1F}"/>
              </a:ext>
            </a:extLst>
          </p:cNvPr>
          <p:cNvSpPr/>
          <p:nvPr/>
        </p:nvSpPr>
        <p:spPr>
          <a:xfrm>
            <a:off x="6096000" y="118904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7F3E33-A49F-833C-A69D-749E221BE5C1}"/>
              </a:ext>
            </a:extLst>
          </p:cNvPr>
          <p:cNvSpPr txBox="1"/>
          <p:nvPr/>
        </p:nvSpPr>
        <p:spPr>
          <a:xfrm>
            <a:off x="7294880" y="198398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INSIGHTS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87211-DD0A-62D7-9BC9-417957B96E8D}"/>
              </a:ext>
            </a:extLst>
          </p:cNvPr>
          <p:cNvSpPr/>
          <p:nvPr/>
        </p:nvSpPr>
        <p:spPr>
          <a:xfrm>
            <a:off x="6096000" y="5169317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CA2E1F-7442-6E53-6A94-9548275C9551}"/>
              </a:ext>
            </a:extLst>
          </p:cNvPr>
          <p:cNvSpPr txBox="1"/>
          <p:nvPr/>
        </p:nvSpPr>
        <p:spPr>
          <a:xfrm>
            <a:off x="7294880" y="5248811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FORMULA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F79EDD-72D8-3449-2229-A1BA6F9621E8}"/>
              </a:ext>
            </a:extLst>
          </p:cNvPr>
          <p:cNvSpPr/>
          <p:nvPr/>
        </p:nvSpPr>
        <p:spPr>
          <a:xfrm>
            <a:off x="6096000" y="2354104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FB0A29-CEA8-59D9-B301-B24B6786B32F}"/>
              </a:ext>
            </a:extLst>
          </p:cNvPr>
          <p:cNvSpPr txBox="1"/>
          <p:nvPr/>
        </p:nvSpPr>
        <p:spPr>
          <a:xfrm>
            <a:off x="7294880" y="2433598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13212B-DB71-9421-95AC-D0083676214D}"/>
              </a:ext>
            </a:extLst>
          </p:cNvPr>
          <p:cNvSpPr txBox="1"/>
          <p:nvPr/>
        </p:nvSpPr>
        <p:spPr>
          <a:xfrm>
            <a:off x="6096000" y="2984468"/>
            <a:ext cx="5150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USED PIVOT TABLE (PUT ALL THE FIELDS ASKED FOR IN VALUES)TO GET KPIS</a:t>
            </a:r>
          </a:p>
          <a:p>
            <a:r>
              <a:rPr lang="en-IN" dirty="0"/>
              <a:t>OASTED WITHOUT FORMULA AND FORMATED TO SHOW IN MILLIONS.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DD0AA5-27C6-A0D2-4144-96E22A6FA2BA}"/>
              </a:ext>
            </a:extLst>
          </p:cNvPr>
          <p:cNvSpPr txBox="1"/>
          <p:nvPr/>
        </p:nvSpPr>
        <p:spPr>
          <a:xfrm>
            <a:off x="6096000" y="5777131"/>
            <a:ext cx="525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B8B722-3AE6-D709-8579-D7A9C6A1B83D}"/>
              </a:ext>
            </a:extLst>
          </p:cNvPr>
          <p:cNvSpPr txBox="1"/>
          <p:nvPr/>
        </p:nvSpPr>
        <p:spPr>
          <a:xfrm>
            <a:off x="6096000" y="802640"/>
            <a:ext cx="515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A6965-3E17-34B1-2C08-0DA95DE5FA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323C35A-2862-A10C-098A-7CF902B21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31989"/>
            <a:ext cx="11952139" cy="444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71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943D0-A5C1-7B93-4B02-8C1F0FD81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D322-3CC6-42E4-E993-4DFF133F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787209" cy="721360"/>
          </a:xfrm>
        </p:spPr>
        <p:txBody>
          <a:bodyPr/>
          <a:lstStyle/>
          <a:p>
            <a:r>
              <a:rPr lang="en-IN" dirty="0"/>
              <a:t>Q8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4D1B3C0-D720-1C49-648F-8D87DB5959C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3573" y="793167"/>
            <a:ext cx="4889751" cy="2089257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79FA95-6E3F-ECCB-C4C0-98F25197272B}"/>
              </a:ext>
            </a:extLst>
          </p:cNvPr>
          <p:cNvSpPr/>
          <p:nvPr/>
        </p:nvSpPr>
        <p:spPr>
          <a:xfrm>
            <a:off x="6096000" y="118904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17EEA-5419-ABB2-AA0E-15BBA837A13E}"/>
              </a:ext>
            </a:extLst>
          </p:cNvPr>
          <p:cNvSpPr txBox="1"/>
          <p:nvPr/>
        </p:nvSpPr>
        <p:spPr>
          <a:xfrm>
            <a:off x="7294880" y="198398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INSIGHTS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F83A4E-D1C6-B27D-2FD0-B1E934309AEF}"/>
              </a:ext>
            </a:extLst>
          </p:cNvPr>
          <p:cNvSpPr/>
          <p:nvPr/>
        </p:nvSpPr>
        <p:spPr>
          <a:xfrm>
            <a:off x="6096000" y="5169317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BF5B99-535C-FC06-1769-3EE7270C83F1}"/>
              </a:ext>
            </a:extLst>
          </p:cNvPr>
          <p:cNvSpPr txBox="1"/>
          <p:nvPr/>
        </p:nvSpPr>
        <p:spPr>
          <a:xfrm>
            <a:off x="7294880" y="5248811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FORMULA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2A088A-423A-120C-84AB-E2AAF4FC9B70}"/>
              </a:ext>
            </a:extLst>
          </p:cNvPr>
          <p:cNvSpPr/>
          <p:nvPr/>
        </p:nvSpPr>
        <p:spPr>
          <a:xfrm>
            <a:off x="6096000" y="2354104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58C08A-DBA9-9BA4-3B84-229DF2DEE331}"/>
              </a:ext>
            </a:extLst>
          </p:cNvPr>
          <p:cNvSpPr txBox="1"/>
          <p:nvPr/>
        </p:nvSpPr>
        <p:spPr>
          <a:xfrm>
            <a:off x="7294880" y="2433598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B7511B-3DA1-6520-96A6-DAEB70B63C2D}"/>
              </a:ext>
            </a:extLst>
          </p:cNvPr>
          <p:cNvSpPr txBox="1"/>
          <p:nvPr/>
        </p:nvSpPr>
        <p:spPr>
          <a:xfrm>
            <a:off x="6096000" y="2984468"/>
            <a:ext cx="51506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Used pivot Table. Rows: </a:t>
            </a:r>
            <a:r>
              <a:rPr lang="en-IN" dirty="0" err="1"/>
              <a:t>Category_name</a:t>
            </a:r>
            <a:r>
              <a:rPr lang="en-IN" dirty="0"/>
              <a:t>. </a:t>
            </a:r>
            <a:r>
              <a:rPr lang="en-IN" dirty="0" err="1"/>
              <a:t>Values:view,engagement_rate</a:t>
            </a:r>
            <a:r>
              <a:rPr lang="en-IN" dirty="0"/>
              <a:t> and likes.</a:t>
            </a:r>
          </a:p>
          <a:p>
            <a:endParaRPr lang="en-IN" dirty="0"/>
          </a:p>
          <a:p>
            <a:r>
              <a:rPr lang="en-IN" dirty="0"/>
              <a:t>Sorted multiple </a:t>
            </a:r>
            <a:r>
              <a:rPr lang="en-IN" dirty="0" err="1"/>
              <a:t>clms</a:t>
            </a:r>
            <a:r>
              <a:rPr lang="en-IN" dirty="0"/>
              <a:t> in </a:t>
            </a:r>
            <a:r>
              <a:rPr lang="en-IN" dirty="0" err="1"/>
              <a:t>desc</a:t>
            </a:r>
            <a:r>
              <a:rPr lang="en-IN" dirty="0"/>
              <a:t> order and used filter to show top 5.</a:t>
            </a:r>
          </a:p>
          <a:p>
            <a:endParaRPr lang="en-IN" dirty="0"/>
          </a:p>
          <a:p>
            <a:r>
              <a:rPr lang="en-IN" dirty="0"/>
              <a:t>Edited filter to show bottom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5D83D0-8F4D-717C-A708-DF91302CFFD2}"/>
              </a:ext>
            </a:extLst>
          </p:cNvPr>
          <p:cNvSpPr txBox="1"/>
          <p:nvPr/>
        </p:nvSpPr>
        <p:spPr>
          <a:xfrm>
            <a:off x="6096000" y="5777131"/>
            <a:ext cx="525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E15B87-E24E-CDA0-877B-90D1E8EA1EEA}"/>
              </a:ext>
            </a:extLst>
          </p:cNvPr>
          <p:cNvSpPr txBox="1"/>
          <p:nvPr/>
        </p:nvSpPr>
        <p:spPr>
          <a:xfrm>
            <a:off x="6096000" y="802640"/>
            <a:ext cx="51506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Entertainment is the most well performing category.</a:t>
            </a:r>
          </a:p>
          <a:p>
            <a:endParaRPr lang="en-IN" dirty="0"/>
          </a:p>
          <a:p>
            <a:r>
              <a:rPr lang="en-IN" dirty="0" err="1"/>
              <a:t>Howto</a:t>
            </a:r>
            <a:r>
              <a:rPr lang="en-IN" dirty="0"/>
              <a:t> &amp; style is the most underperforming category.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5916126-4FDC-DB0A-65E9-1D12D2356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27" y="3307633"/>
            <a:ext cx="4699242" cy="9398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A1D507-BDD4-57A9-9075-7EBC57FA1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73" y="4665594"/>
            <a:ext cx="4699242" cy="9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01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8AC26-83BD-1C9B-FA7F-D2FF00AF3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CF77-CEAF-4242-994D-55A03DE5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695769" cy="528320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Q9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C7E229D-76A0-6400-FE96-514BFDEBD0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3117" y="603568"/>
            <a:ext cx="2508379" cy="4330923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3CAF74-D5EF-12EC-3551-FDA32B844462}"/>
              </a:ext>
            </a:extLst>
          </p:cNvPr>
          <p:cNvSpPr/>
          <p:nvPr/>
        </p:nvSpPr>
        <p:spPr>
          <a:xfrm>
            <a:off x="6096000" y="118904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0A7972-B48A-F134-3DE0-9F4724CA4D17}"/>
              </a:ext>
            </a:extLst>
          </p:cNvPr>
          <p:cNvSpPr txBox="1"/>
          <p:nvPr/>
        </p:nvSpPr>
        <p:spPr>
          <a:xfrm>
            <a:off x="7294880" y="198398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INSIGHTS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0FF61F-D582-75A7-6050-8A082E0D0859}"/>
              </a:ext>
            </a:extLst>
          </p:cNvPr>
          <p:cNvSpPr/>
          <p:nvPr/>
        </p:nvSpPr>
        <p:spPr>
          <a:xfrm>
            <a:off x="6096000" y="5169317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75033-F8F8-108F-A941-D62983641225}"/>
              </a:ext>
            </a:extLst>
          </p:cNvPr>
          <p:cNvSpPr txBox="1"/>
          <p:nvPr/>
        </p:nvSpPr>
        <p:spPr>
          <a:xfrm>
            <a:off x="7294880" y="5248811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FORMULA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276BA9-FB23-E507-231F-D2E433E78A4E}"/>
              </a:ext>
            </a:extLst>
          </p:cNvPr>
          <p:cNvSpPr/>
          <p:nvPr/>
        </p:nvSpPr>
        <p:spPr>
          <a:xfrm>
            <a:off x="6096000" y="2354104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529F30-54BF-5038-572A-401A0B90A9CF}"/>
              </a:ext>
            </a:extLst>
          </p:cNvPr>
          <p:cNvSpPr txBox="1"/>
          <p:nvPr/>
        </p:nvSpPr>
        <p:spPr>
          <a:xfrm>
            <a:off x="7294880" y="2433598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233D3A-D636-A7D5-B2E6-BC6068340745}"/>
              </a:ext>
            </a:extLst>
          </p:cNvPr>
          <p:cNvSpPr txBox="1"/>
          <p:nvPr/>
        </p:nvSpPr>
        <p:spPr>
          <a:xfrm>
            <a:off x="6096000" y="2984468"/>
            <a:ext cx="5150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CNTRL+SHT+L TO FILTER DATA. FILTERING BASED ON PUB_DATE. ONLY TO SHOW 2018 YEAR.</a:t>
            </a:r>
          </a:p>
          <a:p>
            <a:endParaRPr lang="en-IN" dirty="0"/>
          </a:p>
          <a:p>
            <a:r>
              <a:rPr lang="en-IN" dirty="0"/>
              <a:t>SORTING VIEWS COLUMN &gt; 50K VIEWS ONLY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79A7E0-9373-8AEB-69B1-3ADD849C6BD4}"/>
              </a:ext>
            </a:extLst>
          </p:cNvPr>
          <p:cNvSpPr txBox="1"/>
          <p:nvPr/>
        </p:nvSpPr>
        <p:spPr>
          <a:xfrm>
            <a:off x="6096000" y="5777131"/>
            <a:ext cx="525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Using Filter functions alone.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53BAE6-3057-9081-3D15-6A064FD89825}"/>
              </a:ext>
            </a:extLst>
          </p:cNvPr>
          <p:cNvSpPr txBox="1"/>
          <p:nvPr/>
        </p:nvSpPr>
        <p:spPr>
          <a:xfrm>
            <a:off x="6096000" y="802640"/>
            <a:ext cx="5150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are </a:t>
            </a:r>
            <a:r>
              <a:rPr lang="en-IN" dirty="0" err="1"/>
              <a:t>toal</a:t>
            </a:r>
            <a:r>
              <a:rPr lang="en-IN" dirty="0"/>
              <a:t> of 4452 rows of data which have been published in year 2018 and has view count over 50K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6922EC3-1D4E-9230-10A1-A79D17240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08" y="3630799"/>
            <a:ext cx="5372376" cy="257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95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AE253-58EE-387B-85F2-9DF398226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9B2C9-BC87-FE17-CF65-D51D6586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197929" cy="528320"/>
          </a:xfrm>
        </p:spPr>
        <p:txBody>
          <a:bodyPr>
            <a:normAutofit fontScale="90000"/>
          </a:bodyPr>
          <a:lstStyle/>
          <a:p>
            <a:r>
              <a:rPr lang="en-IN" dirty="0"/>
              <a:t>Q10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513FB63-80DA-32E8-89DB-3E49AA7D1A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7214" y="802640"/>
            <a:ext cx="4654789" cy="508026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2A94BC-777D-6D9B-2997-F69954C5E26B}"/>
              </a:ext>
            </a:extLst>
          </p:cNvPr>
          <p:cNvSpPr/>
          <p:nvPr/>
        </p:nvSpPr>
        <p:spPr>
          <a:xfrm>
            <a:off x="6096000" y="118904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4BE02-B7BB-0E30-0284-6717EBC7C2BF}"/>
              </a:ext>
            </a:extLst>
          </p:cNvPr>
          <p:cNvSpPr txBox="1"/>
          <p:nvPr/>
        </p:nvSpPr>
        <p:spPr>
          <a:xfrm>
            <a:off x="7294880" y="198398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INSIGHTS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DFA625-AB78-C8A7-AE0B-98021B399C03}"/>
              </a:ext>
            </a:extLst>
          </p:cNvPr>
          <p:cNvSpPr/>
          <p:nvPr/>
        </p:nvSpPr>
        <p:spPr>
          <a:xfrm>
            <a:off x="6096000" y="5169317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FFEEC6-47E2-F9D8-0867-54F5EC07B5DD}"/>
              </a:ext>
            </a:extLst>
          </p:cNvPr>
          <p:cNvSpPr txBox="1"/>
          <p:nvPr/>
        </p:nvSpPr>
        <p:spPr>
          <a:xfrm>
            <a:off x="7294880" y="5248811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FORMULA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6B7AFB-C084-E63D-9338-1DEAD4706470}"/>
              </a:ext>
            </a:extLst>
          </p:cNvPr>
          <p:cNvSpPr/>
          <p:nvPr/>
        </p:nvSpPr>
        <p:spPr>
          <a:xfrm>
            <a:off x="6096000" y="2354104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3295F9-E86B-2289-3062-712DB0F694B0}"/>
              </a:ext>
            </a:extLst>
          </p:cNvPr>
          <p:cNvSpPr txBox="1"/>
          <p:nvPr/>
        </p:nvSpPr>
        <p:spPr>
          <a:xfrm>
            <a:off x="7294880" y="2433598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F04D3E-81CA-F2E2-4484-F99CC68D813D}"/>
              </a:ext>
            </a:extLst>
          </p:cNvPr>
          <p:cNvSpPr txBox="1"/>
          <p:nvPr/>
        </p:nvSpPr>
        <p:spPr>
          <a:xfrm>
            <a:off x="6096000" y="2984468"/>
            <a:ext cx="5150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 pivot table: Rows: Year(</a:t>
            </a:r>
            <a:r>
              <a:rPr lang="en-IN" dirty="0" err="1"/>
              <a:t>pub_date</a:t>
            </a:r>
            <a:r>
              <a:rPr lang="en-IN" dirty="0"/>
              <a:t>), Values: (</a:t>
            </a:r>
            <a:r>
              <a:rPr lang="en-IN" dirty="0" err="1"/>
              <a:t>views,cmt_cnt,sum_likes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Format numbers, insert chart, change to log scale for better readability.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8D9DD9-2CA8-2634-3941-9498E34C535A}"/>
              </a:ext>
            </a:extLst>
          </p:cNvPr>
          <p:cNvSpPr txBox="1"/>
          <p:nvPr/>
        </p:nvSpPr>
        <p:spPr>
          <a:xfrm>
            <a:off x="6096000" y="5777131"/>
            <a:ext cx="525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Used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41F829-AC71-70C4-E575-B2919C76E502}"/>
              </a:ext>
            </a:extLst>
          </p:cNvPr>
          <p:cNvSpPr txBox="1"/>
          <p:nvPr/>
        </p:nvSpPr>
        <p:spPr>
          <a:xfrm>
            <a:off x="6096000" y="802640"/>
            <a:ext cx="5150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Year 2018 has performed better that year 2017. There is a great increase in number of likes and the sum of views. There is little change in comment count.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27393E6-EF49-3846-792C-706293DA4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21" y="1395826"/>
            <a:ext cx="2286117" cy="24448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01F2B02-4760-8FDF-523D-80F664F8C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418" y="3937468"/>
            <a:ext cx="4578585" cy="262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36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6B218-E499-739D-2BD6-26279260D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592D-AA60-2A03-FF59-3DF4D9933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787209" cy="721360"/>
          </a:xfrm>
        </p:spPr>
        <p:txBody>
          <a:bodyPr/>
          <a:lstStyle/>
          <a:p>
            <a:r>
              <a:rPr lang="en-IN" dirty="0"/>
              <a:t>Q11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BAB69BE-9BA4-8A47-179E-7162A182E7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220" y="2433598"/>
            <a:ext cx="5722938" cy="1403932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D5CD51-0F33-1010-DF3B-E0556C0710AD}"/>
              </a:ext>
            </a:extLst>
          </p:cNvPr>
          <p:cNvSpPr/>
          <p:nvPr/>
        </p:nvSpPr>
        <p:spPr>
          <a:xfrm>
            <a:off x="6096000" y="118904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D79269-49A0-E653-6706-AB5CB3A3113B}"/>
              </a:ext>
            </a:extLst>
          </p:cNvPr>
          <p:cNvSpPr txBox="1"/>
          <p:nvPr/>
        </p:nvSpPr>
        <p:spPr>
          <a:xfrm>
            <a:off x="7294880" y="198398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INSIGHTS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428AD4-FAD6-1E1B-0DF5-2F708FCFA65A}"/>
              </a:ext>
            </a:extLst>
          </p:cNvPr>
          <p:cNvSpPr/>
          <p:nvPr/>
        </p:nvSpPr>
        <p:spPr>
          <a:xfrm>
            <a:off x="6096000" y="5169317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D46D30-1F3C-5B75-BA8E-C64EEF7793B0}"/>
              </a:ext>
            </a:extLst>
          </p:cNvPr>
          <p:cNvSpPr txBox="1"/>
          <p:nvPr/>
        </p:nvSpPr>
        <p:spPr>
          <a:xfrm>
            <a:off x="7294880" y="5248811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FORMULA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C166F-579B-098A-5A57-26709F598501}"/>
              </a:ext>
            </a:extLst>
          </p:cNvPr>
          <p:cNvSpPr/>
          <p:nvPr/>
        </p:nvSpPr>
        <p:spPr>
          <a:xfrm>
            <a:off x="6096000" y="2354104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0ED56B-1C73-C301-BFA3-FF706EC1285B}"/>
              </a:ext>
            </a:extLst>
          </p:cNvPr>
          <p:cNvSpPr txBox="1"/>
          <p:nvPr/>
        </p:nvSpPr>
        <p:spPr>
          <a:xfrm>
            <a:off x="7294880" y="2433598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AF92DC-EFC5-E283-8F35-7FDCA05A2EE2}"/>
              </a:ext>
            </a:extLst>
          </p:cNvPr>
          <p:cNvSpPr txBox="1"/>
          <p:nvPr/>
        </p:nvSpPr>
        <p:spPr>
          <a:xfrm>
            <a:off x="6096000" y="2984468"/>
            <a:ext cx="515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 pivot tables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6CA6CB-A684-50C7-3B95-0880DE842268}"/>
              </a:ext>
            </a:extLst>
          </p:cNvPr>
          <p:cNvSpPr txBox="1"/>
          <p:nvPr/>
        </p:nvSpPr>
        <p:spPr>
          <a:xfrm>
            <a:off x="6096000" y="5777131"/>
            <a:ext cx="525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49D1C7-550E-EC4F-3420-BD3A456EC798}"/>
              </a:ext>
            </a:extLst>
          </p:cNvPr>
          <p:cNvSpPr txBox="1"/>
          <p:nvPr/>
        </p:nvSpPr>
        <p:spPr>
          <a:xfrm>
            <a:off x="6096000" y="802640"/>
            <a:ext cx="5150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steady increase in engagement is noticed from months June to December.</a:t>
            </a:r>
          </a:p>
        </p:txBody>
      </p:sp>
    </p:spTree>
    <p:extLst>
      <p:ext uri="{BB962C8B-B14F-4D97-AF65-F5344CB8AC3E}">
        <p14:creationId xmlns:p14="http://schemas.microsoft.com/office/powerpoint/2010/main" val="1737889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297BB-322F-2403-C7CC-6B34CD5C6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9B23-E0DC-1965-F0CF-D93729FB6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672" y="-134540"/>
            <a:ext cx="1787209" cy="721360"/>
          </a:xfrm>
        </p:spPr>
        <p:txBody>
          <a:bodyPr/>
          <a:lstStyle/>
          <a:p>
            <a:r>
              <a:rPr lang="en-IN" dirty="0"/>
              <a:t>Q12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F7EDECC-3924-6B12-3B82-D09062F091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9804" y="1538745"/>
            <a:ext cx="3684780" cy="3260777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1A9D1F-DF3C-0441-DA1F-4F968D041F5F}"/>
              </a:ext>
            </a:extLst>
          </p:cNvPr>
          <p:cNvSpPr/>
          <p:nvPr/>
        </p:nvSpPr>
        <p:spPr>
          <a:xfrm>
            <a:off x="6096000" y="118904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29119B-A77E-6C9D-7C78-1B1A3F81DEDF}"/>
              </a:ext>
            </a:extLst>
          </p:cNvPr>
          <p:cNvSpPr txBox="1"/>
          <p:nvPr/>
        </p:nvSpPr>
        <p:spPr>
          <a:xfrm>
            <a:off x="7294880" y="198398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INSIGHTS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782BCA-E2D0-9E92-0364-3DE036EC3D27}"/>
              </a:ext>
            </a:extLst>
          </p:cNvPr>
          <p:cNvSpPr/>
          <p:nvPr/>
        </p:nvSpPr>
        <p:spPr>
          <a:xfrm>
            <a:off x="6096000" y="5169317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7C524-8A03-12B5-C3C6-4C92A9535284}"/>
              </a:ext>
            </a:extLst>
          </p:cNvPr>
          <p:cNvSpPr txBox="1"/>
          <p:nvPr/>
        </p:nvSpPr>
        <p:spPr>
          <a:xfrm>
            <a:off x="7294880" y="5248811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FORMULA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72A9B0-9C73-F8CE-D817-28413F0C7711}"/>
              </a:ext>
            </a:extLst>
          </p:cNvPr>
          <p:cNvSpPr/>
          <p:nvPr/>
        </p:nvSpPr>
        <p:spPr>
          <a:xfrm>
            <a:off x="6096000" y="2354104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3BCBB1-F083-75E2-171F-1B0D720EBF81}"/>
              </a:ext>
            </a:extLst>
          </p:cNvPr>
          <p:cNvSpPr txBox="1"/>
          <p:nvPr/>
        </p:nvSpPr>
        <p:spPr>
          <a:xfrm>
            <a:off x="7294880" y="2433598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0C9B2A-E36F-14B0-036A-70432ED8E7C1}"/>
              </a:ext>
            </a:extLst>
          </p:cNvPr>
          <p:cNvSpPr txBox="1"/>
          <p:nvPr/>
        </p:nvSpPr>
        <p:spPr>
          <a:xfrm>
            <a:off x="6096000" y="2984468"/>
            <a:ext cx="515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Used pivot with category and revenue.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A702FB-701F-7320-BC92-D13162D26F89}"/>
              </a:ext>
            </a:extLst>
          </p:cNvPr>
          <p:cNvSpPr txBox="1"/>
          <p:nvPr/>
        </p:nvSpPr>
        <p:spPr>
          <a:xfrm>
            <a:off x="6096000" y="5777131"/>
            <a:ext cx="525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 </a:t>
            </a:r>
            <a:r>
              <a:rPr lang="en-IN" dirty="0" err="1"/>
              <a:t>forecast.linear</a:t>
            </a:r>
            <a:r>
              <a:rPr lang="en-IN" dirty="0"/>
              <a:t>() to forecast revenue using known data.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E5F5EC-B8B1-2CC4-9B50-01CECB982164}"/>
              </a:ext>
            </a:extLst>
          </p:cNvPr>
          <p:cNvSpPr txBox="1"/>
          <p:nvPr/>
        </p:nvSpPr>
        <p:spPr>
          <a:xfrm>
            <a:off x="6096000" y="802640"/>
            <a:ext cx="5150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Most revenue generated from Entertainment sector and least from comedy followed by music.</a:t>
            </a:r>
          </a:p>
        </p:txBody>
      </p:sp>
    </p:spTree>
    <p:extLst>
      <p:ext uri="{BB962C8B-B14F-4D97-AF65-F5344CB8AC3E}">
        <p14:creationId xmlns:p14="http://schemas.microsoft.com/office/powerpoint/2010/main" val="2558271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0A4C7-2036-836E-BD23-E2F9EF251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7B27A-6EE7-D9EB-D496-C422DA3A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787209" cy="721360"/>
          </a:xfrm>
        </p:spPr>
        <p:txBody>
          <a:bodyPr/>
          <a:lstStyle/>
          <a:p>
            <a:r>
              <a:rPr lang="en-IN" dirty="0"/>
              <a:t>Q13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347B1F7-98E8-B257-DD46-14DE6EBFA2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3002" y="1373446"/>
            <a:ext cx="4296059" cy="3222044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47A2FC-E097-8708-29A9-F433255027F0}"/>
              </a:ext>
            </a:extLst>
          </p:cNvPr>
          <p:cNvSpPr/>
          <p:nvPr/>
        </p:nvSpPr>
        <p:spPr>
          <a:xfrm>
            <a:off x="6096000" y="118904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470625-BF71-2939-4079-15FC289E0B95}"/>
              </a:ext>
            </a:extLst>
          </p:cNvPr>
          <p:cNvSpPr txBox="1"/>
          <p:nvPr/>
        </p:nvSpPr>
        <p:spPr>
          <a:xfrm>
            <a:off x="7294880" y="198398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INSIGHTS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152399-A97D-8FD6-F56D-9EB8E18B5C00}"/>
              </a:ext>
            </a:extLst>
          </p:cNvPr>
          <p:cNvSpPr/>
          <p:nvPr/>
        </p:nvSpPr>
        <p:spPr>
          <a:xfrm>
            <a:off x="6096000" y="5169317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C0CF67-D21A-4F04-004E-6AEB26F11CBC}"/>
              </a:ext>
            </a:extLst>
          </p:cNvPr>
          <p:cNvSpPr txBox="1"/>
          <p:nvPr/>
        </p:nvSpPr>
        <p:spPr>
          <a:xfrm>
            <a:off x="7294880" y="5248811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FORMULA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4C3F81-5AF3-3FEC-6E13-2A91AA24838C}"/>
              </a:ext>
            </a:extLst>
          </p:cNvPr>
          <p:cNvSpPr/>
          <p:nvPr/>
        </p:nvSpPr>
        <p:spPr>
          <a:xfrm>
            <a:off x="6096000" y="2354104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EED377-673A-8C72-6389-8E7574E353FD}"/>
              </a:ext>
            </a:extLst>
          </p:cNvPr>
          <p:cNvSpPr txBox="1"/>
          <p:nvPr/>
        </p:nvSpPr>
        <p:spPr>
          <a:xfrm>
            <a:off x="7294880" y="2433598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41135F-C527-B577-A410-1651E289EF82}"/>
              </a:ext>
            </a:extLst>
          </p:cNvPr>
          <p:cNvSpPr txBox="1"/>
          <p:nvPr/>
        </p:nvSpPr>
        <p:spPr>
          <a:xfrm>
            <a:off x="6096000" y="2984468"/>
            <a:ext cx="515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Used pivot and then sort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C12A6D-A1AF-6AD9-8B0A-65B5FC180595}"/>
              </a:ext>
            </a:extLst>
          </p:cNvPr>
          <p:cNvSpPr txBox="1"/>
          <p:nvPr/>
        </p:nvSpPr>
        <p:spPr>
          <a:xfrm>
            <a:off x="6096000" y="5777131"/>
            <a:ext cx="525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Used pivot and sort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A7021B-E566-E681-B01B-B94CB6E0E17A}"/>
              </a:ext>
            </a:extLst>
          </p:cNvPr>
          <p:cNvSpPr txBox="1"/>
          <p:nvPr/>
        </p:nvSpPr>
        <p:spPr>
          <a:xfrm>
            <a:off x="6096000" y="802640"/>
            <a:ext cx="515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Most for entertainment</a:t>
            </a:r>
          </a:p>
        </p:txBody>
      </p:sp>
    </p:spTree>
    <p:extLst>
      <p:ext uri="{BB962C8B-B14F-4D97-AF65-F5344CB8AC3E}">
        <p14:creationId xmlns:p14="http://schemas.microsoft.com/office/powerpoint/2010/main" val="1743480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0074F-3CDA-D666-24AD-EA63BAB50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6C479-2588-A5F7-9888-9473E2C6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787209" cy="721360"/>
          </a:xfrm>
        </p:spPr>
        <p:txBody>
          <a:bodyPr/>
          <a:lstStyle/>
          <a:p>
            <a:r>
              <a:rPr lang="en-IN" dirty="0"/>
              <a:t>Q14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B7EF830-F52E-21E8-705D-87A39C02CC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74508" y="987306"/>
            <a:ext cx="4509509" cy="3223947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BA0D63-6F2D-B1E1-3845-546E795681FD}"/>
              </a:ext>
            </a:extLst>
          </p:cNvPr>
          <p:cNvSpPr/>
          <p:nvPr/>
        </p:nvSpPr>
        <p:spPr>
          <a:xfrm>
            <a:off x="6096000" y="118904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2DB8A-2E14-EEC5-0DF1-4EF6B35627D9}"/>
              </a:ext>
            </a:extLst>
          </p:cNvPr>
          <p:cNvSpPr txBox="1"/>
          <p:nvPr/>
        </p:nvSpPr>
        <p:spPr>
          <a:xfrm>
            <a:off x="7294880" y="198398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INSIGHTS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B9820B-84A2-EB38-34B2-0B07C312D8D6}"/>
              </a:ext>
            </a:extLst>
          </p:cNvPr>
          <p:cNvSpPr/>
          <p:nvPr/>
        </p:nvSpPr>
        <p:spPr>
          <a:xfrm>
            <a:off x="6096000" y="5169317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4F8FC4-A0F1-5489-2706-748503147930}"/>
              </a:ext>
            </a:extLst>
          </p:cNvPr>
          <p:cNvSpPr txBox="1"/>
          <p:nvPr/>
        </p:nvSpPr>
        <p:spPr>
          <a:xfrm>
            <a:off x="7294880" y="5248811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FORMULA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4DE434-F2BA-81AF-E435-CAD3A57A297C}"/>
              </a:ext>
            </a:extLst>
          </p:cNvPr>
          <p:cNvSpPr/>
          <p:nvPr/>
        </p:nvSpPr>
        <p:spPr>
          <a:xfrm>
            <a:off x="6096000" y="2354104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914524-165A-18CF-76EF-4A114A7ACE71}"/>
              </a:ext>
            </a:extLst>
          </p:cNvPr>
          <p:cNvSpPr txBox="1"/>
          <p:nvPr/>
        </p:nvSpPr>
        <p:spPr>
          <a:xfrm>
            <a:off x="7294880" y="2433598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53FB3-589F-1679-4A87-3E85E2E8B41E}"/>
              </a:ext>
            </a:extLst>
          </p:cNvPr>
          <p:cNvSpPr txBox="1"/>
          <p:nvPr/>
        </p:nvSpPr>
        <p:spPr>
          <a:xfrm>
            <a:off x="6096000" y="2984468"/>
            <a:ext cx="515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1FB31C-8A30-9031-D193-F9A1AA7517AB}"/>
              </a:ext>
            </a:extLst>
          </p:cNvPr>
          <p:cNvSpPr txBox="1"/>
          <p:nvPr/>
        </p:nvSpPr>
        <p:spPr>
          <a:xfrm>
            <a:off x="6096000" y="5777131"/>
            <a:ext cx="525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F99F52-0CA1-8895-6A81-40A08BEF9449}"/>
              </a:ext>
            </a:extLst>
          </p:cNvPr>
          <p:cNvSpPr txBox="1"/>
          <p:nvPr/>
        </p:nvSpPr>
        <p:spPr>
          <a:xfrm>
            <a:off x="6096000" y="802640"/>
            <a:ext cx="515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0E23E22-151F-8D3F-D1F2-5AF98ADAA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37" y="4405230"/>
            <a:ext cx="4407126" cy="242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33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74660-483B-2CE0-5F9C-31FC743F0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A412-ED41-AEA6-8998-7C5F6374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787209" cy="721360"/>
          </a:xfrm>
        </p:spPr>
        <p:txBody>
          <a:bodyPr/>
          <a:lstStyle/>
          <a:p>
            <a:r>
              <a:rPr lang="en-IN" dirty="0"/>
              <a:t>Q15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7B1BD23-2903-81BB-1105-4BE055082C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9700" y="1666240"/>
            <a:ext cx="5722938" cy="2392635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792BB1-5F47-15DE-6DC1-CFAB8D1EA0AE}"/>
              </a:ext>
            </a:extLst>
          </p:cNvPr>
          <p:cNvSpPr/>
          <p:nvPr/>
        </p:nvSpPr>
        <p:spPr>
          <a:xfrm>
            <a:off x="6096000" y="118904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191BD0-E114-DA57-2CD1-BA0B9A3AF275}"/>
              </a:ext>
            </a:extLst>
          </p:cNvPr>
          <p:cNvSpPr txBox="1"/>
          <p:nvPr/>
        </p:nvSpPr>
        <p:spPr>
          <a:xfrm>
            <a:off x="7294880" y="198398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INSIGHTS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091AEC-FDE7-B417-ED1F-B00B275C8D6A}"/>
              </a:ext>
            </a:extLst>
          </p:cNvPr>
          <p:cNvSpPr/>
          <p:nvPr/>
        </p:nvSpPr>
        <p:spPr>
          <a:xfrm>
            <a:off x="6096000" y="5169317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BAF6D6-E9EE-91AF-9B89-63CF7D8B1D37}"/>
              </a:ext>
            </a:extLst>
          </p:cNvPr>
          <p:cNvSpPr txBox="1"/>
          <p:nvPr/>
        </p:nvSpPr>
        <p:spPr>
          <a:xfrm>
            <a:off x="7294880" y="5248811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FORMULA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4356F5-74CF-4C96-F672-AEB8C972120E}"/>
              </a:ext>
            </a:extLst>
          </p:cNvPr>
          <p:cNvSpPr/>
          <p:nvPr/>
        </p:nvSpPr>
        <p:spPr>
          <a:xfrm>
            <a:off x="6096000" y="2354104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6E2C00-EF77-A1DF-3722-8764075717A6}"/>
              </a:ext>
            </a:extLst>
          </p:cNvPr>
          <p:cNvSpPr txBox="1"/>
          <p:nvPr/>
        </p:nvSpPr>
        <p:spPr>
          <a:xfrm>
            <a:off x="7294880" y="2433598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FBB7E9-E006-46EB-F625-7A429FB6A241}"/>
              </a:ext>
            </a:extLst>
          </p:cNvPr>
          <p:cNvSpPr txBox="1"/>
          <p:nvPr/>
        </p:nvSpPr>
        <p:spPr>
          <a:xfrm>
            <a:off x="6096000" y="2984468"/>
            <a:ext cx="515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 unique </a:t>
            </a:r>
            <a:r>
              <a:rPr lang="en-IN" dirty="0" err="1"/>
              <a:t>clms</a:t>
            </a:r>
            <a:r>
              <a:rPr lang="en-IN" dirty="0"/>
              <a:t> in new sheet and use formula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F17582-B9B8-AABA-4082-DD3FB7083EB4}"/>
              </a:ext>
            </a:extLst>
          </p:cNvPr>
          <p:cNvSpPr txBox="1"/>
          <p:nvPr/>
        </p:nvSpPr>
        <p:spPr>
          <a:xfrm>
            <a:off x="6096000" y="5777131"/>
            <a:ext cx="525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=</a:t>
            </a:r>
            <a:r>
              <a:rPr lang="pt-BR" dirty="0"/>
              <a:t> CORREL(A:A,C:C)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0EC054-9DA5-BA9B-AE8D-ADF8FAC86B25}"/>
              </a:ext>
            </a:extLst>
          </p:cNvPr>
          <p:cNvSpPr txBox="1"/>
          <p:nvPr/>
        </p:nvSpPr>
        <p:spPr>
          <a:xfrm>
            <a:off x="6096000" y="802640"/>
            <a:ext cx="515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Positive </a:t>
            </a:r>
            <a:r>
              <a:rPr lang="en-IN" dirty="0" err="1"/>
              <a:t>correl</a:t>
            </a:r>
            <a:r>
              <a:rPr lang="en-IN" dirty="0"/>
              <a:t> observed btw dislikes and comment</a:t>
            </a:r>
          </a:p>
        </p:txBody>
      </p:sp>
    </p:spTree>
    <p:extLst>
      <p:ext uri="{BB962C8B-B14F-4D97-AF65-F5344CB8AC3E}">
        <p14:creationId xmlns:p14="http://schemas.microsoft.com/office/powerpoint/2010/main" val="7651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23003-54CB-7931-A920-7E2B1BC5A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C4AE-318A-1BA9-0542-F0D9B8243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787209" cy="721360"/>
          </a:xfrm>
        </p:spPr>
        <p:txBody>
          <a:bodyPr/>
          <a:lstStyle/>
          <a:p>
            <a:r>
              <a:rPr lang="en-IN" dirty="0"/>
              <a:t>Q1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102E910C-DB70-2F7E-7E60-577D4934EA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46669" y="802640"/>
            <a:ext cx="1959845" cy="1198880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FBF656-9846-B17A-13F2-5AC0FA953CC5}"/>
              </a:ext>
            </a:extLst>
          </p:cNvPr>
          <p:cNvSpPr/>
          <p:nvPr/>
        </p:nvSpPr>
        <p:spPr>
          <a:xfrm>
            <a:off x="6096000" y="118904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DB6FD-DE65-19DB-4338-E05293367209}"/>
              </a:ext>
            </a:extLst>
          </p:cNvPr>
          <p:cNvSpPr txBox="1"/>
          <p:nvPr/>
        </p:nvSpPr>
        <p:spPr>
          <a:xfrm>
            <a:off x="7294880" y="198398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INSIGHTS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F63516-DB28-F95C-DA05-7D6443E4AFFE}"/>
              </a:ext>
            </a:extLst>
          </p:cNvPr>
          <p:cNvSpPr/>
          <p:nvPr/>
        </p:nvSpPr>
        <p:spPr>
          <a:xfrm>
            <a:off x="6096000" y="5169317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55EB86-FB9C-8CE3-4771-5C4A5C7AC1C7}"/>
              </a:ext>
            </a:extLst>
          </p:cNvPr>
          <p:cNvSpPr txBox="1"/>
          <p:nvPr/>
        </p:nvSpPr>
        <p:spPr>
          <a:xfrm>
            <a:off x="7294880" y="5248811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FORMULA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9FB206-C91C-38A7-C2DB-915CD63EA525}"/>
              </a:ext>
            </a:extLst>
          </p:cNvPr>
          <p:cNvSpPr/>
          <p:nvPr/>
        </p:nvSpPr>
        <p:spPr>
          <a:xfrm>
            <a:off x="6096000" y="2354104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E76DEB-3672-997F-CBC3-2FA3D66DC363}"/>
              </a:ext>
            </a:extLst>
          </p:cNvPr>
          <p:cNvSpPr txBox="1"/>
          <p:nvPr/>
        </p:nvSpPr>
        <p:spPr>
          <a:xfrm>
            <a:off x="7294880" y="2433598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556067-5F40-383E-C16F-0903221CA96D}"/>
              </a:ext>
            </a:extLst>
          </p:cNvPr>
          <p:cNvSpPr txBox="1"/>
          <p:nvPr/>
        </p:nvSpPr>
        <p:spPr>
          <a:xfrm>
            <a:off x="6096000" y="2984468"/>
            <a:ext cx="5150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null values in likes, dislikes and </a:t>
            </a:r>
            <a:r>
              <a:rPr lang="en-IN" dirty="0" err="1"/>
              <a:t>comment_cnt</a:t>
            </a:r>
            <a:r>
              <a:rPr lang="en-IN" dirty="0"/>
              <a:t> columns were imputed with mean of each column. For categorical values, Filter was used to get rid of null values.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31D0B2-11C3-0C68-F2FC-6EBF04112B5E}"/>
              </a:ext>
            </a:extLst>
          </p:cNvPr>
          <p:cNvSpPr txBox="1"/>
          <p:nvPr/>
        </p:nvSpPr>
        <p:spPr>
          <a:xfrm>
            <a:off x="6096000" y="5777131"/>
            <a:ext cx="525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Like null value imputation: =AVERAGE(I7:I16203)</a:t>
            </a:r>
          </a:p>
          <a:p>
            <a:r>
              <a:rPr lang="en-IN" dirty="0"/>
              <a:t>Then, find and replace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1DEB85-F288-A276-4A60-9EAD64436B2F}"/>
              </a:ext>
            </a:extLst>
          </p:cNvPr>
          <p:cNvSpPr txBox="1"/>
          <p:nvPr/>
        </p:nvSpPr>
        <p:spPr>
          <a:xfrm>
            <a:off x="6096000" y="802640"/>
            <a:ext cx="5150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 duplicate values found.</a:t>
            </a:r>
          </a:p>
          <a:p>
            <a:r>
              <a:rPr lang="en-IN" dirty="0"/>
              <a:t>Null values found in columns: view, </a:t>
            </a:r>
            <a:r>
              <a:rPr lang="en-IN" dirty="0" err="1"/>
              <a:t>likes,dislikes</a:t>
            </a:r>
            <a:r>
              <a:rPr lang="en-IN" dirty="0"/>
              <a:t> &amp; </a:t>
            </a:r>
            <a:r>
              <a:rPr lang="en-IN" dirty="0" err="1"/>
              <a:t>cmnt</a:t>
            </a:r>
            <a:r>
              <a:rPr lang="en-IN" dirty="0"/>
              <a:t> count.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5AD51B8-3EA6-120E-B105-1CD51C9A4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42" y="2235636"/>
            <a:ext cx="4597636" cy="18669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2B3D080-282A-912C-27BE-686E67B4D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42" y="4258701"/>
            <a:ext cx="4616687" cy="184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13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6F4C1-A968-99DC-889F-734C7E9CB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46BD5-D9A3-F6E5-194E-84928068A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787209" cy="721360"/>
          </a:xfrm>
        </p:spPr>
        <p:txBody>
          <a:bodyPr/>
          <a:lstStyle/>
          <a:p>
            <a:r>
              <a:rPr lang="en-IN" dirty="0"/>
              <a:t>Q16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C02D039-43CE-2DFE-F783-729990FD2F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9700" y="802640"/>
            <a:ext cx="5722938" cy="4673600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A9FFDC-E1B4-2D62-681E-CF03D74FC10F}"/>
              </a:ext>
            </a:extLst>
          </p:cNvPr>
          <p:cNvSpPr/>
          <p:nvPr/>
        </p:nvSpPr>
        <p:spPr>
          <a:xfrm>
            <a:off x="6096000" y="118904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3153E5-1F85-D670-B921-66941E638192}"/>
              </a:ext>
            </a:extLst>
          </p:cNvPr>
          <p:cNvSpPr txBox="1"/>
          <p:nvPr/>
        </p:nvSpPr>
        <p:spPr>
          <a:xfrm>
            <a:off x="7294880" y="198398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INSIGHTS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67649-2762-E521-7509-02DCC4C67CA2}"/>
              </a:ext>
            </a:extLst>
          </p:cNvPr>
          <p:cNvSpPr/>
          <p:nvPr/>
        </p:nvSpPr>
        <p:spPr>
          <a:xfrm>
            <a:off x="6096000" y="5169317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1A647-3DB3-402A-4559-B838BEB16A3C}"/>
              </a:ext>
            </a:extLst>
          </p:cNvPr>
          <p:cNvSpPr txBox="1"/>
          <p:nvPr/>
        </p:nvSpPr>
        <p:spPr>
          <a:xfrm>
            <a:off x="7294880" y="5248811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FORMULA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3C58D3-0AB5-F5E0-8A2D-DEE3A8CE8100}"/>
              </a:ext>
            </a:extLst>
          </p:cNvPr>
          <p:cNvSpPr/>
          <p:nvPr/>
        </p:nvSpPr>
        <p:spPr>
          <a:xfrm>
            <a:off x="6096000" y="2354104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A3DC5C-B0A6-DE8C-355E-1E29AC9631C2}"/>
              </a:ext>
            </a:extLst>
          </p:cNvPr>
          <p:cNvSpPr txBox="1"/>
          <p:nvPr/>
        </p:nvSpPr>
        <p:spPr>
          <a:xfrm>
            <a:off x="7294880" y="2433598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01344A-E78B-F9BC-12EB-79B537376AF0}"/>
              </a:ext>
            </a:extLst>
          </p:cNvPr>
          <p:cNvSpPr txBox="1"/>
          <p:nvPr/>
        </p:nvSpPr>
        <p:spPr>
          <a:xfrm>
            <a:off x="6096000" y="2984468"/>
            <a:ext cx="515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16035F-F394-9653-8B8B-806D07298165}"/>
              </a:ext>
            </a:extLst>
          </p:cNvPr>
          <p:cNvSpPr txBox="1"/>
          <p:nvPr/>
        </p:nvSpPr>
        <p:spPr>
          <a:xfrm>
            <a:off x="6096000" y="5777131"/>
            <a:ext cx="525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248209-7C1E-08DC-78A5-18A40CF26F62}"/>
              </a:ext>
            </a:extLst>
          </p:cNvPr>
          <p:cNvSpPr txBox="1"/>
          <p:nvPr/>
        </p:nvSpPr>
        <p:spPr>
          <a:xfrm>
            <a:off x="6096000" y="802640"/>
            <a:ext cx="515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8AD6B0-B3C2-3AE2-5986-627D55995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" y="721360"/>
            <a:ext cx="11747500" cy="555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72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AAD41-F34D-B2E7-BF38-A3961D47A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346E-D122-5571-4D58-F9A3DC39E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787209" cy="721360"/>
          </a:xfrm>
        </p:spPr>
        <p:txBody>
          <a:bodyPr/>
          <a:lstStyle/>
          <a:p>
            <a:r>
              <a:rPr lang="en-IN" dirty="0"/>
              <a:t>Q17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666F3-D7B3-89EF-060E-2CFF636E8A0E}"/>
              </a:ext>
            </a:extLst>
          </p:cNvPr>
          <p:cNvSpPr/>
          <p:nvPr/>
        </p:nvSpPr>
        <p:spPr>
          <a:xfrm>
            <a:off x="6096000" y="118904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D9A41C-CABF-7EA5-B853-6D034AA2F35F}"/>
              </a:ext>
            </a:extLst>
          </p:cNvPr>
          <p:cNvSpPr txBox="1"/>
          <p:nvPr/>
        </p:nvSpPr>
        <p:spPr>
          <a:xfrm>
            <a:off x="7294880" y="198398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INSIGHTS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CA5D06-95F0-3A4E-4F18-24A34D0816C1}"/>
              </a:ext>
            </a:extLst>
          </p:cNvPr>
          <p:cNvSpPr/>
          <p:nvPr/>
        </p:nvSpPr>
        <p:spPr>
          <a:xfrm>
            <a:off x="6096000" y="5169317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4DBFBA-DDD6-9CC0-2CEF-9C5C24080795}"/>
              </a:ext>
            </a:extLst>
          </p:cNvPr>
          <p:cNvSpPr txBox="1"/>
          <p:nvPr/>
        </p:nvSpPr>
        <p:spPr>
          <a:xfrm>
            <a:off x="7294880" y="5248811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FORMULA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4FE4E2-D5AE-92AB-8B88-F79B33606E85}"/>
              </a:ext>
            </a:extLst>
          </p:cNvPr>
          <p:cNvSpPr/>
          <p:nvPr/>
        </p:nvSpPr>
        <p:spPr>
          <a:xfrm>
            <a:off x="6096000" y="2354104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F7994E-E216-3F44-385E-0648BD80B106}"/>
              </a:ext>
            </a:extLst>
          </p:cNvPr>
          <p:cNvSpPr txBox="1"/>
          <p:nvPr/>
        </p:nvSpPr>
        <p:spPr>
          <a:xfrm>
            <a:off x="7294880" y="2433598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FF835A-1A7F-81D4-9D78-99CB0B5F2078}"/>
              </a:ext>
            </a:extLst>
          </p:cNvPr>
          <p:cNvSpPr txBox="1"/>
          <p:nvPr/>
        </p:nvSpPr>
        <p:spPr>
          <a:xfrm>
            <a:off x="6096000" y="2984468"/>
            <a:ext cx="515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EFAE8A-95F6-1337-99DC-BA97C739708F}"/>
              </a:ext>
            </a:extLst>
          </p:cNvPr>
          <p:cNvSpPr txBox="1"/>
          <p:nvPr/>
        </p:nvSpPr>
        <p:spPr>
          <a:xfrm>
            <a:off x="6096000" y="5777131"/>
            <a:ext cx="525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44A309-EBE8-C20E-4F0B-2955CDB3D66C}"/>
              </a:ext>
            </a:extLst>
          </p:cNvPr>
          <p:cNvSpPr txBox="1"/>
          <p:nvPr/>
        </p:nvSpPr>
        <p:spPr>
          <a:xfrm>
            <a:off x="6096000" y="802640"/>
            <a:ext cx="515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F53D618-ACBA-6D09-0651-7A31F1C4B6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9700" y="721361"/>
            <a:ext cx="11717020" cy="5720079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3ED2F9-65A1-1E83-FA89-9BEC2A297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33" y="711538"/>
            <a:ext cx="10676845" cy="555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27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2A84F-FB4C-52FD-C5AD-8766BC954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59BD3-595D-5175-EAE9-3E73DB76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787209" cy="721360"/>
          </a:xfrm>
        </p:spPr>
        <p:txBody>
          <a:bodyPr/>
          <a:lstStyle/>
          <a:p>
            <a:r>
              <a:rPr lang="en-IN" dirty="0"/>
              <a:t>Q18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873FF5D-D685-170C-5CB1-456935EB0D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9700" y="2569378"/>
            <a:ext cx="5722938" cy="1973243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BC2352-2EAA-F833-FE3A-C8108DE9E17F}"/>
              </a:ext>
            </a:extLst>
          </p:cNvPr>
          <p:cNvSpPr/>
          <p:nvPr/>
        </p:nvSpPr>
        <p:spPr>
          <a:xfrm>
            <a:off x="6096000" y="118904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C1489-7E65-5651-981E-7FDA561E282C}"/>
              </a:ext>
            </a:extLst>
          </p:cNvPr>
          <p:cNvSpPr txBox="1"/>
          <p:nvPr/>
        </p:nvSpPr>
        <p:spPr>
          <a:xfrm>
            <a:off x="7294880" y="198398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INSIGHTS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62CB8A-5E7A-AC6A-73CF-2D270FE2B562}"/>
              </a:ext>
            </a:extLst>
          </p:cNvPr>
          <p:cNvSpPr/>
          <p:nvPr/>
        </p:nvSpPr>
        <p:spPr>
          <a:xfrm>
            <a:off x="6096000" y="5169317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398116-5457-B5CD-7E2D-66EC4852E958}"/>
              </a:ext>
            </a:extLst>
          </p:cNvPr>
          <p:cNvSpPr txBox="1"/>
          <p:nvPr/>
        </p:nvSpPr>
        <p:spPr>
          <a:xfrm>
            <a:off x="7294880" y="5248811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FORMULA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E4AAEA-12F4-6568-183B-6C73CA9A700E}"/>
              </a:ext>
            </a:extLst>
          </p:cNvPr>
          <p:cNvSpPr/>
          <p:nvPr/>
        </p:nvSpPr>
        <p:spPr>
          <a:xfrm>
            <a:off x="6096000" y="2354104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1CEAA9-3E6B-17EE-2F17-D34C29F1F449}"/>
              </a:ext>
            </a:extLst>
          </p:cNvPr>
          <p:cNvSpPr txBox="1"/>
          <p:nvPr/>
        </p:nvSpPr>
        <p:spPr>
          <a:xfrm>
            <a:off x="7294880" y="2433598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653D12-F057-6029-76A3-D8C1805B2EB6}"/>
              </a:ext>
            </a:extLst>
          </p:cNvPr>
          <p:cNvSpPr txBox="1"/>
          <p:nvPr/>
        </p:nvSpPr>
        <p:spPr>
          <a:xfrm>
            <a:off x="6096000" y="2984468"/>
            <a:ext cx="515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0E1A57-26E9-85B5-B5F7-AB3AB3F31570}"/>
              </a:ext>
            </a:extLst>
          </p:cNvPr>
          <p:cNvSpPr txBox="1"/>
          <p:nvPr/>
        </p:nvSpPr>
        <p:spPr>
          <a:xfrm>
            <a:off x="6096000" y="5777131"/>
            <a:ext cx="525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AFA217-0D24-4912-F467-FFE67A92DEA4}"/>
              </a:ext>
            </a:extLst>
          </p:cNvPr>
          <p:cNvSpPr txBox="1"/>
          <p:nvPr/>
        </p:nvSpPr>
        <p:spPr>
          <a:xfrm>
            <a:off x="6096000" y="802640"/>
            <a:ext cx="515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488662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DD052-F2DB-5E12-262B-1AF05A915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B747-8962-B07D-F36C-D42D12A0F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787209" cy="721360"/>
          </a:xfrm>
        </p:spPr>
        <p:txBody>
          <a:bodyPr/>
          <a:lstStyle/>
          <a:p>
            <a:r>
              <a:rPr lang="en-IN" dirty="0"/>
              <a:t>Q16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09018-3DF3-6000-0D4D-02FC96380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8987" y="619424"/>
            <a:ext cx="5723333" cy="587281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7320DE-40C1-452F-F412-983EB01E86C0}"/>
              </a:ext>
            </a:extLst>
          </p:cNvPr>
          <p:cNvSpPr/>
          <p:nvPr/>
        </p:nvSpPr>
        <p:spPr>
          <a:xfrm>
            <a:off x="6096000" y="118904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A64A63-A59E-3D9D-C98D-FAF3B25369AD}"/>
              </a:ext>
            </a:extLst>
          </p:cNvPr>
          <p:cNvSpPr txBox="1"/>
          <p:nvPr/>
        </p:nvSpPr>
        <p:spPr>
          <a:xfrm>
            <a:off x="7294880" y="198398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INSIGHTS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7B3F08-951A-6E0B-2876-1B15DB6885BC}"/>
              </a:ext>
            </a:extLst>
          </p:cNvPr>
          <p:cNvSpPr/>
          <p:nvPr/>
        </p:nvSpPr>
        <p:spPr>
          <a:xfrm>
            <a:off x="6096000" y="5169317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18570-030A-E803-E794-EBCA5232F1D5}"/>
              </a:ext>
            </a:extLst>
          </p:cNvPr>
          <p:cNvSpPr txBox="1"/>
          <p:nvPr/>
        </p:nvSpPr>
        <p:spPr>
          <a:xfrm>
            <a:off x="7294880" y="5248811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FORMULA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64D786-E272-F5A2-D023-F8B40877BC0B}"/>
              </a:ext>
            </a:extLst>
          </p:cNvPr>
          <p:cNvSpPr/>
          <p:nvPr/>
        </p:nvSpPr>
        <p:spPr>
          <a:xfrm>
            <a:off x="6096000" y="2354104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AE1F1B-6C8E-749F-FE1A-7C9A0CBA9E07}"/>
              </a:ext>
            </a:extLst>
          </p:cNvPr>
          <p:cNvSpPr txBox="1"/>
          <p:nvPr/>
        </p:nvSpPr>
        <p:spPr>
          <a:xfrm>
            <a:off x="7294880" y="2433598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CACCF-73F6-3C16-3A3A-6F9FC0FA8F6C}"/>
              </a:ext>
            </a:extLst>
          </p:cNvPr>
          <p:cNvSpPr txBox="1"/>
          <p:nvPr/>
        </p:nvSpPr>
        <p:spPr>
          <a:xfrm>
            <a:off x="6096000" y="2984468"/>
            <a:ext cx="515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 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3E16C1-5B0E-D637-8798-ED4A4C787152}"/>
              </a:ext>
            </a:extLst>
          </p:cNvPr>
          <p:cNvSpPr txBox="1"/>
          <p:nvPr/>
        </p:nvSpPr>
        <p:spPr>
          <a:xfrm>
            <a:off x="6096000" y="5777131"/>
            <a:ext cx="525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529176-BC1B-FCAC-EA17-B178876F1BC3}"/>
              </a:ext>
            </a:extLst>
          </p:cNvPr>
          <p:cNvSpPr txBox="1"/>
          <p:nvPr/>
        </p:nvSpPr>
        <p:spPr>
          <a:xfrm>
            <a:off x="6096000" y="802640"/>
            <a:ext cx="515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All categories increased over time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7DA40A-516B-3749-495B-DF08A272C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62" y="766637"/>
            <a:ext cx="5539260" cy="476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31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0D10C-6A8D-AFE8-4FBE-85054BCE6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8469-C3BF-3CFC-28DB-48684162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787209" cy="721360"/>
          </a:xfrm>
        </p:spPr>
        <p:txBody>
          <a:bodyPr/>
          <a:lstStyle/>
          <a:p>
            <a:r>
              <a:rPr lang="en-IN" dirty="0"/>
              <a:t>Q17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43437BC-004D-B0F5-CC0F-80CA0E11D3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9700" y="2497189"/>
            <a:ext cx="5722938" cy="2117621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B80BD3-CCF3-4C9D-6715-1A5D1DC835EF}"/>
              </a:ext>
            </a:extLst>
          </p:cNvPr>
          <p:cNvSpPr/>
          <p:nvPr/>
        </p:nvSpPr>
        <p:spPr>
          <a:xfrm>
            <a:off x="6096000" y="118904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880617-5962-EC25-C597-9AF9D5A7DB0B}"/>
              </a:ext>
            </a:extLst>
          </p:cNvPr>
          <p:cNvSpPr txBox="1"/>
          <p:nvPr/>
        </p:nvSpPr>
        <p:spPr>
          <a:xfrm>
            <a:off x="7294880" y="198398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INSIGHTS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31FA22-F43E-6118-A928-A9B706AECC4A}"/>
              </a:ext>
            </a:extLst>
          </p:cNvPr>
          <p:cNvSpPr/>
          <p:nvPr/>
        </p:nvSpPr>
        <p:spPr>
          <a:xfrm>
            <a:off x="6096000" y="5169317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23A8CE-FD51-8097-2A5D-7FD330208493}"/>
              </a:ext>
            </a:extLst>
          </p:cNvPr>
          <p:cNvSpPr txBox="1"/>
          <p:nvPr/>
        </p:nvSpPr>
        <p:spPr>
          <a:xfrm>
            <a:off x="7294880" y="5248811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FORMULA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CC8354-360C-3BE9-D15B-02C4FB7E427E}"/>
              </a:ext>
            </a:extLst>
          </p:cNvPr>
          <p:cNvSpPr/>
          <p:nvPr/>
        </p:nvSpPr>
        <p:spPr>
          <a:xfrm>
            <a:off x="6096000" y="2354104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38184D-196B-4E55-34E1-8B6C0EA79CAB}"/>
              </a:ext>
            </a:extLst>
          </p:cNvPr>
          <p:cNvSpPr txBox="1"/>
          <p:nvPr/>
        </p:nvSpPr>
        <p:spPr>
          <a:xfrm>
            <a:off x="7294880" y="2433598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AE50-DEF7-2F9C-D87C-A90CBB458F59}"/>
              </a:ext>
            </a:extLst>
          </p:cNvPr>
          <p:cNvSpPr txBox="1"/>
          <p:nvPr/>
        </p:nvSpPr>
        <p:spPr>
          <a:xfrm>
            <a:off x="6096000" y="2984468"/>
            <a:ext cx="515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DEE6E6-E85B-B0A1-C6DA-C0628EF2459F}"/>
              </a:ext>
            </a:extLst>
          </p:cNvPr>
          <p:cNvSpPr txBox="1"/>
          <p:nvPr/>
        </p:nvSpPr>
        <p:spPr>
          <a:xfrm>
            <a:off x="6096000" y="5777131"/>
            <a:ext cx="525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1C9634-8C07-9F98-D854-D79FD540F9DC}"/>
              </a:ext>
            </a:extLst>
          </p:cNvPr>
          <p:cNvSpPr txBox="1"/>
          <p:nvPr/>
        </p:nvSpPr>
        <p:spPr>
          <a:xfrm>
            <a:off x="6096000" y="802640"/>
            <a:ext cx="515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113250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F2310-A56C-D2E0-BCDF-3B06DFDD8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436BE-677E-0F30-4DBC-0B58B3DD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787209" cy="721360"/>
          </a:xfrm>
        </p:spPr>
        <p:txBody>
          <a:bodyPr/>
          <a:lstStyle/>
          <a:p>
            <a:r>
              <a:rPr lang="en-IN" dirty="0"/>
              <a:t>Q18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7B530E-2674-91BD-5CFE-87915DA9A02C}"/>
              </a:ext>
            </a:extLst>
          </p:cNvPr>
          <p:cNvSpPr/>
          <p:nvPr/>
        </p:nvSpPr>
        <p:spPr>
          <a:xfrm>
            <a:off x="6096000" y="118904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FB691-1E59-EE19-7613-C11F1CDD87AD}"/>
              </a:ext>
            </a:extLst>
          </p:cNvPr>
          <p:cNvSpPr txBox="1"/>
          <p:nvPr/>
        </p:nvSpPr>
        <p:spPr>
          <a:xfrm>
            <a:off x="7294880" y="198398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INSIGHTS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76992-71F9-8D64-8A80-DECD98465E95}"/>
              </a:ext>
            </a:extLst>
          </p:cNvPr>
          <p:cNvSpPr/>
          <p:nvPr/>
        </p:nvSpPr>
        <p:spPr>
          <a:xfrm>
            <a:off x="6096000" y="5169317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759674-DD75-714A-8EA6-19193C1FEC91}"/>
              </a:ext>
            </a:extLst>
          </p:cNvPr>
          <p:cNvSpPr txBox="1"/>
          <p:nvPr/>
        </p:nvSpPr>
        <p:spPr>
          <a:xfrm>
            <a:off x="7294880" y="5248811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FORMULA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D7413A-2F3C-F3F7-388F-7490D23DBB6D}"/>
              </a:ext>
            </a:extLst>
          </p:cNvPr>
          <p:cNvSpPr/>
          <p:nvPr/>
        </p:nvSpPr>
        <p:spPr>
          <a:xfrm>
            <a:off x="6096000" y="2354104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844A5-02BA-461E-D0E8-43A4FEEF4209}"/>
              </a:ext>
            </a:extLst>
          </p:cNvPr>
          <p:cNvSpPr txBox="1"/>
          <p:nvPr/>
        </p:nvSpPr>
        <p:spPr>
          <a:xfrm>
            <a:off x="7294880" y="2433598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2750E7-CEA7-E71A-A317-81AC54204D03}"/>
              </a:ext>
            </a:extLst>
          </p:cNvPr>
          <p:cNvSpPr txBox="1"/>
          <p:nvPr/>
        </p:nvSpPr>
        <p:spPr>
          <a:xfrm>
            <a:off x="6096000" y="2984468"/>
            <a:ext cx="5150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MAKE PIVOT , TREND OF GIVEN COLS OVER YEARS</a:t>
            </a:r>
          </a:p>
          <a:p>
            <a:r>
              <a:rPr lang="en-IN" dirty="0"/>
              <a:t>THE SELECTED TIME FRAME IS IN YEARS.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4A33B2-ADC8-8B7F-C19F-9DF7C60CAA19}"/>
              </a:ext>
            </a:extLst>
          </p:cNvPr>
          <p:cNvSpPr txBox="1"/>
          <p:nvPr/>
        </p:nvSpPr>
        <p:spPr>
          <a:xfrm>
            <a:off x="6096000" y="5777131"/>
            <a:ext cx="525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2028B6-4988-37E2-BCCE-A694FFB55CA7}"/>
              </a:ext>
            </a:extLst>
          </p:cNvPr>
          <p:cNvSpPr txBox="1"/>
          <p:nvPr/>
        </p:nvSpPr>
        <p:spPr>
          <a:xfrm>
            <a:off x="6096000" y="802640"/>
            <a:ext cx="515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888038-0698-4583-8722-BE94A142DAC4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39700" y="619125"/>
          <a:ext cx="5722938" cy="587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3103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833B9-2054-9655-FF79-D962C1C13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2690D-5826-356F-14D0-87ECBD9F2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787209" cy="721360"/>
          </a:xfrm>
        </p:spPr>
        <p:txBody>
          <a:bodyPr/>
          <a:lstStyle/>
          <a:p>
            <a:r>
              <a:rPr lang="en-IN" dirty="0"/>
              <a:t>Q19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DE333-36DE-978D-8836-0152983EE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8987" y="619424"/>
            <a:ext cx="5723333" cy="587281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5E27DA-E67B-BD70-14EB-48263F5F0C92}"/>
              </a:ext>
            </a:extLst>
          </p:cNvPr>
          <p:cNvSpPr/>
          <p:nvPr/>
        </p:nvSpPr>
        <p:spPr>
          <a:xfrm>
            <a:off x="6096000" y="118904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8CF827-BA8E-C785-7801-FCFC41A35ED9}"/>
              </a:ext>
            </a:extLst>
          </p:cNvPr>
          <p:cNvSpPr txBox="1"/>
          <p:nvPr/>
        </p:nvSpPr>
        <p:spPr>
          <a:xfrm>
            <a:off x="7294880" y="198398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INSIGHTS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A10ED4-7625-07AE-CBCB-A224A81C5469}"/>
              </a:ext>
            </a:extLst>
          </p:cNvPr>
          <p:cNvSpPr/>
          <p:nvPr/>
        </p:nvSpPr>
        <p:spPr>
          <a:xfrm>
            <a:off x="6096000" y="5169317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1B94D-FF55-8044-88EE-20C42C84CCDD}"/>
              </a:ext>
            </a:extLst>
          </p:cNvPr>
          <p:cNvSpPr txBox="1"/>
          <p:nvPr/>
        </p:nvSpPr>
        <p:spPr>
          <a:xfrm>
            <a:off x="7294880" y="5248811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FORMULA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C203EC-A3A2-A2DB-A671-1E3AA4DEF24E}"/>
              </a:ext>
            </a:extLst>
          </p:cNvPr>
          <p:cNvSpPr/>
          <p:nvPr/>
        </p:nvSpPr>
        <p:spPr>
          <a:xfrm>
            <a:off x="6096000" y="2354104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61C631-C61F-481B-E1E6-1AAA3ABB611E}"/>
              </a:ext>
            </a:extLst>
          </p:cNvPr>
          <p:cNvSpPr txBox="1"/>
          <p:nvPr/>
        </p:nvSpPr>
        <p:spPr>
          <a:xfrm>
            <a:off x="7294880" y="2433598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A80B74-F557-DDA1-8E82-23AB69060E80}"/>
              </a:ext>
            </a:extLst>
          </p:cNvPr>
          <p:cNvSpPr txBox="1"/>
          <p:nvPr/>
        </p:nvSpPr>
        <p:spPr>
          <a:xfrm>
            <a:off x="6096000" y="2984468"/>
            <a:ext cx="515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MAKE PIVOT , TREND OF GIVEN COLS OVER YEARS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C66747-31D7-9B1E-D4E0-DCCFE28051A4}"/>
              </a:ext>
            </a:extLst>
          </p:cNvPr>
          <p:cNvSpPr txBox="1"/>
          <p:nvPr/>
        </p:nvSpPr>
        <p:spPr>
          <a:xfrm>
            <a:off x="6096000" y="5777131"/>
            <a:ext cx="525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7D4F1B-9030-933C-1CAF-AAB07D40FE72}"/>
              </a:ext>
            </a:extLst>
          </p:cNvPr>
          <p:cNvSpPr txBox="1"/>
          <p:nvPr/>
        </p:nvSpPr>
        <p:spPr>
          <a:xfrm>
            <a:off x="6096000" y="802640"/>
            <a:ext cx="515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ALL ARE SEEN TO BE INCREASING OVER TIME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8888038-0698-4583-8722-BE94A142DA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193000"/>
              </p:ext>
            </p:extLst>
          </p:nvPr>
        </p:nvGraphicFramePr>
        <p:xfrm>
          <a:off x="325120" y="721362"/>
          <a:ext cx="5384801" cy="5770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6965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0B394-7E2B-C5A6-387F-73E9523C2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8E36-AC90-7060-3AB2-9B52D6BA4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787209" cy="721360"/>
          </a:xfrm>
        </p:spPr>
        <p:txBody>
          <a:bodyPr/>
          <a:lstStyle/>
          <a:p>
            <a:r>
              <a:rPr lang="en-IN" dirty="0"/>
              <a:t>Q20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344E2-A0E3-D624-CD15-1E0B4B4A2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8987" y="619424"/>
            <a:ext cx="5723333" cy="587281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6B154C-36CE-E4E0-A25B-311CF668292E}"/>
              </a:ext>
            </a:extLst>
          </p:cNvPr>
          <p:cNvSpPr/>
          <p:nvPr/>
        </p:nvSpPr>
        <p:spPr>
          <a:xfrm>
            <a:off x="6096000" y="118904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65EA1-8690-ED24-CC7F-E03768CDDE5A}"/>
              </a:ext>
            </a:extLst>
          </p:cNvPr>
          <p:cNvSpPr txBox="1"/>
          <p:nvPr/>
        </p:nvSpPr>
        <p:spPr>
          <a:xfrm>
            <a:off x="7294880" y="198398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INSIGHTS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1834C2-7990-A92D-0AF6-AD309652238D}"/>
              </a:ext>
            </a:extLst>
          </p:cNvPr>
          <p:cNvSpPr/>
          <p:nvPr/>
        </p:nvSpPr>
        <p:spPr>
          <a:xfrm>
            <a:off x="6096000" y="5169317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0EC05-99D5-9B94-F32B-C7D84BB0FBEC}"/>
              </a:ext>
            </a:extLst>
          </p:cNvPr>
          <p:cNvSpPr txBox="1"/>
          <p:nvPr/>
        </p:nvSpPr>
        <p:spPr>
          <a:xfrm>
            <a:off x="7294880" y="5248811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FORMULA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031387-65B8-8260-2512-8D0512ABE671}"/>
              </a:ext>
            </a:extLst>
          </p:cNvPr>
          <p:cNvSpPr/>
          <p:nvPr/>
        </p:nvSpPr>
        <p:spPr>
          <a:xfrm>
            <a:off x="6096000" y="2354104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B8CF8F-38B0-E364-0345-C50D36AE4F16}"/>
              </a:ext>
            </a:extLst>
          </p:cNvPr>
          <p:cNvSpPr txBox="1"/>
          <p:nvPr/>
        </p:nvSpPr>
        <p:spPr>
          <a:xfrm>
            <a:off x="7294880" y="2433598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B97DFC-4A41-EA8D-BEA1-753C66E9C32C}"/>
              </a:ext>
            </a:extLst>
          </p:cNvPr>
          <p:cNvSpPr txBox="1"/>
          <p:nvPr/>
        </p:nvSpPr>
        <p:spPr>
          <a:xfrm>
            <a:off x="6096000" y="2984468"/>
            <a:ext cx="515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58224-0F53-7F60-36E2-84F95B4E0216}"/>
              </a:ext>
            </a:extLst>
          </p:cNvPr>
          <p:cNvSpPr txBox="1"/>
          <p:nvPr/>
        </p:nvSpPr>
        <p:spPr>
          <a:xfrm>
            <a:off x="6096000" y="5777131"/>
            <a:ext cx="525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96C23A-6824-F588-6B81-59E46F25DBA8}"/>
              </a:ext>
            </a:extLst>
          </p:cNvPr>
          <p:cNvSpPr txBox="1"/>
          <p:nvPr/>
        </p:nvSpPr>
        <p:spPr>
          <a:xfrm>
            <a:off x="6096000" y="802640"/>
            <a:ext cx="515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E07D543-56A2-4BAE-83DD-7F695C1BC0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449824"/>
              </p:ext>
            </p:extLst>
          </p:nvPr>
        </p:nvGraphicFramePr>
        <p:xfrm>
          <a:off x="650241" y="1493520"/>
          <a:ext cx="5212080" cy="3347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7618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7CCB2-892D-6F05-E44B-F64E13103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1DB5E-69D8-B9F3-FA21-E842FA4CA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787209" cy="721360"/>
          </a:xfrm>
        </p:spPr>
        <p:txBody>
          <a:bodyPr/>
          <a:lstStyle/>
          <a:p>
            <a:r>
              <a:rPr lang="en-IN" dirty="0"/>
              <a:t>Q1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F3671D0-0D00-BC4F-7CA0-DDF70F7006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46669" y="802640"/>
            <a:ext cx="1959845" cy="1198880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5DEA4A-FDEB-6C4C-CBE2-D116FDB0E3BA}"/>
              </a:ext>
            </a:extLst>
          </p:cNvPr>
          <p:cNvSpPr/>
          <p:nvPr/>
        </p:nvSpPr>
        <p:spPr>
          <a:xfrm>
            <a:off x="6096000" y="118904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697DCF-E6AA-0F97-24D2-F67ADC8B3772}"/>
              </a:ext>
            </a:extLst>
          </p:cNvPr>
          <p:cNvSpPr txBox="1"/>
          <p:nvPr/>
        </p:nvSpPr>
        <p:spPr>
          <a:xfrm>
            <a:off x="7294880" y="198398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INSIGHTS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78AEC1-1C2F-6504-AC0F-AA5669878451}"/>
              </a:ext>
            </a:extLst>
          </p:cNvPr>
          <p:cNvSpPr/>
          <p:nvPr/>
        </p:nvSpPr>
        <p:spPr>
          <a:xfrm>
            <a:off x="6096000" y="5169317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BE6F2F-6FC9-AE07-F0F7-A1DB7E49AB58}"/>
              </a:ext>
            </a:extLst>
          </p:cNvPr>
          <p:cNvSpPr txBox="1"/>
          <p:nvPr/>
        </p:nvSpPr>
        <p:spPr>
          <a:xfrm>
            <a:off x="7294880" y="5248811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FORMULA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57574D-920E-98A1-71A7-E5013EFD6938}"/>
              </a:ext>
            </a:extLst>
          </p:cNvPr>
          <p:cNvSpPr/>
          <p:nvPr/>
        </p:nvSpPr>
        <p:spPr>
          <a:xfrm>
            <a:off x="6096000" y="2354104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F30BF9-8747-8EB4-724F-289F6790CA33}"/>
              </a:ext>
            </a:extLst>
          </p:cNvPr>
          <p:cNvSpPr txBox="1"/>
          <p:nvPr/>
        </p:nvSpPr>
        <p:spPr>
          <a:xfrm>
            <a:off x="7294880" y="2433598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E9D7B8-256B-626C-746E-82BCBDB1F73E}"/>
              </a:ext>
            </a:extLst>
          </p:cNvPr>
          <p:cNvSpPr txBox="1"/>
          <p:nvPr/>
        </p:nvSpPr>
        <p:spPr>
          <a:xfrm>
            <a:off x="6096000" y="2984468"/>
            <a:ext cx="5150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null values in likes, dislikes and </a:t>
            </a:r>
            <a:r>
              <a:rPr lang="en-IN" dirty="0" err="1"/>
              <a:t>comment_cnt</a:t>
            </a:r>
            <a:r>
              <a:rPr lang="en-IN" dirty="0"/>
              <a:t> columns were imputed with mean of each column. For categorical values, Filter was used to get rid of null values.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3B6FE1-9D03-2BE9-85B4-C1EE0568A0BC}"/>
              </a:ext>
            </a:extLst>
          </p:cNvPr>
          <p:cNvSpPr txBox="1"/>
          <p:nvPr/>
        </p:nvSpPr>
        <p:spPr>
          <a:xfrm>
            <a:off x="6096000" y="5777131"/>
            <a:ext cx="525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Like null value imputation: =AVERAGE(I7:I16203)</a:t>
            </a:r>
          </a:p>
          <a:p>
            <a:r>
              <a:rPr lang="en-IN" dirty="0"/>
              <a:t>Then, find and replace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9EC379-1412-ADD1-FAFB-7BE80E1F3808}"/>
              </a:ext>
            </a:extLst>
          </p:cNvPr>
          <p:cNvSpPr txBox="1"/>
          <p:nvPr/>
        </p:nvSpPr>
        <p:spPr>
          <a:xfrm>
            <a:off x="6096000" y="802640"/>
            <a:ext cx="5150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 duplicate values found.</a:t>
            </a:r>
          </a:p>
          <a:p>
            <a:r>
              <a:rPr lang="en-IN" dirty="0"/>
              <a:t>Null values found in columns: view, </a:t>
            </a:r>
            <a:r>
              <a:rPr lang="en-IN" dirty="0" err="1"/>
              <a:t>likes,dislikes</a:t>
            </a:r>
            <a:r>
              <a:rPr lang="en-IN" dirty="0"/>
              <a:t> &amp; </a:t>
            </a:r>
            <a:r>
              <a:rPr lang="en-IN" dirty="0" err="1"/>
              <a:t>cmnt</a:t>
            </a:r>
            <a:r>
              <a:rPr lang="en-IN" dirty="0"/>
              <a:t> count.</a:t>
            </a:r>
          </a:p>
        </p:txBody>
      </p:sp>
      <p:pic>
        <p:nvPicPr>
          <p:cNvPr id="3" name="Content Placeholder 10">
            <a:extLst>
              <a:ext uri="{FF2B5EF4-FFF2-40B4-BE49-F238E27FC236}">
                <a16:creationId xmlns:a16="http://schemas.microsoft.com/office/drawing/2014/main" id="{D18EB2E5-31D3-559E-81DA-FBB4AEDC0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20" y="823960"/>
            <a:ext cx="4610337" cy="183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6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C52FA-3366-514E-F29B-FDC846C0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E3A48-76CC-A57D-CA72-3917AB95E9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DATEDIF(A5,B5,"d")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EC98A-8ABB-6EA4-0B87-A172969EAF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7B0543-0C02-3CED-827E-E4B478B46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420" y="2438399"/>
            <a:ext cx="5811603" cy="308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6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A6913-EFF5-620F-7875-50270AF69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B660-8EFC-1E12-FB73-B86F6C6C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787209" cy="567729"/>
          </a:xfrm>
        </p:spPr>
        <p:txBody>
          <a:bodyPr>
            <a:normAutofit fontScale="90000"/>
          </a:bodyPr>
          <a:lstStyle/>
          <a:p>
            <a:r>
              <a:rPr lang="en-IN" dirty="0"/>
              <a:t>Q3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9CD3B900-5212-691A-EEEE-5BABD90EB5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" y="2984468"/>
            <a:ext cx="2940201" cy="2006703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DF8058-A00B-44C3-E4A9-7823CC87A0B1}"/>
              </a:ext>
            </a:extLst>
          </p:cNvPr>
          <p:cNvSpPr/>
          <p:nvPr/>
        </p:nvSpPr>
        <p:spPr>
          <a:xfrm>
            <a:off x="6096000" y="118904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675097-9995-D24D-1D5D-47407ACEAE55}"/>
              </a:ext>
            </a:extLst>
          </p:cNvPr>
          <p:cNvSpPr txBox="1"/>
          <p:nvPr/>
        </p:nvSpPr>
        <p:spPr>
          <a:xfrm>
            <a:off x="7294880" y="198398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INSIGHTS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2D1601-AFE3-3CD7-2715-5DA1AC2B4593}"/>
              </a:ext>
            </a:extLst>
          </p:cNvPr>
          <p:cNvSpPr/>
          <p:nvPr/>
        </p:nvSpPr>
        <p:spPr>
          <a:xfrm>
            <a:off x="6096000" y="5169317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5032F-164E-E57D-EDDF-B7264B9DC033}"/>
              </a:ext>
            </a:extLst>
          </p:cNvPr>
          <p:cNvSpPr txBox="1"/>
          <p:nvPr/>
        </p:nvSpPr>
        <p:spPr>
          <a:xfrm>
            <a:off x="7294880" y="5248811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FORMULA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6BEB88-439A-F16E-2869-E9C2167E72B1}"/>
              </a:ext>
            </a:extLst>
          </p:cNvPr>
          <p:cNvSpPr/>
          <p:nvPr/>
        </p:nvSpPr>
        <p:spPr>
          <a:xfrm>
            <a:off x="6096000" y="2354104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663AA8-CE57-CD4F-9514-C1CC13D36F8A}"/>
              </a:ext>
            </a:extLst>
          </p:cNvPr>
          <p:cNvSpPr txBox="1"/>
          <p:nvPr/>
        </p:nvSpPr>
        <p:spPr>
          <a:xfrm>
            <a:off x="7294880" y="2433598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23DF08-4FB4-B393-21CF-CDA4087A995E}"/>
              </a:ext>
            </a:extLst>
          </p:cNvPr>
          <p:cNvSpPr txBox="1"/>
          <p:nvPr/>
        </p:nvSpPr>
        <p:spPr>
          <a:xfrm>
            <a:off x="6096000" y="2984468"/>
            <a:ext cx="515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Average found by pivot table.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B592FD-A924-5575-5CB4-612CE4F94840}"/>
              </a:ext>
            </a:extLst>
          </p:cNvPr>
          <p:cNvSpPr txBox="1"/>
          <p:nvPr/>
        </p:nvSpPr>
        <p:spPr>
          <a:xfrm>
            <a:off x="6096000" y="5777131"/>
            <a:ext cx="525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Engagement=</a:t>
            </a:r>
            <a:r>
              <a:rPr lang="en-IN" dirty="0" err="1"/>
              <a:t>likes+cmt_cnt</a:t>
            </a:r>
            <a:endParaRPr lang="en-IN" dirty="0"/>
          </a:p>
          <a:p>
            <a:r>
              <a:rPr lang="en-IN" dirty="0"/>
              <a:t>=I7+K7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EBEFAD-493F-1ECC-351C-C690A9667915}"/>
              </a:ext>
            </a:extLst>
          </p:cNvPr>
          <p:cNvSpPr txBox="1"/>
          <p:nvPr/>
        </p:nvSpPr>
        <p:spPr>
          <a:xfrm>
            <a:off x="6096000" y="802640"/>
            <a:ext cx="5150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Autos and vehicles have highest </a:t>
            </a:r>
            <a:r>
              <a:rPr lang="en-IN" dirty="0" err="1"/>
              <a:t>avg</a:t>
            </a:r>
            <a:r>
              <a:rPr lang="en-IN" dirty="0"/>
              <a:t> views as shown in pivot table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4CFA0BF-556E-0058-6A75-73EE4AAED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0" y="5085452"/>
            <a:ext cx="3841947" cy="17526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510B526-18B0-57E5-A641-014B8F9DD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60" y="575767"/>
            <a:ext cx="2778440" cy="222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6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70AAB-9DC1-9EEF-77DD-EB991FDE5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7E3A-5F75-AD2C-51A9-413851DB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787209" cy="721360"/>
          </a:xfrm>
        </p:spPr>
        <p:txBody>
          <a:bodyPr/>
          <a:lstStyle/>
          <a:p>
            <a:r>
              <a:rPr lang="en-IN" dirty="0"/>
              <a:t>Q4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40FAEA5-CA0D-A775-2B15-4BF0CD8870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802640"/>
            <a:ext cx="5722938" cy="2874186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13C15C-9E04-B43D-6AB5-4FA249D434EE}"/>
              </a:ext>
            </a:extLst>
          </p:cNvPr>
          <p:cNvSpPr/>
          <p:nvPr/>
        </p:nvSpPr>
        <p:spPr>
          <a:xfrm>
            <a:off x="6096000" y="118904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E48BCD-672D-48C4-37E3-7B938A19C81E}"/>
              </a:ext>
            </a:extLst>
          </p:cNvPr>
          <p:cNvSpPr txBox="1"/>
          <p:nvPr/>
        </p:nvSpPr>
        <p:spPr>
          <a:xfrm>
            <a:off x="7294880" y="198398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INSIGHTS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15157E-9746-E3C0-CC06-15EE43E55E02}"/>
              </a:ext>
            </a:extLst>
          </p:cNvPr>
          <p:cNvSpPr/>
          <p:nvPr/>
        </p:nvSpPr>
        <p:spPr>
          <a:xfrm>
            <a:off x="447040" y="3858677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88425A-1264-35D6-2A6E-70B64789F5CC}"/>
              </a:ext>
            </a:extLst>
          </p:cNvPr>
          <p:cNvSpPr txBox="1"/>
          <p:nvPr/>
        </p:nvSpPr>
        <p:spPr>
          <a:xfrm>
            <a:off x="995680" y="3938171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FORMULA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FFFC87-AFBC-C63B-8A51-BBD0112F9D28}"/>
              </a:ext>
            </a:extLst>
          </p:cNvPr>
          <p:cNvSpPr/>
          <p:nvPr/>
        </p:nvSpPr>
        <p:spPr>
          <a:xfrm>
            <a:off x="6096000" y="2354104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228E33-877B-1E22-FE19-9891BAA11545}"/>
              </a:ext>
            </a:extLst>
          </p:cNvPr>
          <p:cNvSpPr txBox="1"/>
          <p:nvPr/>
        </p:nvSpPr>
        <p:spPr>
          <a:xfrm>
            <a:off x="7294880" y="2433598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FC79-9E62-DDC2-C8C8-04A5E569530F}"/>
              </a:ext>
            </a:extLst>
          </p:cNvPr>
          <p:cNvSpPr txBox="1"/>
          <p:nvPr/>
        </p:nvSpPr>
        <p:spPr>
          <a:xfrm>
            <a:off x="6096000" y="2984468"/>
            <a:ext cx="5150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VALIDATION FOR VID NAME AND THEN USE FORMULAS TO RETRIEVE VALUES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E0F5A1-66A5-0A16-CE27-9B09B1222816}"/>
              </a:ext>
            </a:extLst>
          </p:cNvPr>
          <p:cNvSpPr txBox="1"/>
          <p:nvPr/>
        </p:nvSpPr>
        <p:spPr>
          <a:xfrm>
            <a:off x="2164080" y="4466491"/>
            <a:ext cx="9479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category id - XLOOKUP(J8,'YouTube data'!D:D,'YouTube data'!E:E,0) </a:t>
            </a:r>
          </a:p>
          <a:p>
            <a:endParaRPr lang="pt-BR" dirty="0"/>
          </a:p>
          <a:p>
            <a:r>
              <a:rPr lang="en-US" dirty="0"/>
              <a:t>XLOOKUP(J12,Category!A:A,Category!B:B,0)</a:t>
            </a:r>
            <a:endParaRPr lang="pt-BR" dirty="0"/>
          </a:p>
          <a:p>
            <a:endParaRPr lang="pt-BR" dirty="0"/>
          </a:p>
          <a:p>
            <a:r>
              <a:rPr lang="en-IN" dirty="0"/>
              <a:t>COUNTA(FILTER('YouTube </a:t>
            </a:r>
            <a:r>
              <a:rPr lang="en-IN" dirty="0" err="1"/>
              <a:t>data'!C:C,'YouTube</a:t>
            </a:r>
            <a:r>
              <a:rPr lang="en-IN" dirty="0"/>
              <a:t> </a:t>
            </a:r>
            <a:r>
              <a:rPr lang="en-IN" dirty="0" err="1"/>
              <a:t>data'!F:F</a:t>
            </a:r>
            <a:r>
              <a:rPr lang="en-IN" dirty="0"/>
              <a:t>=Sheet11!J14))</a:t>
            </a:r>
          </a:p>
          <a:p>
            <a:endParaRPr lang="en-IN" dirty="0"/>
          </a:p>
          <a:p>
            <a:r>
              <a:rPr lang="en-IN" dirty="0"/>
              <a:t>FILTER('YouTube </a:t>
            </a:r>
            <a:r>
              <a:rPr lang="en-IN" dirty="0" err="1"/>
              <a:t>data'!C:C,'YouTube</a:t>
            </a:r>
            <a:r>
              <a:rPr lang="en-IN" dirty="0"/>
              <a:t> </a:t>
            </a:r>
            <a:r>
              <a:rPr lang="en-IN" dirty="0" err="1"/>
              <a:t>data'!F:F</a:t>
            </a:r>
            <a:r>
              <a:rPr lang="en-IN" dirty="0"/>
              <a:t>=Sheet11!J14)</a:t>
            </a: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43C66F-C2CF-EE75-F5AD-453742958C87}"/>
              </a:ext>
            </a:extLst>
          </p:cNvPr>
          <p:cNvSpPr txBox="1"/>
          <p:nvPr/>
        </p:nvSpPr>
        <p:spPr>
          <a:xfrm>
            <a:off x="6096000" y="802640"/>
            <a:ext cx="515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</a:t>
            </a:r>
          </a:p>
        </p:txBody>
      </p:sp>
    </p:spTree>
    <p:extLst>
      <p:ext uri="{BB962C8B-B14F-4D97-AF65-F5344CB8AC3E}">
        <p14:creationId xmlns:p14="http://schemas.microsoft.com/office/powerpoint/2010/main" val="26234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028D3-1651-9080-DF0E-2457CE212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CE63-CED7-3B68-445A-68CB0575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787209" cy="721360"/>
          </a:xfrm>
        </p:spPr>
        <p:txBody>
          <a:bodyPr/>
          <a:lstStyle/>
          <a:p>
            <a:r>
              <a:rPr lang="en-IN" dirty="0"/>
              <a:t>Q5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114C1-21D8-E86F-FB31-0AB9DBC2E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8987" y="619424"/>
            <a:ext cx="5723333" cy="5872816"/>
          </a:xfrm>
        </p:spPr>
        <p:txBody>
          <a:bodyPr/>
          <a:lstStyle/>
          <a:p>
            <a:r>
              <a:rPr lang="en-IN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3E56E6-67FF-FD82-0B7B-399B06FEE7DA}"/>
              </a:ext>
            </a:extLst>
          </p:cNvPr>
          <p:cNvSpPr/>
          <p:nvPr/>
        </p:nvSpPr>
        <p:spPr>
          <a:xfrm>
            <a:off x="6096000" y="118904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653B55-B667-A5AD-FD76-87DABCBCE148}"/>
              </a:ext>
            </a:extLst>
          </p:cNvPr>
          <p:cNvSpPr txBox="1"/>
          <p:nvPr/>
        </p:nvSpPr>
        <p:spPr>
          <a:xfrm>
            <a:off x="7294880" y="198398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INSIGHTS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B87809-A81B-0C4D-3E18-4F451D624B8B}"/>
              </a:ext>
            </a:extLst>
          </p:cNvPr>
          <p:cNvSpPr/>
          <p:nvPr/>
        </p:nvSpPr>
        <p:spPr>
          <a:xfrm>
            <a:off x="6096000" y="5169317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661262-1C1F-EA51-AD0E-CA744DA04F23}"/>
              </a:ext>
            </a:extLst>
          </p:cNvPr>
          <p:cNvSpPr txBox="1"/>
          <p:nvPr/>
        </p:nvSpPr>
        <p:spPr>
          <a:xfrm>
            <a:off x="7294880" y="5248811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FORMULA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955789-ECAD-60BF-A94F-525A02BEDF2D}"/>
              </a:ext>
            </a:extLst>
          </p:cNvPr>
          <p:cNvSpPr/>
          <p:nvPr/>
        </p:nvSpPr>
        <p:spPr>
          <a:xfrm>
            <a:off x="6096000" y="2354104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930EAE-F429-58D0-2FC3-0238C87CD877}"/>
              </a:ext>
            </a:extLst>
          </p:cNvPr>
          <p:cNvSpPr txBox="1"/>
          <p:nvPr/>
        </p:nvSpPr>
        <p:spPr>
          <a:xfrm>
            <a:off x="7294880" y="2433598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F381BB-DEB4-69EB-9212-B37FE6613DF8}"/>
              </a:ext>
            </a:extLst>
          </p:cNvPr>
          <p:cNvSpPr txBox="1"/>
          <p:nvPr/>
        </p:nvSpPr>
        <p:spPr>
          <a:xfrm>
            <a:off x="6096000" y="2984468"/>
            <a:ext cx="5150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GET NEW COL, PUT FORMULA TO CONACT 2 COLS AND MAINTAIN READABILITY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7932CE-5177-31E2-77F3-9F78695270BF}"/>
              </a:ext>
            </a:extLst>
          </p:cNvPr>
          <p:cNvSpPr txBox="1"/>
          <p:nvPr/>
        </p:nvSpPr>
        <p:spPr>
          <a:xfrm>
            <a:off x="6096000" y="5777131"/>
            <a:ext cx="525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Text_concat</a:t>
            </a:r>
            <a:r>
              <a:rPr lang="en-IN" dirty="0"/>
              <a:t>: =CONCAT(LEFT(C2,5),"--",D2)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4963D4-CA36-65BC-3635-F9C348EDD353}"/>
              </a:ext>
            </a:extLst>
          </p:cNvPr>
          <p:cNvSpPr txBox="1"/>
          <p:nvPr/>
        </p:nvSpPr>
        <p:spPr>
          <a:xfrm>
            <a:off x="6096000" y="802640"/>
            <a:ext cx="515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97B172-F2FF-5229-C7AC-708ABC0CC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721361"/>
            <a:ext cx="5862320" cy="194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70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A4BE7-42F8-B2E0-F922-596DE377F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EC6E6-FF32-C27E-2B6C-DE97BBBB6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787209" cy="721360"/>
          </a:xfrm>
        </p:spPr>
        <p:txBody>
          <a:bodyPr/>
          <a:lstStyle/>
          <a:p>
            <a:r>
              <a:rPr lang="en-IN" dirty="0"/>
              <a:t>Q6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544367D-50F4-41C1-6271-E3A3035043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756921"/>
            <a:ext cx="5722938" cy="2518453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1B4F83-20CA-0F80-FBF6-3753F7AE4C89}"/>
              </a:ext>
            </a:extLst>
          </p:cNvPr>
          <p:cNvSpPr/>
          <p:nvPr/>
        </p:nvSpPr>
        <p:spPr>
          <a:xfrm>
            <a:off x="6096000" y="118904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42D4EB-172E-319A-3DE6-81FED7C5DB59}"/>
              </a:ext>
            </a:extLst>
          </p:cNvPr>
          <p:cNvSpPr txBox="1"/>
          <p:nvPr/>
        </p:nvSpPr>
        <p:spPr>
          <a:xfrm>
            <a:off x="7294880" y="198398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INSIGHTS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878D95-4F32-E107-9050-907EE6DEF5EE}"/>
              </a:ext>
            </a:extLst>
          </p:cNvPr>
          <p:cNvSpPr/>
          <p:nvPr/>
        </p:nvSpPr>
        <p:spPr>
          <a:xfrm>
            <a:off x="6096000" y="5169317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0C951-C7E4-3521-B896-0476BED28A2A}"/>
              </a:ext>
            </a:extLst>
          </p:cNvPr>
          <p:cNvSpPr txBox="1"/>
          <p:nvPr/>
        </p:nvSpPr>
        <p:spPr>
          <a:xfrm>
            <a:off x="7294880" y="5248811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FORMULA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8AEDF0-E700-C9F8-6AAB-F92DFAA5A180}"/>
              </a:ext>
            </a:extLst>
          </p:cNvPr>
          <p:cNvSpPr/>
          <p:nvPr/>
        </p:nvSpPr>
        <p:spPr>
          <a:xfrm>
            <a:off x="6096000" y="2354104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CB1404-8784-9849-4659-AA071C903DFA}"/>
              </a:ext>
            </a:extLst>
          </p:cNvPr>
          <p:cNvSpPr txBox="1"/>
          <p:nvPr/>
        </p:nvSpPr>
        <p:spPr>
          <a:xfrm>
            <a:off x="7294880" y="2433598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EC6012-BAE1-78AA-EF16-29185DD8B185}"/>
              </a:ext>
            </a:extLst>
          </p:cNvPr>
          <p:cNvSpPr txBox="1"/>
          <p:nvPr/>
        </p:nvSpPr>
        <p:spPr>
          <a:xfrm>
            <a:off x="6096000" y="2984468"/>
            <a:ext cx="5150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Insert pivot table from all data, assign row: </a:t>
            </a:r>
            <a:r>
              <a:rPr lang="en-IN" dirty="0" err="1"/>
              <a:t>cat_name</a:t>
            </a:r>
            <a:r>
              <a:rPr lang="en-IN" dirty="0"/>
              <a:t> and value: </a:t>
            </a:r>
            <a:r>
              <a:rPr lang="en-IN" dirty="0" err="1"/>
              <a:t>cmt_cnt</a:t>
            </a:r>
            <a:r>
              <a:rPr lang="en-IN" dirty="0"/>
              <a:t> and set to </a:t>
            </a:r>
            <a:r>
              <a:rPr lang="en-IN" dirty="0" err="1"/>
              <a:t>avg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223E6B-DE56-DE3F-CD0D-780294561A02}"/>
              </a:ext>
            </a:extLst>
          </p:cNvPr>
          <p:cNvSpPr txBox="1"/>
          <p:nvPr/>
        </p:nvSpPr>
        <p:spPr>
          <a:xfrm>
            <a:off x="6096000" y="5777131"/>
            <a:ext cx="525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Done using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00D70B-FE7D-090C-885F-463D85BB11CC}"/>
              </a:ext>
            </a:extLst>
          </p:cNvPr>
          <p:cNvSpPr txBox="1"/>
          <p:nvPr/>
        </p:nvSpPr>
        <p:spPr>
          <a:xfrm>
            <a:off x="6096000" y="802640"/>
            <a:ext cx="5150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graph show that there are more for false than true.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D52DA9E-5036-61EE-9B88-086B9B2D9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10934"/>
            <a:ext cx="3137061" cy="35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81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D3BB8-D5F9-C2D8-1A25-0D188E0A4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3F3EA-0AD9-EFFA-43B1-A6332C020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787209" cy="721360"/>
          </a:xfrm>
        </p:spPr>
        <p:txBody>
          <a:bodyPr/>
          <a:lstStyle/>
          <a:p>
            <a:r>
              <a:rPr lang="en-IN" dirty="0"/>
              <a:t>Q7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BB93C5A-D963-066F-9B9B-DF93B5664A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45356" y="802640"/>
            <a:ext cx="3473629" cy="908097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A358015-5D3C-75BB-EA4B-E73340C13D5E}"/>
              </a:ext>
            </a:extLst>
          </p:cNvPr>
          <p:cNvSpPr/>
          <p:nvPr/>
        </p:nvSpPr>
        <p:spPr>
          <a:xfrm>
            <a:off x="6096000" y="118904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085E15-5758-286C-E2FA-FE63F506EDA3}"/>
              </a:ext>
            </a:extLst>
          </p:cNvPr>
          <p:cNvSpPr txBox="1"/>
          <p:nvPr/>
        </p:nvSpPr>
        <p:spPr>
          <a:xfrm>
            <a:off x="7294880" y="198398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INSIGHTS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F25F82-CF03-9A33-3E2C-3BC8D55EE388}"/>
              </a:ext>
            </a:extLst>
          </p:cNvPr>
          <p:cNvSpPr/>
          <p:nvPr/>
        </p:nvSpPr>
        <p:spPr>
          <a:xfrm>
            <a:off x="6096000" y="5169317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C902A9-2618-C868-D27D-ACFDA1857F00}"/>
              </a:ext>
            </a:extLst>
          </p:cNvPr>
          <p:cNvSpPr txBox="1"/>
          <p:nvPr/>
        </p:nvSpPr>
        <p:spPr>
          <a:xfrm>
            <a:off x="7294880" y="5248811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FORMULA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B63C76-942E-6632-DC19-32985E035ABB}"/>
              </a:ext>
            </a:extLst>
          </p:cNvPr>
          <p:cNvSpPr/>
          <p:nvPr/>
        </p:nvSpPr>
        <p:spPr>
          <a:xfrm>
            <a:off x="6096000" y="2354104"/>
            <a:ext cx="5150644" cy="528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5AFA85-6AE3-AA40-9601-0AD3251B99E2}"/>
              </a:ext>
            </a:extLst>
          </p:cNvPr>
          <p:cNvSpPr txBox="1"/>
          <p:nvPr/>
        </p:nvSpPr>
        <p:spPr>
          <a:xfrm>
            <a:off x="7294880" y="2433598"/>
            <a:ext cx="345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0DB0DB-1CB3-6A93-0179-99480D10D9F2}"/>
              </a:ext>
            </a:extLst>
          </p:cNvPr>
          <p:cNvSpPr txBox="1"/>
          <p:nvPr/>
        </p:nvSpPr>
        <p:spPr>
          <a:xfrm>
            <a:off x="6096000" y="2984468"/>
            <a:ext cx="5150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USED PIVOT TABLE (PUT ALL THE FIELDS ASKED FOR IN VALUES)TO GET KPIS</a:t>
            </a:r>
          </a:p>
          <a:p>
            <a:r>
              <a:rPr lang="en-IN" dirty="0"/>
              <a:t>OASTED WITHOUT FORMULA AND FORMATED TO SHOW IN MILLIONS.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354558-4063-F47A-2925-C62A7EA7C29D}"/>
              </a:ext>
            </a:extLst>
          </p:cNvPr>
          <p:cNvSpPr txBox="1"/>
          <p:nvPr/>
        </p:nvSpPr>
        <p:spPr>
          <a:xfrm>
            <a:off x="6096000" y="5777131"/>
            <a:ext cx="525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42EDB9-A888-817A-CCCE-EE52F836CE53}"/>
              </a:ext>
            </a:extLst>
          </p:cNvPr>
          <p:cNvSpPr txBox="1"/>
          <p:nvPr/>
        </p:nvSpPr>
        <p:spPr>
          <a:xfrm>
            <a:off x="6096000" y="802640"/>
            <a:ext cx="515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KPI CALC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1406112-5636-2A28-1AD2-1D63D7882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56" y="1844642"/>
            <a:ext cx="3111660" cy="347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6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269eb655-f36f-4aa8-b3f5-097c5ca14218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A0E3EEDE-8388-4A9B-B26F-0E46EA6CB712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247</TotalTime>
  <Words>872</Words>
  <Application>Microsoft Office PowerPoint</Application>
  <PresentationFormat>Widescreen</PresentationFormat>
  <Paragraphs>207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Corbel</vt:lpstr>
      <vt:lpstr>Microsoft Sans Serif</vt:lpstr>
      <vt:lpstr>Parallax</vt:lpstr>
      <vt:lpstr>Excel Finals</vt:lpstr>
      <vt:lpstr>Q1</vt:lpstr>
      <vt:lpstr>Q1</vt:lpstr>
      <vt:lpstr>Q2</vt:lpstr>
      <vt:lpstr>Q3</vt:lpstr>
      <vt:lpstr>Q4</vt:lpstr>
      <vt:lpstr>Q5</vt:lpstr>
      <vt:lpstr>Q6</vt:lpstr>
      <vt:lpstr>Q7</vt:lpstr>
      <vt:lpstr>Q7</vt:lpstr>
      <vt:lpstr>Q7</vt:lpstr>
      <vt:lpstr>Q8</vt:lpstr>
      <vt:lpstr>Q9</vt:lpstr>
      <vt:lpstr>Q10</vt:lpstr>
      <vt:lpstr>Q11</vt:lpstr>
      <vt:lpstr>Q12</vt:lpstr>
      <vt:lpstr>Q13</vt:lpstr>
      <vt:lpstr>Q14</vt:lpstr>
      <vt:lpstr>Q15</vt:lpstr>
      <vt:lpstr>Q16</vt:lpstr>
      <vt:lpstr>Q17</vt:lpstr>
      <vt:lpstr>Q18</vt:lpstr>
      <vt:lpstr>Q16</vt:lpstr>
      <vt:lpstr>Q17</vt:lpstr>
      <vt:lpstr>Q18</vt:lpstr>
      <vt:lpstr>Q19</vt:lpstr>
      <vt:lpstr>Q20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Finals</dc:title>
  <dc:creator>Nivetta T</dc:creator>
  <cp:keywords>Classification=LV_C0NF1D3NT1AL</cp:keywords>
  <cp:lastModifiedBy>Nivetta T</cp:lastModifiedBy>
  <cp:revision>17</cp:revision>
  <dcterms:created xsi:type="dcterms:W3CDTF">2024-02-28T08:00:01Z</dcterms:created>
  <dcterms:modified xsi:type="dcterms:W3CDTF">2024-02-28T12:07:52Z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269eb655-f36f-4aa8-b3f5-097c5ca14218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