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87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[Project - 9 EXCEL.xlsx]Sheet3!PivotTable2</c:name>
    <c:fmtId val="15"/>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Sheet3!$B$4:$B$5</c:f>
              <c:strCache>
                <c:ptCount val="1"/>
                <c:pt idx="0">
                  <c:v>Exceeds</c:v>
                </c:pt>
              </c:strCache>
            </c:strRef>
          </c:tx>
          <c:invertIfNegative val="0"/>
          <c:dLbls>
            <c:spPr>
              <a:noFill/>
              <a:ln>
                <a:noFill/>
              </a:ln>
              <a:effectLst/>
            </c:spPr>
            <c:txPr>
              <a:bodyPr rot="-540000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trendlineType val="exp"/>
            <c:dispRSqr val="0"/>
            <c:dispEq val="0"/>
          </c:trendline>
          <c:cat>
            <c:strRef>
              <c:f>Sheet3!$A$6:$A$16</c:f>
              <c:strCache>
                <c:ptCount val="10"/>
                <c:pt idx="0">
                  <c:v>Aliana</c:v>
                </c:pt>
                <c:pt idx="1">
                  <c:v>Alisa</c:v>
                </c:pt>
                <c:pt idx="2">
                  <c:v>Clayton</c:v>
                </c:pt>
                <c:pt idx="3">
                  <c:v>Cory</c:v>
                </c:pt>
                <c:pt idx="4">
                  <c:v>James</c:v>
                </c:pt>
                <c:pt idx="5">
                  <c:v>Kayden</c:v>
                </c:pt>
                <c:pt idx="6">
                  <c:v>Lincoln</c:v>
                </c:pt>
                <c:pt idx="7">
                  <c:v>Milton</c:v>
                </c:pt>
                <c:pt idx="8">
                  <c:v>Saniya</c:v>
                </c:pt>
                <c:pt idx="9">
                  <c:v>Willow</c:v>
                </c:pt>
              </c:strCache>
            </c:strRef>
          </c:cat>
          <c:val>
            <c:numRef>
              <c:f>Sheet3!$B$6:$B$16</c:f>
              <c:numCache>
                <c:formatCode>General</c:formatCode>
                <c:ptCount val="10"/>
                <c:pt idx="2">
                  <c:v>3466</c:v>
                </c:pt>
                <c:pt idx="8">
                  <c:v>3459</c:v>
                </c:pt>
              </c:numCache>
            </c:numRef>
          </c:val>
          <c:extLst>
            <c:ext xmlns:c16="http://schemas.microsoft.com/office/drawing/2014/chart" uri="{C3380CC4-5D6E-409C-BE32-E72D297353CC}">
              <c16:uniqueId val="{00000001-0972-4268-8269-C5BCE8F994CA}"/>
            </c:ext>
          </c:extLst>
        </c:ser>
        <c:ser>
          <c:idx val="1"/>
          <c:order val="1"/>
          <c:tx>
            <c:strRef>
              <c:f>Sheet3!$C$4:$C$5</c:f>
              <c:strCache>
                <c:ptCount val="1"/>
                <c:pt idx="0">
                  <c:v>Fully Meets</c:v>
                </c:pt>
              </c:strCache>
            </c:strRef>
          </c:tx>
          <c:invertIfNegative val="0"/>
          <c:dLbls>
            <c:spPr>
              <a:noFill/>
              <a:ln>
                <a:noFill/>
              </a:ln>
              <a:effectLst/>
            </c:spPr>
            <c:txPr>
              <a:bodyPr rot="-540000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trendlineType val="exp"/>
            <c:dispRSqr val="0"/>
            <c:dispEq val="0"/>
          </c:trendline>
          <c:cat>
            <c:strRef>
              <c:f>Sheet3!$A$6:$A$16</c:f>
              <c:strCache>
                <c:ptCount val="10"/>
                <c:pt idx="0">
                  <c:v>Aliana</c:v>
                </c:pt>
                <c:pt idx="1">
                  <c:v>Alisa</c:v>
                </c:pt>
                <c:pt idx="2">
                  <c:v>Clayton</c:v>
                </c:pt>
                <c:pt idx="3">
                  <c:v>Cory</c:v>
                </c:pt>
                <c:pt idx="4">
                  <c:v>James</c:v>
                </c:pt>
                <c:pt idx="5">
                  <c:v>Kayden</c:v>
                </c:pt>
                <c:pt idx="6">
                  <c:v>Lincoln</c:v>
                </c:pt>
                <c:pt idx="7">
                  <c:v>Milton</c:v>
                </c:pt>
                <c:pt idx="8">
                  <c:v>Saniya</c:v>
                </c:pt>
                <c:pt idx="9">
                  <c:v>Willow</c:v>
                </c:pt>
              </c:strCache>
            </c:strRef>
          </c:cat>
          <c:val>
            <c:numRef>
              <c:f>Sheet3!$C$6:$C$16</c:f>
              <c:numCache>
                <c:formatCode>General</c:formatCode>
                <c:ptCount val="10"/>
                <c:pt idx="1">
                  <c:v>3460</c:v>
                </c:pt>
                <c:pt idx="5">
                  <c:v>3463</c:v>
                </c:pt>
              </c:numCache>
            </c:numRef>
          </c:val>
          <c:extLst>
            <c:ext xmlns:c16="http://schemas.microsoft.com/office/drawing/2014/chart" uri="{C3380CC4-5D6E-409C-BE32-E72D297353CC}">
              <c16:uniqueId val="{00000003-0972-4268-8269-C5BCE8F994CA}"/>
            </c:ext>
          </c:extLst>
        </c:ser>
        <c:ser>
          <c:idx val="2"/>
          <c:order val="2"/>
          <c:tx>
            <c:strRef>
              <c:f>Sheet3!$D$4:$D$5</c:f>
              <c:strCache>
                <c:ptCount val="1"/>
                <c:pt idx="0">
                  <c:v>Needs Improvement</c:v>
                </c:pt>
              </c:strCache>
            </c:strRef>
          </c:tx>
          <c:invertIfNegative val="0"/>
          <c:dLbls>
            <c:spPr>
              <a:noFill/>
              <a:ln>
                <a:noFill/>
              </a:ln>
              <a:effectLst/>
            </c:spPr>
            <c:txPr>
              <a:bodyPr rot="-540000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trendlineType val="movingAvg"/>
            <c:period val="2"/>
            <c:dispRSqr val="0"/>
            <c:dispEq val="0"/>
          </c:trendline>
          <c:cat>
            <c:strRef>
              <c:f>Sheet3!$A$6:$A$16</c:f>
              <c:strCache>
                <c:ptCount val="10"/>
                <c:pt idx="0">
                  <c:v>Aliana</c:v>
                </c:pt>
                <c:pt idx="1">
                  <c:v>Alisa</c:v>
                </c:pt>
                <c:pt idx="2">
                  <c:v>Clayton</c:v>
                </c:pt>
                <c:pt idx="3">
                  <c:v>Cory</c:v>
                </c:pt>
                <c:pt idx="4">
                  <c:v>James</c:v>
                </c:pt>
                <c:pt idx="5">
                  <c:v>Kayden</c:v>
                </c:pt>
                <c:pt idx="6">
                  <c:v>Lincoln</c:v>
                </c:pt>
                <c:pt idx="7">
                  <c:v>Milton</c:v>
                </c:pt>
                <c:pt idx="8">
                  <c:v>Saniya</c:v>
                </c:pt>
                <c:pt idx="9">
                  <c:v>Willow</c:v>
                </c:pt>
              </c:strCache>
            </c:strRef>
          </c:cat>
          <c:val>
            <c:numRef>
              <c:f>Sheet3!$D$6:$D$16</c:f>
              <c:numCache>
                <c:formatCode>General</c:formatCode>
                <c:ptCount val="10"/>
                <c:pt idx="0">
                  <c:v>3462</c:v>
                </c:pt>
                <c:pt idx="3">
                  <c:v>3458</c:v>
                </c:pt>
                <c:pt idx="4">
                  <c:v>3464</c:v>
                </c:pt>
                <c:pt idx="6">
                  <c:v>3461</c:v>
                </c:pt>
                <c:pt idx="7">
                  <c:v>3457</c:v>
                </c:pt>
                <c:pt idx="9">
                  <c:v>3465</c:v>
                </c:pt>
              </c:numCache>
            </c:numRef>
          </c:val>
          <c:extLst>
            <c:ext xmlns:c16="http://schemas.microsoft.com/office/drawing/2014/chart" uri="{C3380CC4-5D6E-409C-BE32-E72D297353CC}">
              <c16:uniqueId val="{00000005-0972-4268-8269-C5BCE8F994CA}"/>
            </c:ext>
          </c:extLst>
        </c:ser>
        <c:dLbls>
          <c:showLegendKey val="0"/>
          <c:showVal val="1"/>
          <c:showCatName val="0"/>
          <c:showSerName val="0"/>
          <c:showPercent val="0"/>
          <c:showBubbleSize val="0"/>
        </c:dLbls>
        <c:gapWidth val="444"/>
        <c:overlap val="-90"/>
        <c:axId val="287843072"/>
        <c:axId val="287844608"/>
      </c:barChart>
      <c:catAx>
        <c:axId val="287843072"/>
        <c:scaling>
          <c:orientation val="minMax"/>
        </c:scaling>
        <c:delete val="0"/>
        <c:axPos val="b"/>
        <c:majorGridlines/>
        <c:numFmt formatCode="General" sourceLinked="1"/>
        <c:majorTickMark val="none"/>
        <c:minorTickMark val="none"/>
        <c:tickLblPos val="nextTo"/>
        <c:txPr>
          <a:bodyPr rot="-60000000" vert="horz"/>
          <a:lstStyle/>
          <a:p>
            <a:pPr>
              <a:defRPr/>
            </a:pPr>
            <a:endParaRPr lang="en-US"/>
          </a:p>
        </c:txPr>
        <c:crossAx val="287844608"/>
        <c:crosses val="autoZero"/>
        <c:auto val="1"/>
        <c:lblAlgn val="ctr"/>
        <c:lblOffset val="100"/>
        <c:noMultiLvlLbl val="0"/>
      </c:catAx>
      <c:valAx>
        <c:axId val="287844608"/>
        <c:scaling>
          <c:orientation val="minMax"/>
        </c:scaling>
        <c:delete val="1"/>
        <c:axPos val="l"/>
        <c:numFmt formatCode="General" sourceLinked="1"/>
        <c:majorTickMark val="none"/>
        <c:minorTickMark val="none"/>
        <c:tickLblPos val="nextTo"/>
        <c:crossAx val="287843072"/>
        <c:crosses val="autoZero"/>
        <c:crossBetween val="between"/>
      </c:valAx>
    </c:plotArea>
    <c:legend>
      <c:legendPos val="r"/>
      <c:overlay val="0"/>
      <c:txPr>
        <a:bodyPr rot="0" vert="horz"/>
        <a:lstStyle/>
        <a:p>
          <a:pPr>
            <a:defRPr/>
          </a:pPr>
          <a:endParaRPr lang="en-US"/>
        </a:p>
      </c:txPr>
    </c:legend>
    <c:plotVisOnly val="1"/>
    <c:dispBlanksAs val="gap"/>
    <c:showDLblsOverMax val="0"/>
  </c:chart>
  <c:txPr>
    <a:bodyPr/>
    <a:lstStyle/>
    <a:p>
      <a:pPr>
        <a:defRPr sz="1800"/>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1"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dirty="0">
              <a:latin typeface="Times New Roman" panose="02020603050405020304" pitchFamily="18" charset="0"/>
              <a:cs typeface="Times New Roman" panose="02020603050405020304" pitchFamily="18" charset="0"/>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1"/>
    <dgm:cxn modelId="{787A2EE2-F54B-429C-937D-DBC8D42E9222}" type="presOf" srcId="{01B2341F-660A-420A-BCFD-BC0DF69DB203}" destId="{3AAFCA47-C0DE-48AD-B404-94F8257DDC50}" srcOrd="0" destOrd="0" presId="urn:microsoft.com/office/officeart/2005/8/layout/target3#1"/>
    <dgm:cxn modelId="{557C28E6-D16A-447F-820C-B6F228743AA2}" type="presOf" srcId="{D12BC7DB-DA74-4C98-85AD-7640BD8B8AA0}" destId="{4D50A400-A1F8-49CD-B33C-C5376B2701F1}" srcOrd="1" destOrd="0" presId="urn:microsoft.com/office/officeart/2005/8/layout/target3#1"/>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1"/>
    <dgm:cxn modelId="{0C7A2BE7-7E74-4177-AEEC-0AF05913F459}" type="presParOf" srcId="{3AAFCA47-C0DE-48AD-B404-94F8257DDC50}" destId="{1D44C9C1-EE53-423D-8B7E-498819AD7E73}" srcOrd="1" destOrd="0" presId="urn:microsoft.com/office/officeart/2005/8/layout/target3#1"/>
    <dgm:cxn modelId="{9BE453F2-DDFB-4C14-8EB9-35395451BA2E}" type="presParOf" srcId="{3AAFCA47-C0DE-48AD-B404-94F8257DDC50}" destId="{220E02D8-68AA-4C0E-BF51-BA594B8BAF6D}" srcOrd="2" destOrd="0" presId="urn:microsoft.com/office/officeart/2005/8/layout/target3#1"/>
    <dgm:cxn modelId="{D64F14F2-9B6B-4D57-AE30-10021370C853}" type="presParOf" srcId="{3AAFCA47-C0DE-48AD-B404-94F8257DDC50}" destId="{4D50A400-A1F8-49CD-B33C-C5376B2701F1}" srcOrd="3" destOrd="0" presId="urn:microsoft.com/office/officeart/2005/8/layout/targe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404937" cy="1404937"/>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702468" y="0"/>
          <a:ext cx="6703217" cy="140493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Times New Roman" panose="02020603050405020304" pitchFamily="18" charset="0"/>
              <a:cs typeface="Times New Roman" panose="02020603050405020304" pitchFamily="18" charset="0"/>
            </a:rPr>
            <a:t>Employee Performance Analysis Using Excel</a:t>
          </a:r>
        </a:p>
      </dsp:txBody>
      <dsp:txXfrm>
        <a:off x="702468" y="0"/>
        <a:ext cx="6703217" cy="1404937"/>
      </dsp:txXfrm>
    </dsp:sp>
  </dsp:spTree>
</dsp:drawing>
</file>

<file path=ppt/diagrams/layout1.xml><?xml version="1.0" encoding="utf-8"?>
<dgm:layoutDef xmlns:dgm="http://schemas.openxmlformats.org/drawingml/2006/diagram" xmlns:a="http://schemas.openxmlformats.org/drawingml/2006/main" uniqueId="urn:microsoft.com/office/officeart/2005/8/layout/target3#1">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508000" y="4853412"/>
            <a:ext cx="11277600" cy="1222375"/>
          </a:xfrm>
        </p:spPr>
        <p:txBody>
          <a:bodyPr anchor="t"/>
          <a:lstStyle/>
          <a:p>
            <a:r>
              <a:rPr kumimoji="0" lang="en-US"/>
              <a:t>Click to edit Master title style</a:t>
            </a:r>
          </a:p>
        </p:txBody>
      </p:sp>
      <p:sp>
        <p:nvSpPr>
          <p:cNvPr id="9" name="Subtitl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10972800" y="6473952"/>
            <a:ext cx="1011936" cy="246888"/>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5C6B4A9-1611-4792-9094-5F34BCA07E0B}"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549277"/>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549277"/>
            <a:ext cx="8331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42A54C80-263E-416B-A8E0-580EDEADCBDC}" type="datetimeFigureOut">
              <a:rPr lang="en-US" smtClean="0"/>
              <a:pPr/>
              <a:t>8/29/2024</a:t>
            </a:fld>
            <a:endParaRPr lang="en-US" dirty="0"/>
          </a:p>
        </p:txBody>
      </p:sp>
      <p:sp>
        <p:nvSpPr>
          <p:cNvPr id="19" name="Footer Placeholder 18"/>
          <p:cNvSpPr>
            <a:spLocks noGrp="1"/>
          </p:cNvSpPr>
          <p:nvPr>
            <p:ph type="ftr" sz="quarter" idx="11"/>
          </p:nvPr>
        </p:nvSpPr>
        <p:spPr>
          <a:xfrm>
            <a:off x="4775200" y="76201"/>
            <a:ext cx="3860800" cy="288925"/>
          </a:xfrm>
        </p:spPr>
        <p:txBody>
          <a:bodyPr/>
          <a:lstStyle/>
          <a:p>
            <a:endParaRPr lang="en-US" dirty="0"/>
          </a:p>
        </p:txBody>
      </p:sp>
      <p:sp>
        <p:nvSpPr>
          <p:cNvPr id="16" name="Slide Number Placeholder 15"/>
          <p:cNvSpPr>
            <a:spLocks noGrp="1"/>
          </p:cNvSpPr>
          <p:nvPr>
            <p:ph type="sldNum" sz="quarter" idx="12"/>
          </p:nvPr>
        </p:nvSpPr>
        <p:spPr>
          <a:xfrm>
            <a:off x="10972800" y="6473952"/>
            <a:ext cx="1011936" cy="246888"/>
          </a:xfrm>
        </p:spPr>
        <p:txBody>
          <a:bodyPr/>
          <a:lstStyle/>
          <a:p>
            <a:fld id="{519954A3-9DFD-4C44-94BA-B95130A3BA1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6" name="Slide Number Placeholder 1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7"/>
          <p:cNvSpPr>
            <a:spLocks noGrp="1"/>
          </p:cNvSpPr>
          <p:nvPr>
            <p:ph type="title"/>
          </p:nvPr>
        </p:nvSpPr>
        <p:spPr>
          <a:xfrm>
            <a:off x="240633" y="2947086"/>
            <a:ext cx="11582400" cy="1184825"/>
          </a:xfrm>
        </p:spPr>
        <p:txBody>
          <a:bodyPr rtlCol="0" anchor="t"/>
          <a:lstStyle>
            <a:lvl1pPr algn="r">
              <a:defRPr/>
            </a:lvl1pPr>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2336" y="457200"/>
            <a:ext cx="11582400" cy="841248"/>
          </a:xfrm>
        </p:spPr>
        <p:txBody>
          <a:bodyPr/>
          <a:lstStyle/>
          <a:p>
            <a:r>
              <a:rPr kumimoji="0" lang="en-US"/>
              <a:t>Click to edit Master title style</a:t>
            </a:r>
          </a:p>
        </p:txBody>
      </p:sp>
      <p:sp>
        <p:nvSpPr>
          <p:cNvPr id="14"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fld id="{42A54C80-263E-416B-A8E0-580EDEADCBDC}" type="datetimeFigureOut">
              <a:rPr lang="en-US" smtClean="0"/>
              <a:pPr/>
              <a:t>8/29/2024</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519954A3-9DFD-4C44-94BA-B95130A3BA1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06400" y="5410200"/>
            <a:ext cx="11480800" cy="882650"/>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972800" y="6477000"/>
            <a:ext cx="1016000" cy="246888"/>
          </a:xfrm>
        </p:spPr>
        <p:txBody>
          <a:bodyPr/>
          <a:lstStyle/>
          <a:p>
            <a:fld id="{D57F1E4F-1CFF-5643-939E-217C01CDF565}" type="slidenum">
              <a:rPr lang="en-US" smtClean="0"/>
              <a:pPr/>
              <a:t>‹#›</a:t>
            </a:fld>
            <a:endParaRPr lang="en-US" dirty="0"/>
          </a:p>
        </p:txBody>
      </p:sp>
      <p:sp>
        <p:nvSpPr>
          <p:cNvPr id="11" name="Straight Connector 10"/>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2336" y="457200"/>
            <a:ext cx="11582400" cy="841248"/>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609600" y="5486400"/>
            <a:ext cx="11277600" cy="52070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42A54C80-263E-416B-A8E0-580EDEADCBDC}" type="datetimeFigureOut">
              <a:rPr lang="en-US" smtClean="0"/>
              <a:pPr/>
              <a:t>8/29/2024</a:t>
            </a:fld>
            <a:endParaRPr lang="en-US" dirty="0"/>
          </a:p>
        </p:txBody>
      </p:sp>
      <p:sp>
        <p:nvSpPr>
          <p:cNvPr id="29" name="Footer Placeholder 28"/>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a:t>Click icon to add picture</a:t>
            </a:r>
            <a:endParaRPr kumimoji="0"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D57F1E4F-1CFF-5643-939E-217C01CDF565}" type="slidenum">
              <a:rPr lang="en-US" smtClean="0"/>
              <a:pPr/>
              <a:t>‹#›</a:t>
            </a:fld>
            <a:endParaRPr lang="en-US" dirty="0"/>
          </a:p>
        </p:txBody>
      </p:sp>
      <p:sp>
        <p:nvSpPr>
          <p:cNvPr id="17" name="Title 16"/>
          <p:cNvSpPr>
            <a:spLocks noGrp="1"/>
          </p:cNvSpPr>
          <p:nvPr>
            <p:ph type="title"/>
          </p:nvPr>
        </p:nvSpPr>
        <p:spPr>
          <a:xfrm>
            <a:off x="508000" y="4993760"/>
            <a:ext cx="7823200" cy="522288"/>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406400" y="1554163"/>
            <a:ext cx="115824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fld id="{B61BEF0D-F0BB-DE4B-95CE-6DB70DBA9567}" type="datetimeFigureOut">
              <a:rPr lang="en-US" smtClean="0"/>
              <a:pPr/>
              <a:t>8/29/2024</a:t>
            </a:fld>
            <a:endParaRPr lang="en-US" dirty="0"/>
          </a:p>
        </p:txBody>
      </p:sp>
      <p:sp>
        <p:nvSpPr>
          <p:cNvPr id="28" name="Footer Placeholder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p>
        </p:txBody>
      </p:sp>
      <p:sp>
        <p:nvSpPr>
          <p:cNvPr id="5" name="Slide Number Placeholder 4"/>
          <p:cNvSpPr>
            <a:spLocks noGrp="1"/>
          </p:cNvSpPr>
          <p:nvPr>
            <p:ph type="sldNum" sz="quarter" idx="4"/>
          </p:nvPr>
        </p:nvSpPr>
        <p:spPr>
          <a:xfrm>
            <a:off x="10972800" y="6477001"/>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fld id="{D57F1E4F-1CFF-5643-939E-217C01CDF565}" type="slidenum">
              <a:rPr lang="en-US" smtClean="0"/>
              <a:pPr/>
              <a:t>‹#›</a:t>
            </a:fld>
            <a:endParaRPr lang="en-US" dirty="0"/>
          </a:p>
        </p:txBody>
      </p:sp>
      <p:sp>
        <p:nvSpPr>
          <p:cNvPr id="10" name="Title Placeholder 9"/>
          <p:cNvSpPr>
            <a:spLocks noGrp="1"/>
          </p:cNvSpPr>
          <p:nvPr>
            <p:ph type="title"/>
          </p:nvPr>
        </p:nvSpPr>
        <p:spPr>
          <a:xfrm>
            <a:off x="406400" y="457200"/>
            <a:ext cx="11582400" cy="8382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b="1" dirty="0">
                <a:solidFill>
                  <a:schemeClr val="tx1"/>
                </a:solidFill>
                <a:latin typeface="Times New Roman" panose="02000000000000000000" pitchFamily="2" charset="0"/>
                <a:ea typeface="Times New Roman" panose="02000000000000000000" pitchFamily="2"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821634" y="3083859"/>
            <a:ext cx="9308483" cy="2062103"/>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PRESENTED BY: NIVETHA.E</a:t>
            </a:r>
          </a:p>
          <a:p>
            <a:r>
              <a:rPr lang="en-US" sz="3200" dirty="0">
                <a:latin typeface="Times New Roman" panose="02020603050405020304" pitchFamily="18" charset="0"/>
                <a:cs typeface="Times New Roman" panose="02020603050405020304" pitchFamily="18" charset="0"/>
              </a:rPr>
              <a:t>REGISTER NO: asunm1325312208212</a:t>
            </a:r>
          </a:p>
          <a:p>
            <a:r>
              <a:rPr lang="en-US" sz="3200" dirty="0">
                <a:latin typeface="Times New Roman" panose="02020603050405020304" pitchFamily="18" charset="0"/>
                <a:cs typeface="Times New Roman" panose="02020603050405020304" pitchFamily="18" charset="0"/>
              </a:rPr>
              <a:t>DEPARTMENT: COMMERCE </a:t>
            </a:r>
          </a:p>
          <a:p>
            <a:r>
              <a:rPr lang="en-US" sz="3200" dirty="0">
                <a:latin typeface="Times New Roman" panose="02020603050405020304" pitchFamily="18" charset="0"/>
                <a:cs typeface="Times New Roman" panose="02020603050405020304" pitchFamily="18" charset="0"/>
              </a:rPr>
              <a:t>COLLEGE: SIR THEAGARAYA COLLEGE</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RESULTS</a:t>
            </a:r>
          </a:p>
        </p:txBody>
      </p:sp>
      <p:graphicFrame>
        <p:nvGraphicFramePr>
          <p:cNvPr id="4" name="Chart 3"/>
          <p:cNvGraphicFramePr>
            <a:graphicFrameLocks/>
          </p:cNvGraphicFramePr>
          <p:nvPr>
            <p:extLst>
              <p:ext uri="{D42A27DB-BD31-4B8C-83A1-F6EECF244321}">
                <p14:modId xmlns:p14="http://schemas.microsoft.com/office/powerpoint/2010/main" val="2210595267"/>
              </p:ext>
            </p:extLst>
          </p:nvPr>
        </p:nvGraphicFramePr>
        <p:xfrm>
          <a:off x="1375892" y="1799823"/>
          <a:ext cx="7124163" cy="41115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A5BB338F-17D2-E5B8-A96E-A64A50E61AED}"/>
              </a:ext>
            </a:extLst>
          </p:cNvPr>
          <p:cNvSpPr txBox="1"/>
          <p:nvPr/>
        </p:nvSpPr>
        <p:spPr>
          <a:xfrm>
            <a:off x="1213490" y="1549741"/>
            <a:ext cx="8733972"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In conclusion, employee performance analysis is crucial for organizations seeking to evaluate both individual and team performance. It enables the identification of areas for improvement and supports informed decision-making to foster business success. Regular performance assessments help align individual goals with organizational objectives, facilitate talent development and retention, and boost employee engagement and motivation. This approach not only enhances productivity and efficiency but also contributes to business growth. By investing in performance analysis, organizations can build a high-performing workforce that drives innovation and achieves sustainable competitive advantage, while simultaneously improving employee satisfaction and retention.</a:t>
            </a:r>
          </a:p>
        </p:txBody>
      </p:sp>
    </p:spTree>
    <p:extLst>
      <p:ext uri="{BB962C8B-B14F-4D97-AF65-F5344CB8AC3E}">
        <p14:creationId xmlns:p14="http://schemas.microsoft.com/office/powerpoint/2010/main" val="3712912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1095375" y="821531"/>
            <a:ext cx="7953340" cy="790439"/>
          </a:xfrm>
        </p:spPr>
        <p:txBody>
          <a:bodyPr>
            <a:noAutofit/>
          </a:bodyPr>
          <a:lstStyle/>
          <a:p>
            <a:r>
              <a:rPr lang="en-US" sz="5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2027470740"/>
              </p:ext>
            </p:extLst>
          </p:nvPr>
        </p:nvGraphicFramePr>
        <p:xfrm>
          <a:off x="1559720" y="2268140"/>
          <a:ext cx="7405686" cy="1404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2018111" y="1963149"/>
            <a:ext cx="4291249" cy="3760744"/>
          </a:xfrm>
        </p:spPr>
        <p:txBody>
          <a:bodyPr>
            <a:noAutofit/>
          </a:bodyPr>
          <a:lstStyle/>
          <a:p>
            <a:pPr algn="l"/>
            <a:r>
              <a:rPr lang="en-US" sz="2400" b="1" dirty="0">
                <a:solidFill>
                  <a:schemeClr val="tx1"/>
                </a:solidFill>
                <a:latin typeface="Times New Roman" panose="02020603050405020304" pitchFamily="18" charset="0"/>
                <a:cs typeface="Times New Roman" panose="02020603050405020304" pitchFamily="18" charset="0"/>
              </a:rPr>
              <a:t>1.Problem Statement</a:t>
            </a:r>
          </a:p>
          <a:p>
            <a:pPr algn="l"/>
            <a:r>
              <a:rPr lang="en-US" sz="2400" b="1" dirty="0">
                <a:solidFill>
                  <a:schemeClr val="tx1"/>
                </a:solidFill>
                <a:latin typeface="Times New Roman" panose="02020603050405020304" pitchFamily="18" charset="0"/>
                <a:cs typeface="Times New Roman" panose="02020603050405020304" pitchFamily="18" charset="0"/>
              </a:rPr>
              <a:t>2. Project Overview</a:t>
            </a:r>
          </a:p>
          <a:p>
            <a:pPr algn="l"/>
            <a:r>
              <a:rPr lang="en-US" sz="2400" b="1" dirty="0">
                <a:solidFill>
                  <a:schemeClr val="tx1"/>
                </a:solidFill>
                <a:latin typeface="Times New Roman" panose="02020603050405020304" pitchFamily="18" charset="0"/>
                <a:cs typeface="Times New Roman" panose="02020603050405020304" pitchFamily="18" charset="0"/>
              </a:rPr>
              <a:t>3.End Users</a:t>
            </a:r>
          </a:p>
          <a:p>
            <a:pPr algn="l"/>
            <a:r>
              <a:rPr lang="en-US" sz="2400" b="1" dirty="0">
                <a:solidFill>
                  <a:schemeClr val="tx1"/>
                </a:solidFill>
                <a:latin typeface="Times New Roman" panose="02020603050405020304" pitchFamily="18" charset="0"/>
                <a:cs typeface="Times New Roman" panose="02020603050405020304" pitchFamily="18" charset="0"/>
              </a:rPr>
              <a:t>4.Our Solution and Proposition</a:t>
            </a:r>
          </a:p>
          <a:p>
            <a:pPr algn="l"/>
            <a:r>
              <a:rPr lang="en-US" sz="2400" b="1" dirty="0">
                <a:solidFill>
                  <a:schemeClr val="tx1"/>
                </a:solidFill>
                <a:latin typeface="Times New Roman" panose="02020603050405020304" pitchFamily="18" charset="0"/>
                <a:cs typeface="Times New Roman" panose="02020603050405020304" pitchFamily="18" charset="0"/>
              </a:rPr>
              <a:t>5. Dataset Description</a:t>
            </a:r>
          </a:p>
          <a:p>
            <a:pPr algn="l"/>
            <a:r>
              <a:rPr lang="en-US" sz="2400" b="1" dirty="0">
                <a:solidFill>
                  <a:schemeClr val="tx1"/>
                </a:solidFill>
                <a:latin typeface="Times New Roman" panose="02020603050405020304" pitchFamily="18" charset="0"/>
                <a:cs typeface="Times New Roman" panose="02020603050405020304" pitchFamily="18" charset="0"/>
              </a:rPr>
              <a:t>6. Modelling Approach</a:t>
            </a:r>
          </a:p>
          <a:p>
            <a:pPr algn="l"/>
            <a:r>
              <a:rPr lang="en-US" sz="2400" b="1" dirty="0">
                <a:solidFill>
                  <a:schemeClr val="tx1"/>
                </a:solidFill>
                <a:latin typeface="Times New Roman" panose="02020603050405020304" pitchFamily="18" charset="0"/>
                <a:cs typeface="Times New Roman" panose="02020603050405020304" pitchFamily="18" charset="0"/>
              </a:rPr>
              <a:t>7. Results and Discussion</a:t>
            </a:r>
          </a:p>
          <a:p>
            <a:pPr algn="l"/>
            <a:r>
              <a:rPr lang="en-US" sz="2400" b="1" dirty="0">
                <a:solidFill>
                  <a:schemeClr val="tx1"/>
                </a:solidFill>
                <a:latin typeface="Times New Roman" panose="02020603050405020304" pitchFamily="18" charset="0"/>
                <a:cs typeface="Times New Roman" panose="02020603050405020304" pitchFamily="18" charset="0"/>
              </a:rPr>
              <a:t>8.Conclusion</a:t>
            </a:r>
          </a:p>
        </p:txBody>
      </p:sp>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rot="10800000" flipV="1">
            <a:off x="911246" y="95262"/>
            <a:ext cx="8351815" cy="989585"/>
          </a:xfrm>
        </p:spPr>
        <p:txBody>
          <a:bodyPr>
            <a:normAutofit/>
          </a:bodyPr>
          <a:lstStyle/>
          <a:p>
            <a:r>
              <a:rPr lang="en-US" sz="5400" b="1" dirty="0">
                <a:solidFill>
                  <a:schemeClr val="tx1"/>
                </a:solidFill>
                <a:latin typeface="Times New Roman" panose="02020603050405020304" pitchFamily="18" charset="0"/>
                <a:cs typeface="Times New Roman" panose="02020603050405020304" pitchFamily="18" charset="0"/>
              </a:rPr>
              <a:t>AGENDA</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a:off x="1789043" y="5893594"/>
            <a:ext cx="483083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82818"/>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930443"/>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344706" y="2030058"/>
            <a:ext cx="9502588" cy="3393282"/>
          </a:xfrm>
          <a:solidFill>
            <a:schemeClr val="bg1"/>
          </a:solidFill>
          <a:ln>
            <a:noFill/>
          </a:ln>
        </p:spPr>
        <p:style>
          <a:lnRef idx="2">
            <a:schemeClr val="dk1"/>
          </a:lnRef>
          <a:fillRef idx="1">
            <a:schemeClr val="lt1"/>
          </a:fillRef>
          <a:effectRef idx="0">
            <a:schemeClr val="dk1"/>
          </a:effectRef>
          <a:fontRef idx="minor">
            <a:schemeClr val="dk1"/>
          </a:fontRef>
        </p:style>
        <p:txBody>
          <a:bodyPr>
            <a:normAutofit/>
          </a:bodyPr>
          <a:lstStyle/>
          <a:p>
            <a:pPr algn="l"/>
            <a:r>
              <a:rPr lang="en-US" sz="2400" dirty="0">
                <a:solidFill>
                  <a:schemeClr val="tx1"/>
                </a:solidFill>
                <a:latin typeface="Times New Roman" panose="02020603050405020304" pitchFamily="18" charset="0"/>
                <a:cs typeface="Times New Roman" panose="02020603050405020304" pitchFamily="18" charset="0"/>
              </a:rPr>
              <a:t>1. Accurate, consistent, and unbiased performance metrics</a:t>
            </a:r>
          </a:p>
          <a:p>
            <a:pPr algn="l"/>
            <a:r>
              <a:rPr lang="en-US" sz="2400" dirty="0">
                <a:solidFill>
                  <a:schemeClr val="tx1"/>
                </a:solidFill>
                <a:latin typeface="Times New Roman" panose="02020603050405020304" pitchFamily="18" charset="0"/>
                <a:cs typeface="Times New Roman" panose="02020603050405020304" pitchFamily="18" charset="0"/>
              </a:rPr>
              <a:t>2. Effective goal-setting and expectation management</a:t>
            </a:r>
          </a:p>
          <a:p>
            <a:pPr algn="l"/>
            <a:r>
              <a:rPr lang="en-US" sz="2400" dirty="0">
                <a:solidFill>
                  <a:schemeClr val="tx1"/>
                </a:solidFill>
                <a:latin typeface="Times New Roman" panose="02020603050405020304" pitchFamily="18" charset="0"/>
                <a:cs typeface="Times New Roman" panose="02020603050405020304" pitchFamily="18" charset="0"/>
              </a:rPr>
              <a:t>3. Continuous feedback and personalized coaching</a:t>
            </a:r>
          </a:p>
          <a:p>
            <a:pPr algn="l"/>
            <a:r>
              <a:rPr lang="en-US" sz="2400" dirty="0">
                <a:solidFill>
                  <a:schemeClr val="tx1"/>
                </a:solidFill>
                <a:latin typeface="Times New Roman" panose="02020603050405020304" pitchFamily="18" charset="0"/>
                <a:cs typeface="Times New Roman" panose="02020603050405020304" pitchFamily="18" charset="0"/>
              </a:rPr>
              <a:t>4. Structured programs for identifying and developing high-potential employees</a:t>
            </a:r>
          </a:p>
          <a:p>
            <a:pPr algn="l"/>
            <a:r>
              <a:rPr lang="en-US" sz="2400" dirty="0">
                <a:solidFill>
                  <a:schemeClr val="tx1"/>
                </a:solidFill>
                <a:latin typeface="Times New Roman" panose="02020603050405020304" pitchFamily="18" charset="0"/>
                <a:cs typeface="Times New Roman" panose="02020603050405020304" pitchFamily="18" charset="0"/>
              </a:rPr>
              <a:t>5. Targeted interventions and support for employees needing improvement</a:t>
            </a:r>
          </a:p>
          <a:p>
            <a:pPr algn="l"/>
            <a:r>
              <a:rPr lang="en-US" sz="2400" dirty="0">
                <a:solidFill>
                  <a:schemeClr val="tx1"/>
                </a:solidFill>
                <a:latin typeface="Times New Roman" panose="02020603050405020304" pitchFamily="18" charset="0"/>
                <a:cs typeface="Times New Roman" panose="02020603050405020304" pitchFamily="18" charset="0"/>
              </a:rPr>
              <a:t>6. Data-driven insights to inform strategic HR decisions</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5400" b="1" dirty="0">
                <a:solidFill>
                  <a:schemeClr val="tx1"/>
                </a:solidFill>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351182" y="181958"/>
            <a:ext cx="8535844"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E8F864DA-C810-64B1-9BB4-815562A64AB6}"/>
              </a:ext>
            </a:extLst>
          </p:cNvPr>
          <p:cNvSpPr txBox="1"/>
          <p:nvPr/>
        </p:nvSpPr>
        <p:spPr>
          <a:xfrm>
            <a:off x="1164990" y="2090172"/>
            <a:ext cx="6506764" cy="2677656"/>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current performance evaluation processes and identify areas for improvement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 and implement a new performance analysis framework and tools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Integrate feedback and coaching mechanisms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Provide training and support for managers and employees</a:t>
            </a:r>
          </a:p>
        </p:txBody>
      </p:sp>
      <p:sp>
        <p:nvSpPr>
          <p:cNvPr id="3" name="TextBox 2">
            <a:extLst>
              <a:ext uri="{FF2B5EF4-FFF2-40B4-BE49-F238E27FC236}">
                <a16:creationId xmlns:a16="http://schemas.microsoft.com/office/drawing/2014/main" id="{F10B425E-846D-3DF8-D3C3-199B68E132F4}"/>
              </a:ext>
            </a:extLst>
          </p:cNvPr>
          <p:cNvSpPr txBox="1"/>
          <p:nvPr/>
        </p:nvSpPr>
        <p:spPr>
          <a:xfrm rot="10800000">
            <a:off x="1164990" y="3075057"/>
            <a:ext cx="8917806" cy="707886"/>
          </a:xfrm>
          <a:prstGeom prst="rect">
            <a:avLst/>
          </a:prstGeom>
          <a:noFill/>
        </p:spPr>
        <p:txBody>
          <a:bodyPr wrap="square" rtlCol="0">
            <a:spAutoFit/>
          </a:bodyPr>
          <a:lstStyle/>
          <a:p>
            <a:pPr algn="l"/>
            <a:endParaRPr lang="en-US" sz="4000"/>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439431" y="0"/>
            <a:ext cx="8865705" cy="1754326"/>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D922B94F-1395-F867-4020-62B8B2A3EEA5}"/>
              </a:ext>
            </a:extLst>
          </p:cNvPr>
          <p:cNvSpPr txBox="1"/>
          <p:nvPr/>
        </p:nvSpPr>
        <p:spPr>
          <a:xfrm rot="10800000" flipH="1" flipV="1">
            <a:off x="1203340" y="2539812"/>
            <a:ext cx="5453007" cy="1938992"/>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Managers and Supervisors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Human Resources (HR) Professionals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Executives and Leadership Teams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Compensation Analysts</a:t>
            </a:r>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OUR SOLUTION AND ITS VALUE PROPOSITION</a:t>
            </a:r>
          </a:p>
        </p:txBody>
      </p:sp>
      <p:sp>
        <p:nvSpPr>
          <p:cNvPr id="4" name="TextBox 3">
            <a:extLst>
              <a:ext uri="{FF2B5EF4-FFF2-40B4-BE49-F238E27FC236}">
                <a16:creationId xmlns:a16="http://schemas.microsoft.com/office/drawing/2014/main" id="{0B149995-804E-0693-5C37-3EA46A1227BF}"/>
              </a:ext>
            </a:extLst>
          </p:cNvPr>
          <p:cNvSpPr txBox="1"/>
          <p:nvPr/>
        </p:nvSpPr>
        <p:spPr>
          <a:xfrm>
            <a:off x="225287" y="2339676"/>
            <a:ext cx="10688997" cy="3416320"/>
          </a:xfrm>
          <a:prstGeom prst="rect">
            <a:avLst/>
          </a:prstGeom>
          <a:noFill/>
        </p:spPr>
        <p:txBody>
          <a:bodyPr wrap="square">
            <a:spAutoFit/>
          </a:bodyPr>
          <a:lstStyle/>
          <a:p>
            <a:pPr marL="342900" indent="-342900">
              <a:buAutoNum type="arabicPeriod"/>
            </a:pPr>
            <a:r>
              <a:rPr lang="en-US" sz="2400" b="1" dirty="0">
                <a:latin typeface="Times New Roman" panose="02020603050405020304" pitchFamily="18" charset="0"/>
                <a:cs typeface="Times New Roman" panose="02020603050405020304" pitchFamily="18" charset="0"/>
              </a:rPr>
              <a:t>Performance Management SoftwareValue Proposition:</a:t>
            </a:r>
            <a:r>
              <a:rPr lang="en-US" sz="2400" dirty="0">
                <a:latin typeface="Times New Roman" panose="02020603050405020304" pitchFamily="18" charset="0"/>
                <a:cs typeface="Times New Roman" panose="02020603050405020304" pitchFamily="18" charset="0"/>
              </a:rPr>
              <a:t> Streamlines the evaluation process with automated tracking, real-time feedback, and goal-setting tools. Enhances consistency and transparency in performance reviews.</a:t>
            </a:r>
          </a:p>
          <a:p>
            <a:pPr marL="342900" indent="-342900">
              <a:buAutoNum type="arabicPeriod"/>
            </a:pPr>
            <a:r>
              <a:rPr lang="en-US" sz="2400" b="1" dirty="0">
                <a:latin typeface="Times New Roman" panose="02020603050405020304" pitchFamily="18" charset="0"/>
                <a:cs typeface="Times New Roman" panose="02020603050405020304" pitchFamily="18" charset="0"/>
              </a:rPr>
              <a:t>Analytics and Reporting DashboardsValue Proposition: </a:t>
            </a:r>
            <a:r>
              <a:rPr lang="zh-CN" altLang="en-US" sz="2400" b="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ffers detailed insights and visualizations of performance metrics, enabling data-driven decision-making and identification of trends or areas for improvement.</a:t>
            </a:r>
          </a:p>
          <a:p>
            <a:pPr marL="342900" indent="-342900">
              <a:buAutoNum type="arabicPeriod"/>
            </a:pPr>
            <a:r>
              <a:rPr lang="en-US" sz="2400" b="1" dirty="0">
                <a:latin typeface="Times New Roman" panose="02020603050405020304" pitchFamily="18" charset="0"/>
                <a:cs typeface="Times New Roman" panose="02020603050405020304" pitchFamily="18" charset="0"/>
              </a:rPr>
              <a:t>Development and Training PlatformsValue Proposition: I</a:t>
            </a:r>
            <a:r>
              <a:rPr lang="en-US" sz="2400" dirty="0">
                <a:latin typeface="Times New Roman" panose="02020603050405020304" pitchFamily="18" charset="0"/>
                <a:cs typeface="Times New Roman" panose="02020603050405020304" pitchFamily="18" charset="0"/>
              </a:rPr>
              <a:t>dentifies skill gaps and provides targeted learning resources and training programs, supporting employee growth and development based on performance data.</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90329" y="397565"/>
            <a:ext cx="9860021"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213489" y="1566788"/>
            <a:ext cx="7281155" cy="4893647"/>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400" dirty="0">
                <a:latin typeface="Times New Roman" panose="02020603050405020304" pitchFamily="18" charset="0"/>
                <a:cs typeface="Times New Roman" panose="02020603050405020304" pitchFamily="18" charset="0"/>
              </a:rPr>
              <a:t>: Unique identifier for each employee in the    organization.</a:t>
            </a:r>
          </a:p>
          <a:p>
            <a:endParaRPr lang="en-US" sz="2400" dirty="0">
              <a:latin typeface="Times New Roman" panose="02020603050405020304" pitchFamily="18" charset="0"/>
              <a:cs typeface="Times New Roman" panose="02020603050405020304" pitchFamily="18" charset="0"/>
            </a:endParaRPr>
          </a:p>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400" dirty="0">
                <a:latin typeface="Times New Roman" panose="02020603050405020304" pitchFamily="18" charset="0"/>
                <a:cs typeface="Times New Roman" panose="02020603050405020304" pitchFamily="18" charset="0"/>
              </a:rPr>
              <a:t>: The first name of the employee.</a:t>
            </a:r>
          </a:p>
          <a:p>
            <a:endParaRPr lang="en-US" sz="2400" dirty="0">
              <a:latin typeface="Times New Roman" panose="02020603050405020304" pitchFamily="18" charset="0"/>
              <a:cs typeface="Times New Roman" panose="02020603050405020304" pitchFamily="18" charset="0"/>
            </a:endParaRPr>
          </a:p>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400" dirty="0">
                <a:latin typeface="Times New Roman" panose="02020603050405020304" pitchFamily="18" charset="0"/>
                <a:cs typeface="Times New Roman" panose="02020603050405020304" pitchFamily="18" charset="0"/>
              </a:rPr>
              <a:t>: The pay zone or salary band to which the employee's compensation falls.</a:t>
            </a:r>
          </a:p>
          <a:p>
            <a:endParaRPr lang="en-US" sz="2400" dirty="0">
              <a:latin typeface="Times New Roman" panose="02020603050405020304" pitchFamily="18" charset="0"/>
              <a:cs typeface="Times New Roman" panose="02020603050405020304" pitchFamily="18" charset="0"/>
            </a:endParaRPr>
          </a:p>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400" dirty="0">
                <a:latin typeface="Times New Roman" panose="02020603050405020304" pitchFamily="18" charset="0"/>
                <a:cs typeface="Times New Roman" panose="02020603050405020304" pitchFamily="18" charset="0"/>
              </a:rPr>
              <a:t>: The broader category or type of department the employee's work is associated with.</a:t>
            </a:r>
          </a:p>
          <a:p>
            <a:endParaRPr lang="en-US" sz="2400" dirty="0">
              <a:latin typeface="Times New Roman" panose="02020603050405020304" pitchFamily="18" charset="0"/>
              <a:cs typeface="Times New Roman" panose="02020603050405020304" pitchFamily="18" charset="0"/>
            </a:endParaRPr>
          </a:p>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4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MODELLING</a:t>
            </a:r>
          </a:p>
        </p:txBody>
      </p:sp>
      <p:sp>
        <p:nvSpPr>
          <p:cNvPr id="3" name="TextBox 2">
            <a:extLst>
              <a:ext uri="{FF2B5EF4-FFF2-40B4-BE49-F238E27FC236}">
                <a16:creationId xmlns:a16="http://schemas.microsoft.com/office/drawing/2014/main" id="{615D1BE8-D50D-445F-BF7A-D1E5619C1381}"/>
              </a:ext>
            </a:extLst>
          </p:cNvPr>
          <p:cNvSpPr txBox="1"/>
          <p:nvPr/>
        </p:nvSpPr>
        <p:spPr>
          <a:xfrm>
            <a:off x="1083468" y="2035968"/>
            <a:ext cx="8927819"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set: Kaggle, Employee dataset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Feature Selection:</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Slicer,</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Designing, Conditional formating </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Cleaning: Missing values, Irrelevant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Pivot Table: Employee ID, First Name, Payzone, DepartmentType, Current Employee Rating.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Report: Slicer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Chart:</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Report of Employee Performance based on their current ratings is represented as column chart.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77063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333</TotalTime>
  <Words>505</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Franklin Gothic Book</vt:lpstr>
      <vt:lpstr>Franklin Gothic Medium</vt:lpstr>
      <vt:lpstr>Times New Roman</vt:lpstr>
      <vt:lpstr>Wingdings 2</vt:lpstr>
      <vt:lpstr>Trek</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Nishanthini Nisha</cp:lastModifiedBy>
  <cp:revision>31</cp:revision>
  <dcterms:created xsi:type="dcterms:W3CDTF">2024-08-21T00:32:52Z</dcterms:created>
  <dcterms:modified xsi:type="dcterms:W3CDTF">2024-08-29T06:05:37Z</dcterms:modified>
</cp:coreProperties>
</file>