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5" r:id="rId5"/>
    <p:sldId id="266" r:id="rId6"/>
    <p:sldId id="268" r:id="rId7"/>
    <p:sldId id="259" r:id="rId8"/>
    <p:sldId id="260" r:id="rId9"/>
    <p:sldId id="261" r:id="rId10"/>
    <p:sldId id="262" r:id="rId11"/>
    <p:sldId id="263" r:id="rId12"/>
    <p:sldId id="269" r:id="rId13"/>
    <p:sldId id="270"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6D15933-54F7-4A2A-97FB-23977F18CE1F}" type="datetimeFigureOut">
              <a:rPr lang="en-US" smtClean="0"/>
              <a:pPr/>
              <a:t>7/31/2022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5BE3E6E-8630-4728-A93F-6332E348DA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6D15933-54F7-4A2A-97FB-23977F18CE1F}" type="datetimeFigureOut">
              <a:rPr lang="en-US" smtClean="0"/>
              <a:pPr/>
              <a:t>7/31/2022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5BE3E6E-8630-4728-A93F-6332E348DA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6D15933-54F7-4A2A-97FB-23977F18CE1F}" type="datetimeFigureOut">
              <a:rPr lang="en-US" smtClean="0"/>
              <a:pPr/>
              <a:t>7/31/2022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5BE3E6E-8630-4728-A93F-6332E348DA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6D15933-54F7-4A2A-97FB-23977F18CE1F}" type="datetimeFigureOut">
              <a:rPr lang="en-US" smtClean="0"/>
              <a:pPr/>
              <a:t>7/31/2022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BE3E6E-8630-4728-A93F-6332E348DA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6D15933-54F7-4A2A-97FB-23977F18CE1F}" type="datetimeFigureOut">
              <a:rPr lang="en-US" smtClean="0"/>
              <a:pPr/>
              <a:t>7/31/2022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BE3E6E-8630-4728-A93F-6332E348DA1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6D15933-54F7-4A2A-97FB-23977F18CE1F}" type="datetimeFigureOut">
              <a:rPr lang="en-US" smtClean="0"/>
              <a:pPr/>
              <a:t>7/31/2022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5BE3E6E-8630-4728-A93F-6332E348DA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E:\ApowerREC\20220731_034818.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INTERNSHIP STUDIO ETHICAL HACKING PROJECT TASK 3</a:t>
            </a:r>
            <a:endParaRPr lang="en-US" dirty="0"/>
          </a:p>
        </p:txBody>
      </p:sp>
      <p:sp>
        <p:nvSpPr>
          <p:cNvPr id="3" name="Subtitle 2"/>
          <p:cNvSpPr>
            <a:spLocks noGrp="1"/>
          </p:cNvSpPr>
          <p:nvPr>
            <p:ph type="subTitle" idx="1"/>
          </p:nvPr>
        </p:nvSpPr>
        <p:spPr/>
        <p:txBody>
          <a:bodyPr>
            <a:normAutofit/>
          </a:bodyPr>
          <a:lstStyle/>
          <a:p>
            <a:r>
              <a:rPr lang="en-US" sz="1800" dirty="0" smtClean="0"/>
              <a:t>Find Any Vulnerability In Website </a:t>
            </a:r>
            <a:r>
              <a:rPr lang="en-US" sz="1800" dirty="0" err="1" smtClean="0"/>
              <a:t>Testasp.Vulnweb.Com</a:t>
            </a:r>
            <a:r>
              <a:rPr lang="en-US" sz="1800" dirty="0" smtClean="0"/>
              <a:t> And Make A Report</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772400" cy="762000"/>
          </a:xfrm>
          <a:solidFill>
            <a:schemeClr val="bg1">
              <a:lumMod val="95000"/>
            </a:schemeClr>
          </a:solidFill>
        </p:spPr>
        <p:txBody>
          <a:bodyPr>
            <a:normAutofit/>
          </a:bodyPr>
          <a:lstStyle/>
          <a:p>
            <a:r>
              <a:rPr lang="en-US" sz="2800" dirty="0" smtClean="0"/>
              <a:t>Supporting Material/References:</a:t>
            </a:r>
            <a:endParaRPr lang="en-US" sz="2800" dirty="0"/>
          </a:p>
        </p:txBody>
      </p:sp>
      <p:sp>
        <p:nvSpPr>
          <p:cNvPr id="3" name="Content Placeholder 2"/>
          <p:cNvSpPr>
            <a:spLocks noGrp="1"/>
          </p:cNvSpPr>
          <p:nvPr>
            <p:ph idx="1"/>
          </p:nvPr>
        </p:nvSpPr>
        <p:spPr>
          <a:xfrm>
            <a:off x="228600" y="1295400"/>
            <a:ext cx="7772400" cy="5410200"/>
          </a:xfrm>
          <a:solidFill>
            <a:schemeClr val="bg2"/>
          </a:solidFill>
        </p:spPr>
        <p:txBody>
          <a:bodyPr/>
          <a:lstStyle/>
          <a:p>
            <a:r>
              <a:rPr lang="en-US" dirty="0" smtClean="0"/>
              <a:t>Video Demonstration:</a:t>
            </a:r>
            <a:endParaRPr lang="en-US" dirty="0"/>
          </a:p>
        </p:txBody>
      </p:sp>
      <p:pic>
        <p:nvPicPr>
          <p:cNvPr id="4" name="20220731_034818.mp4">
            <a:hlinkClick r:id="" action="ppaction://media"/>
          </p:cNvPr>
          <p:cNvPicPr>
            <a:picLocks noRot="1" noChangeAspect="1"/>
          </p:cNvPicPr>
          <p:nvPr>
            <a:videoFile r:link="rId1"/>
          </p:nvPr>
        </p:nvPicPr>
        <p:blipFill>
          <a:blip r:embed="rId3" cstate="print"/>
          <a:stretch>
            <a:fillRect/>
          </a:stretch>
        </p:blipFill>
        <p:spPr>
          <a:xfrm>
            <a:off x="457200" y="1981200"/>
            <a:ext cx="7467600" cy="472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239000" cy="777240"/>
          </a:xfrm>
          <a:solidFill>
            <a:schemeClr val="bg1">
              <a:lumMod val="95000"/>
            </a:schemeClr>
          </a:solidFill>
        </p:spPr>
        <p:txBody>
          <a:bodyPr/>
          <a:lstStyle/>
          <a:p>
            <a:r>
              <a:rPr lang="en-US" dirty="0" smtClean="0"/>
              <a:t>IMPACT</a:t>
            </a:r>
            <a:endParaRPr lang="en-US" dirty="0"/>
          </a:p>
        </p:txBody>
      </p:sp>
      <p:sp>
        <p:nvSpPr>
          <p:cNvPr id="3" name="Content Placeholder 2"/>
          <p:cNvSpPr>
            <a:spLocks noGrp="1"/>
          </p:cNvSpPr>
          <p:nvPr>
            <p:ph idx="1"/>
          </p:nvPr>
        </p:nvSpPr>
        <p:spPr>
          <a:solidFill>
            <a:schemeClr val="bg2"/>
          </a:solidFill>
          <a:ln>
            <a:solidFill>
              <a:schemeClr val="accent1">
                <a:lumMod val="75000"/>
              </a:schemeClr>
            </a:solidFill>
          </a:ln>
        </p:spPr>
        <p:txBody>
          <a:bodyPr>
            <a:normAutofit/>
          </a:bodyPr>
          <a:lstStyle/>
          <a:p>
            <a:pPr>
              <a:buNone/>
            </a:pPr>
            <a:r>
              <a:rPr lang="en-US" dirty="0" smtClean="0">
                <a:latin typeface="Times New Roman" pitchFamily="18" charset="0"/>
                <a:cs typeface="Times New Roman" pitchFamily="18" charset="0"/>
              </a:rPr>
              <a:t>   With user interaction, an attacker could execute arbitrary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code in a victim's browser. This would allow an attacker to unwillingly make a victim:</a:t>
            </a:r>
          </a:p>
          <a:p>
            <a:pPr fontAlgn="auto"/>
            <a:r>
              <a:rPr lang="en-US" dirty="0" smtClean="0">
                <a:latin typeface="Times New Roman" pitchFamily="18" charset="0"/>
                <a:cs typeface="Times New Roman" pitchFamily="18" charset="0"/>
              </a:rPr>
              <a:t>Perform any action in the identified endpoint</a:t>
            </a:r>
          </a:p>
          <a:p>
            <a:pPr fontAlgn="auto"/>
            <a:r>
              <a:rPr lang="en-US" dirty="0" smtClean="0">
                <a:latin typeface="Times New Roman" pitchFamily="18" charset="0"/>
                <a:cs typeface="Times New Roman" pitchFamily="18" charset="0"/>
              </a:rPr>
              <a:t>View any information that the user is able to view.</a:t>
            </a:r>
          </a:p>
          <a:p>
            <a:pPr fontAlgn="auto"/>
            <a:r>
              <a:rPr lang="en-US" dirty="0" smtClean="0">
                <a:latin typeface="Times New Roman" pitchFamily="18" charset="0"/>
                <a:cs typeface="Times New Roman" pitchFamily="18" charset="0"/>
              </a:rPr>
              <a:t>Modify any information that the user is able to modify (not sure if applicable in this case).</a:t>
            </a:r>
          </a:p>
          <a:p>
            <a:pPr fontAlgn="auto"/>
            <a:r>
              <a:rPr lang="en-US" dirty="0" smtClean="0">
                <a:latin typeface="Times New Roman" pitchFamily="18" charset="0"/>
                <a:cs typeface="Times New Roman" pitchFamily="18" charset="0"/>
              </a:rPr>
              <a:t>Interact with other application users as if it were him - impersonation (not sure if applicable in this case).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a:solidFill>
            <a:schemeClr val="bg1">
              <a:lumMod val="95000"/>
            </a:schemeClr>
          </a:solidFill>
        </p:spPr>
        <p:txBody>
          <a:bodyPr/>
          <a:lstStyle/>
          <a:p>
            <a:r>
              <a:rPr lang="en-US" dirty="0" smtClean="0"/>
              <a:t>solution</a:t>
            </a:r>
            <a:endParaRPr lang="en-US" dirty="0"/>
          </a:p>
        </p:txBody>
      </p:sp>
      <p:sp>
        <p:nvSpPr>
          <p:cNvPr id="3" name="Content Placeholder 2"/>
          <p:cNvSpPr>
            <a:spLocks noGrp="1"/>
          </p:cNvSpPr>
          <p:nvPr>
            <p:ph idx="1"/>
          </p:nvPr>
        </p:nvSpPr>
        <p:spPr>
          <a:xfrm>
            <a:off x="457200" y="1219200"/>
            <a:ext cx="7239000" cy="5562600"/>
          </a:xfrm>
          <a:solidFill>
            <a:schemeClr val="bg2"/>
          </a:solidFill>
          <a:ln>
            <a:solidFill>
              <a:schemeClr val="tx2"/>
            </a:solidFill>
          </a:ln>
        </p:spPr>
        <p:txBody>
          <a:bodyPr>
            <a:noAutofit/>
          </a:bodyPr>
          <a:lstStyle/>
          <a:p>
            <a:pPr algn="just">
              <a:buClr>
                <a:schemeClr val="bg2">
                  <a:lumMod val="50000"/>
                </a:schemeClr>
              </a:buClr>
            </a:pPr>
            <a:r>
              <a:rPr lang="en-US" sz="1100" dirty="0" smtClean="0"/>
              <a:t>Phase: Architecture and Design</a:t>
            </a:r>
          </a:p>
          <a:p>
            <a:pPr marL="514350" indent="-514350" algn="just">
              <a:buClr>
                <a:schemeClr val="bg2">
                  <a:lumMod val="50000"/>
                </a:schemeClr>
              </a:buClr>
              <a:buFont typeface="+mj-lt"/>
              <a:buAutoNum type="arabicPeriod"/>
            </a:pPr>
            <a:r>
              <a:rPr lang="en-US" sz="1100" dirty="0" smtClean="0"/>
              <a:t>Use a vetted library or framework that does not allow this weakness to occur or provides constructs that make this weakness easier to avoid.</a:t>
            </a:r>
          </a:p>
          <a:p>
            <a:pPr marL="514350" indent="-514350" algn="just">
              <a:buClr>
                <a:schemeClr val="bg2">
                  <a:lumMod val="50000"/>
                </a:schemeClr>
              </a:buClr>
              <a:buFont typeface="+mj-lt"/>
              <a:buAutoNum type="arabicPeriod"/>
            </a:pPr>
            <a:r>
              <a:rPr lang="en-US" sz="1100" dirty="0" smtClean="0"/>
              <a:t>Examples of libraries and frameworks that make it easier to generate properly encoded output include Microsoft's Anti-XSS library, the OWASP ESAPI Encoding module, and Apache Wicket.</a:t>
            </a:r>
          </a:p>
          <a:p>
            <a:pPr algn="just">
              <a:buClr>
                <a:schemeClr val="bg2">
                  <a:lumMod val="50000"/>
                </a:schemeClr>
              </a:buClr>
              <a:buNone/>
            </a:pPr>
            <a:endParaRPr lang="en-US" sz="1100" dirty="0" smtClean="0"/>
          </a:p>
          <a:p>
            <a:pPr algn="just">
              <a:buClr>
                <a:schemeClr val="bg2">
                  <a:lumMod val="50000"/>
                </a:schemeClr>
              </a:buClr>
            </a:pPr>
            <a:r>
              <a:rPr lang="en-US" sz="1100" dirty="0" smtClean="0"/>
              <a:t>Phases: Implementation; Architecture and Design</a:t>
            </a:r>
          </a:p>
          <a:p>
            <a:pPr marL="514350" indent="-514350" algn="just">
              <a:buClr>
                <a:schemeClr val="bg2">
                  <a:lumMod val="50000"/>
                </a:schemeClr>
              </a:buClr>
              <a:buFont typeface="+mj-lt"/>
              <a:buAutoNum type="arabicPeriod"/>
            </a:pPr>
            <a:r>
              <a:rPr lang="en-US" sz="1100" dirty="0" smtClean="0"/>
              <a:t>Understand the context in which your data will be used and the encoding that will be expected. This is especially important when transmitting data between different components, or when generating outputs that can contain multiple encodings at the same time, such as web pages or multi-part mail messages. Study all expected communication protocols and data representations to determine the required encoding strategies.</a:t>
            </a:r>
          </a:p>
          <a:p>
            <a:pPr marL="514350" indent="-514350" algn="just">
              <a:buClr>
                <a:schemeClr val="bg2">
                  <a:lumMod val="50000"/>
                </a:schemeClr>
              </a:buClr>
              <a:buFont typeface="+mj-lt"/>
              <a:buAutoNum type="arabicPeriod"/>
            </a:pPr>
            <a:r>
              <a:rPr lang="en-US" sz="1100" dirty="0" smtClean="0"/>
              <a:t>For any data that will be output to another web page, especially any data that was received from external inputs, use the appropriate encoding on all non-alphanumeric characters.</a:t>
            </a:r>
          </a:p>
          <a:p>
            <a:pPr marL="514350" indent="-514350" algn="just">
              <a:buClr>
                <a:schemeClr val="bg2">
                  <a:lumMod val="50000"/>
                </a:schemeClr>
              </a:buClr>
              <a:buFont typeface="+mj-lt"/>
              <a:buAutoNum type="arabicPeriod"/>
            </a:pPr>
            <a:r>
              <a:rPr lang="en-US" sz="1100" dirty="0" smtClean="0"/>
              <a:t>Consult the XSS Prevention Cheat Sheet for more details on the types of encoding and escaping that are needed.</a:t>
            </a:r>
          </a:p>
          <a:p>
            <a:pPr algn="just">
              <a:buClr>
                <a:schemeClr val="bg2">
                  <a:lumMod val="50000"/>
                </a:schemeClr>
              </a:buClr>
              <a:buNone/>
            </a:pPr>
            <a:endParaRPr lang="en-US" sz="1100" dirty="0" smtClean="0"/>
          </a:p>
          <a:p>
            <a:pPr algn="just">
              <a:buClr>
                <a:schemeClr val="bg2">
                  <a:lumMod val="50000"/>
                </a:schemeClr>
              </a:buClr>
            </a:pPr>
            <a:r>
              <a:rPr lang="en-US" sz="1100" dirty="0" smtClean="0"/>
              <a:t>Phase: Architecture and Design</a:t>
            </a:r>
          </a:p>
          <a:p>
            <a:pPr marL="514350" indent="-514350" algn="just">
              <a:buClr>
                <a:schemeClr val="bg2">
                  <a:lumMod val="50000"/>
                </a:schemeClr>
              </a:buClr>
              <a:buFont typeface="+mj-lt"/>
              <a:buAutoNum type="arabicPeriod"/>
            </a:pPr>
            <a:r>
              <a:rPr lang="en-US" sz="1100" dirty="0" smtClean="0"/>
              <a:t>For any security checks that are performed on the client side, ensure that these checks are duplicated on the server side, in order to avoid CWE-602. Attackers can bypass the client-side checks by modifying values after the checks have been performed, or by changing the client to remove the client-side checks entirely. Then, these modified values would be submitted to the server.</a:t>
            </a:r>
          </a:p>
          <a:p>
            <a:pPr marL="514350" indent="-514350" algn="just">
              <a:buClr>
                <a:schemeClr val="bg2">
                  <a:lumMod val="50000"/>
                </a:schemeClr>
              </a:buClr>
              <a:buFont typeface="+mj-lt"/>
              <a:buAutoNum type="arabicPeriod"/>
            </a:pPr>
            <a:endParaRPr lang="en-US" sz="1100" dirty="0" smtClean="0"/>
          </a:p>
          <a:p>
            <a:pPr marL="514350" indent="-514350" algn="just">
              <a:buClr>
                <a:schemeClr val="bg2">
                  <a:lumMod val="50000"/>
                </a:schemeClr>
              </a:buClr>
              <a:buFont typeface="+mj-lt"/>
              <a:buAutoNum type="arabicPeriod"/>
            </a:pPr>
            <a:r>
              <a:rPr lang="en-US" sz="1100" dirty="0" smtClean="0"/>
              <a:t>If available, use structured mechanisms that automatically enforce the separation between data and code. These mechanisms may be able to provide the relevant quoting, encoding, and validation automatically, instead of relying on the developer to provide this capability at every point where output is generated.</a:t>
            </a:r>
          </a:p>
          <a:p>
            <a:pPr algn="just">
              <a:buClr>
                <a:schemeClr val="bg2">
                  <a:lumMod val="50000"/>
                </a:schemeClr>
              </a:buClr>
              <a:buNone/>
            </a:pPr>
            <a:endParaRPr lang="en-US" sz="11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477000"/>
          </a:xfrm>
          <a:solidFill>
            <a:schemeClr val="bg2"/>
          </a:solidFill>
          <a:ln>
            <a:solidFill>
              <a:schemeClr val="tx2"/>
            </a:solidFill>
          </a:ln>
        </p:spPr>
        <p:txBody>
          <a:bodyPr>
            <a:noAutofit/>
          </a:bodyPr>
          <a:lstStyle/>
          <a:p>
            <a:endParaRPr lang="en-US" sz="1200" dirty="0" smtClean="0"/>
          </a:p>
          <a:p>
            <a:r>
              <a:rPr lang="en-US" sz="1200" dirty="0" smtClean="0"/>
              <a:t>Phase: Implementation</a:t>
            </a:r>
          </a:p>
          <a:p>
            <a:pPr marL="514350" indent="-514350">
              <a:buFont typeface="+mj-lt"/>
              <a:buAutoNum type="arabicPeriod"/>
            </a:pPr>
            <a:r>
              <a:rPr lang="en-US" sz="1200" dirty="0" smtClean="0"/>
              <a:t>For every web page that is generated, use and specify a character encoding such as ISO-8859-1 or UTF-8. When an encoding is not specified, the web browser may choose a different encoding by guessing which encoding is actually being used by the web page. This can cause the web browser to treat certain sequences as special, opening up the client to subtle XSS attacks. See CWE-116 for more mitigations related to encoding/escaping.</a:t>
            </a:r>
          </a:p>
          <a:p>
            <a:pPr marL="514350" indent="-514350">
              <a:buFont typeface="+mj-lt"/>
              <a:buAutoNum type="arabicPeriod"/>
            </a:pPr>
            <a:endParaRPr lang="en-US" sz="1200" dirty="0" smtClean="0"/>
          </a:p>
          <a:p>
            <a:pPr marL="514350" indent="-514350">
              <a:buFont typeface="+mj-lt"/>
              <a:buAutoNum type="arabicPeriod"/>
            </a:pPr>
            <a:r>
              <a:rPr lang="en-US" sz="1200" dirty="0" smtClean="0"/>
              <a:t>To help mitigate XSS attacks against the user's session cookie, set the session cookie to be </a:t>
            </a:r>
            <a:r>
              <a:rPr lang="en-US" sz="1200" dirty="0" err="1" smtClean="0"/>
              <a:t>HttpOnly</a:t>
            </a:r>
            <a:r>
              <a:rPr lang="en-US" sz="1200" dirty="0" smtClean="0"/>
              <a:t>. In browsers that support the </a:t>
            </a:r>
            <a:r>
              <a:rPr lang="en-US" sz="1200" dirty="0" err="1" smtClean="0"/>
              <a:t>HttpOnly</a:t>
            </a:r>
            <a:r>
              <a:rPr lang="en-US" sz="1200" dirty="0" smtClean="0"/>
              <a:t> feature (such as more recent versions of Internet Explorer and Firefox), this attribute can prevent the user's session cookie from being accessible to malicious client-side scripts that use </a:t>
            </a:r>
            <a:r>
              <a:rPr lang="en-US" sz="1200" dirty="0" err="1" smtClean="0"/>
              <a:t>document.cookie</a:t>
            </a:r>
            <a:r>
              <a:rPr lang="en-US" sz="1200" dirty="0" smtClean="0"/>
              <a:t>. This is not a complete solution, since </a:t>
            </a:r>
            <a:r>
              <a:rPr lang="en-US" sz="1200" dirty="0" err="1" smtClean="0"/>
              <a:t>HttpOnly</a:t>
            </a:r>
            <a:r>
              <a:rPr lang="en-US" sz="1200" dirty="0" smtClean="0"/>
              <a:t> is not supported by all browsers. More importantly, </a:t>
            </a:r>
            <a:r>
              <a:rPr lang="en-US" sz="1200" dirty="0" err="1" smtClean="0"/>
              <a:t>XMLHTTPRequest</a:t>
            </a:r>
            <a:r>
              <a:rPr lang="en-US" sz="1200" dirty="0" smtClean="0"/>
              <a:t> and other powerful browser technologies provide read access to HTTP headers, including the Set-Cookie header in which the </a:t>
            </a:r>
            <a:r>
              <a:rPr lang="en-US" sz="1200" dirty="0" err="1" smtClean="0"/>
              <a:t>HttpOnly</a:t>
            </a:r>
            <a:r>
              <a:rPr lang="en-US" sz="1200" dirty="0" smtClean="0"/>
              <a:t> flag is set.</a:t>
            </a:r>
          </a:p>
          <a:p>
            <a:pPr marL="514350" indent="-514350">
              <a:buFont typeface="+mj-lt"/>
              <a:buAutoNum type="arabicPeriod"/>
            </a:pPr>
            <a:endParaRPr lang="en-US" sz="1200" dirty="0" smtClean="0"/>
          </a:p>
          <a:p>
            <a:pPr marL="514350" indent="-514350">
              <a:buFont typeface="+mj-lt"/>
              <a:buAutoNum type="arabicPeriod"/>
            </a:pPr>
            <a:r>
              <a:rPr lang="en-US" sz="1200" dirty="0" smtClean="0"/>
              <a:t>Assume all input is malicious. Use an "accept known good" input validation strategy, i.e., use an allow list of acceptable inputs that strictly conform to specifications. Reject any input that does not strictly conform to specifications, or transform it into something that does. Do not rely exclusively on looking for malicious or malformed inputs (i.e., do not rely on a deny list). However, deny lists can be useful for detecting potential attacks or determining which inputs are so malformed that they should be rejected outright.</a:t>
            </a:r>
          </a:p>
          <a:p>
            <a:pPr marL="514350" indent="-514350">
              <a:buFont typeface="+mj-lt"/>
              <a:buAutoNum type="arabicPeriod"/>
            </a:pPr>
            <a:endParaRPr lang="en-US" sz="1200" dirty="0" smtClean="0"/>
          </a:p>
          <a:p>
            <a:pPr marL="514350" indent="-514350">
              <a:buFont typeface="+mj-lt"/>
              <a:buAutoNum type="arabicPeriod"/>
            </a:pPr>
            <a:r>
              <a:rPr lang="en-US" sz="1200" dirty="0" smtClean="0"/>
              <a:t>When performing input validation, consider all potentially relevant properties, including length, type of input, the full range of acceptable values, missing or extra inputs, syntax, consistency across related fields, and conformance to business rules. As an example of business rule logic, "boat" may be syntactically valid because it only contains alphanumeric characters, but it is not valid if you are expecting colors such as "red" or "blue."</a:t>
            </a:r>
          </a:p>
          <a:p>
            <a:pPr marL="514350" indent="-514350">
              <a:buFont typeface="+mj-lt"/>
              <a:buAutoNum type="arabicPeriod"/>
            </a:pPr>
            <a:endParaRPr lang="en-US" sz="1200" dirty="0" smtClean="0"/>
          </a:p>
          <a:p>
            <a:pPr marL="514350" indent="-514350">
              <a:buFont typeface="+mj-lt"/>
              <a:buAutoNum type="arabicPeriod"/>
            </a:pPr>
            <a:r>
              <a:rPr lang="en-US" sz="1200" dirty="0" smtClean="0"/>
              <a:t>Ensure that you perform input validation at well-defined interfaces within the application. This will help protect the application even if a component is reused or moved elsewhere.</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r>
              <a:rPr lang="en-US" dirty="0" smtClean="0"/>
              <a:t>By </a:t>
            </a:r>
            <a:r>
              <a:rPr lang="en-US" dirty="0" err="1" smtClean="0"/>
              <a:t>Nivedita</a:t>
            </a:r>
            <a:r>
              <a:rPr lang="en-US" dirty="0" smtClean="0"/>
              <a:t> Shaw</a:t>
            </a:r>
          </a:p>
          <a:p>
            <a:r>
              <a:rPr lang="en-US" dirty="0" smtClean="0"/>
              <a:t>Gmail id: iamnivie@gmail.com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1">
              <a:lumMod val="95000"/>
            </a:schemeClr>
          </a:solidFill>
        </p:spPr>
        <p:txBody>
          <a:bodyPr/>
          <a:lstStyle/>
          <a:p>
            <a:r>
              <a:rPr lang="en-US" dirty="0" smtClean="0"/>
              <a:t>report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853440"/>
          </a:xfrm>
          <a:solidFill>
            <a:schemeClr val="bg1">
              <a:lumMod val="95000"/>
            </a:schemeClr>
          </a:solidFill>
        </p:spPr>
        <p:txBody>
          <a:bodyPr/>
          <a:lstStyle/>
          <a:p>
            <a:r>
              <a:rPr lang="en-US" dirty="0" smtClean="0"/>
              <a:t>summary</a:t>
            </a:r>
            <a:endParaRPr lang="en-US" dirty="0"/>
          </a:p>
        </p:txBody>
      </p:sp>
      <p:sp>
        <p:nvSpPr>
          <p:cNvPr id="3" name="Content Placeholder 2"/>
          <p:cNvSpPr>
            <a:spLocks noGrp="1"/>
          </p:cNvSpPr>
          <p:nvPr>
            <p:ph idx="1"/>
          </p:nvPr>
        </p:nvSpPr>
        <p:spPr>
          <a:solidFill>
            <a:schemeClr val="bg2"/>
          </a:solidFill>
        </p:spPr>
        <p:txBody>
          <a:bodyPr>
            <a:normAutofit/>
          </a:bodyPr>
          <a:lstStyle/>
          <a:p>
            <a:pPr>
              <a:buNone/>
            </a:pPr>
            <a:r>
              <a:rPr lang="en-US" dirty="0" smtClean="0"/>
              <a:t> website https://testasp.vulnweb.com has an endpoint that is vulnerable to an injection vulnerability - namely a reflected injection of JavaScript, also known as Reflected Cross Site Scripting (XSS). As per OWASP's definition: "Cross-Site Scripting (XSS) attacks are a type of injection, in which malicious scripts are injected into otherwise benign and trusted websites. " This happens because one of the GET parameters "p" does not properly sanitize/escape user input, allowing an injection to occur.</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853440"/>
          </a:xfrm>
          <a:solidFill>
            <a:schemeClr val="bg1">
              <a:lumMod val="95000"/>
            </a:schemeClr>
          </a:solidFill>
        </p:spPr>
        <p:txBody>
          <a:bodyPr/>
          <a:lstStyle/>
          <a:p>
            <a:r>
              <a:rPr lang="en-US" dirty="0" smtClean="0"/>
              <a:t>description</a:t>
            </a:r>
            <a:endParaRPr lang="en-US" dirty="0"/>
          </a:p>
        </p:txBody>
      </p:sp>
      <p:sp>
        <p:nvSpPr>
          <p:cNvPr id="3" name="Content Placeholder 2"/>
          <p:cNvSpPr>
            <a:spLocks noGrp="1"/>
          </p:cNvSpPr>
          <p:nvPr>
            <p:ph idx="1"/>
          </p:nvPr>
        </p:nvSpPr>
        <p:spPr>
          <a:xfrm>
            <a:off x="457200" y="1609416"/>
            <a:ext cx="7239000" cy="5019984"/>
          </a:xfrm>
          <a:solidFill>
            <a:schemeClr val="bg2"/>
          </a:solidFill>
          <a:ln>
            <a:solidFill>
              <a:schemeClr val="tx2"/>
            </a:solidFill>
          </a:ln>
        </p:spPr>
        <p:txBody>
          <a:bodyPr>
            <a:noAutofit/>
          </a:bodyPr>
          <a:lstStyle/>
          <a:p>
            <a:r>
              <a:rPr lang="en-US" sz="1200" dirty="0" smtClean="0">
                <a:latin typeface="Times New Roman" pitchFamily="18" charset="0"/>
                <a:cs typeface="Times New Roman" pitchFamily="18" charset="0"/>
              </a:rPr>
              <a:t>Cross-site Scripting (XSS) is an attack technique that involves echoing attacker-supplied code into a user's browser instance. A browser instance can be a standard web browser client, or a browser object embedded in a software product such as the browser within </a:t>
            </a:r>
            <a:r>
              <a:rPr lang="en-US" sz="1200" dirty="0" err="1" smtClean="0">
                <a:latin typeface="Times New Roman" pitchFamily="18" charset="0"/>
                <a:cs typeface="Times New Roman" pitchFamily="18" charset="0"/>
              </a:rPr>
              <a:t>WinAmp</a:t>
            </a:r>
            <a:r>
              <a:rPr lang="en-US" sz="1200" dirty="0" smtClean="0">
                <a:latin typeface="Times New Roman" pitchFamily="18" charset="0"/>
                <a:cs typeface="Times New Roman" pitchFamily="18" charset="0"/>
              </a:rPr>
              <a:t>, an RSS reader, or an email client. The code itself is usually written in HTML/JavaScript, but may also extend to VBScript, ActiveX, Java, Flash, or any other browser-supported technology.</a:t>
            </a:r>
          </a:p>
          <a:p>
            <a:r>
              <a:rPr lang="en-US" sz="1200" dirty="0" smtClean="0">
                <a:latin typeface="Times New Roman" pitchFamily="18" charset="0"/>
                <a:cs typeface="Times New Roman" pitchFamily="18" charset="0"/>
              </a:rPr>
              <a:t>When an attacker gets a user's browser to execute his/her code, the code will run within the security context (or zone) of the hosting web site. With this level of privilege, the code has the ability to read, modify and transmit any sensitive data accessible by the browser. A Cross-site Scripted user could have his/her account hijacked (cookie theft), their browser redirected to another location, or possibly shown fraudulent content delivered by the web site they are visiting. Cross-site Scripting attacks essentially compromise the trust relationship between a user and the web site. Applications utilizing browser object instances which load content from the file system may execute code under the local machine zone allowing for system compromise.</a:t>
            </a:r>
          </a:p>
          <a:p>
            <a:r>
              <a:rPr lang="en-US" sz="1200" dirty="0" smtClean="0">
                <a:latin typeface="Times New Roman" pitchFamily="18" charset="0"/>
                <a:cs typeface="Times New Roman" pitchFamily="18" charset="0"/>
              </a:rPr>
              <a:t>There </a:t>
            </a:r>
            <a:r>
              <a:rPr lang="en-US" sz="1200" dirty="0" smtClean="0">
                <a:latin typeface="Times New Roman" pitchFamily="18" charset="0"/>
                <a:cs typeface="Times New Roman" pitchFamily="18" charset="0"/>
              </a:rPr>
              <a:t>are three types of Cross-site Scripting attacks: non-persistent, persistent and DOM-based.</a:t>
            </a:r>
          </a:p>
          <a:p>
            <a:r>
              <a:rPr lang="en-US" sz="1200" dirty="0" smtClean="0">
                <a:latin typeface="Times New Roman" pitchFamily="18" charset="0"/>
                <a:cs typeface="Times New Roman" pitchFamily="18" charset="0"/>
              </a:rPr>
              <a:t>Non-persistent attacks and DOM-based attacks require a user to either visit a specially crafted link laced with malicious code, or visit a malicious web page containing a web form, which when posted to the vulnerable site, will mount the attack. Using a malicious form will oftentimes take place when the vulnerable resource only accepts HTTP POST requests. In such a case, the form can be submitted automatically, without the victim's knowledge (e.g. by using JavaScript). Upon clicking on the malicious link or submitting the malicious form, the XSS payload will get echoed back and will get interpreted by the user's browser and execute. Another technique to send almost arbitrary requests (GET and POST) is by using an embedded client, such as Adobe Flash.</a:t>
            </a:r>
          </a:p>
          <a:p>
            <a:r>
              <a:rPr lang="en-US" sz="1200" dirty="0" smtClean="0">
                <a:latin typeface="Times New Roman" pitchFamily="18" charset="0"/>
                <a:cs typeface="Times New Roman" pitchFamily="18" charset="0"/>
              </a:rPr>
              <a:t>Persistent attacks occur when the malicious code is submitted to a web site where it's stored for a period of time. Examples of an attacker's favorite targets often include message board posts, web mail messages, and web chat software. The unsuspecting user is not required to interact with any additional site/link (e.g. an attacker site or a malicious link sent via email), just simply view the web page containing the code.</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853440"/>
          </a:xfrm>
          <a:solidFill>
            <a:schemeClr val="bg1">
              <a:lumMod val="95000"/>
            </a:schemeClr>
          </a:solidFill>
        </p:spPr>
        <p:txBody>
          <a:bodyPr/>
          <a:lstStyle/>
          <a:p>
            <a:r>
              <a:rPr lang="en-US" dirty="0" smtClean="0"/>
              <a:t>information</a:t>
            </a:r>
            <a:endParaRPr lang="en-US" dirty="0"/>
          </a:p>
        </p:txBody>
      </p:sp>
      <p:sp>
        <p:nvSpPr>
          <p:cNvPr id="3" name="Content Placeholder 2"/>
          <p:cNvSpPr>
            <a:spLocks noGrp="1"/>
          </p:cNvSpPr>
          <p:nvPr>
            <p:ph idx="1"/>
          </p:nvPr>
        </p:nvSpPr>
        <p:spPr>
          <a:solidFill>
            <a:schemeClr val="bg2"/>
          </a:solidFill>
        </p:spPr>
        <p:txBody>
          <a:bodyPr>
            <a:normAutofit fontScale="92500" lnSpcReduction="20000"/>
          </a:bodyPr>
          <a:lstStyle/>
          <a:p>
            <a:r>
              <a:rPr lang="en-US" dirty="0" smtClean="0">
                <a:latin typeface="Times New Roman" pitchFamily="18" charset="0"/>
                <a:cs typeface="Times New Roman" pitchFamily="18" charset="0"/>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a:solidFill>
            <a:schemeClr val="bg1">
              <a:lumMod val="95000"/>
            </a:schemeClr>
          </a:solidFill>
        </p:spPr>
        <p:txBody>
          <a:bodyPr/>
          <a:lstStyle/>
          <a:p>
            <a:r>
              <a:rPr lang="en-US" dirty="0" err="1" smtClean="0"/>
              <a:t>Poc</a:t>
            </a:r>
            <a:r>
              <a:rPr lang="en-US" dirty="0" smtClean="0"/>
              <a:t>:</a:t>
            </a:r>
            <a:endParaRPr lang="en-US" dirty="0"/>
          </a:p>
        </p:txBody>
      </p:sp>
      <p:pic>
        <p:nvPicPr>
          <p:cNvPr id="8" name="Content Placeholder 7" descr="Screenshot_2022-07-31_09_23_04.png"/>
          <p:cNvPicPr>
            <a:picLocks noGrp="1" noChangeAspect="1"/>
          </p:cNvPicPr>
          <p:nvPr>
            <p:ph idx="1"/>
          </p:nvPr>
        </p:nvPicPr>
        <p:blipFill>
          <a:blip r:embed="rId2" cstate="print"/>
          <a:stretch>
            <a:fillRect/>
          </a:stretch>
        </p:blipFill>
        <p:spPr>
          <a:xfrm>
            <a:off x="457200" y="1270335"/>
            <a:ext cx="7162800" cy="4806662"/>
          </a:xfrm>
          <a:solidFill>
            <a:schemeClr val="bg2"/>
          </a:solidFill>
          <a:ln>
            <a:solidFill>
              <a:schemeClr val="tx2"/>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239000" cy="624840"/>
          </a:xfrm>
          <a:solidFill>
            <a:schemeClr val="bg1">
              <a:lumMod val="95000"/>
            </a:schemeClr>
          </a:solidFill>
        </p:spPr>
        <p:txBody>
          <a:bodyPr>
            <a:normAutofit/>
          </a:bodyPr>
          <a:lstStyle/>
          <a:p>
            <a:r>
              <a:rPr lang="en-US" sz="3200" dirty="0" smtClean="0"/>
              <a:t>STEPS TO REPRODUCE</a:t>
            </a:r>
            <a:endParaRPr lang="en-US" sz="3200" dirty="0"/>
          </a:p>
        </p:txBody>
      </p:sp>
      <p:sp>
        <p:nvSpPr>
          <p:cNvPr id="3" name="Content Placeholder 2"/>
          <p:cNvSpPr>
            <a:spLocks noGrp="1"/>
          </p:cNvSpPr>
          <p:nvPr>
            <p:ph idx="1"/>
          </p:nvPr>
        </p:nvSpPr>
        <p:spPr>
          <a:solidFill>
            <a:schemeClr val="bg2"/>
          </a:solidFill>
          <a:ln>
            <a:solidFill>
              <a:schemeClr val="accent5">
                <a:lumMod val="75000"/>
              </a:schemeClr>
            </a:solidFill>
          </a:ln>
        </p:spPr>
        <p:txBody>
          <a:bodyPr>
            <a:normAutofit fontScale="47500" lnSpcReduction="20000"/>
          </a:bodyPr>
          <a:lstStyle/>
          <a:p>
            <a:pPr marL="91440" indent="-91440">
              <a:lnSpc>
                <a:spcPts val="1200"/>
              </a:lnSpc>
              <a:spcBef>
                <a:spcPts val="0"/>
              </a:spcBef>
              <a:buNone/>
            </a:pPr>
            <a:r>
              <a:rPr lang="en-US" dirty="0" smtClean="0"/>
              <a:t>To reproduce this, an attacker has to:</a:t>
            </a:r>
          </a:p>
          <a:p>
            <a:pPr marL="91440" indent="-91440">
              <a:lnSpc>
                <a:spcPts val="1200"/>
              </a:lnSpc>
              <a:spcBef>
                <a:spcPts val="0"/>
              </a:spcBef>
            </a:pPr>
            <a:r>
              <a:rPr lang="en-US" dirty="0" smtClean="0"/>
              <a:t> Prepare a </a:t>
            </a:r>
            <a:r>
              <a:rPr lang="en-US" dirty="0" err="1" smtClean="0"/>
              <a:t>Javascript</a:t>
            </a:r>
            <a:r>
              <a:rPr lang="en-US" dirty="0" smtClean="0"/>
              <a:t> payload that it wants the victim to execute. In this case, for Proof of Concept purposes, our </a:t>
            </a:r>
            <a:r>
              <a:rPr lang="en-US" dirty="0" err="1" smtClean="0"/>
              <a:t>Javascript</a:t>
            </a:r>
            <a:r>
              <a:rPr lang="en-US" dirty="0" smtClean="0"/>
              <a:t> code will prompt an alert showing the users' cookies.</a:t>
            </a:r>
          </a:p>
          <a:p>
            <a:pPr marL="91440" indent="-91440" algn="just">
              <a:lnSpc>
                <a:spcPct val="120000"/>
              </a:lnSpc>
              <a:spcBef>
                <a:spcPts val="0"/>
              </a:spcBef>
              <a:buNone/>
            </a:pPr>
            <a:r>
              <a:rPr lang="en-US" b="1" dirty="0" smtClean="0"/>
              <a:t>    Code</a:t>
            </a:r>
            <a:r>
              <a:rPr lang="en-US" dirty="0" smtClean="0"/>
              <a:t> :</a:t>
            </a:r>
          </a:p>
          <a:p>
            <a:pPr marL="91440" indent="-91440" algn="just">
              <a:lnSpc>
                <a:spcPct val="120000"/>
              </a:lnSpc>
              <a:spcBef>
                <a:spcPts val="0"/>
              </a:spcBef>
              <a:buNone/>
            </a:pPr>
            <a:r>
              <a:rPr lang="en-US" dirty="0" smtClean="0"/>
              <a:t>    &gt;&lt;</a:t>
            </a:r>
            <a:r>
              <a:rPr lang="en-US" dirty="0" err="1" smtClean="0"/>
              <a:t>scrIpt</a:t>
            </a:r>
            <a:r>
              <a:rPr lang="en-US" dirty="0" smtClean="0"/>
              <a:t>&gt;alert(1);&lt;/</a:t>
            </a:r>
            <a:r>
              <a:rPr lang="en-US" dirty="0" err="1" smtClean="0"/>
              <a:t>scRipt</a:t>
            </a:r>
            <a:r>
              <a:rPr lang="en-US" dirty="0" smtClean="0"/>
              <a:t>&gt;</a:t>
            </a:r>
          </a:p>
          <a:p>
            <a:pPr marL="91440" indent="-91440" algn="just">
              <a:lnSpc>
                <a:spcPct val="120000"/>
              </a:lnSpc>
              <a:spcBef>
                <a:spcPts val="0"/>
              </a:spcBef>
              <a:buNone/>
            </a:pPr>
            <a:endParaRPr lang="en-US" dirty="0" smtClean="0"/>
          </a:p>
          <a:p>
            <a:pPr marL="91440" indent="-91440" algn="just">
              <a:lnSpc>
                <a:spcPct val="120000"/>
              </a:lnSpc>
              <a:spcBef>
                <a:spcPts val="0"/>
              </a:spcBef>
            </a:pPr>
            <a:r>
              <a:rPr lang="en-US" dirty="0" smtClean="0"/>
              <a:t>Inject this </a:t>
            </a:r>
            <a:r>
              <a:rPr lang="en-US" dirty="0" err="1" smtClean="0"/>
              <a:t>Javascript</a:t>
            </a:r>
            <a:r>
              <a:rPr lang="en-US" dirty="0" smtClean="0"/>
              <a:t> code properly into the vulnerable parameter, creating thus a crafted future GET request that will inject the payload.</a:t>
            </a:r>
          </a:p>
          <a:p>
            <a:pPr marL="91440" indent="-91440" algn="just">
              <a:lnSpc>
                <a:spcPct val="120000"/>
              </a:lnSpc>
              <a:spcBef>
                <a:spcPts val="0"/>
              </a:spcBef>
              <a:buNone/>
            </a:pPr>
            <a:r>
              <a:rPr lang="en-US" b="1" dirty="0" smtClean="0"/>
              <a:t>    Code</a:t>
            </a:r>
            <a:r>
              <a:rPr lang="en-US" dirty="0" smtClean="0"/>
              <a:t> :</a:t>
            </a:r>
          </a:p>
          <a:p>
            <a:pPr marL="91440" indent="91440">
              <a:lnSpc>
                <a:spcPct val="120000"/>
              </a:lnSpc>
              <a:spcBef>
                <a:spcPts val="0"/>
              </a:spcBef>
              <a:buNone/>
            </a:pPr>
            <a:r>
              <a:rPr lang="en-US" dirty="0" smtClean="0"/>
              <a:t>  GET /</a:t>
            </a:r>
            <a:r>
              <a:rPr lang="en-US" dirty="0" err="1" smtClean="0"/>
              <a:t>Search.asp?tfSearch</a:t>
            </a:r>
            <a:r>
              <a:rPr lang="en-US" dirty="0" smtClean="0"/>
              <a:t>=%3E%3CscrIpt%3Ealert%281%29%3B%3C%2FscRipt%3E HTTP/1.1</a:t>
            </a:r>
          </a:p>
          <a:p>
            <a:pPr marL="91440" indent="91440">
              <a:lnSpc>
                <a:spcPct val="120000"/>
              </a:lnSpc>
              <a:spcBef>
                <a:spcPts val="0"/>
              </a:spcBef>
              <a:buNone/>
            </a:pPr>
            <a:r>
              <a:rPr lang="en-US" dirty="0" smtClean="0"/>
              <a:t>  Host: testasp.vulnweb.com</a:t>
            </a:r>
          </a:p>
          <a:p>
            <a:pPr marL="91440" indent="91440">
              <a:lnSpc>
                <a:spcPct val="120000"/>
              </a:lnSpc>
              <a:spcBef>
                <a:spcPts val="0"/>
              </a:spcBef>
              <a:buNone/>
            </a:pPr>
            <a:r>
              <a:rPr lang="en-US" dirty="0" smtClean="0"/>
              <a:t>  User-Agent: Mozilla/5.0 (X11; Linux x86_64; rv:91.0) Gecko/20100101 Firefox/91.0</a:t>
            </a:r>
          </a:p>
          <a:p>
            <a:pPr marL="91440" indent="91440">
              <a:lnSpc>
                <a:spcPct val="120000"/>
              </a:lnSpc>
              <a:spcBef>
                <a:spcPts val="0"/>
              </a:spcBef>
              <a:buNone/>
            </a:pPr>
            <a:r>
              <a:rPr lang="en-US" dirty="0" smtClean="0"/>
              <a:t>  Accept: text/</a:t>
            </a:r>
            <a:r>
              <a:rPr lang="en-US" dirty="0" err="1" smtClean="0"/>
              <a:t>html,application</a:t>
            </a:r>
            <a:r>
              <a:rPr lang="en-US" dirty="0" smtClean="0"/>
              <a:t>/</a:t>
            </a:r>
            <a:r>
              <a:rPr lang="en-US" dirty="0" err="1" smtClean="0"/>
              <a:t>xhtml+xml,application</a:t>
            </a:r>
            <a:r>
              <a:rPr lang="en-US" dirty="0" smtClean="0"/>
              <a:t>/</a:t>
            </a:r>
            <a:r>
              <a:rPr lang="en-US" dirty="0" err="1" smtClean="0"/>
              <a:t>xml;q</a:t>
            </a:r>
            <a:r>
              <a:rPr lang="en-US" dirty="0" smtClean="0"/>
              <a:t>=0.9,image/</a:t>
            </a:r>
            <a:r>
              <a:rPr lang="en-US" dirty="0" err="1" smtClean="0"/>
              <a:t>webp</a:t>
            </a:r>
            <a:r>
              <a:rPr lang="en-US" dirty="0" smtClean="0"/>
              <a:t>,*/*;q=0.8</a:t>
            </a:r>
          </a:p>
          <a:p>
            <a:pPr marL="91440" indent="91440">
              <a:lnSpc>
                <a:spcPct val="120000"/>
              </a:lnSpc>
              <a:spcBef>
                <a:spcPts val="0"/>
              </a:spcBef>
              <a:buNone/>
            </a:pPr>
            <a:r>
              <a:rPr lang="en-US" dirty="0" smtClean="0"/>
              <a:t>  Accept-Language: en-</a:t>
            </a:r>
            <a:r>
              <a:rPr lang="en-US" dirty="0" err="1" smtClean="0"/>
              <a:t>US,en;q</a:t>
            </a:r>
            <a:r>
              <a:rPr lang="en-US" dirty="0" smtClean="0"/>
              <a:t>=0.5</a:t>
            </a:r>
          </a:p>
          <a:p>
            <a:pPr marL="91440" indent="91440">
              <a:lnSpc>
                <a:spcPct val="120000"/>
              </a:lnSpc>
              <a:spcBef>
                <a:spcPts val="0"/>
              </a:spcBef>
              <a:buNone/>
            </a:pPr>
            <a:r>
              <a:rPr lang="en-US" dirty="0" smtClean="0"/>
              <a:t>  Accept-Encoding: </a:t>
            </a:r>
            <a:r>
              <a:rPr lang="en-US" dirty="0" err="1" smtClean="0"/>
              <a:t>gzip</a:t>
            </a:r>
            <a:r>
              <a:rPr lang="en-US" dirty="0" smtClean="0"/>
              <a:t>, deflate</a:t>
            </a:r>
          </a:p>
          <a:p>
            <a:pPr marL="91440" indent="91440">
              <a:lnSpc>
                <a:spcPct val="120000"/>
              </a:lnSpc>
              <a:spcBef>
                <a:spcPts val="0"/>
              </a:spcBef>
              <a:buNone/>
            </a:pPr>
            <a:r>
              <a:rPr lang="en-US" dirty="0" smtClean="0"/>
              <a:t>  Connection: close</a:t>
            </a:r>
          </a:p>
          <a:p>
            <a:pPr marL="91440" indent="91440">
              <a:lnSpc>
                <a:spcPct val="120000"/>
              </a:lnSpc>
              <a:spcBef>
                <a:spcPts val="0"/>
              </a:spcBef>
              <a:buNone/>
            </a:pPr>
            <a:r>
              <a:rPr lang="en-US" dirty="0" smtClean="0"/>
              <a:t>  </a:t>
            </a:r>
            <a:r>
              <a:rPr lang="en-US" dirty="0" err="1" smtClean="0"/>
              <a:t>Referer</a:t>
            </a:r>
            <a:r>
              <a:rPr lang="en-US" dirty="0" smtClean="0"/>
              <a:t>:      http://testasp.vulnweb.com/Search.asp?tfSearch=%3E%3CscrIpt%3Ealert%281%29%3B%3C%2FscRipt%3E</a:t>
            </a:r>
          </a:p>
          <a:p>
            <a:pPr marL="91440" indent="91440">
              <a:lnSpc>
                <a:spcPct val="120000"/>
              </a:lnSpc>
              <a:spcBef>
                <a:spcPts val="0"/>
              </a:spcBef>
              <a:buNone/>
            </a:pPr>
            <a:r>
              <a:rPr lang="en-US" dirty="0" smtClean="0"/>
              <a:t>  Cookie: ASPSESSIONIDCSTCTBRD=GNKAPDHCKCJGOAICPFKDNNEH</a:t>
            </a:r>
          </a:p>
          <a:p>
            <a:pPr marL="91440" indent="91440">
              <a:lnSpc>
                <a:spcPct val="120000"/>
              </a:lnSpc>
              <a:spcBef>
                <a:spcPts val="0"/>
              </a:spcBef>
              <a:buNone/>
            </a:pPr>
            <a:r>
              <a:rPr lang="en-US" dirty="0" smtClean="0"/>
              <a:t>  Upgrade-Insecure-Requests: 1</a:t>
            </a:r>
          </a:p>
          <a:p>
            <a:pPr marL="91440" indent="91440">
              <a:lnSpc>
                <a:spcPct val="120000"/>
              </a:lnSpc>
              <a:spcBef>
                <a:spcPts val="0"/>
              </a:spcBef>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7239000" cy="624840"/>
          </a:xfrm>
          <a:solidFill>
            <a:schemeClr val="bg1">
              <a:lumMod val="95000"/>
            </a:schemeClr>
          </a:solidFill>
        </p:spPr>
        <p:txBody>
          <a:bodyPr>
            <a:normAutofit/>
          </a:bodyPr>
          <a:lstStyle/>
          <a:p>
            <a:r>
              <a:rPr lang="en-US" sz="3200" dirty="0" smtClean="0"/>
              <a:t>POC REQUEST</a:t>
            </a:r>
            <a:endParaRPr lang="en-US" sz="3200" dirty="0"/>
          </a:p>
        </p:txBody>
      </p:sp>
      <p:pic>
        <p:nvPicPr>
          <p:cNvPr id="6" name="Content Placeholder 5" descr="Screenshot_2022-07-30_18_44_30.png"/>
          <p:cNvPicPr>
            <a:picLocks noGrp="1" noChangeAspect="1"/>
          </p:cNvPicPr>
          <p:nvPr>
            <p:ph idx="1"/>
          </p:nvPr>
        </p:nvPicPr>
        <p:blipFill>
          <a:blip r:embed="rId2" cstate="print"/>
          <a:stretch>
            <a:fillRect/>
          </a:stretch>
        </p:blipFill>
        <p:spPr>
          <a:xfrm>
            <a:off x="457200" y="1905000"/>
            <a:ext cx="7239000" cy="408790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7848600" cy="6553200"/>
          </a:xfrm>
          <a:solidFill>
            <a:schemeClr val="bg2">
              <a:lumMod val="90000"/>
            </a:schemeClr>
          </a:solidFill>
          <a:ln>
            <a:solidFill>
              <a:schemeClr val="accent1">
                <a:lumMod val="75000"/>
              </a:schemeClr>
            </a:solidFill>
          </a:ln>
        </p:spPr>
        <p:txBody>
          <a:bodyPr/>
          <a:lstStyle/>
          <a:p>
            <a:pPr fontAlgn="auto"/>
            <a:r>
              <a:rPr lang="en-US" sz="2000" dirty="0" smtClean="0"/>
              <a:t>As this injection happens in a GET parameter, the attacker simply needs to send the crafted Link that produces this GET request to the victim and have the victim click it.</a:t>
            </a:r>
          </a:p>
          <a:p>
            <a:pPr fontAlgn="auto">
              <a:buNone/>
            </a:pPr>
            <a:r>
              <a:rPr lang="en-US" sz="2000" dirty="0" smtClean="0"/>
              <a:t>   Injection Demonstration:</a:t>
            </a:r>
          </a:p>
          <a:p>
            <a:endParaRPr lang="en-US" dirty="0"/>
          </a:p>
        </p:txBody>
      </p:sp>
      <p:pic>
        <p:nvPicPr>
          <p:cNvPr id="4" name="Picture 3" descr="Screenshot_2022-07-30_18_31_47.png"/>
          <p:cNvPicPr>
            <a:picLocks noChangeAspect="1"/>
          </p:cNvPicPr>
          <p:nvPr/>
        </p:nvPicPr>
        <p:blipFill>
          <a:blip r:embed="rId2" cstate="print"/>
          <a:stretch>
            <a:fillRect/>
          </a:stretch>
        </p:blipFill>
        <p:spPr>
          <a:xfrm>
            <a:off x="533400" y="1600200"/>
            <a:ext cx="7503235" cy="496644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136</TotalTime>
  <Words>1600</Words>
  <Application>Microsoft Office PowerPoint</Application>
  <PresentationFormat>On-screen Show (4:3)</PresentationFormat>
  <Paragraphs>72</Paragraphs>
  <Slides>14</Slides>
  <Notes>0</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INTERNSHIP STUDIO ETHICAL HACKING PROJECT TASK 3</vt:lpstr>
      <vt:lpstr>report</vt:lpstr>
      <vt:lpstr>summary</vt:lpstr>
      <vt:lpstr>description</vt:lpstr>
      <vt:lpstr>information</vt:lpstr>
      <vt:lpstr>Poc:</vt:lpstr>
      <vt:lpstr>STEPS TO REPRODUCE</vt:lpstr>
      <vt:lpstr>POC REQUEST</vt:lpstr>
      <vt:lpstr>Slide 9</vt:lpstr>
      <vt:lpstr>Supporting Material/References:</vt:lpstr>
      <vt:lpstr>IMPACT</vt:lpstr>
      <vt:lpstr>solution</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 ETHICAL HACKING PROJECT TASK 3</dc:title>
  <dc:creator>DELL PC</dc:creator>
  <cp:lastModifiedBy>DELL PC</cp:lastModifiedBy>
  <cp:revision>12</cp:revision>
  <dcterms:created xsi:type="dcterms:W3CDTF">2022-07-30T22:33:16Z</dcterms:created>
  <dcterms:modified xsi:type="dcterms:W3CDTF">2022-07-31T14:25:45Z</dcterms:modified>
</cp:coreProperties>
</file>