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52B85C2-9559-44BB-BC15-D1BC678BF985}" type="datetimeFigureOut">
              <a:rPr lang="en-US" smtClean="0"/>
              <a:t>7/30/2022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112597D-1343-402F-85B9-8CDCDB32B9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52B85C2-9559-44BB-BC15-D1BC678BF985}" type="datetimeFigureOut">
              <a:rPr lang="en-US" smtClean="0"/>
              <a:t>7/30/2022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112597D-1343-402F-85B9-8CDCDB32B9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52B85C2-9559-44BB-BC15-D1BC678BF985}" type="datetimeFigureOut">
              <a:rPr lang="en-US" smtClean="0"/>
              <a:t>7/30/2022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112597D-1343-402F-85B9-8CDCDB32B9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52B85C2-9559-44BB-BC15-D1BC678BF985}" type="datetimeFigureOut">
              <a:rPr lang="en-US" smtClean="0"/>
              <a:t>7/30/2022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12597D-1343-402F-85B9-8CDCDB32B9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52B85C2-9559-44BB-BC15-D1BC678BF985}" type="datetimeFigureOut">
              <a:rPr lang="en-US" smtClean="0"/>
              <a:t>7/30/2022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12597D-1343-402F-85B9-8CDCDB32B98D}"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52B85C2-9559-44BB-BC15-D1BC678BF985}" type="datetimeFigureOut">
              <a:rPr lang="en-US" smtClean="0"/>
              <a:t>7/30/2022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112597D-1343-402F-85B9-8CDCDB32B9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90600"/>
            <a:ext cx="7772400" cy="1975104"/>
          </a:xfrm>
        </p:spPr>
        <p:txBody>
          <a:bodyPr/>
          <a:lstStyle/>
          <a:p>
            <a:r>
              <a:rPr lang="en-US" dirty="0" smtClean="0"/>
              <a:t>Internship studio</a:t>
            </a:r>
            <a:br>
              <a:rPr lang="en-US" dirty="0" smtClean="0"/>
            </a:br>
            <a:r>
              <a:rPr lang="en-US" dirty="0" smtClean="0"/>
              <a:t>ethical hacking-task 2</a:t>
            </a:r>
            <a:endParaRPr lang="en-US" dirty="0"/>
          </a:p>
        </p:txBody>
      </p:sp>
      <p:sp>
        <p:nvSpPr>
          <p:cNvPr id="3" name="Subtitle 2"/>
          <p:cNvSpPr>
            <a:spLocks noGrp="1"/>
          </p:cNvSpPr>
          <p:nvPr>
            <p:ph type="subTitle" idx="1"/>
          </p:nvPr>
        </p:nvSpPr>
        <p:spPr>
          <a:xfrm>
            <a:off x="1371600" y="4114800"/>
            <a:ext cx="7772400" cy="838200"/>
          </a:xfrm>
        </p:spPr>
        <p:txBody>
          <a:bodyPr>
            <a:noAutofit/>
          </a:bodyPr>
          <a:lstStyle/>
          <a:p>
            <a:r>
              <a:rPr lang="en-US" sz="2000" dirty="0" smtClean="0">
                <a:latin typeface="Bahnschrift Condensed" pitchFamily="34" charset="0"/>
              </a:rPr>
              <a:t>Test for vulnerabilities in site https://</a:t>
            </a:r>
            <a:r>
              <a:rPr lang="en-US" sz="2000" b="1" u="sng" dirty="0" smtClean="0">
                <a:latin typeface="Bahnschrift Condensed" pitchFamily="34" charset="0"/>
                <a:hlinkClick r:id="rId2"/>
              </a:rPr>
              <a:t>zero.webappsecurity.com/</a:t>
            </a:r>
            <a:r>
              <a:rPr lang="en-US" sz="2000" dirty="0" smtClean="0">
                <a:latin typeface="Bahnschrift Condensed" pitchFamily="34" charset="0"/>
              </a:rPr>
              <a:t/>
            </a:r>
            <a:br>
              <a:rPr lang="en-US" sz="2000" dirty="0" smtClean="0">
                <a:latin typeface="Bahnschrift Condensed" pitchFamily="34" charset="0"/>
              </a:rPr>
            </a:br>
            <a:endParaRPr lang="en-US" sz="2000" dirty="0">
              <a:latin typeface="Bahnschrift Condense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owasp</a:t>
            </a:r>
            <a:r>
              <a:rPr lang="en-US" dirty="0" smtClean="0"/>
              <a:t> for scanning</a:t>
            </a:r>
            <a:endParaRPr lang="en-US" dirty="0"/>
          </a:p>
        </p:txBody>
      </p:sp>
      <p:pic>
        <p:nvPicPr>
          <p:cNvPr id="4" name="Content Placeholder 3" descr="Screenshot_2022-07-30_13_43_37.png"/>
          <p:cNvPicPr>
            <a:picLocks noGrp="1" noChangeAspect="1"/>
          </p:cNvPicPr>
          <p:nvPr>
            <p:ph idx="1"/>
          </p:nvPr>
        </p:nvPicPr>
        <p:blipFill>
          <a:blip r:embed="rId2" cstate="print"/>
          <a:stretch>
            <a:fillRect/>
          </a:stretch>
        </p:blipFill>
        <p:spPr>
          <a:xfrm>
            <a:off x="457200" y="1752600"/>
            <a:ext cx="7467600" cy="432439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on the site</a:t>
            </a:r>
            <a:endParaRPr lang="en-US" dirty="0"/>
          </a:p>
        </p:txBody>
      </p:sp>
      <p:pic>
        <p:nvPicPr>
          <p:cNvPr id="4" name="Content Placeholder 3" descr="Screenshot_2022-07-30_12_38_00.png"/>
          <p:cNvPicPr>
            <a:picLocks noGrp="1" noChangeAspect="1"/>
          </p:cNvPicPr>
          <p:nvPr>
            <p:ph idx="1"/>
          </p:nvPr>
        </p:nvPicPr>
        <p:blipFill>
          <a:blip r:embed="rId2" cstate="print"/>
          <a:stretch>
            <a:fillRect/>
          </a:stretch>
        </p:blipFill>
        <p:spPr>
          <a:xfrm>
            <a:off x="457200" y="1676400"/>
            <a:ext cx="7239000" cy="440059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All vulnerabilities scanned by </a:t>
            </a:r>
            <a:r>
              <a:rPr lang="en-US" sz="2800" dirty="0" err="1" smtClean="0"/>
              <a:t>owasp</a:t>
            </a:r>
            <a:endParaRPr lang="en-US" sz="2800" dirty="0"/>
          </a:p>
        </p:txBody>
      </p:sp>
      <p:pic>
        <p:nvPicPr>
          <p:cNvPr id="6" name="Content Placeholder 5" descr="Screenshot_2022-07-30_13_08_19 (1).png"/>
          <p:cNvPicPr>
            <a:picLocks noGrp="1" noChangeAspect="1"/>
          </p:cNvPicPr>
          <p:nvPr>
            <p:ph idx="1"/>
          </p:nvPr>
        </p:nvPicPr>
        <p:blipFill>
          <a:blip r:embed="rId2" cstate="print"/>
          <a:stretch>
            <a:fillRect/>
          </a:stretch>
        </p:blipFill>
        <p:spPr>
          <a:xfrm>
            <a:off x="457200" y="1676400"/>
            <a:ext cx="7239000" cy="440059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vulnerability report made by </a:t>
            </a:r>
            <a:r>
              <a:rPr lang="en-US" sz="2800" dirty="0" err="1" smtClean="0"/>
              <a:t>owasp</a:t>
            </a:r>
            <a:r>
              <a:rPr lang="en-US" sz="2800" dirty="0" smtClean="0"/>
              <a:t> for a critical vulnerability</a:t>
            </a:r>
            <a:endParaRPr lang="en-US" sz="2800" dirty="0"/>
          </a:p>
        </p:txBody>
      </p:sp>
      <p:pic>
        <p:nvPicPr>
          <p:cNvPr id="4" name="Content Placeholder 3" descr="Screenshot_2022-07-30_13_23_26 (1).png"/>
          <p:cNvPicPr>
            <a:picLocks noChangeAspect="1"/>
          </p:cNvPicPr>
          <p:nvPr/>
        </p:nvPicPr>
        <p:blipFill>
          <a:blip r:embed="rId2" cstate="print"/>
          <a:srcRect t="8511"/>
          <a:stretch>
            <a:fillRect/>
          </a:stretch>
        </p:blipFill>
        <p:spPr>
          <a:xfrm>
            <a:off x="457200" y="1676400"/>
            <a:ext cx="7239000" cy="45529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1143000"/>
          </a:xfrm>
        </p:spPr>
        <p:txBody>
          <a:bodyPr/>
          <a:lstStyle/>
          <a:p>
            <a:r>
              <a:rPr lang="en-US" dirty="0" smtClean="0"/>
              <a:t>Report</a:t>
            </a:r>
            <a:endParaRPr lang="en-US" dirty="0"/>
          </a:p>
        </p:txBody>
      </p:sp>
      <p:graphicFrame>
        <p:nvGraphicFramePr>
          <p:cNvPr id="5" name="Content Placeholder 4"/>
          <p:cNvGraphicFramePr>
            <a:graphicFrameLocks noGrp="1"/>
          </p:cNvGraphicFramePr>
          <p:nvPr>
            <p:ph idx="1"/>
          </p:nvPr>
        </p:nvGraphicFramePr>
        <p:xfrm>
          <a:off x="457200" y="1609724"/>
          <a:ext cx="7239000" cy="3876676"/>
        </p:xfrm>
        <a:graphic>
          <a:graphicData uri="http://schemas.openxmlformats.org/drawingml/2006/table">
            <a:tbl>
              <a:tblPr firstRow="1" bandRow="1">
                <a:tableStyleId>{5C22544A-7EE6-4342-B048-85BDC9FD1C3A}</a:tableStyleId>
              </a:tblPr>
              <a:tblGrid>
                <a:gridCol w="1371600"/>
                <a:gridCol w="5867400"/>
              </a:tblGrid>
              <a:tr h="578210">
                <a:tc gridSpan="2">
                  <a:txBody>
                    <a:bodyPr/>
                    <a:lstStyle/>
                    <a:p>
                      <a:r>
                        <a:rPr lang="en-US" sz="2400" dirty="0" smtClean="0">
                          <a:solidFill>
                            <a:schemeClr val="tx1"/>
                          </a:solidFill>
                          <a:latin typeface="Times New Roman" pitchFamily="18" charset="0"/>
                          <a:cs typeface="Times New Roman" pitchFamily="18" charset="0"/>
                        </a:rPr>
                        <a:t>Proxy</a:t>
                      </a:r>
                      <a:r>
                        <a:rPr lang="en-US" sz="2400" baseline="0" dirty="0" smtClean="0">
                          <a:solidFill>
                            <a:schemeClr val="tx1"/>
                          </a:solidFill>
                          <a:latin typeface="Times New Roman" pitchFamily="18" charset="0"/>
                          <a:cs typeface="Times New Roman" pitchFamily="18" charset="0"/>
                        </a:rPr>
                        <a:t> Disclosures</a:t>
                      </a:r>
                    </a:p>
                  </a:txBody>
                  <a:tcPr/>
                </a:tc>
                <a:tc hMerge="1">
                  <a:txBody>
                    <a:bodyPr/>
                    <a:lstStyle/>
                    <a:p>
                      <a:endParaRPr lang="en-US" dirty="0"/>
                    </a:p>
                  </a:txBody>
                  <a:tcPr/>
                </a:tc>
              </a:tr>
              <a:tr h="480360">
                <a:tc>
                  <a:txBody>
                    <a:bodyPr/>
                    <a:lstStyle/>
                    <a:p>
                      <a:r>
                        <a:rPr kumimoji="0" lang="en-US" sz="1600" b="1" kern="1200" dirty="0" smtClean="0">
                          <a:solidFill>
                            <a:schemeClr val="dk1"/>
                          </a:solidFill>
                          <a:latin typeface="Times New Roman" pitchFamily="18" charset="0"/>
                          <a:ea typeface="+mn-ea"/>
                          <a:cs typeface="Times New Roman" pitchFamily="18" charset="0"/>
                        </a:rPr>
                        <a:t>Risk:</a:t>
                      </a:r>
                      <a:endParaRPr lang="en-US" sz="1600" b="1" dirty="0">
                        <a:latin typeface="Times New Roman" pitchFamily="18" charset="0"/>
                        <a:cs typeface="Times New Roman" pitchFamily="18" charset="0"/>
                      </a:endParaRPr>
                    </a:p>
                  </a:txBody>
                  <a:tcPr/>
                </a:tc>
                <a:tc>
                  <a:txBody>
                    <a:bodyPr/>
                    <a:lstStyle/>
                    <a:p>
                      <a:r>
                        <a:rPr kumimoji="0" lang="en-US" sz="1600" kern="1200" dirty="0" smtClean="0">
                          <a:solidFill>
                            <a:schemeClr val="dk1"/>
                          </a:solidFill>
                          <a:latin typeface="Times New Roman" pitchFamily="18" charset="0"/>
                          <a:ea typeface="+mn-ea"/>
                          <a:cs typeface="Times New Roman" pitchFamily="18" charset="0"/>
                        </a:rPr>
                        <a:t>High</a:t>
                      </a:r>
                      <a:endParaRPr lang="en-US" sz="1600" dirty="0">
                        <a:latin typeface="Times New Roman" pitchFamily="18" charset="0"/>
                        <a:cs typeface="Times New Roman" pitchFamily="18" charset="0"/>
                      </a:endParaRPr>
                    </a:p>
                  </a:txBody>
                  <a:tcPr/>
                </a:tc>
              </a:tr>
              <a:tr h="426986">
                <a:tc>
                  <a:txBody>
                    <a:bodyPr/>
                    <a:lstStyle/>
                    <a:p>
                      <a:r>
                        <a:rPr kumimoji="0" lang="en-US" sz="1600" b="1" kern="1200" dirty="0" smtClean="0">
                          <a:solidFill>
                            <a:schemeClr val="dk1"/>
                          </a:solidFill>
                          <a:latin typeface="Times New Roman" pitchFamily="18" charset="0"/>
                          <a:ea typeface="+mn-ea"/>
                          <a:cs typeface="Times New Roman" pitchFamily="18" charset="0"/>
                        </a:rPr>
                        <a:t>Confidence:</a:t>
                      </a:r>
                      <a:endParaRPr lang="en-US" sz="1600" b="1" dirty="0">
                        <a:latin typeface="Times New Roman" pitchFamily="18" charset="0"/>
                        <a:cs typeface="Times New Roman" pitchFamily="18" charset="0"/>
                      </a:endParaRPr>
                    </a:p>
                  </a:txBody>
                  <a:tcPr/>
                </a:tc>
                <a:tc>
                  <a:txBody>
                    <a:bodyPr/>
                    <a:lstStyle/>
                    <a:p>
                      <a:r>
                        <a:rPr kumimoji="0" lang="en-US" sz="1600" kern="1200" dirty="0" smtClean="0">
                          <a:solidFill>
                            <a:schemeClr val="dk1"/>
                          </a:solidFill>
                          <a:latin typeface="Times New Roman" pitchFamily="18" charset="0"/>
                          <a:ea typeface="+mn-ea"/>
                          <a:cs typeface="Times New Roman" pitchFamily="18" charset="0"/>
                        </a:rPr>
                        <a:t>Medium</a:t>
                      </a:r>
                      <a:endParaRPr lang="en-US" sz="1600" dirty="0">
                        <a:latin typeface="Times New Roman" pitchFamily="18" charset="0"/>
                        <a:cs typeface="Times New Roman" pitchFamily="18" charset="0"/>
                      </a:endParaRPr>
                    </a:p>
                  </a:txBody>
                  <a:tcPr/>
                </a:tc>
              </a:tr>
              <a:tr h="597780">
                <a:tc>
                  <a:txBody>
                    <a:bodyPr/>
                    <a:lstStyle/>
                    <a:p>
                      <a:r>
                        <a:rPr kumimoji="0" lang="en-US" sz="1600" b="1" kern="1200" dirty="0" smtClean="0">
                          <a:solidFill>
                            <a:schemeClr val="dk1"/>
                          </a:solidFill>
                          <a:latin typeface="Times New Roman" pitchFamily="18" charset="0"/>
                          <a:ea typeface="+mn-ea"/>
                          <a:cs typeface="Times New Roman" pitchFamily="18" charset="0"/>
                        </a:rPr>
                        <a:t>Attack:</a:t>
                      </a:r>
                      <a:endParaRPr lang="en-US" sz="16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latin typeface="Times New Roman" pitchFamily="18" charset="0"/>
                          <a:ea typeface="+mn-ea"/>
                          <a:cs typeface="Times New Roman" pitchFamily="18" charset="0"/>
                        </a:rPr>
                        <a:t>TRACE, OPTIONS methods with 'max-forwards' header. TRACK method.</a:t>
                      </a:r>
                    </a:p>
                  </a:txBody>
                  <a:tcPr/>
                </a:tc>
              </a:tr>
              <a:tr h="597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dk1"/>
                          </a:solidFill>
                          <a:latin typeface="Times New Roman" pitchFamily="18" charset="0"/>
                          <a:ea typeface="+mn-ea"/>
                          <a:cs typeface="Times New Roman" pitchFamily="18" charset="0"/>
                        </a:rPr>
                        <a:t>CWE id:</a:t>
                      </a:r>
                    </a:p>
                    <a:p>
                      <a:endParaRPr lang="en-US" sz="1600" b="1"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200</a:t>
                      </a:r>
                      <a:endParaRPr lang="en-US" sz="1600" dirty="0">
                        <a:latin typeface="Times New Roman" pitchFamily="18" charset="0"/>
                        <a:cs typeface="Times New Roman" pitchFamily="18" charset="0"/>
                      </a:endParaRPr>
                    </a:p>
                  </a:txBody>
                  <a:tcPr/>
                </a:tc>
              </a:tr>
              <a:tr h="597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dk1"/>
                          </a:solidFill>
                          <a:latin typeface="Times New Roman" pitchFamily="18" charset="0"/>
                          <a:ea typeface="+mn-ea"/>
                          <a:cs typeface="Times New Roman" pitchFamily="18" charset="0"/>
                        </a:rPr>
                        <a:t>WASC id: </a:t>
                      </a:r>
                    </a:p>
                    <a:p>
                      <a:endParaRPr lang="en-US" sz="1600" b="1"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r>
              <a:tr h="597780">
                <a:tc>
                  <a:txBody>
                    <a:bodyPr/>
                    <a:lstStyle/>
                    <a:p>
                      <a:r>
                        <a:rPr kumimoji="0" lang="en-US" sz="1600" b="1" kern="1200" dirty="0" smtClean="0">
                          <a:solidFill>
                            <a:schemeClr val="dk1"/>
                          </a:solidFill>
                          <a:latin typeface="Times New Roman" pitchFamily="18" charset="0"/>
                          <a:ea typeface="+mn-ea"/>
                          <a:cs typeface="Times New Roman" pitchFamily="18" charset="0"/>
                        </a:rPr>
                        <a:t>Source: </a:t>
                      </a:r>
                      <a:endParaRPr lang="en-US" sz="16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latin typeface="Times New Roman" pitchFamily="18" charset="0"/>
                          <a:ea typeface="+mn-ea"/>
                          <a:cs typeface="Times New Roman" pitchFamily="18" charset="0"/>
                        </a:rPr>
                        <a:t>Active (40025 - proxy disclosure)</a:t>
                      </a: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457200"/>
          <a:ext cx="7239000" cy="6187440"/>
        </p:xfrm>
        <a:graphic>
          <a:graphicData uri="http://schemas.openxmlformats.org/drawingml/2006/table">
            <a:tbl>
              <a:tblPr firstRow="1" bandRow="1">
                <a:tableStyleId>{5C22544A-7EE6-4342-B048-85BDC9FD1C3A}</a:tableStyleId>
              </a:tblPr>
              <a:tblGrid>
                <a:gridCol w="1600200"/>
                <a:gridCol w="5638800"/>
              </a:tblGrid>
              <a:tr h="169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smtClean="0">
                          <a:solidFill>
                            <a:schemeClr val="tx1"/>
                          </a:solidFill>
                          <a:latin typeface="Times New Roman" pitchFamily="18" charset="0"/>
                          <a:ea typeface="+mn-ea"/>
                          <a:cs typeface="Times New Roman" pitchFamily="18" charset="0"/>
                        </a:rPr>
                        <a:t>Description:</a:t>
                      </a:r>
                    </a:p>
                    <a:p>
                      <a:endParaRPr lang="en-US" sz="1100" dirty="0">
                        <a:solidFill>
                          <a:schemeClr val="tx1"/>
                        </a:solidFill>
                        <a:latin typeface="Times New Roman" pitchFamily="18" charset="0"/>
                        <a:cs typeface="Times New Roman" pitchFamily="18" charset="0"/>
                      </a:endParaRPr>
                    </a:p>
                  </a:txBody>
                  <a:tcPr/>
                </a:tc>
                <a:tc>
                  <a:txBody>
                    <a:bodyPr/>
                    <a:lstStyle/>
                    <a:p>
                      <a:r>
                        <a:rPr kumimoji="0" lang="en-US" sz="1200" b="0" kern="1200" dirty="0" smtClean="0">
                          <a:solidFill>
                            <a:schemeClr val="tx1"/>
                          </a:solidFill>
                          <a:latin typeface="Times New Roman" pitchFamily="18" charset="0"/>
                          <a:ea typeface="+mn-ea"/>
                          <a:cs typeface="Times New Roman" pitchFamily="18" charset="0"/>
                        </a:rPr>
                        <a:t>1 proxy server(s) were detected or fingerprinted. A proxy is a simple server which forwards requests on your behalf. For example, if you’re using a proxy to access google.com, your request will first be sent to the proxy server, which will then in turn make the actual request to google.com, and return the result back to you.</a:t>
                      </a:r>
                    </a:p>
                    <a:p>
                      <a:r>
                        <a:rPr kumimoji="0" lang="en-US" sz="1200" b="0" kern="1200" dirty="0" smtClean="0">
                          <a:solidFill>
                            <a:schemeClr val="tx1"/>
                          </a:solidFill>
                          <a:latin typeface="Times New Roman" pitchFamily="18" charset="0"/>
                          <a:ea typeface="+mn-ea"/>
                          <a:cs typeface="Times New Roman" pitchFamily="18" charset="0"/>
                        </a:rPr>
                        <a:t>This information helps a potential attacker to determine :</a:t>
                      </a:r>
                    </a:p>
                    <a:p>
                      <a:r>
                        <a:rPr kumimoji="0" lang="en-US" sz="1200" b="0" kern="1200" dirty="0" smtClean="0">
                          <a:solidFill>
                            <a:schemeClr val="tx1"/>
                          </a:solidFill>
                          <a:latin typeface="Times New Roman" pitchFamily="18" charset="0"/>
                          <a:ea typeface="+mn-ea"/>
                          <a:cs typeface="Times New Roman" pitchFamily="18" charset="0"/>
                        </a:rPr>
                        <a:t> - A list of targets for an attack against the application.</a:t>
                      </a:r>
                    </a:p>
                    <a:p>
                      <a:r>
                        <a:rPr kumimoji="0" lang="en-US" sz="1200" b="0" kern="1200" dirty="0" smtClean="0">
                          <a:solidFill>
                            <a:schemeClr val="tx1"/>
                          </a:solidFill>
                          <a:latin typeface="Times New Roman" pitchFamily="18" charset="0"/>
                          <a:ea typeface="+mn-ea"/>
                          <a:cs typeface="Times New Roman" pitchFamily="18" charset="0"/>
                        </a:rPr>
                        <a:t> - Potential vulnerabilities on the proxy servers that service the application.</a:t>
                      </a:r>
                    </a:p>
                    <a:p>
                      <a:r>
                        <a:rPr kumimoji="0" lang="en-US" sz="1200" b="0" kern="1200" dirty="0" smtClean="0">
                          <a:solidFill>
                            <a:schemeClr val="tx1"/>
                          </a:solidFill>
                          <a:latin typeface="Times New Roman" pitchFamily="18" charset="0"/>
                          <a:ea typeface="+mn-ea"/>
                          <a:cs typeface="Times New Roman" pitchFamily="18" charset="0"/>
                        </a:rPr>
                        <a:t> - The presence or absence of any proxy-based components that might cause attacks against the application to be detected, prevented, or mitigated.</a:t>
                      </a:r>
                    </a:p>
                    <a:p>
                      <a:endParaRPr lang="en-US" sz="1100" b="0" dirty="0">
                        <a:solidFill>
                          <a:schemeClr val="tx1"/>
                        </a:solidFill>
                        <a:latin typeface="Times New Roman" pitchFamily="18" charset="0"/>
                        <a:cs typeface="Times New Roman" pitchFamily="18" charset="0"/>
                      </a:endParaRPr>
                    </a:p>
                  </a:txBody>
                  <a:tcPr/>
                </a:tc>
              </a:tr>
              <a:tr h="2667000">
                <a:tc>
                  <a:txBody>
                    <a:bodyPr/>
                    <a:lstStyle/>
                    <a:p>
                      <a:r>
                        <a:rPr lang="en-US" sz="2000" b="1" dirty="0" smtClean="0">
                          <a:solidFill>
                            <a:schemeClr val="tx1"/>
                          </a:solidFill>
                          <a:latin typeface="Times New Roman" pitchFamily="18" charset="0"/>
                          <a:cs typeface="Times New Roman" pitchFamily="18" charset="0"/>
                        </a:rPr>
                        <a:t>Information:</a:t>
                      </a:r>
                      <a:endParaRPr lang="en-US" sz="2000" b="1" dirty="0">
                        <a:solidFill>
                          <a:schemeClr val="tx1"/>
                        </a:solidFill>
                        <a:latin typeface="Times New Roman" pitchFamily="18" charset="0"/>
                        <a:cs typeface="Times New Roman" pitchFamily="18" charset="0"/>
                      </a:endParaRPr>
                    </a:p>
                  </a:txBody>
                  <a:tcPr/>
                </a:tc>
                <a:tc>
                  <a:txBody>
                    <a:bodyPr/>
                    <a:lstStyle/>
                    <a:p>
                      <a:r>
                        <a:rPr kumimoji="0" lang="en-US" sz="1100" b="0" kern="1200" dirty="0" smtClean="0">
                          <a:solidFill>
                            <a:schemeClr val="tx1"/>
                          </a:solidFill>
                          <a:latin typeface="Times New Roman" pitchFamily="18" charset="0"/>
                          <a:ea typeface="+mn-ea"/>
                          <a:cs typeface="Times New Roman" pitchFamily="18" charset="0"/>
                        </a:rPr>
                        <a:t>Using the TRACE, OPTIONS, and TRACK methods, the following proxy servers have been identified between OWASP ZAP and the application/web server: </a:t>
                      </a:r>
                    </a:p>
                    <a:p>
                      <a:r>
                        <a:rPr kumimoji="0" lang="en-US" sz="1100" b="0" kern="1200" dirty="0" smtClean="0">
                          <a:solidFill>
                            <a:schemeClr val="tx1"/>
                          </a:solidFill>
                          <a:latin typeface="Times New Roman" pitchFamily="18" charset="0"/>
                          <a:ea typeface="+mn-ea"/>
                          <a:cs typeface="Times New Roman" pitchFamily="18" charset="0"/>
                        </a:rPr>
                        <a:t>- Apache/2.2.6 (Win32) </a:t>
                      </a:r>
                      <a:r>
                        <a:rPr kumimoji="0" lang="en-US" sz="1100" b="0" kern="1200" dirty="0" err="1" smtClean="0">
                          <a:solidFill>
                            <a:schemeClr val="tx1"/>
                          </a:solidFill>
                          <a:latin typeface="Times New Roman" pitchFamily="18" charset="0"/>
                          <a:ea typeface="+mn-ea"/>
                          <a:cs typeface="Times New Roman" pitchFamily="18" charset="0"/>
                        </a:rPr>
                        <a:t>mod_ssl</a:t>
                      </a:r>
                      <a:r>
                        <a:rPr kumimoji="0" lang="en-US" sz="1100" b="0" kern="1200" dirty="0" smtClean="0">
                          <a:solidFill>
                            <a:schemeClr val="tx1"/>
                          </a:solidFill>
                          <a:latin typeface="Times New Roman" pitchFamily="18" charset="0"/>
                          <a:ea typeface="+mn-ea"/>
                          <a:cs typeface="Times New Roman" pitchFamily="18" charset="0"/>
                        </a:rPr>
                        <a:t>/2.2.6 </a:t>
                      </a:r>
                      <a:r>
                        <a:rPr kumimoji="0" lang="en-US" sz="1100" b="0" kern="1200" dirty="0" err="1" smtClean="0">
                          <a:solidFill>
                            <a:schemeClr val="tx1"/>
                          </a:solidFill>
                          <a:latin typeface="Times New Roman" pitchFamily="18" charset="0"/>
                          <a:ea typeface="+mn-ea"/>
                          <a:cs typeface="Times New Roman" pitchFamily="18" charset="0"/>
                        </a:rPr>
                        <a:t>OpenSSL</a:t>
                      </a:r>
                      <a:r>
                        <a:rPr kumimoji="0" lang="en-US" sz="1100" b="0" kern="1200" dirty="0" smtClean="0">
                          <a:solidFill>
                            <a:schemeClr val="tx1"/>
                          </a:solidFill>
                          <a:latin typeface="Times New Roman" pitchFamily="18" charset="0"/>
                          <a:ea typeface="+mn-ea"/>
                          <a:cs typeface="Times New Roman" pitchFamily="18" charset="0"/>
                        </a:rPr>
                        <a:t>/0.9.8e </a:t>
                      </a:r>
                      <a:r>
                        <a:rPr kumimoji="0" lang="en-US" sz="1100" b="0" kern="1200" dirty="0" err="1" smtClean="0">
                          <a:solidFill>
                            <a:schemeClr val="tx1"/>
                          </a:solidFill>
                          <a:latin typeface="Times New Roman" pitchFamily="18" charset="0"/>
                          <a:ea typeface="+mn-ea"/>
                          <a:cs typeface="Times New Roman" pitchFamily="18" charset="0"/>
                        </a:rPr>
                        <a:t>mod_jk</a:t>
                      </a:r>
                      <a:r>
                        <a:rPr kumimoji="0" lang="en-US" sz="1100" b="0" kern="1200" dirty="0" smtClean="0">
                          <a:solidFill>
                            <a:schemeClr val="tx1"/>
                          </a:solidFill>
                          <a:latin typeface="Times New Roman" pitchFamily="18" charset="0"/>
                          <a:ea typeface="+mn-ea"/>
                          <a:cs typeface="Times New Roman" pitchFamily="18" charset="0"/>
                        </a:rPr>
                        <a:t>/1.2.40</a:t>
                      </a:r>
                    </a:p>
                    <a:p>
                      <a:r>
                        <a:rPr kumimoji="0" lang="en-US" sz="1100" b="0" kern="1200" dirty="0" smtClean="0">
                          <a:solidFill>
                            <a:schemeClr val="tx1"/>
                          </a:solidFill>
                          <a:latin typeface="Times New Roman" pitchFamily="18" charset="0"/>
                          <a:ea typeface="+mn-ea"/>
                          <a:cs typeface="Times New Roman" pitchFamily="18" charset="0"/>
                        </a:rPr>
                        <a:t>The following web/application server has been identified: </a:t>
                      </a:r>
                    </a:p>
                    <a:p>
                      <a:r>
                        <a:rPr kumimoji="0" lang="en-US" sz="1100" b="0" kern="1200" dirty="0" smtClean="0">
                          <a:solidFill>
                            <a:schemeClr val="tx1"/>
                          </a:solidFill>
                          <a:latin typeface="Times New Roman" pitchFamily="18" charset="0"/>
                          <a:ea typeface="+mn-ea"/>
                          <a:cs typeface="Times New Roman" pitchFamily="18" charset="0"/>
                        </a:rPr>
                        <a:t>- Apache-Coyote/1.1</a:t>
                      </a:r>
                    </a:p>
                    <a:p>
                      <a:r>
                        <a:rPr kumimoji="0" lang="en-US" sz="1100" b="0" kern="1200" dirty="0" smtClean="0">
                          <a:solidFill>
                            <a:schemeClr val="tx1"/>
                          </a:solidFill>
                          <a:latin typeface="Times New Roman" pitchFamily="18" charset="0"/>
                          <a:ea typeface="+mn-ea"/>
                          <a:cs typeface="Times New Roman" pitchFamily="18" charset="0"/>
                        </a:rPr>
                        <a:t>The 'TRACE' method is enabled on one or more of the proxy servers, or on the origin server. This method leaks all information submitted from the web browser and proxies back to the user agent. This may facilitate 'Cross Site Tracing' attacks.</a:t>
                      </a:r>
                    </a:p>
                    <a:p>
                      <a:r>
                        <a:rPr kumimoji="0" lang="en-US" sz="1100" b="0" kern="1200" dirty="0" smtClean="0">
                          <a:solidFill>
                            <a:schemeClr val="tx1"/>
                          </a:solidFill>
                          <a:latin typeface="Times New Roman" pitchFamily="18" charset="0"/>
                          <a:ea typeface="+mn-ea"/>
                          <a:cs typeface="Times New Roman" pitchFamily="18" charset="0"/>
                        </a:rPr>
                        <a:t>A Cross-Site Tracing (XST) attack involves the use of </a:t>
                      </a:r>
                      <a:r>
                        <a:rPr kumimoji="0" lang="en-US" sz="1100" b="0" u="sng" kern="1200" dirty="0" smtClean="0">
                          <a:solidFill>
                            <a:schemeClr val="tx1"/>
                          </a:solidFill>
                          <a:latin typeface="Times New Roman" pitchFamily="18" charset="0"/>
                          <a:ea typeface="+mn-ea"/>
                          <a:cs typeface="Times New Roman" pitchFamily="18" charset="0"/>
                        </a:rPr>
                        <a:t>Cross-site Scripting (XSS)</a:t>
                      </a:r>
                      <a:r>
                        <a:rPr kumimoji="0" lang="en-US" sz="1100" b="0" kern="1200" dirty="0" smtClean="0">
                          <a:solidFill>
                            <a:schemeClr val="tx1"/>
                          </a:solidFill>
                          <a:latin typeface="Times New Roman" pitchFamily="18" charset="0"/>
                          <a:ea typeface="+mn-ea"/>
                          <a:cs typeface="Times New Roman" pitchFamily="18" charset="0"/>
                        </a:rPr>
                        <a:t> and the TRACE or TRACK HTTP methods. According to </a:t>
                      </a:r>
                      <a:r>
                        <a:rPr kumimoji="0" lang="en-US" sz="1100" b="0" u="sng" kern="1200" dirty="0" smtClean="0">
                          <a:solidFill>
                            <a:schemeClr val="tx1"/>
                          </a:solidFill>
                          <a:latin typeface="Times New Roman" pitchFamily="18" charset="0"/>
                          <a:ea typeface="+mn-ea"/>
                          <a:cs typeface="Times New Roman" pitchFamily="18" charset="0"/>
                        </a:rPr>
                        <a:t>RFC 2616</a:t>
                      </a:r>
                      <a:r>
                        <a:rPr kumimoji="0" lang="en-US" sz="1100" b="0" kern="1200" dirty="0" smtClean="0">
                          <a:solidFill>
                            <a:schemeClr val="tx1"/>
                          </a:solidFill>
                          <a:latin typeface="Times New Roman" pitchFamily="18" charset="0"/>
                          <a:ea typeface="+mn-ea"/>
                          <a:cs typeface="Times New Roman" pitchFamily="18" charset="0"/>
                        </a:rPr>
                        <a:t>, “TRACE allows the client to see what is being received at the other end of the request chain and use that data for testing or diagnostic information.”, the TRACK method works in the same way but is specific to Microsoft’s IIS web server. XST could be used as a method to steal user’s cookies via </a:t>
                      </a:r>
                      <a:r>
                        <a:rPr kumimoji="0" lang="en-US" sz="1100" b="0" u="sng" kern="1200" dirty="0" smtClean="0">
                          <a:solidFill>
                            <a:schemeClr val="tx1"/>
                          </a:solidFill>
                          <a:latin typeface="Times New Roman" pitchFamily="18" charset="0"/>
                          <a:ea typeface="+mn-ea"/>
                          <a:cs typeface="Times New Roman" pitchFamily="18" charset="0"/>
                        </a:rPr>
                        <a:t>Cross-site Scripting (XSS)</a:t>
                      </a:r>
                      <a:r>
                        <a:rPr kumimoji="0" lang="en-US" sz="1100" b="0" kern="1200" dirty="0" smtClean="0">
                          <a:solidFill>
                            <a:schemeClr val="tx1"/>
                          </a:solidFill>
                          <a:latin typeface="Times New Roman" pitchFamily="18" charset="0"/>
                          <a:ea typeface="+mn-ea"/>
                          <a:cs typeface="Times New Roman" pitchFamily="18" charset="0"/>
                        </a:rPr>
                        <a:t> even if the cookie has the “</a:t>
                      </a:r>
                      <a:r>
                        <a:rPr kumimoji="0" lang="en-US" sz="1100" b="0" u="sng" kern="1200" dirty="0" smtClean="0">
                          <a:solidFill>
                            <a:schemeClr val="tx1"/>
                          </a:solidFill>
                          <a:latin typeface="Times New Roman" pitchFamily="18" charset="0"/>
                          <a:ea typeface="+mn-ea"/>
                          <a:cs typeface="Times New Roman" pitchFamily="18" charset="0"/>
                        </a:rPr>
                        <a:t>Http Only</a:t>
                      </a:r>
                      <a:r>
                        <a:rPr kumimoji="0" lang="en-US" sz="1100" b="0" kern="1200" dirty="0" smtClean="0">
                          <a:solidFill>
                            <a:schemeClr val="tx1"/>
                          </a:solidFill>
                          <a:latin typeface="Times New Roman" pitchFamily="18" charset="0"/>
                          <a:ea typeface="+mn-ea"/>
                          <a:cs typeface="Times New Roman" pitchFamily="18" charset="0"/>
                        </a:rPr>
                        <a:t>” flag set or exposes the user’s Authorization header.</a:t>
                      </a:r>
                    </a:p>
                    <a:p>
                      <a:r>
                        <a:rPr kumimoji="0" lang="en-US" sz="1100" b="0" kern="1200" dirty="0" smtClean="0">
                          <a:solidFill>
                            <a:schemeClr val="tx1"/>
                          </a:solidFill>
                          <a:latin typeface="Times New Roman" pitchFamily="18" charset="0"/>
                          <a:ea typeface="+mn-ea"/>
                          <a:cs typeface="Times New Roman" pitchFamily="18" charset="0"/>
                        </a:rPr>
                        <a:t>The TRACE method, while apparently harmless, can be successfully leveraged in some scenarios to steal legitimate users’ credentials. This attack technique was discovered by Jeremiah Grossman in 2003, in an attempt to bypass the </a:t>
                      </a:r>
                      <a:r>
                        <a:rPr kumimoji="0" lang="en-US" sz="1100" b="0" u="sng" kern="1200" dirty="0" smtClean="0">
                          <a:solidFill>
                            <a:schemeClr val="tx1"/>
                          </a:solidFill>
                          <a:latin typeface="Times New Roman" pitchFamily="18" charset="0"/>
                          <a:ea typeface="+mn-ea"/>
                          <a:cs typeface="Times New Roman" pitchFamily="18" charset="0"/>
                        </a:rPr>
                        <a:t>Http Only</a:t>
                      </a:r>
                      <a:r>
                        <a:rPr kumimoji="0" lang="en-US" sz="1100" b="0" kern="1200" dirty="0" smtClean="0">
                          <a:solidFill>
                            <a:schemeClr val="tx1"/>
                          </a:solidFill>
                          <a:latin typeface="Times New Roman" pitchFamily="18" charset="0"/>
                          <a:ea typeface="+mn-ea"/>
                          <a:cs typeface="Times New Roman" pitchFamily="18" charset="0"/>
                        </a:rPr>
                        <a:t> tag that Microsoft introduced in Internet Explorer 6 sp1 to protect cookies from being accessed by JavaScript. As a matter of fact, one of the most recurring attack patterns in Cross Site Scripting is to access the </a:t>
                      </a:r>
                      <a:r>
                        <a:rPr kumimoji="0" lang="en-US" sz="1100" b="0" kern="1200" dirty="0" err="1" smtClean="0">
                          <a:solidFill>
                            <a:schemeClr val="tx1"/>
                          </a:solidFill>
                          <a:latin typeface="Times New Roman" pitchFamily="18" charset="0"/>
                          <a:ea typeface="+mn-ea"/>
                          <a:cs typeface="Times New Roman" pitchFamily="18" charset="0"/>
                        </a:rPr>
                        <a:t>document.cookie</a:t>
                      </a:r>
                      <a:r>
                        <a:rPr kumimoji="0" lang="en-US" sz="1100" b="0" kern="1200" dirty="0" smtClean="0">
                          <a:solidFill>
                            <a:schemeClr val="tx1"/>
                          </a:solidFill>
                          <a:latin typeface="Times New Roman" pitchFamily="18" charset="0"/>
                          <a:ea typeface="+mn-ea"/>
                          <a:cs typeface="Times New Roman" pitchFamily="18" charset="0"/>
                        </a:rPr>
                        <a:t> object and send it to a web server controlled by the attacker so that they can hijack the victim’s session. Tagging a cookie as </a:t>
                      </a:r>
                      <a:r>
                        <a:rPr kumimoji="0" lang="en-US" sz="1100" b="0" u="sng" kern="1200" dirty="0" smtClean="0">
                          <a:solidFill>
                            <a:schemeClr val="tx1"/>
                          </a:solidFill>
                          <a:latin typeface="Times New Roman" pitchFamily="18" charset="0"/>
                          <a:ea typeface="+mn-ea"/>
                          <a:cs typeface="Times New Roman" pitchFamily="18" charset="0"/>
                        </a:rPr>
                        <a:t>Http Only</a:t>
                      </a:r>
                      <a:r>
                        <a:rPr kumimoji="0" lang="en-US" sz="1100" b="0" kern="1200" dirty="0" smtClean="0">
                          <a:solidFill>
                            <a:schemeClr val="tx1"/>
                          </a:solidFill>
                          <a:latin typeface="Times New Roman" pitchFamily="18" charset="0"/>
                          <a:ea typeface="+mn-ea"/>
                          <a:cs typeface="Times New Roman" pitchFamily="18" charset="0"/>
                        </a:rPr>
                        <a:t> forbids JavaScript to access it, protecting it from being sent to a third party. However, the TRACE method can be used to bypass this protection and access the cookie even in this scenario.</a:t>
                      </a:r>
                    </a:p>
                    <a:p>
                      <a:endParaRPr lang="en-US" sz="1100" b="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762000"/>
          <a:ext cx="7238999" cy="5194492"/>
        </p:xfrm>
        <a:graphic>
          <a:graphicData uri="http://schemas.openxmlformats.org/drawingml/2006/table">
            <a:tbl>
              <a:tblPr firstRow="1" bandRow="1">
                <a:tableStyleId>{5C22544A-7EE6-4342-B048-85BDC9FD1C3A}</a:tableStyleId>
              </a:tblPr>
              <a:tblGrid>
                <a:gridCol w="1251185"/>
                <a:gridCol w="5987814"/>
              </a:tblGrid>
              <a:tr h="2483252">
                <a:tc>
                  <a:txBody>
                    <a:bodyPr/>
                    <a:lstStyle/>
                    <a:p>
                      <a:r>
                        <a:rPr lang="en-US" sz="1400" b="0" dirty="0" smtClean="0">
                          <a:solidFill>
                            <a:schemeClr val="tx1"/>
                          </a:solidFill>
                          <a:latin typeface="Times New Roman" pitchFamily="18" charset="0"/>
                          <a:cs typeface="Times New Roman" pitchFamily="18" charset="0"/>
                        </a:rPr>
                        <a:t>Solution:</a:t>
                      </a:r>
                      <a:endParaRPr lang="en-US" sz="1400" b="0" dirty="0">
                        <a:solidFill>
                          <a:schemeClr val="tx1"/>
                        </a:solidFill>
                        <a:latin typeface="Times New Roman" pitchFamily="18" charset="0"/>
                        <a:cs typeface="Times New Roman" pitchFamily="18" charset="0"/>
                      </a:endParaRPr>
                    </a:p>
                  </a:txBody>
                  <a:tcPr/>
                </a:tc>
                <a:tc>
                  <a:txBody>
                    <a:bodyPr/>
                    <a:lstStyle/>
                    <a:p>
                      <a:r>
                        <a:rPr kumimoji="0" lang="en-US" sz="1400" b="0" kern="1200" dirty="0" smtClean="0">
                          <a:solidFill>
                            <a:schemeClr val="tx1"/>
                          </a:solidFill>
                          <a:latin typeface="Times New Roman" pitchFamily="18" charset="0"/>
                          <a:ea typeface="+mn-ea"/>
                          <a:cs typeface="Times New Roman" pitchFamily="18" charset="0"/>
                        </a:rPr>
                        <a:t>Disable the 'TRACE' method on the proxy servers, as well as the origin web/application server.</a:t>
                      </a:r>
                    </a:p>
                    <a:p>
                      <a:r>
                        <a:rPr kumimoji="0" lang="en-US" sz="1400" b="0" kern="1200" dirty="0" smtClean="0">
                          <a:solidFill>
                            <a:schemeClr val="tx1"/>
                          </a:solidFill>
                          <a:latin typeface="Times New Roman" pitchFamily="18" charset="0"/>
                          <a:ea typeface="+mn-ea"/>
                          <a:cs typeface="Times New Roman" pitchFamily="18" charset="0"/>
                        </a:rPr>
                        <a:t>Disable the 'options' method on the proxy servers, as well as the origin web/application server, if it is not required for other purposes, such as '</a:t>
                      </a:r>
                      <a:r>
                        <a:rPr kumimoji="0" lang="en-US" sz="1400" b="0" kern="1200" dirty="0" err="1" smtClean="0">
                          <a:solidFill>
                            <a:schemeClr val="tx1"/>
                          </a:solidFill>
                          <a:latin typeface="Times New Roman" pitchFamily="18" charset="0"/>
                          <a:ea typeface="+mn-ea"/>
                          <a:cs typeface="Times New Roman" pitchFamily="18" charset="0"/>
                        </a:rPr>
                        <a:t>cors</a:t>
                      </a:r>
                      <a:r>
                        <a:rPr kumimoji="0" lang="en-US" sz="1400" b="0" kern="1200" dirty="0" smtClean="0">
                          <a:solidFill>
                            <a:schemeClr val="tx1"/>
                          </a:solidFill>
                          <a:latin typeface="Times New Roman" pitchFamily="18" charset="0"/>
                          <a:ea typeface="+mn-ea"/>
                          <a:cs typeface="Times New Roman" pitchFamily="18" charset="0"/>
                        </a:rPr>
                        <a:t>' (cross origin resource sharing).</a:t>
                      </a:r>
                    </a:p>
                    <a:p>
                      <a:r>
                        <a:rPr kumimoji="0" lang="en-US" sz="1400" b="0" kern="1200" dirty="0" smtClean="0">
                          <a:solidFill>
                            <a:schemeClr val="tx1"/>
                          </a:solidFill>
                          <a:latin typeface="Times New Roman" pitchFamily="18" charset="0"/>
                          <a:ea typeface="+mn-ea"/>
                          <a:cs typeface="Times New Roman" pitchFamily="18" charset="0"/>
                        </a:rPr>
                        <a:t>Configure the web and application servers with custom error pages, to prevent '</a:t>
                      </a:r>
                      <a:r>
                        <a:rPr kumimoji="0" lang="en-US" sz="1400" b="0" kern="1200" dirty="0" err="1" smtClean="0">
                          <a:solidFill>
                            <a:schemeClr val="tx1"/>
                          </a:solidFill>
                          <a:latin typeface="Times New Roman" pitchFamily="18" charset="0"/>
                          <a:ea typeface="+mn-ea"/>
                          <a:cs typeface="Times New Roman" pitchFamily="18" charset="0"/>
                        </a:rPr>
                        <a:t>fingerprintable</a:t>
                      </a:r>
                      <a:r>
                        <a:rPr kumimoji="0" lang="en-US" sz="1400" b="0" kern="1200" dirty="0" smtClean="0">
                          <a:solidFill>
                            <a:schemeClr val="tx1"/>
                          </a:solidFill>
                          <a:latin typeface="Times New Roman" pitchFamily="18" charset="0"/>
                          <a:ea typeface="+mn-ea"/>
                          <a:cs typeface="Times New Roman" pitchFamily="18" charset="0"/>
                        </a:rPr>
                        <a:t>' product-specific error pages being leaked to the user in the event of http errors, such as 'track' requests for non-existent pages.</a:t>
                      </a:r>
                    </a:p>
                    <a:p>
                      <a:r>
                        <a:rPr kumimoji="0" lang="en-US" sz="1400" b="0" kern="1200" dirty="0" smtClean="0">
                          <a:solidFill>
                            <a:schemeClr val="tx1"/>
                          </a:solidFill>
                          <a:latin typeface="Times New Roman" pitchFamily="18" charset="0"/>
                          <a:ea typeface="+mn-ea"/>
                          <a:cs typeface="Times New Roman" pitchFamily="18" charset="0"/>
                        </a:rPr>
                        <a:t>Configure all proxies, application servers, and web servers to prevent disclosure of the technology and version information in the 'server' and 'x-powered-by' http response headers.</a:t>
                      </a:r>
                      <a:endParaRPr kumimoji="0" lang="en-US" sz="1400" b="0" kern="1200" dirty="0">
                        <a:solidFill>
                          <a:schemeClr val="tx1"/>
                        </a:solidFill>
                        <a:latin typeface="Times New Roman" pitchFamily="18" charset="0"/>
                        <a:ea typeface="+mn-ea"/>
                        <a:cs typeface="Times New Roman" pitchFamily="18" charset="0"/>
                      </a:endParaRPr>
                    </a:p>
                  </a:txBody>
                  <a:tcPr/>
                </a:tc>
              </a:tr>
              <a:tr h="564748">
                <a:tc>
                  <a:txBody>
                    <a:bodyPr/>
                    <a:lstStyle/>
                    <a:p>
                      <a:r>
                        <a:rPr lang="en-US" sz="1400" b="0" dirty="0" smtClean="0">
                          <a:solidFill>
                            <a:schemeClr val="tx1"/>
                          </a:solidFill>
                          <a:latin typeface="Times New Roman" pitchFamily="18" charset="0"/>
                          <a:cs typeface="Times New Roman" pitchFamily="18" charset="0"/>
                        </a:rPr>
                        <a:t>References</a:t>
                      </a:r>
                      <a:endParaRPr lang="en-US" sz="1400" b="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u="none" kern="1200" dirty="0" smtClean="0">
                          <a:solidFill>
                            <a:schemeClr val="tx1"/>
                          </a:solidFill>
                          <a:latin typeface="Times New Roman" pitchFamily="18" charset="0"/>
                          <a:ea typeface="+mn-ea"/>
                          <a:cs typeface="Times New Roman" pitchFamily="18" charset="0"/>
                        </a:rPr>
                        <a:t>Https://tools.Ietf.Org/html/rfc7231#section-5.1.2</a:t>
                      </a:r>
                    </a:p>
                    <a:p>
                      <a:endParaRPr lang="en-US" sz="1400" b="0" dirty="0">
                        <a:solidFill>
                          <a:schemeClr val="tx1"/>
                        </a:solidFill>
                        <a:latin typeface="Times New Roman" pitchFamily="18" charset="0"/>
                        <a:cs typeface="Times New Roman" pitchFamily="18" charset="0"/>
                      </a:endParaRPr>
                    </a:p>
                  </a:txBody>
                  <a:tcPr/>
                </a:tc>
              </a:tr>
              <a:tr h="2146492">
                <a:tc>
                  <a:txBody>
                    <a:bodyPr/>
                    <a:lstStyle/>
                    <a:p>
                      <a:r>
                        <a:rPr lang="en-US" sz="1400" b="0" dirty="0" smtClean="0">
                          <a:solidFill>
                            <a:schemeClr val="tx1"/>
                          </a:solidFill>
                          <a:latin typeface="Times New Roman" pitchFamily="18" charset="0"/>
                          <a:cs typeface="Times New Roman" pitchFamily="18" charset="0"/>
                        </a:rPr>
                        <a:t>Tags</a:t>
                      </a:r>
                      <a:endParaRPr lang="en-US" sz="1400" b="0" dirty="0">
                        <a:solidFill>
                          <a:schemeClr val="tx1"/>
                        </a:solidFill>
                        <a:latin typeface="Times New Roman" pitchFamily="18" charset="0"/>
                        <a:cs typeface="Times New Roman" pitchFamily="18" charset="0"/>
                      </a:endParaRPr>
                    </a:p>
                  </a:txBody>
                  <a:tcPr/>
                </a:tc>
                <a:tc>
                  <a:txBody>
                    <a:bodyPr/>
                    <a:lstStyle/>
                    <a:p>
                      <a:pPr marL="0" marR="0" algn="l">
                        <a:lnSpc>
                          <a:spcPct val="115000"/>
                        </a:lnSpc>
                        <a:spcBef>
                          <a:spcPts val="0"/>
                        </a:spcBef>
                        <a:spcAft>
                          <a:spcPts val="1000"/>
                        </a:spcAft>
                        <a:buFont typeface="Arial" pitchFamily="34" charset="0"/>
                        <a:buChar char="•"/>
                      </a:pPr>
                      <a:r>
                        <a:rPr lang="en-US" sz="1400" b="0" dirty="0" smtClean="0">
                          <a:solidFill>
                            <a:schemeClr val="tx1"/>
                          </a:solidFill>
                          <a:latin typeface="Times New Roman" pitchFamily="18" charset="0"/>
                          <a:ea typeface="Calibri"/>
                          <a:cs typeface="Times New Roman" pitchFamily="18" charset="0"/>
                        </a:rPr>
                        <a:t>Owasp_2021_a05:</a:t>
                      </a:r>
                    </a:p>
                    <a:p>
                      <a:pPr marL="0" marR="0" algn="l">
                        <a:lnSpc>
                          <a:spcPct val="115000"/>
                        </a:lnSpc>
                        <a:spcBef>
                          <a:spcPts val="0"/>
                        </a:spcBef>
                        <a:spcAft>
                          <a:spcPts val="1000"/>
                        </a:spcAft>
                        <a:buFont typeface="Arial" pitchFamily="34" charset="0"/>
                        <a:buNone/>
                      </a:pPr>
                      <a:r>
                        <a:rPr lang="en-US" sz="1400" b="0" dirty="0" smtClean="0">
                          <a:solidFill>
                            <a:schemeClr val="tx1"/>
                          </a:solidFill>
                          <a:latin typeface="Times New Roman" pitchFamily="18" charset="0"/>
                          <a:ea typeface="Calibri"/>
                          <a:cs typeface="Times New Roman" pitchFamily="18" charset="0"/>
                        </a:rPr>
                        <a:t> Https://owasp.Org/top10/a05_2021-security_misconfiguration/</a:t>
                      </a:r>
                    </a:p>
                    <a:p>
                      <a:pPr marL="0" marR="0" algn="l">
                        <a:lnSpc>
                          <a:spcPct val="115000"/>
                        </a:lnSpc>
                        <a:spcBef>
                          <a:spcPts val="0"/>
                        </a:spcBef>
                        <a:spcAft>
                          <a:spcPts val="1000"/>
                        </a:spcAft>
                        <a:buFont typeface="Arial" pitchFamily="34" charset="0"/>
                        <a:buChar char="•"/>
                      </a:pPr>
                      <a:r>
                        <a:rPr lang="en-US" sz="1400" b="0" dirty="0" smtClean="0">
                          <a:solidFill>
                            <a:schemeClr val="tx1"/>
                          </a:solidFill>
                          <a:latin typeface="Times New Roman" pitchFamily="18" charset="0"/>
                          <a:ea typeface="Calibri"/>
                          <a:cs typeface="Times New Roman" pitchFamily="18" charset="0"/>
                        </a:rPr>
                        <a:t>OWASP_2017_A06</a:t>
                      </a:r>
                      <a:r>
                        <a:rPr lang="en-US" sz="1400" b="0" u="none" dirty="0" smtClean="0">
                          <a:solidFill>
                            <a:schemeClr val="tx1"/>
                          </a:solidFill>
                          <a:latin typeface="Times New Roman" pitchFamily="18" charset="0"/>
                          <a:ea typeface="Calibri"/>
                          <a:cs typeface="Times New Roman" pitchFamily="18" charset="0"/>
                        </a:rPr>
                        <a:t>: </a:t>
                      </a:r>
                    </a:p>
                    <a:p>
                      <a:pPr marL="0" marR="0" algn="l">
                        <a:lnSpc>
                          <a:spcPct val="115000"/>
                        </a:lnSpc>
                        <a:spcBef>
                          <a:spcPts val="0"/>
                        </a:spcBef>
                        <a:spcAft>
                          <a:spcPts val="1000"/>
                        </a:spcAft>
                        <a:buFont typeface="Arial" pitchFamily="34" charset="0"/>
                        <a:buNone/>
                      </a:pPr>
                      <a:r>
                        <a:rPr lang="en-US" sz="1400" b="0" u="none" dirty="0" smtClean="0">
                          <a:solidFill>
                            <a:schemeClr val="tx1"/>
                          </a:solidFill>
                          <a:latin typeface="Times New Roman" pitchFamily="18" charset="0"/>
                          <a:ea typeface="Calibri"/>
                          <a:cs typeface="Times New Roman" pitchFamily="18" charset="0"/>
                        </a:rPr>
                        <a:t>Https://owasp.Org/www-project-top-ten/2017/a6_2017-security_misconfiguration.Html</a:t>
                      </a:r>
                      <a:endParaRPr lang="en-US" sz="1400" b="0" u="none" dirty="0">
                        <a:solidFill>
                          <a:schemeClr val="tx1"/>
                        </a:solidFill>
                        <a:latin typeface="Times New Roman" pitchFamily="18" charset="0"/>
                        <a:ea typeface="Calibri"/>
                        <a:cs typeface="Times New Roman" pitchFamily="18" charset="0"/>
                      </a:endParaRPr>
                    </a:p>
                  </a:txBody>
                  <a:tcPr marL="9525" marR="9525" marT="9525" marB="9525"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133</TotalTime>
  <Words>438</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Opulent</vt:lpstr>
      <vt:lpstr>Internship studio ethical hacking-task 2</vt:lpstr>
      <vt:lpstr>Using owasp for scanning</vt:lpstr>
      <vt:lpstr>Attack on the site</vt:lpstr>
      <vt:lpstr>All vulnerabilities scanned by owasp</vt:lpstr>
      <vt:lpstr>vulnerability report made by owasp for a critical vulnerability</vt:lpstr>
      <vt:lpstr>Report</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 ethical hacking-task 2</dc:title>
  <dc:creator>DELL PC</dc:creator>
  <cp:lastModifiedBy>DELL PC</cp:lastModifiedBy>
  <cp:revision>14</cp:revision>
  <dcterms:created xsi:type="dcterms:W3CDTF">2022-07-30T16:50:22Z</dcterms:created>
  <dcterms:modified xsi:type="dcterms:W3CDTF">2022-07-30T19:03:55Z</dcterms:modified>
</cp:coreProperties>
</file>