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businessanalytics/tip/Seven-good-data-visualization-practices-for-visual-integrity" TargetMode="External"/><Relationship Id="rId2" Type="http://schemas.openxmlformats.org/officeDocument/2006/relationships/hyperlink" Target="https://www.techtarget.com/searchbusinessanalytics/definition/data-visual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tration" TargetMode="External"/><Relationship Id="rId2" Type="http://schemas.openxmlformats.org/officeDocument/2006/relationships/hyperlink" Target="https://en.wikipedia.org/wiki/Gravimetric_analysis" TargetMode="External"/><Relationship Id="rId1" Type="http://schemas.openxmlformats.org/officeDocument/2006/relationships/slideLayout" Target="../slideLayouts/slideLayout2.xml"/><Relationship Id="rId4" Type="http://schemas.openxmlformats.org/officeDocument/2006/relationships/hyperlink" Target="https://en.wikipedia.org/wiki/Analytical_technique#cite_note-:0-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_and_information_visualization" TargetMode="External"/><Relationship Id="rId2" Type="http://schemas.openxmlformats.org/officeDocument/2006/relationships/hyperlink" Target="https://en.wikipedia.org/wiki/Visualization_(graph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5440-4C45-9D0C-EBD7-A96BA5BDE15B}"/>
              </a:ext>
            </a:extLst>
          </p:cNvPr>
          <p:cNvSpPr>
            <a:spLocks noGrp="1"/>
          </p:cNvSpPr>
          <p:nvPr>
            <p:ph type="ctrTitle"/>
          </p:nvPr>
        </p:nvSpPr>
        <p:spPr/>
        <p:txBody>
          <a:bodyPr>
            <a:normAutofit/>
          </a:bodyPr>
          <a:lstStyle/>
          <a:p>
            <a:r>
              <a:rPr lang="en-IN" sz="6000" dirty="0">
                <a:latin typeface="Algerian" panose="04020705040A02060702" pitchFamily="82" charset="0"/>
              </a:rPr>
              <a:t>Big data analysis</a:t>
            </a:r>
          </a:p>
        </p:txBody>
      </p:sp>
      <p:sp>
        <p:nvSpPr>
          <p:cNvPr id="3" name="Subtitle 2">
            <a:extLst>
              <a:ext uri="{FF2B5EF4-FFF2-40B4-BE49-F238E27FC236}">
                <a16:creationId xmlns:a16="http://schemas.microsoft.com/office/drawing/2014/main" id="{90F0F05D-C996-1C61-22FD-7E5783007C86}"/>
              </a:ext>
            </a:extLst>
          </p:cNvPr>
          <p:cNvSpPr>
            <a:spLocks noGrp="1"/>
          </p:cNvSpPr>
          <p:nvPr>
            <p:ph type="subTitle" idx="1"/>
          </p:nvPr>
        </p:nvSpPr>
        <p:spPr>
          <a:xfrm>
            <a:off x="4046375" y="4385731"/>
            <a:ext cx="7197726" cy="1405467"/>
          </a:xfrm>
        </p:spPr>
        <p:txBody>
          <a:bodyPr/>
          <a:lstStyle/>
          <a:p>
            <a:endParaRPr lang="en-IN" sz="2400" dirty="0"/>
          </a:p>
          <a:p>
            <a:r>
              <a:rPr lang="en-IN" sz="2400" dirty="0"/>
              <a:t>  </a:t>
            </a:r>
          </a:p>
        </p:txBody>
      </p:sp>
    </p:spTree>
    <p:extLst>
      <p:ext uri="{BB962C8B-B14F-4D97-AF65-F5344CB8AC3E}">
        <p14:creationId xmlns:p14="http://schemas.microsoft.com/office/powerpoint/2010/main" val="338779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3B5E-CB95-56AD-B71C-B27FEC9A324F}"/>
              </a:ext>
            </a:extLst>
          </p:cNvPr>
          <p:cNvSpPr>
            <a:spLocks noGrp="1"/>
          </p:cNvSpPr>
          <p:nvPr>
            <p:ph type="title"/>
          </p:nvPr>
        </p:nvSpPr>
        <p:spPr/>
        <p:txBody>
          <a:bodyPr>
            <a:normAutofit/>
          </a:bodyPr>
          <a:lstStyle/>
          <a:p>
            <a:r>
              <a:rPr lang="en-IN" sz="4000" dirty="0">
                <a:latin typeface="Arial Black" panose="020B0A04020102020204" pitchFamily="34" charset="0"/>
              </a:rPr>
              <a:t>Business insights</a:t>
            </a:r>
          </a:p>
        </p:txBody>
      </p:sp>
      <p:sp>
        <p:nvSpPr>
          <p:cNvPr id="3" name="Content Placeholder 2">
            <a:extLst>
              <a:ext uri="{FF2B5EF4-FFF2-40B4-BE49-F238E27FC236}">
                <a16:creationId xmlns:a16="http://schemas.microsoft.com/office/drawing/2014/main" id="{3D7FACE7-FB00-C017-42BF-BD2EF2FA7025}"/>
              </a:ext>
            </a:extLst>
          </p:cNvPr>
          <p:cNvSpPr>
            <a:spLocks noGrp="1"/>
          </p:cNvSpPr>
          <p:nvPr>
            <p:ph idx="1"/>
          </p:nvPr>
        </p:nvSpPr>
        <p:spPr/>
        <p:txBody>
          <a:bodyPr/>
          <a:lstStyle/>
          <a:p>
            <a:pPr algn="l"/>
            <a:r>
              <a:rPr lang="en-US" sz="3200" b="1" i="0" dirty="0">
                <a:effectLst/>
                <a:latin typeface="Red Hat Display"/>
              </a:rPr>
              <a:t>A business insight is a result of analyzing relevant data with the goal of using it to understand, change, and improve your business. This process has three essential components: data, analysis, and insights.</a:t>
            </a:r>
          </a:p>
          <a:p>
            <a:pPr algn="l"/>
            <a:r>
              <a:rPr lang="en-US" sz="3200" b="1" i="0" dirty="0">
                <a:effectLst/>
                <a:latin typeface="Red Hat Display"/>
              </a:rPr>
              <a:t>Data is the base of business insights: numbers, lists, and values needed for analysis.</a:t>
            </a:r>
          </a:p>
          <a:p>
            <a:endParaRPr lang="en-IN" dirty="0"/>
          </a:p>
        </p:txBody>
      </p:sp>
    </p:spTree>
    <p:extLst>
      <p:ext uri="{BB962C8B-B14F-4D97-AF65-F5344CB8AC3E}">
        <p14:creationId xmlns:p14="http://schemas.microsoft.com/office/powerpoint/2010/main" val="368156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7D03D4-71D7-949D-31AF-4414A4E43238}"/>
              </a:ext>
            </a:extLst>
          </p:cNvPr>
          <p:cNvSpPr>
            <a:spLocks noGrp="1"/>
          </p:cNvSpPr>
          <p:nvPr>
            <p:ph type="title"/>
          </p:nvPr>
        </p:nvSpPr>
        <p:spPr>
          <a:xfrm>
            <a:off x="1180324" y="2466392"/>
            <a:ext cx="10131425" cy="1456267"/>
          </a:xfrm>
        </p:spPr>
        <p:txBody>
          <a:bodyPr>
            <a:normAutofit/>
          </a:bodyPr>
          <a:lstStyle/>
          <a:p>
            <a:r>
              <a:rPr lang="en-IN" sz="4800" dirty="0"/>
              <a:t>                       </a:t>
            </a:r>
            <a:r>
              <a:rPr lang="en-IN" sz="6000" dirty="0">
                <a:latin typeface="Algerian" panose="04020705040A02060702" pitchFamily="82" charset="0"/>
              </a:rPr>
              <a:t>thank you</a:t>
            </a:r>
          </a:p>
        </p:txBody>
      </p:sp>
    </p:spTree>
    <p:extLst>
      <p:ext uri="{BB962C8B-B14F-4D97-AF65-F5344CB8AC3E}">
        <p14:creationId xmlns:p14="http://schemas.microsoft.com/office/powerpoint/2010/main" val="406425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EA4A-D48A-2F22-4515-4B5FC5AE0757}"/>
              </a:ext>
            </a:extLst>
          </p:cNvPr>
          <p:cNvSpPr>
            <a:spLocks noGrp="1"/>
          </p:cNvSpPr>
          <p:nvPr>
            <p:ph type="title"/>
          </p:nvPr>
        </p:nvSpPr>
        <p:spPr/>
        <p:txBody>
          <a:bodyPr>
            <a:normAutofit/>
          </a:bodyPr>
          <a:lstStyle/>
          <a:p>
            <a:r>
              <a:rPr lang="en-IN" sz="4000"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1F1B1397-4BCE-8361-0E67-68F6A3D8CC6F}"/>
              </a:ext>
            </a:extLst>
          </p:cNvPr>
          <p:cNvSpPr>
            <a:spLocks noGrp="1"/>
          </p:cNvSpPr>
          <p:nvPr>
            <p:ph idx="1"/>
          </p:nvPr>
        </p:nvSpPr>
        <p:spPr>
          <a:xfrm>
            <a:off x="1030287" y="2565055"/>
            <a:ext cx="10131425" cy="1866122"/>
          </a:xfrm>
        </p:spPr>
        <p:txBody>
          <a:bodyPr>
            <a:noAutofit/>
          </a:bodyPr>
          <a:lstStyle/>
          <a:p>
            <a:pPr marL="0" indent="0">
              <a:buNone/>
            </a:pPr>
            <a:r>
              <a:rPr lang="en-US" sz="3200" b="1" i="0" dirty="0">
                <a:solidFill>
                  <a:srgbClr val="E8EAED"/>
                </a:solidFill>
                <a:effectLst/>
              </a:rPr>
              <a:t>Big data analytics </a:t>
            </a:r>
            <a:r>
              <a:rPr lang="en-US" sz="3200" b="1" i="0" dirty="0">
                <a:solidFill>
                  <a:srgbClr val="E2EEFF"/>
                </a:solidFill>
                <a:effectLst/>
              </a:rPr>
              <a:t>uses efficient analytic techniques to discover hidden patterns, correlations, and other insights from big data</a:t>
            </a:r>
            <a:r>
              <a:rPr lang="en-US" sz="3200" b="1" i="0" dirty="0">
                <a:solidFill>
                  <a:srgbClr val="E8EAED"/>
                </a:solidFill>
                <a:effectLst/>
              </a:rPr>
              <a:t>. It brings significant cost advantages, enhances the performance of decision making, and creates new products to meet customers' needs.</a:t>
            </a:r>
            <a:endParaRPr lang="en-IN" sz="3200" b="1" dirty="0"/>
          </a:p>
        </p:txBody>
      </p:sp>
    </p:spTree>
    <p:extLst>
      <p:ext uri="{BB962C8B-B14F-4D97-AF65-F5344CB8AC3E}">
        <p14:creationId xmlns:p14="http://schemas.microsoft.com/office/powerpoint/2010/main" val="345803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3E03-3C57-15D1-5DCC-836A5F479EAF}"/>
              </a:ext>
            </a:extLst>
          </p:cNvPr>
          <p:cNvSpPr>
            <a:spLocks noGrp="1"/>
          </p:cNvSpPr>
          <p:nvPr>
            <p:ph type="title"/>
          </p:nvPr>
        </p:nvSpPr>
        <p:spPr>
          <a:xfrm>
            <a:off x="723123" y="478972"/>
            <a:ext cx="10131425" cy="1456267"/>
          </a:xfrm>
        </p:spPr>
        <p:txBody>
          <a:bodyPr>
            <a:normAutofit/>
          </a:bodyPr>
          <a:lstStyle/>
          <a:p>
            <a:r>
              <a:rPr lang="en-IN" sz="4400" dirty="0">
                <a:latin typeface="Arial Black" panose="020B0A04020102020204" pitchFamily="34" charset="0"/>
              </a:rPr>
              <a:t>Problem definition</a:t>
            </a:r>
            <a:br>
              <a:rPr lang="en-IN" dirty="0"/>
            </a:br>
            <a:endParaRPr lang="en-IN" dirty="0"/>
          </a:p>
        </p:txBody>
      </p:sp>
      <p:sp>
        <p:nvSpPr>
          <p:cNvPr id="3" name="Content Placeholder 2">
            <a:extLst>
              <a:ext uri="{FF2B5EF4-FFF2-40B4-BE49-F238E27FC236}">
                <a16:creationId xmlns:a16="http://schemas.microsoft.com/office/drawing/2014/main" id="{5607EDA3-C36F-9332-65D5-F3ED6CA64E6F}"/>
              </a:ext>
            </a:extLst>
          </p:cNvPr>
          <p:cNvSpPr>
            <a:spLocks noGrp="1"/>
          </p:cNvSpPr>
          <p:nvPr>
            <p:ph idx="1"/>
          </p:nvPr>
        </p:nvSpPr>
        <p:spPr>
          <a:xfrm>
            <a:off x="575420" y="1544908"/>
            <a:ext cx="11041160" cy="5033173"/>
          </a:xfrm>
        </p:spPr>
        <p:txBody>
          <a:bodyPr>
            <a:normAutofit/>
          </a:bodyPr>
          <a:lstStyle/>
          <a:p>
            <a:r>
              <a:rPr lang="en-US" sz="2800" b="1" dirty="0"/>
              <a:t>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r>
              <a:rPr lang="en-US" sz="2800" b="1" dirty="0">
                <a:solidFill>
                  <a:srgbClr val="313131"/>
                </a:solidFill>
              </a:rPr>
              <a:t>.</a:t>
            </a:r>
          </a:p>
          <a:p>
            <a:r>
              <a:rPr lang="en-US" sz="2800" b="1" dirty="0">
                <a:solidFill>
                  <a:srgbClr val="E2EEFF"/>
                </a:solidFill>
              </a:rPr>
              <a:t>when the traditional data processing methods cannot handle that amount of data (volume), data growth (velocity), or format (variety)</a:t>
            </a:r>
            <a:r>
              <a:rPr lang="en-US" sz="2800" b="1" dirty="0">
                <a:solidFill>
                  <a:srgbClr val="E8EAED"/>
                </a:solidFill>
              </a:rPr>
              <a:t>. </a:t>
            </a:r>
            <a:endParaRPr lang="en-US" sz="2800" b="1" dirty="0">
              <a:solidFill>
                <a:srgbClr val="313131"/>
              </a:solidFill>
            </a:endParaRPr>
          </a:p>
          <a:p>
            <a:pPr marL="0" indent="0">
              <a:buNone/>
            </a:pPr>
            <a:endParaRPr lang="en-US" sz="2000" dirty="0">
              <a:solidFill>
                <a:srgbClr val="313131"/>
              </a:solidFill>
              <a:latin typeface="Modern No. 20" panose="02070704070505020303" pitchFamily="18" charset="0"/>
            </a:endParaRPr>
          </a:p>
        </p:txBody>
      </p:sp>
    </p:spTree>
    <p:extLst>
      <p:ext uri="{BB962C8B-B14F-4D97-AF65-F5344CB8AC3E}">
        <p14:creationId xmlns:p14="http://schemas.microsoft.com/office/powerpoint/2010/main" val="106421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6F89-B642-E288-FF02-2ABE5764350A}"/>
              </a:ext>
            </a:extLst>
          </p:cNvPr>
          <p:cNvSpPr>
            <a:spLocks noGrp="1"/>
          </p:cNvSpPr>
          <p:nvPr>
            <p:ph type="title"/>
          </p:nvPr>
        </p:nvSpPr>
        <p:spPr>
          <a:xfrm>
            <a:off x="685801" y="609599"/>
            <a:ext cx="10660223" cy="5567265"/>
          </a:xfrm>
        </p:spPr>
        <p:txBody>
          <a:bodyPr>
            <a:normAutofit/>
          </a:bodyPr>
          <a:lstStyle/>
          <a:p>
            <a:r>
              <a:rPr lang="en-IN" sz="5400" dirty="0"/>
              <a:t>          </a:t>
            </a:r>
            <a:r>
              <a:rPr lang="en-IN" sz="5400" dirty="0">
                <a:latin typeface="Arial Black" panose="020B0A04020102020204" pitchFamily="34" charset="0"/>
              </a:rPr>
              <a:t>Design thinking</a:t>
            </a:r>
          </a:p>
        </p:txBody>
      </p:sp>
      <p:sp>
        <p:nvSpPr>
          <p:cNvPr id="3" name="Content Placeholder 2">
            <a:extLst>
              <a:ext uri="{FF2B5EF4-FFF2-40B4-BE49-F238E27FC236}">
                <a16:creationId xmlns:a16="http://schemas.microsoft.com/office/drawing/2014/main" id="{4DFD7893-AC8D-2A04-D629-7C7D80B198C8}"/>
              </a:ext>
            </a:extLst>
          </p:cNvPr>
          <p:cNvSpPr>
            <a:spLocks noGrp="1"/>
          </p:cNvSpPr>
          <p:nvPr>
            <p:ph idx="1"/>
          </p:nvPr>
        </p:nvSpPr>
        <p:spPr>
          <a:xfrm flipV="1">
            <a:off x="845977" y="6341706"/>
            <a:ext cx="68424" cy="96416"/>
          </a:xfrm>
        </p:spPr>
        <p:txBody>
          <a:bodyPr>
            <a:normAutofit fontScale="25000" lnSpcReduction="20000"/>
          </a:bodyPr>
          <a:lstStyle/>
          <a:p>
            <a:endParaRPr lang="en-IN" dirty="0"/>
          </a:p>
        </p:txBody>
      </p:sp>
    </p:spTree>
    <p:extLst>
      <p:ext uri="{BB962C8B-B14F-4D97-AF65-F5344CB8AC3E}">
        <p14:creationId xmlns:p14="http://schemas.microsoft.com/office/powerpoint/2010/main" val="53868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D95F-EAEC-FB7E-1534-BCDF0B1B46FF}"/>
              </a:ext>
            </a:extLst>
          </p:cNvPr>
          <p:cNvSpPr>
            <a:spLocks noGrp="1"/>
          </p:cNvSpPr>
          <p:nvPr>
            <p:ph type="title"/>
          </p:nvPr>
        </p:nvSpPr>
        <p:spPr/>
        <p:txBody>
          <a:bodyPr>
            <a:normAutofit/>
          </a:bodyPr>
          <a:lstStyle/>
          <a:p>
            <a:r>
              <a:rPr lang="en-IN" sz="4000" dirty="0">
                <a:latin typeface="Arial Black" panose="020B0A04020102020204" pitchFamily="34" charset="0"/>
              </a:rPr>
              <a:t>Data selection</a:t>
            </a:r>
          </a:p>
        </p:txBody>
      </p:sp>
      <p:sp>
        <p:nvSpPr>
          <p:cNvPr id="3" name="Content Placeholder 2">
            <a:extLst>
              <a:ext uri="{FF2B5EF4-FFF2-40B4-BE49-F238E27FC236}">
                <a16:creationId xmlns:a16="http://schemas.microsoft.com/office/drawing/2014/main" id="{8C9FA703-DC18-622E-7D5B-BBB92339FB10}"/>
              </a:ext>
            </a:extLst>
          </p:cNvPr>
          <p:cNvSpPr>
            <a:spLocks noGrp="1"/>
          </p:cNvSpPr>
          <p:nvPr>
            <p:ph idx="1"/>
          </p:nvPr>
        </p:nvSpPr>
        <p:spPr>
          <a:xfrm>
            <a:off x="508519" y="1604433"/>
            <a:ext cx="8243595" cy="3649133"/>
          </a:xfrm>
        </p:spPr>
        <p:txBody>
          <a:bodyPr>
            <a:normAutofit/>
          </a:bodyPr>
          <a:lstStyle/>
          <a:p>
            <a:pPr>
              <a:buFont typeface="Wingdings" panose="05000000000000000000" pitchFamily="2" charset="2"/>
              <a:buChar char="v"/>
            </a:pPr>
            <a:r>
              <a:rPr lang="en-US" sz="3200" b="1" i="0" dirty="0">
                <a:solidFill>
                  <a:srgbClr val="E8EAED"/>
                </a:solidFill>
                <a:effectLst/>
                <a:latin typeface="Google Sans"/>
              </a:rPr>
              <a:t>Data selection is defined as </a:t>
            </a:r>
            <a:r>
              <a:rPr lang="en-US" sz="3200" b="1" i="0" dirty="0">
                <a:solidFill>
                  <a:srgbClr val="E2EEFF"/>
                </a:solidFill>
                <a:effectLst/>
                <a:latin typeface="Google Sans"/>
              </a:rPr>
              <a:t>the process of determining the appropriate data type and source, as well as suitable instruments to collect data</a:t>
            </a:r>
            <a:r>
              <a:rPr lang="en-US" sz="3200" b="1" i="0" dirty="0">
                <a:solidFill>
                  <a:srgbClr val="E8EAED"/>
                </a:solidFill>
                <a:effectLst/>
                <a:latin typeface="Google Sans"/>
              </a:rPr>
              <a:t>. Data selection precedes the actual practice of data collection.</a:t>
            </a:r>
            <a:endParaRPr lang="en-IN" sz="3200" b="1" dirty="0"/>
          </a:p>
        </p:txBody>
      </p:sp>
    </p:spTree>
    <p:extLst>
      <p:ext uri="{BB962C8B-B14F-4D97-AF65-F5344CB8AC3E}">
        <p14:creationId xmlns:p14="http://schemas.microsoft.com/office/powerpoint/2010/main" val="15915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D963-0237-9B5D-54FC-07C48229CCAF}"/>
              </a:ext>
            </a:extLst>
          </p:cNvPr>
          <p:cNvSpPr>
            <a:spLocks noGrp="1"/>
          </p:cNvSpPr>
          <p:nvPr>
            <p:ph type="title"/>
          </p:nvPr>
        </p:nvSpPr>
        <p:spPr/>
        <p:txBody>
          <a:bodyPr>
            <a:normAutofit/>
          </a:bodyPr>
          <a:lstStyle/>
          <a:p>
            <a:r>
              <a:rPr lang="en-IN" sz="4000" b="1" dirty="0">
                <a:latin typeface="Arial Black" panose="020B0A04020102020204" pitchFamily="34" charset="0"/>
              </a:rPr>
              <a:t>Database setup</a:t>
            </a:r>
          </a:p>
        </p:txBody>
      </p:sp>
      <p:sp>
        <p:nvSpPr>
          <p:cNvPr id="3" name="Content Placeholder 2">
            <a:extLst>
              <a:ext uri="{FF2B5EF4-FFF2-40B4-BE49-F238E27FC236}">
                <a16:creationId xmlns:a16="http://schemas.microsoft.com/office/drawing/2014/main" id="{FAAF1989-171A-02A7-4B54-14948EF37926}"/>
              </a:ext>
            </a:extLst>
          </p:cNvPr>
          <p:cNvSpPr>
            <a:spLocks noGrp="1"/>
          </p:cNvSpPr>
          <p:nvPr>
            <p:ph idx="1"/>
          </p:nvPr>
        </p:nvSpPr>
        <p:spPr>
          <a:xfrm>
            <a:off x="685801" y="1987419"/>
            <a:ext cx="7590453" cy="3181739"/>
          </a:xfrm>
        </p:spPr>
        <p:txBody>
          <a:bodyPr>
            <a:normAutofit/>
          </a:bodyPr>
          <a:lstStyle/>
          <a:p>
            <a:pPr>
              <a:buFont typeface="Wingdings" panose="05000000000000000000" pitchFamily="2" charset="2"/>
              <a:buChar char="v"/>
            </a:pPr>
            <a:r>
              <a:rPr lang="en-US" sz="2000" b="1" i="0" dirty="0">
                <a:effectLst/>
                <a:latin typeface="Verdana" panose="020B0604030504040204" pitchFamily="34" charset="0"/>
              </a:rPr>
              <a:t>In order to run the installation program, you must first run the script that adds a user account to the database. This account is used during installation.</a:t>
            </a:r>
          </a:p>
          <a:p>
            <a:pPr>
              <a:buFont typeface="Wingdings" panose="05000000000000000000" pitchFamily="2" charset="2"/>
              <a:buChar char="v"/>
            </a:pPr>
            <a:r>
              <a:rPr lang="en-US" sz="2400" b="1" i="0" dirty="0">
                <a:solidFill>
                  <a:srgbClr val="E8EAED"/>
                </a:solidFill>
                <a:effectLst/>
                <a:latin typeface="Google Sans"/>
              </a:rPr>
              <a:t>In New Database, enter a database name. To create the database by accepting all default values, select OK; otherwise, continue with the following optional steps</a:t>
            </a:r>
            <a:endParaRPr lang="en-IN" sz="2400" b="1" dirty="0"/>
          </a:p>
        </p:txBody>
      </p:sp>
    </p:spTree>
    <p:extLst>
      <p:ext uri="{BB962C8B-B14F-4D97-AF65-F5344CB8AC3E}">
        <p14:creationId xmlns:p14="http://schemas.microsoft.com/office/powerpoint/2010/main" val="1908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2A4F-6DBE-4972-7119-EDA3ECCC9146}"/>
              </a:ext>
            </a:extLst>
          </p:cNvPr>
          <p:cNvSpPr>
            <a:spLocks noGrp="1"/>
          </p:cNvSpPr>
          <p:nvPr>
            <p:ph type="title"/>
          </p:nvPr>
        </p:nvSpPr>
        <p:spPr/>
        <p:txBody>
          <a:bodyPr>
            <a:normAutofit/>
          </a:bodyPr>
          <a:lstStyle/>
          <a:p>
            <a:r>
              <a:rPr lang="en-IN" sz="4000" b="1" dirty="0">
                <a:latin typeface="Arial Black" panose="020B0A04020102020204" pitchFamily="34" charset="0"/>
              </a:rPr>
              <a:t>Database exploration</a:t>
            </a:r>
          </a:p>
        </p:txBody>
      </p:sp>
      <p:sp>
        <p:nvSpPr>
          <p:cNvPr id="3" name="Content Placeholder 2">
            <a:extLst>
              <a:ext uri="{FF2B5EF4-FFF2-40B4-BE49-F238E27FC236}">
                <a16:creationId xmlns:a16="http://schemas.microsoft.com/office/drawing/2014/main" id="{6BBE79F8-AB72-1262-0E85-0384497A96C1}"/>
              </a:ext>
            </a:extLst>
          </p:cNvPr>
          <p:cNvSpPr>
            <a:spLocks noGrp="1"/>
          </p:cNvSpPr>
          <p:nvPr>
            <p:ph idx="1"/>
          </p:nvPr>
        </p:nvSpPr>
        <p:spPr>
          <a:xfrm>
            <a:off x="685801" y="2220686"/>
            <a:ext cx="8402215" cy="4027714"/>
          </a:xfrm>
        </p:spPr>
        <p:txBody>
          <a:bodyPr>
            <a:normAutofit lnSpcReduction="10000"/>
          </a:bodyPr>
          <a:lstStyle/>
          <a:p>
            <a:pPr>
              <a:buFont typeface="Wingdings" panose="05000000000000000000" pitchFamily="2" charset="2"/>
              <a:buChar char="v"/>
            </a:pPr>
            <a:r>
              <a:rPr lang="en-US" b="1" i="0" dirty="0">
                <a:solidFill>
                  <a:srgbClr val="E8EAED"/>
                </a:solidFill>
                <a:effectLst/>
                <a:latin typeface="Google Sans"/>
              </a:rPr>
              <a:t> </a:t>
            </a:r>
            <a:r>
              <a:rPr lang="en-US" sz="2000" b="1" i="0" dirty="0">
                <a:effectLst/>
                <a:latin typeface="Google Sans"/>
              </a:rPr>
              <a:t>Data exploration refers to the initial step in data analysis in which data analysts use data visualization and statistical techniques to describe dataset characterizations, such as size, quantity, and accuracy, in order to better understand the nature of the data.</a:t>
            </a:r>
          </a:p>
          <a:p>
            <a:pPr algn="l">
              <a:buFont typeface="Wingdings" panose="05000000000000000000" pitchFamily="2" charset="2"/>
              <a:buChar char="v"/>
            </a:pPr>
            <a:r>
              <a:rPr lang="en-US" sz="2000" b="1" i="0" dirty="0">
                <a:effectLst/>
                <a:latin typeface="Arial" panose="020B0604020202020204" pitchFamily="34" charset="0"/>
              </a:rPr>
              <a:t>Data exploration is the first step in data analysis involving the use of </a:t>
            </a:r>
            <a:r>
              <a:rPr lang="en-US" sz="2000"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data visualization</a:t>
            </a:r>
            <a:r>
              <a:rPr lang="en-US" sz="2000" b="1" i="0" dirty="0">
                <a:effectLst/>
                <a:latin typeface="Arial" panose="020B0604020202020204" pitchFamily="34" charset="0"/>
              </a:rPr>
              <a:t> tools and statistical techniques to uncover data set characteristics and initial patterns.</a:t>
            </a:r>
          </a:p>
          <a:p>
            <a:pPr algn="l">
              <a:buFont typeface="Wingdings" panose="05000000000000000000" pitchFamily="2" charset="2"/>
              <a:buChar char="v"/>
            </a:pPr>
            <a:r>
              <a:rPr lang="en-US" sz="2000" b="1" i="0" dirty="0">
                <a:effectLst/>
                <a:latin typeface="Arial" panose="020B0604020202020204" pitchFamily="34" charset="0"/>
              </a:rPr>
              <a:t>During exploration, raw data is typically reviewed with a combination of manual workflows and automated data-exploration techniques to </a:t>
            </a:r>
            <a:r>
              <a:rPr lang="en-US" sz="2000" b="1"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visually explore data sets</a:t>
            </a:r>
            <a:r>
              <a:rPr lang="en-US" sz="2000" b="1" i="0" dirty="0">
                <a:effectLst/>
                <a:latin typeface="Arial" panose="020B0604020202020204" pitchFamily="34" charset="0"/>
              </a:rPr>
              <a:t>, look for similarities, patterns and outliers and to identify the relationships between different variables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70058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B43-2263-372D-6B4B-8F36E35F4CFB}"/>
              </a:ext>
            </a:extLst>
          </p:cNvPr>
          <p:cNvSpPr>
            <a:spLocks noGrp="1"/>
          </p:cNvSpPr>
          <p:nvPr>
            <p:ph type="title"/>
          </p:nvPr>
        </p:nvSpPr>
        <p:spPr/>
        <p:txBody>
          <a:bodyPr>
            <a:normAutofit/>
          </a:bodyPr>
          <a:lstStyle/>
          <a:p>
            <a:r>
              <a:rPr lang="en-IN" sz="4000" dirty="0">
                <a:latin typeface="Arial Black" panose="020B0A04020102020204" pitchFamily="34" charset="0"/>
              </a:rPr>
              <a:t>Analysis techniques</a:t>
            </a:r>
          </a:p>
        </p:txBody>
      </p:sp>
      <p:sp>
        <p:nvSpPr>
          <p:cNvPr id="3" name="Content Placeholder 2">
            <a:extLst>
              <a:ext uri="{FF2B5EF4-FFF2-40B4-BE49-F238E27FC236}">
                <a16:creationId xmlns:a16="http://schemas.microsoft.com/office/drawing/2014/main" id="{6A90E205-70AF-5523-BEAE-BE32DB2017B5}"/>
              </a:ext>
            </a:extLst>
          </p:cNvPr>
          <p:cNvSpPr>
            <a:spLocks noGrp="1"/>
          </p:cNvSpPr>
          <p:nvPr>
            <p:ph idx="1"/>
          </p:nvPr>
        </p:nvSpPr>
        <p:spPr>
          <a:xfrm>
            <a:off x="685802" y="2142067"/>
            <a:ext cx="8075644" cy="3649133"/>
          </a:xfrm>
        </p:spPr>
        <p:txBody>
          <a:bodyPr>
            <a:noAutofit/>
          </a:bodyPr>
          <a:lstStyle/>
          <a:p>
            <a:r>
              <a:rPr lang="en-US" sz="2400" b="1" i="0" dirty="0">
                <a:effectLst/>
                <a:latin typeface="Google Sans"/>
              </a:rPr>
              <a:t>Analysis technique is a method used to determine a chemical or physical property of a chemical substance, chemical element, or mixture. There is a wide variety of techniques used for analysis, from simple weighing to advanced techniques using highly specialized instrumentation.</a:t>
            </a:r>
          </a:p>
          <a:p>
            <a:r>
              <a:rPr lang="en-US" sz="2400" b="1" i="0" dirty="0">
                <a:effectLst/>
                <a:latin typeface="Arial" panose="020B0604020202020204" pitchFamily="34" charset="0"/>
              </a:rPr>
              <a:t>Classical analysis methods involve basic analytical methods widely used in laboratories. </a:t>
            </a:r>
            <a:r>
              <a:rPr lang="en-US" sz="2400" b="1" i="0" u="none" strike="noStrike" dirty="0">
                <a:effectLst/>
                <a:latin typeface="Arial" panose="020B0604020202020204" pitchFamily="34" charset="0"/>
                <a:hlinkClick r:id="rId2" tooltip="Gravimetric analysis">
                  <a:extLst>
                    <a:ext uri="{A12FA001-AC4F-418D-AE19-62706E023703}">
                      <ahyp:hlinkClr xmlns:ahyp="http://schemas.microsoft.com/office/drawing/2018/hyperlinkcolor" val="tx"/>
                    </a:ext>
                  </a:extLst>
                </a:hlinkClick>
              </a:rPr>
              <a:t>Gravimetric analysis</a:t>
            </a:r>
            <a:r>
              <a:rPr lang="en-US" sz="2400" b="1" i="0" dirty="0">
                <a:effectLst/>
                <a:latin typeface="Arial" panose="020B0604020202020204" pitchFamily="34" charset="0"/>
              </a:rPr>
              <a:t> measures the weight of the sample. </a:t>
            </a:r>
            <a:r>
              <a:rPr lang="en-US" sz="2400" b="1" i="0" u="none" strike="noStrike" dirty="0" err="1">
                <a:effectLst/>
                <a:latin typeface="Arial" panose="020B0604020202020204" pitchFamily="34" charset="0"/>
                <a:hlinkClick r:id="rId3" tooltip="Titration">
                  <a:extLst>
                    <a:ext uri="{A12FA001-AC4F-418D-AE19-62706E023703}">
                      <ahyp:hlinkClr xmlns:ahyp="http://schemas.microsoft.com/office/drawing/2018/hyperlinkcolor" val="tx"/>
                    </a:ext>
                  </a:extLst>
                </a:hlinkClick>
              </a:rPr>
              <a:t>Titrimetry</a:t>
            </a:r>
            <a:r>
              <a:rPr lang="en-US" sz="2400" b="1" i="0" dirty="0">
                <a:effectLst/>
                <a:latin typeface="Arial" panose="020B0604020202020204" pitchFamily="34" charset="0"/>
              </a:rPr>
              <a:t> is a technique used to determine the concentration of the analyte.</a:t>
            </a:r>
            <a:r>
              <a:rPr lang="en-US" sz="2400" b="1" i="0" u="none" strike="noStrike" baseline="30000" dirty="0">
                <a:effectLst/>
                <a:latin typeface="Arial" panose="020B0604020202020204" pitchFamily="34" charset="0"/>
                <a:hlinkClick r:id="rId4">
                  <a:extLst>
                    <a:ext uri="{A12FA001-AC4F-418D-AE19-62706E023703}">
                      <ahyp:hlinkClr xmlns:ahyp="http://schemas.microsoft.com/office/drawing/2018/hyperlinkcolor" val="tx"/>
                    </a:ext>
                  </a:extLst>
                </a:hlinkClick>
              </a:rPr>
              <a:t>[</a:t>
            </a:r>
            <a:endParaRPr lang="en-IN" sz="2400" b="1" dirty="0"/>
          </a:p>
        </p:txBody>
      </p:sp>
    </p:spTree>
    <p:extLst>
      <p:ext uri="{BB962C8B-B14F-4D97-AF65-F5344CB8AC3E}">
        <p14:creationId xmlns:p14="http://schemas.microsoft.com/office/powerpoint/2010/main" val="186850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48DA-EDD3-D6D1-C1B7-4026082FF4C1}"/>
              </a:ext>
            </a:extLst>
          </p:cNvPr>
          <p:cNvSpPr>
            <a:spLocks noGrp="1"/>
          </p:cNvSpPr>
          <p:nvPr>
            <p:ph type="title"/>
          </p:nvPr>
        </p:nvSpPr>
        <p:spPr/>
        <p:txBody>
          <a:bodyPr>
            <a:normAutofit/>
          </a:bodyPr>
          <a:lstStyle/>
          <a:p>
            <a:r>
              <a:rPr lang="en-IN" sz="4000" b="1" dirty="0">
                <a:latin typeface="Arial Black" panose="020B0A04020102020204" pitchFamily="34" charset="0"/>
              </a:rPr>
              <a:t>visualization</a:t>
            </a:r>
          </a:p>
        </p:txBody>
      </p:sp>
      <p:sp>
        <p:nvSpPr>
          <p:cNvPr id="3" name="Content Placeholder 2">
            <a:extLst>
              <a:ext uri="{FF2B5EF4-FFF2-40B4-BE49-F238E27FC236}">
                <a16:creationId xmlns:a16="http://schemas.microsoft.com/office/drawing/2014/main" id="{4B1D69F0-56A6-DF61-0CA5-BC25BE32B1C6}"/>
              </a:ext>
            </a:extLst>
          </p:cNvPr>
          <p:cNvSpPr>
            <a:spLocks noGrp="1"/>
          </p:cNvSpPr>
          <p:nvPr>
            <p:ph idx="1"/>
          </p:nvPr>
        </p:nvSpPr>
        <p:spPr/>
        <p:txBody>
          <a:bodyPr/>
          <a:lstStyle/>
          <a:p>
            <a:pPr algn="l">
              <a:buFont typeface="Arial" panose="020B0604020202020204" pitchFamily="34" charset="0"/>
              <a:buChar char="•"/>
            </a:pPr>
            <a:r>
              <a:rPr lang="en-US" sz="3200"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Visualization (graphics)</a:t>
            </a:r>
            <a:r>
              <a:rPr lang="en-US" sz="3200" b="1" i="0" dirty="0">
                <a:effectLst/>
                <a:latin typeface="Arial" panose="020B0604020202020204" pitchFamily="34" charset="0"/>
              </a:rPr>
              <a:t>, the physical or imagining creation of images, diagrams, or animations to communicate a message</a:t>
            </a:r>
          </a:p>
          <a:p>
            <a:pPr algn="l">
              <a:buFont typeface="Arial" panose="020B0604020202020204" pitchFamily="34" charset="0"/>
              <a:buChar char="•"/>
            </a:pPr>
            <a:r>
              <a:rPr lang="en-US" sz="3200" b="1" i="0" u="none" strike="noStrike" dirty="0">
                <a:effectLst/>
                <a:latin typeface="Arial" panose="020B0604020202020204" pitchFamily="34" charset="0"/>
                <a:hlinkClick r:id="rId3" tooltip="Data and information visualization">
                  <a:extLst>
                    <a:ext uri="{A12FA001-AC4F-418D-AE19-62706E023703}">
                      <ahyp:hlinkClr xmlns:ahyp="http://schemas.microsoft.com/office/drawing/2018/hyperlinkcolor" val="tx"/>
                    </a:ext>
                  </a:extLst>
                </a:hlinkClick>
              </a:rPr>
              <a:t>Data and information visualization</a:t>
            </a:r>
            <a:r>
              <a:rPr lang="en-US" sz="3200" b="1" i="0" dirty="0">
                <a:effectLst/>
                <a:latin typeface="Arial" panose="020B0604020202020204" pitchFamily="34" charset="0"/>
              </a:rPr>
              <a:t>, the practice of creating visual representations of complex data and information</a:t>
            </a:r>
          </a:p>
          <a:p>
            <a:endParaRPr lang="en-IN" dirty="0"/>
          </a:p>
        </p:txBody>
      </p:sp>
    </p:spTree>
    <p:extLst>
      <p:ext uri="{BB962C8B-B14F-4D97-AF65-F5344CB8AC3E}">
        <p14:creationId xmlns:p14="http://schemas.microsoft.com/office/powerpoint/2010/main" val="3708612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63</TotalTime>
  <Words>533</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Arial Black</vt:lpstr>
      <vt:lpstr>Calibri</vt:lpstr>
      <vt:lpstr>Calibri Light</vt:lpstr>
      <vt:lpstr>Google Sans</vt:lpstr>
      <vt:lpstr>Modern No. 20</vt:lpstr>
      <vt:lpstr>Red Hat Display</vt:lpstr>
      <vt:lpstr>Verdana</vt:lpstr>
      <vt:lpstr>Wingdings</vt:lpstr>
      <vt:lpstr>Celestial</vt:lpstr>
      <vt:lpstr>Big data analysis</vt:lpstr>
      <vt:lpstr>abstract</vt:lpstr>
      <vt:lpstr>Problem definition </vt:lpstr>
      <vt:lpstr>          Design thinking</vt:lpstr>
      <vt:lpstr>Data selection</vt:lpstr>
      <vt:lpstr>Database setup</vt:lpstr>
      <vt:lpstr>Database exploration</vt:lpstr>
      <vt:lpstr>Analysis techniques</vt:lpstr>
      <vt:lpstr>visualization</vt:lpstr>
      <vt:lpstr>Business insights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dc:title>
  <dc:creator>nivi nivi</dc:creator>
  <cp:lastModifiedBy>nivi nivi</cp:lastModifiedBy>
  <cp:revision>2</cp:revision>
  <dcterms:created xsi:type="dcterms:W3CDTF">2023-09-28T10:46:01Z</dcterms:created>
  <dcterms:modified xsi:type="dcterms:W3CDTF">2023-10-11T15:13:16Z</dcterms:modified>
</cp:coreProperties>
</file>