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Noto Sans TC" panose="020B0604020202020204" charset="-128"/>
      <p:regular r:id="rId10"/>
    </p:embeddedFont>
    <p:embeddedFont>
      <p:font typeface="Sora"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6" d="100"/>
          <a:sy n="66" d="100"/>
        </p:scale>
        <p:origin x="77" y="451"/>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9C401CF7-DF3A-49DD-9FEF-E10E1BD119DC}" type="datetimeFigureOut">
              <a:rPr lang="en-IN" smtClean="0"/>
              <a:t>03-12-2024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46462AC2-B8EA-4C69-9600-4024B20CFF93}" type="slidenum">
              <a:rPr lang="en-IN" smtClean="0"/>
              <a:t>‹#›</a:t>
            </a:fld>
            <a:endParaRPr lang="en-IN"/>
          </a:p>
        </p:txBody>
      </p:sp>
    </p:spTree>
    <p:extLst>
      <p:ext uri="{BB962C8B-B14F-4D97-AF65-F5344CB8AC3E}">
        <p14:creationId xmlns:p14="http://schemas.microsoft.com/office/powerpoint/2010/main" val="287038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32696"/>
          </a:xfrm>
          <a:prstGeom prst="rect">
            <a:avLst/>
          </a:prstGeom>
          <a:solidFill>
            <a:srgbClr val="07070C"/>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09509" y="2225516"/>
            <a:ext cx="4955262" cy="3778448"/>
          </a:xfrm>
          <a:prstGeom prst="rect">
            <a:avLst/>
          </a:prstGeom>
        </p:spPr>
      </p:pic>
      <p:sp>
        <p:nvSpPr>
          <p:cNvPr id="4" name="Text 0"/>
          <p:cNvSpPr/>
          <p:nvPr/>
        </p:nvSpPr>
        <p:spPr>
          <a:xfrm>
            <a:off x="743426" y="1138595"/>
            <a:ext cx="7657148" cy="3663791"/>
          </a:xfrm>
          <a:prstGeom prst="rect">
            <a:avLst/>
          </a:prstGeom>
          <a:noFill/>
          <a:ln/>
        </p:spPr>
        <p:txBody>
          <a:bodyPr wrap="square" lIns="0" tIns="0" rIns="0" bIns="0" rtlCol="0" anchor="t"/>
          <a:lstStyle/>
          <a:p>
            <a:pPr marL="0" indent="0">
              <a:lnSpc>
                <a:spcPts val="7200"/>
              </a:lnSpc>
              <a:buNone/>
            </a:pPr>
            <a:r>
              <a:rPr lang="en-US" sz="5750" dirty="0">
                <a:solidFill>
                  <a:srgbClr val="97B8FF"/>
                </a:solidFill>
                <a:latin typeface="Sora" pitchFamily="34" charset="0"/>
                <a:ea typeface="Sora" pitchFamily="34" charset="-122"/>
                <a:cs typeface="Sora" pitchFamily="34" charset="-120"/>
              </a:rPr>
              <a:t>The Transformative Impact of Artificial Intelligence on the Workforce</a:t>
            </a:r>
            <a:endParaRPr lang="en-US" sz="5750" dirty="0"/>
          </a:p>
        </p:txBody>
      </p:sp>
      <p:sp>
        <p:nvSpPr>
          <p:cNvPr id="5" name="Text 1"/>
          <p:cNvSpPr/>
          <p:nvPr/>
        </p:nvSpPr>
        <p:spPr>
          <a:xfrm>
            <a:off x="743426" y="5120997"/>
            <a:ext cx="7657148" cy="1359218"/>
          </a:xfrm>
          <a:prstGeom prst="rect">
            <a:avLst/>
          </a:prstGeom>
          <a:noFill/>
          <a:ln/>
        </p:spPr>
        <p:txBody>
          <a:bodyPr wrap="square" lIns="0" tIns="0" rIns="0" bIns="0" rtlCol="0" anchor="t"/>
          <a:lstStyle/>
          <a:p>
            <a:pPr marL="0" indent="0">
              <a:lnSpc>
                <a:spcPts val="2650"/>
              </a:lnSpc>
              <a:buNone/>
            </a:pPr>
            <a:r>
              <a:rPr lang="en-US" sz="1650" dirty="0">
                <a:solidFill>
                  <a:srgbClr val="E0D6DE"/>
                </a:solidFill>
                <a:latin typeface="Noto Sans TC" pitchFamily="34" charset="0"/>
                <a:ea typeface="Noto Sans TC" pitchFamily="34" charset="-122"/>
                <a:cs typeface="Noto Sans TC" pitchFamily="34" charset="-120"/>
              </a:rPr>
              <a:t>Artificial intelligence (AI) is rapidly transforming various aspects of our lives, including the workforce. This presentation will explore the multifaceted impact of AI on jobs, examining both the opportunities and challenges it presents.</a:t>
            </a:r>
            <a:endParaRPr lang="en-US" sz="1650" dirty="0"/>
          </a:p>
        </p:txBody>
      </p:sp>
      <p:sp>
        <p:nvSpPr>
          <p:cNvPr id="6" name="Shape 2"/>
          <p:cNvSpPr/>
          <p:nvPr/>
        </p:nvSpPr>
        <p:spPr>
          <a:xfrm>
            <a:off x="743426" y="6735127"/>
            <a:ext cx="339804" cy="339804"/>
          </a:xfrm>
          <a:prstGeom prst="roundRect">
            <a:avLst>
              <a:gd name="adj" fmla="val 26906939"/>
            </a:avLst>
          </a:prstGeom>
          <a:noFill/>
          <a:ln w="7620">
            <a:solidFill>
              <a:srgbClr val="FFFFFF"/>
            </a:solidFill>
            <a:prstDash val="solid"/>
          </a:ln>
        </p:spPr>
      </p:sp>
      <p:pic>
        <p:nvPicPr>
          <p:cNvPr id="7" name="Image 2" descr="preencoded.png"/>
          <p:cNvPicPr>
            <a:picLocks noChangeAspect="1"/>
          </p:cNvPicPr>
          <p:nvPr/>
        </p:nvPicPr>
        <p:blipFill>
          <a:blip r:embed="rId5"/>
          <a:stretch>
            <a:fillRect/>
          </a:stretch>
        </p:blipFill>
        <p:spPr>
          <a:xfrm>
            <a:off x="751046" y="6742748"/>
            <a:ext cx="324564" cy="324564"/>
          </a:xfrm>
          <a:prstGeom prst="rect">
            <a:avLst/>
          </a:prstGeom>
        </p:spPr>
      </p:pic>
      <p:sp>
        <p:nvSpPr>
          <p:cNvPr id="8" name="Text 3"/>
          <p:cNvSpPr/>
          <p:nvPr/>
        </p:nvSpPr>
        <p:spPr>
          <a:xfrm>
            <a:off x="1189434" y="6719173"/>
            <a:ext cx="2841903" cy="371713"/>
          </a:xfrm>
          <a:prstGeom prst="rect">
            <a:avLst/>
          </a:prstGeom>
          <a:noFill/>
          <a:ln/>
        </p:spPr>
        <p:txBody>
          <a:bodyPr wrap="none" lIns="0" tIns="0" rIns="0" bIns="0" rtlCol="0" anchor="t"/>
          <a:lstStyle/>
          <a:p>
            <a:pPr marL="0" indent="0" algn="l">
              <a:lnSpc>
                <a:spcPts val="2900"/>
              </a:lnSpc>
              <a:buNone/>
            </a:pPr>
            <a:r>
              <a:rPr lang="en-US" sz="2050" b="1" dirty="0">
                <a:solidFill>
                  <a:srgbClr val="E0D6DE"/>
                </a:solidFill>
                <a:latin typeface="Noto Sans TC" pitchFamily="34" charset="0"/>
                <a:ea typeface="Noto Sans TC" pitchFamily="34" charset="-122"/>
                <a:cs typeface="Noto Sans TC" pitchFamily="34" charset="-120"/>
              </a:rPr>
              <a:t>by </a:t>
            </a:r>
            <a:r>
              <a:rPr lang="en-US" sz="2050" b="1" dirty="0" err="1">
                <a:solidFill>
                  <a:srgbClr val="E0D6DE"/>
                </a:solidFill>
                <a:latin typeface="Noto Sans TC" pitchFamily="34" charset="0"/>
                <a:ea typeface="Noto Sans TC" pitchFamily="34" charset="-122"/>
                <a:cs typeface="Noto Sans TC" pitchFamily="34" charset="-120"/>
              </a:rPr>
              <a:t>Nivithra</a:t>
            </a:r>
            <a:r>
              <a:rPr lang="en-US" sz="2050" b="1" dirty="0">
                <a:solidFill>
                  <a:srgbClr val="E0D6DE"/>
                </a:solidFill>
                <a:latin typeface="Noto Sans TC" pitchFamily="34" charset="0"/>
                <a:ea typeface="Noto Sans TC" pitchFamily="34" charset="-122"/>
                <a:cs typeface="Noto Sans TC" pitchFamily="34" charset="-120"/>
              </a:rPr>
              <a:t> R</a:t>
            </a:r>
            <a:endParaRPr lang="en-US" sz="2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696"/>
          </a:xfrm>
          <a:prstGeom prst="rect">
            <a:avLst/>
          </a:prstGeom>
        </p:spPr>
      </p:pic>
      <p:pic>
        <p:nvPicPr>
          <p:cNvPr id="3" name="Image 1" descr="preencoded.png"/>
          <p:cNvPicPr>
            <a:picLocks noChangeAspect="1"/>
          </p:cNvPicPr>
          <p:nvPr/>
        </p:nvPicPr>
        <p:blipFill>
          <a:blip r:embed="rId4"/>
          <a:stretch>
            <a:fillRect/>
          </a:stretch>
        </p:blipFill>
        <p:spPr>
          <a:xfrm>
            <a:off x="9372600" y="2245043"/>
            <a:ext cx="5029081" cy="3742492"/>
          </a:xfrm>
          <a:prstGeom prst="rect">
            <a:avLst/>
          </a:prstGeom>
        </p:spPr>
      </p:pic>
      <p:sp>
        <p:nvSpPr>
          <p:cNvPr id="4" name="Text 0"/>
          <p:cNvSpPr/>
          <p:nvPr/>
        </p:nvSpPr>
        <p:spPr>
          <a:xfrm>
            <a:off x="640318" y="503039"/>
            <a:ext cx="4573905" cy="571738"/>
          </a:xfrm>
          <a:prstGeom prst="rect">
            <a:avLst/>
          </a:prstGeom>
          <a:noFill/>
          <a:ln/>
        </p:spPr>
        <p:txBody>
          <a:bodyPr wrap="none" lIns="0" tIns="0" rIns="0" bIns="0" rtlCol="0" anchor="t"/>
          <a:lstStyle/>
          <a:p>
            <a:pPr marL="0" indent="0">
              <a:lnSpc>
                <a:spcPts val="4500"/>
              </a:lnSpc>
              <a:buNone/>
            </a:pPr>
            <a:r>
              <a:rPr lang="en-US" sz="3600" dirty="0">
                <a:solidFill>
                  <a:srgbClr val="97B8FF"/>
                </a:solidFill>
                <a:latin typeface="Sora" pitchFamily="34" charset="0"/>
                <a:ea typeface="Sora" pitchFamily="34" charset="-122"/>
                <a:cs typeface="Sora" pitchFamily="34" charset="-120"/>
              </a:rPr>
              <a:t>Introduction to AI</a:t>
            </a:r>
            <a:endParaRPr lang="en-US" sz="3600" dirty="0"/>
          </a:p>
        </p:txBody>
      </p:sp>
      <p:sp>
        <p:nvSpPr>
          <p:cNvPr id="5" name="Text 1"/>
          <p:cNvSpPr/>
          <p:nvPr/>
        </p:nvSpPr>
        <p:spPr>
          <a:xfrm>
            <a:off x="640318" y="1349216"/>
            <a:ext cx="7863364" cy="878324"/>
          </a:xfrm>
          <a:prstGeom prst="rect">
            <a:avLst/>
          </a:prstGeom>
          <a:noFill/>
          <a:ln/>
        </p:spPr>
        <p:txBody>
          <a:bodyPr wrap="square" lIns="0" tIns="0" rIns="0" bIns="0" rtlCol="0" anchor="t"/>
          <a:lstStyle/>
          <a:p>
            <a:pPr marL="0" indent="0">
              <a:lnSpc>
                <a:spcPts val="2300"/>
              </a:lnSpc>
              <a:buNone/>
            </a:pPr>
            <a:r>
              <a:rPr lang="en-US" sz="1400" dirty="0">
                <a:solidFill>
                  <a:srgbClr val="E0D6DE"/>
                </a:solidFill>
                <a:latin typeface="Noto Sans TC" pitchFamily="34" charset="0"/>
                <a:ea typeface="Noto Sans TC" pitchFamily="34" charset="-122"/>
                <a:cs typeface="Noto Sans TC" pitchFamily="34" charset="-120"/>
              </a:rPr>
              <a:t>AI refers to the simulation of human intelligence in machines. AI systems are designed to perform tasks that typically require human cognitive abilities, such as learning, problem-solving, and decision-making.</a:t>
            </a:r>
            <a:endParaRPr lang="en-US" sz="1400" dirty="0"/>
          </a:p>
        </p:txBody>
      </p:sp>
      <p:sp>
        <p:nvSpPr>
          <p:cNvPr id="6" name="Shape 2"/>
          <p:cNvSpPr/>
          <p:nvPr/>
        </p:nvSpPr>
        <p:spPr>
          <a:xfrm>
            <a:off x="640318" y="2639020"/>
            <a:ext cx="411599" cy="411599"/>
          </a:xfrm>
          <a:prstGeom prst="roundRect">
            <a:avLst>
              <a:gd name="adj" fmla="val 6668"/>
            </a:avLst>
          </a:prstGeom>
          <a:solidFill>
            <a:srgbClr val="26262B"/>
          </a:solidFill>
          <a:ln/>
        </p:spPr>
      </p:sp>
      <p:sp>
        <p:nvSpPr>
          <p:cNvPr id="7" name="Text 3"/>
          <p:cNvSpPr/>
          <p:nvPr/>
        </p:nvSpPr>
        <p:spPr>
          <a:xfrm>
            <a:off x="788075" y="2707600"/>
            <a:ext cx="116086" cy="274439"/>
          </a:xfrm>
          <a:prstGeom prst="rect">
            <a:avLst/>
          </a:prstGeom>
          <a:noFill/>
          <a:ln/>
        </p:spPr>
        <p:txBody>
          <a:bodyPr wrap="none" lIns="0" tIns="0" rIns="0" bIns="0" rtlCol="0" anchor="t"/>
          <a:lstStyle/>
          <a:p>
            <a:pPr marL="0" indent="0" algn="ctr">
              <a:lnSpc>
                <a:spcPts val="2150"/>
              </a:lnSpc>
              <a:buNone/>
            </a:pPr>
            <a:r>
              <a:rPr lang="en-US" sz="2150" dirty="0">
                <a:solidFill>
                  <a:srgbClr val="E0D6DE"/>
                </a:solidFill>
                <a:latin typeface="Sora" pitchFamily="34" charset="0"/>
                <a:ea typeface="Sora" pitchFamily="34" charset="-122"/>
                <a:cs typeface="Sora" pitchFamily="34" charset="-120"/>
              </a:rPr>
              <a:t>1</a:t>
            </a:r>
            <a:endParaRPr lang="en-US" sz="2150" dirty="0"/>
          </a:p>
        </p:txBody>
      </p:sp>
      <p:sp>
        <p:nvSpPr>
          <p:cNvPr id="8" name="Text 4"/>
          <p:cNvSpPr/>
          <p:nvPr/>
        </p:nvSpPr>
        <p:spPr>
          <a:xfrm>
            <a:off x="1234797" y="2639020"/>
            <a:ext cx="2286953" cy="285869"/>
          </a:xfrm>
          <a:prstGeom prst="rect">
            <a:avLst/>
          </a:prstGeom>
          <a:noFill/>
          <a:ln/>
        </p:spPr>
        <p:txBody>
          <a:bodyPr wrap="none" lIns="0" tIns="0" rIns="0" bIns="0" rtlCol="0" anchor="t"/>
          <a:lstStyle/>
          <a:p>
            <a:pPr marL="0" indent="0">
              <a:lnSpc>
                <a:spcPts val="2250"/>
              </a:lnSpc>
              <a:buNone/>
            </a:pPr>
            <a:r>
              <a:rPr lang="en-US" sz="1800" dirty="0">
                <a:solidFill>
                  <a:srgbClr val="E0D6DE"/>
                </a:solidFill>
                <a:latin typeface="Sora" pitchFamily="34" charset="0"/>
                <a:ea typeface="Sora" pitchFamily="34" charset="-122"/>
                <a:cs typeface="Sora" pitchFamily="34" charset="-120"/>
              </a:rPr>
              <a:t>Applications of AI</a:t>
            </a:r>
            <a:endParaRPr lang="en-US" sz="1800" dirty="0"/>
          </a:p>
        </p:txBody>
      </p:sp>
      <p:sp>
        <p:nvSpPr>
          <p:cNvPr id="9" name="Text 5"/>
          <p:cNvSpPr/>
          <p:nvPr/>
        </p:nvSpPr>
        <p:spPr>
          <a:xfrm>
            <a:off x="1234797" y="3034665"/>
            <a:ext cx="7268885" cy="585549"/>
          </a:xfrm>
          <a:prstGeom prst="rect">
            <a:avLst/>
          </a:prstGeom>
          <a:noFill/>
          <a:ln/>
        </p:spPr>
        <p:txBody>
          <a:bodyPr wrap="square" lIns="0" tIns="0" rIns="0" bIns="0" rtlCol="0" anchor="t"/>
          <a:lstStyle/>
          <a:p>
            <a:pPr marL="0" indent="0">
              <a:lnSpc>
                <a:spcPts val="2300"/>
              </a:lnSpc>
              <a:buNone/>
            </a:pPr>
            <a:r>
              <a:rPr lang="en-US" sz="1400" dirty="0">
                <a:solidFill>
                  <a:srgbClr val="E0D6DE"/>
                </a:solidFill>
                <a:latin typeface="Noto Sans TC" pitchFamily="34" charset="0"/>
                <a:ea typeface="Noto Sans TC" pitchFamily="34" charset="-122"/>
                <a:cs typeface="Noto Sans TC" pitchFamily="34" charset="-120"/>
              </a:rPr>
              <a:t>AI applications are increasingly prevalent across various industries, including healthcare, finance, transportation, and entertainment.</a:t>
            </a:r>
            <a:endParaRPr lang="en-US" sz="1400" dirty="0"/>
          </a:p>
        </p:txBody>
      </p:sp>
      <p:sp>
        <p:nvSpPr>
          <p:cNvPr id="10" name="Shape 6"/>
          <p:cNvSpPr/>
          <p:nvPr/>
        </p:nvSpPr>
        <p:spPr>
          <a:xfrm>
            <a:off x="640318" y="4008834"/>
            <a:ext cx="411599" cy="411599"/>
          </a:xfrm>
          <a:prstGeom prst="roundRect">
            <a:avLst>
              <a:gd name="adj" fmla="val 6668"/>
            </a:avLst>
          </a:prstGeom>
          <a:solidFill>
            <a:srgbClr val="26262B"/>
          </a:solidFill>
          <a:ln/>
        </p:spPr>
      </p:sp>
      <p:sp>
        <p:nvSpPr>
          <p:cNvPr id="11" name="Text 7"/>
          <p:cNvSpPr/>
          <p:nvPr/>
        </p:nvSpPr>
        <p:spPr>
          <a:xfrm>
            <a:off x="760571" y="4077414"/>
            <a:ext cx="170974" cy="274439"/>
          </a:xfrm>
          <a:prstGeom prst="rect">
            <a:avLst/>
          </a:prstGeom>
          <a:noFill/>
          <a:ln/>
        </p:spPr>
        <p:txBody>
          <a:bodyPr wrap="none" lIns="0" tIns="0" rIns="0" bIns="0" rtlCol="0" anchor="t"/>
          <a:lstStyle/>
          <a:p>
            <a:pPr marL="0" indent="0" algn="ctr">
              <a:lnSpc>
                <a:spcPts val="2150"/>
              </a:lnSpc>
              <a:buNone/>
            </a:pPr>
            <a:r>
              <a:rPr lang="en-US" sz="2150" dirty="0">
                <a:solidFill>
                  <a:srgbClr val="E0D6DE"/>
                </a:solidFill>
                <a:latin typeface="Sora" pitchFamily="34" charset="0"/>
                <a:ea typeface="Sora" pitchFamily="34" charset="-122"/>
                <a:cs typeface="Sora" pitchFamily="34" charset="-120"/>
              </a:rPr>
              <a:t>2</a:t>
            </a:r>
            <a:endParaRPr lang="en-US" sz="2150" dirty="0"/>
          </a:p>
        </p:txBody>
      </p:sp>
      <p:sp>
        <p:nvSpPr>
          <p:cNvPr id="12" name="Text 8"/>
          <p:cNvSpPr/>
          <p:nvPr/>
        </p:nvSpPr>
        <p:spPr>
          <a:xfrm>
            <a:off x="1234797" y="4008834"/>
            <a:ext cx="2286953" cy="285869"/>
          </a:xfrm>
          <a:prstGeom prst="rect">
            <a:avLst/>
          </a:prstGeom>
          <a:noFill/>
          <a:ln/>
        </p:spPr>
        <p:txBody>
          <a:bodyPr wrap="none" lIns="0" tIns="0" rIns="0" bIns="0" rtlCol="0" anchor="t"/>
          <a:lstStyle/>
          <a:p>
            <a:pPr marL="0" indent="0">
              <a:lnSpc>
                <a:spcPts val="2250"/>
              </a:lnSpc>
              <a:buNone/>
            </a:pPr>
            <a:r>
              <a:rPr lang="en-US" sz="1800" dirty="0">
                <a:solidFill>
                  <a:srgbClr val="E0D6DE"/>
                </a:solidFill>
                <a:latin typeface="Sora" pitchFamily="34" charset="0"/>
                <a:ea typeface="Sora" pitchFamily="34" charset="-122"/>
                <a:cs typeface="Sora" pitchFamily="34" charset="-120"/>
              </a:rPr>
              <a:t>AI in Healthcare</a:t>
            </a:r>
            <a:endParaRPr lang="en-US" sz="1800" dirty="0"/>
          </a:p>
        </p:txBody>
      </p:sp>
      <p:sp>
        <p:nvSpPr>
          <p:cNvPr id="13" name="Text 9"/>
          <p:cNvSpPr/>
          <p:nvPr/>
        </p:nvSpPr>
        <p:spPr>
          <a:xfrm>
            <a:off x="1234797" y="4404479"/>
            <a:ext cx="7268885" cy="585549"/>
          </a:xfrm>
          <a:prstGeom prst="rect">
            <a:avLst/>
          </a:prstGeom>
          <a:noFill/>
          <a:ln/>
        </p:spPr>
        <p:txBody>
          <a:bodyPr wrap="square" lIns="0" tIns="0" rIns="0" bIns="0" rtlCol="0" anchor="t"/>
          <a:lstStyle/>
          <a:p>
            <a:pPr marL="0" indent="0">
              <a:lnSpc>
                <a:spcPts val="2300"/>
              </a:lnSpc>
              <a:buNone/>
            </a:pPr>
            <a:r>
              <a:rPr lang="en-US" sz="1400" dirty="0">
                <a:solidFill>
                  <a:srgbClr val="E0D6DE"/>
                </a:solidFill>
                <a:latin typeface="Noto Sans TC" pitchFamily="34" charset="0"/>
                <a:ea typeface="Noto Sans TC" pitchFamily="34" charset="-122"/>
                <a:cs typeface="Noto Sans TC" pitchFamily="34" charset="-120"/>
              </a:rPr>
              <a:t>AI is revolutionizing healthcare, from diagnosing diseases to developing personalized treatment plans.</a:t>
            </a:r>
            <a:endParaRPr lang="en-US" sz="1400" dirty="0"/>
          </a:p>
        </p:txBody>
      </p:sp>
      <p:sp>
        <p:nvSpPr>
          <p:cNvPr id="14" name="Shape 10"/>
          <p:cNvSpPr/>
          <p:nvPr/>
        </p:nvSpPr>
        <p:spPr>
          <a:xfrm>
            <a:off x="640318" y="5378648"/>
            <a:ext cx="411599" cy="411599"/>
          </a:xfrm>
          <a:prstGeom prst="roundRect">
            <a:avLst>
              <a:gd name="adj" fmla="val 6668"/>
            </a:avLst>
          </a:prstGeom>
          <a:solidFill>
            <a:srgbClr val="26262B"/>
          </a:solidFill>
          <a:ln/>
        </p:spPr>
      </p:sp>
      <p:sp>
        <p:nvSpPr>
          <p:cNvPr id="15" name="Text 11"/>
          <p:cNvSpPr/>
          <p:nvPr/>
        </p:nvSpPr>
        <p:spPr>
          <a:xfrm>
            <a:off x="761048" y="5447228"/>
            <a:ext cx="170140" cy="274439"/>
          </a:xfrm>
          <a:prstGeom prst="rect">
            <a:avLst/>
          </a:prstGeom>
          <a:noFill/>
          <a:ln/>
        </p:spPr>
        <p:txBody>
          <a:bodyPr wrap="none" lIns="0" tIns="0" rIns="0" bIns="0" rtlCol="0" anchor="t"/>
          <a:lstStyle/>
          <a:p>
            <a:pPr marL="0" indent="0" algn="ctr">
              <a:lnSpc>
                <a:spcPts val="2150"/>
              </a:lnSpc>
              <a:buNone/>
            </a:pPr>
            <a:r>
              <a:rPr lang="en-US" sz="2150" dirty="0">
                <a:solidFill>
                  <a:srgbClr val="E0D6DE"/>
                </a:solidFill>
                <a:latin typeface="Sora" pitchFamily="34" charset="0"/>
                <a:ea typeface="Sora" pitchFamily="34" charset="-122"/>
                <a:cs typeface="Sora" pitchFamily="34" charset="-120"/>
              </a:rPr>
              <a:t>3</a:t>
            </a:r>
            <a:endParaRPr lang="en-US" sz="2150" dirty="0"/>
          </a:p>
        </p:txBody>
      </p:sp>
      <p:sp>
        <p:nvSpPr>
          <p:cNvPr id="16" name="Text 12"/>
          <p:cNvSpPr/>
          <p:nvPr/>
        </p:nvSpPr>
        <p:spPr>
          <a:xfrm>
            <a:off x="1234797" y="5378648"/>
            <a:ext cx="2286953" cy="285869"/>
          </a:xfrm>
          <a:prstGeom prst="rect">
            <a:avLst/>
          </a:prstGeom>
          <a:noFill/>
          <a:ln/>
        </p:spPr>
        <p:txBody>
          <a:bodyPr wrap="none" lIns="0" tIns="0" rIns="0" bIns="0" rtlCol="0" anchor="t"/>
          <a:lstStyle/>
          <a:p>
            <a:pPr marL="0" indent="0">
              <a:lnSpc>
                <a:spcPts val="2250"/>
              </a:lnSpc>
              <a:buNone/>
            </a:pPr>
            <a:r>
              <a:rPr lang="en-US" sz="1800" dirty="0">
                <a:solidFill>
                  <a:srgbClr val="E0D6DE"/>
                </a:solidFill>
                <a:latin typeface="Sora" pitchFamily="34" charset="0"/>
                <a:ea typeface="Sora" pitchFamily="34" charset="-122"/>
                <a:cs typeface="Sora" pitchFamily="34" charset="-120"/>
              </a:rPr>
              <a:t>AI in Finance</a:t>
            </a:r>
            <a:endParaRPr lang="en-US" sz="1800" dirty="0"/>
          </a:p>
        </p:txBody>
      </p:sp>
      <p:sp>
        <p:nvSpPr>
          <p:cNvPr id="17" name="Text 13"/>
          <p:cNvSpPr/>
          <p:nvPr/>
        </p:nvSpPr>
        <p:spPr>
          <a:xfrm>
            <a:off x="1234797" y="5774293"/>
            <a:ext cx="7268885" cy="585549"/>
          </a:xfrm>
          <a:prstGeom prst="rect">
            <a:avLst/>
          </a:prstGeom>
          <a:noFill/>
          <a:ln/>
        </p:spPr>
        <p:txBody>
          <a:bodyPr wrap="square" lIns="0" tIns="0" rIns="0" bIns="0" rtlCol="0" anchor="t"/>
          <a:lstStyle/>
          <a:p>
            <a:pPr marL="0" indent="0">
              <a:lnSpc>
                <a:spcPts val="2300"/>
              </a:lnSpc>
              <a:buNone/>
            </a:pPr>
            <a:r>
              <a:rPr lang="en-US" sz="1400" dirty="0">
                <a:solidFill>
                  <a:srgbClr val="E0D6DE"/>
                </a:solidFill>
                <a:latin typeface="Noto Sans TC" pitchFamily="34" charset="0"/>
                <a:ea typeface="Noto Sans TC" pitchFamily="34" charset="-122"/>
                <a:cs typeface="Noto Sans TC" pitchFamily="34" charset="-120"/>
              </a:rPr>
              <a:t>AI-powered systems are used for fraud detection, risk assessment, and automated trading in the financial sector.</a:t>
            </a:r>
            <a:endParaRPr lang="en-US" sz="1400" dirty="0"/>
          </a:p>
        </p:txBody>
      </p:sp>
      <p:sp>
        <p:nvSpPr>
          <p:cNvPr id="18" name="Shape 14"/>
          <p:cNvSpPr/>
          <p:nvPr/>
        </p:nvSpPr>
        <p:spPr>
          <a:xfrm>
            <a:off x="640318" y="6748463"/>
            <a:ext cx="411599" cy="411599"/>
          </a:xfrm>
          <a:prstGeom prst="roundRect">
            <a:avLst>
              <a:gd name="adj" fmla="val 6668"/>
            </a:avLst>
          </a:prstGeom>
          <a:solidFill>
            <a:srgbClr val="26262B"/>
          </a:solidFill>
          <a:ln/>
        </p:spPr>
      </p:sp>
      <p:sp>
        <p:nvSpPr>
          <p:cNvPr id="19" name="Text 15"/>
          <p:cNvSpPr/>
          <p:nvPr/>
        </p:nvSpPr>
        <p:spPr>
          <a:xfrm>
            <a:off x="756642" y="6817043"/>
            <a:ext cx="178951" cy="274439"/>
          </a:xfrm>
          <a:prstGeom prst="rect">
            <a:avLst/>
          </a:prstGeom>
          <a:noFill/>
          <a:ln/>
        </p:spPr>
        <p:txBody>
          <a:bodyPr wrap="none" lIns="0" tIns="0" rIns="0" bIns="0" rtlCol="0" anchor="t"/>
          <a:lstStyle/>
          <a:p>
            <a:pPr marL="0" indent="0" algn="ctr">
              <a:lnSpc>
                <a:spcPts val="2150"/>
              </a:lnSpc>
              <a:buNone/>
            </a:pPr>
            <a:r>
              <a:rPr lang="en-US" sz="2150" dirty="0">
                <a:solidFill>
                  <a:srgbClr val="E0D6DE"/>
                </a:solidFill>
                <a:latin typeface="Sora" pitchFamily="34" charset="0"/>
                <a:ea typeface="Sora" pitchFamily="34" charset="-122"/>
                <a:cs typeface="Sora" pitchFamily="34" charset="-120"/>
              </a:rPr>
              <a:t>4</a:t>
            </a:r>
            <a:endParaRPr lang="en-US" sz="2150" dirty="0"/>
          </a:p>
        </p:txBody>
      </p:sp>
      <p:sp>
        <p:nvSpPr>
          <p:cNvPr id="20" name="Text 16"/>
          <p:cNvSpPr/>
          <p:nvPr/>
        </p:nvSpPr>
        <p:spPr>
          <a:xfrm>
            <a:off x="1234797" y="6748463"/>
            <a:ext cx="2312075" cy="285869"/>
          </a:xfrm>
          <a:prstGeom prst="rect">
            <a:avLst/>
          </a:prstGeom>
          <a:noFill/>
          <a:ln/>
        </p:spPr>
        <p:txBody>
          <a:bodyPr wrap="none" lIns="0" tIns="0" rIns="0" bIns="0" rtlCol="0" anchor="t"/>
          <a:lstStyle/>
          <a:p>
            <a:pPr marL="0" indent="0">
              <a:lnSpc>
                <a:spcPts val="2250"/>
              </a:lnSpc>
              <a:buNone/>
            </a:pPr>
            <a:r>
              <a:rPr lang="en-US" sz="1800" dirty="0">
                <a:solidFill>
                  <a:srgbClr val="E0D6DE"/>
                </a:solidFill>
                <a:latin typeface="Sora" pitchFamily="34" charset="0"/>
                <a:ea typeface="Sora" pitchFamily="34" charset="-122"/>
                <a:cs typeface="Sora" pitchFamily="34" charset="-120"/>
              </a:rPr>
              <a:t>AI in Transportation</a:t>
            </a:r>
            <a:endParaRPr lang="en-US" sz="1800" dirty="0"/>
          </a:p>
        </p:txBody>
      </p:sp>
      <p:sp>
        <p:nvSpPr>
          <p:cNvPr id="21" name="Text 17"/>
          <p:cNvSpPr/>
          <p:nvPr/>
        </p:nvSpPr>
        <p:spPr>
          <a:xfrm>
            <a:off x="1234797" y="7144107"/>
            <a:ext cx="7268885" cy="585549"/>
          </a:xfrm>
          <a:prstGeom prst="rect">
            <a:avLst/>
          </a:prstGeom>
          <a:noFill/>
          <a:ln/>
        </p:spPr>
        <p:txBody>
          <a:bodyPr wrap="square" lIns="0" tIns="0" rIns="0" bIns="0" rtlCol="0" anchor="t"/>
          <a:lstStyle/>
          <a:p>
            <a:pPr marL="0" indent="0">
              <a:lnSpc>
                <a:spcPts val="2300"/>
              </a:lnSpc>
              <a:buNone/>
            </a:pPr>
            <a:r>
              <a:rPr lang="en-US" sz="1400" dirty="0">
                <a:solidFill>
                  <a:srgbClr val="E0D6DE"/>
                </a:solidFill>
                <a:latin typeface="Noto Sans TC" pitchFamily="34" charset="0"/>
                <a:ea typeface="Noto Sans TC" pitchFamily="34" charset="-122"/>
                <a:cs typeface="Noto Sans TC" pitchFamily="34" charset="-120"/>
              </a:rPr>
              <a:t>Self-driving cars, traffic optimization, and predictive maintenance are some examples of AI's impact on transportation.</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ext 0"/>
          <p:cNvSpPr/>
          <p:nvPr/>
        </p:nvSpPr>
        <p:spPr>
          <a:xfrm>
            <a:off x="864037" y="1216938"/>
            <a:ext cx="9490472" cy="771525"/>
          </a:xfrm>
          <a:prstGeom prst="rect">
            <a:avLst/>
          </a:prstGeom>
          <a:noFill/>
          <a:ln/>
        </p:spPr>
        <p:txBody>
          <a:bodyPr wrap="none" lIns="0" tIns="0" rIns="0" bIns="0" rtlCol="0" anchor="t"/>
          <a:lstStyle/>
          <a:p>
            <a:pPr marL="0" indent="0">
              <a:lnSpc>
                <a:spcPts val="6050"/>
              </a:lnSpc>
              <a:buNone/>
            </a:pPr>
            <a:r>
              <a:rPr lang="en-US" sz="4850" dirty="0">
                <a:solidFill>
                  <a:srgbClr val="97B8FF"/>
                </a:solidFill>
                <a:latin typeface="Sora" pitchFamily="34" charset="0"/>
                <a:cs typeface="Sora" pitchFamily="34" charset="-120"/>
              </a:rPr>
              <a:t>AI Driven Job Advantages</a:t>
            </a:r>
            <a:endParaRPr lang="en-US" sz="4850" dirty="0"/>
          </a:p>
        </p:txBody>
      </p:sp>
      <p:sp>
        <p:nvSpPr>
          <p:cNvPr id="3" name="Text 1"/>
          <p:cNvSpPr/>
          <p:nvPr/>
        </p:nvSpPr>
        <p:spPr>
          <a:xfrm>
            <a:off x="864037" y="2482215"/>
            <a:ext cx="12902327" cy="790099"/>
          </a:xfrm>
          <a:prstGeom prst="rect">
            <a:avLst/>
          </a:prstGeom>
          <a:noFill/>
          <a:ln/>
        </p:spPr>
        <p:txBody>
          <a:bodyPr wrap="square" lIns="0" tIns="0" rIns="0" bIns="0" rtlCol="0" anchor="t"/>
          <a:lstStyle/>
          <a:p>
            <a:pPr marL="0" indent="0">
              <a:lnSpc>
                <a:spcPts val="3100"/>
              </a:lnSpc>
              <a:buNone/>
            </a:pPr>
            <a:r>
              <a:rPr lang="en-US" sz="1900" dirty="0">
                <a:solidFill>
                  <a:srgbClr val="E0D6DE"/>
                </a:solidFill>
                <a:latin typeface="Noto Sans TC" pitchFamily="34" charset="0"/>
                <a:ea typeface="Noto Sans TC" pitchFamily="34" charset="-122"/>
                <a:cs typeface="Noto Sans TC" pitchFamily="34" charset="-120"/>
              </a:rPr>
              <a:t>AI can augment human capabilities, leading to increased productivity, job creation, and improved decision-making.</a:t>
            </a:r>
            <a:endParaRPr lang="en-US" sz="1900" dirty="0"/>
          </a:p>
        </p:txBody>
      </p:sp>
      <p:sp>
        <p:nvSpPr>
          <p:cNvPr id="4" name="Text 2"/>
          <p:cNvSpPr/>
          <p:nvPr/>
        </p:nvSpPr>
        <p:spPr>
          <a:xfrm>
            <a:off x="864037" y="3796784"/>
            <a:ext cx="3563541" cy="385763"/>
          </a:xfrm>
          <a:prstGeom prst="rect">
            <a:avLst/>
          </a:prstGeom>
          <a:noFill/>
          <a:ln/>
        </p:spPr>
        <p:txBody>
          <a:bodyPr wrap="none" lIns="0" tIns="0" rIns="0" bIns="0" rtlCol="0" anchor="t"/>
          <a:lstStyle/>
          <a:p>
            <a:pPr marL="0" indent="0">
              <a:lnSpc>
                <a:spcPts val="3000"/>
              </a:lnSpc>
              <a:buNone/>
            </a:pPr>
            <a:r>
              <a:rPr lang="en-US" sz="2400" dirty="0">
                <a:solidFill>
                  <a:srgbClr val="97B8FF"/>
                </a:solidFill>
                <a:latin typeface="Sora" pitchFamily="34" charset="0"/>
                <a:ea typeface="Sora" pitchFamily="34" charset="-122"/>
                <a:cs typeface="Sora" pitchFamily="34" charset="-120"/>
              </a:rPr>
              <a:t>Increased Productivity</a:t>
            </a:r>
            <a:endParaRPr lang="en-US" sz="2400" dirty="0"/>
          </a:p>
        </p:txBody>
      </p:sp>
      <p:sp>
        <p:nvSpPr>
          <p:cNvPr id="5" name="Text 3"/>
          <p:cNvSpPr/>
          <p:nvPr/>
        </p:nvSpPr>
        <p:spPr>
          <a:xfrm>
            <a:off x="864037" y="4429363"/>
            <a:ext cx="3898821" cy="1580198"/>
          </a:xfrm>
          <a:prstGeom prst="rect">
            <a:avLst/>
          </a:prstGeom>
          <a:noFill/>
          <a:ln/>
        </p:spPr>
        <p:txBody>
          <a:bodyPr wrap="square" lIns="0" tIns="0" rIns="0" bIns="0" rtlCol="0" anchor="t"/>
          <a:lstStyle/>
          <a:p>
            <a:pPr marL="0" indent="0">
              <a:lnSpc>
                <a:spcPts val="3100"/>
              </a:lnSpc>
              <a:buNone/>
            </a:pPr>
            <a:r>
              <a:rPr lang="en-US" sz="1900" dirty="0">
                <a:solidFill>
                  <a:srgbClr val="E0D6DE"/>
                </a:solidFill>
                <a:latin typeface="Noto Sans TC" pitchFamily="34" charset="0"/>
                <a:ea typeface="Noto Sans TC" pitchFamily="34" charset="-122"/>
                <a:cs typeface="Noto Sans TC" pitchFamily="34" charset="-120"/>
              </a:rPr>
              <a:t>AI automates repetitive tasks, freeing up human workers to focus on more complex and creative endeavors.</a:t>
            </a:r>
            <a:endParaRPr lang="en-US" sz="1900" dirty="0"/>
          </a:p>
        </p:txBody>
      </p:sp>
      <p:sp>
        <p:nvSpPr>
          <p:cNvPr id="6" name="Text 4"/>
          <p:cNvSpPr/>
          <p:nvPr/>
        </p:nvSpPr>
        <p:spPr>
          <a:xfrm>
            <a:off x="5372695" y="379678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97B8FF"/>
                </a:solidFill>
                <a:latin typeface="Sora" pitchFamily="34" charset="0"/>
                <a:ea typeface="Sora" pitchFamily="34" charset="-122"/>
                <a:cs typeface="Sora" pitchFamily="34" charset="-120"/>
              </a:rPr>
              <a:t>New Job Creation</a:t>
            </a:r>
            <a:endParaRPr lang="en-US" sz="2400" dirty="0"/>
          </a:p>
        </p:txBody>
      </p:sp>
      <p:sp>
        <p:nvSpPr>
          <p:cNvPr id="7" name="Text 5"/>
          <p:cNvSpPr/>
          <p:nvPr/>
        </p:nvSpPr>
        <p:spPr>
          <a:xfrm>
            <a:off x="5372695" y="4429363"/>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E0D6DE"/>
                </a:solidFill>
                <a:latin typeface="Noto Sans TC" pitchFamily="34" charset="0"/>
                <a:ea typeface="Noto Sans TC" pitchFamily="34" charset="-122"/>
                <a:cs typeface="Noto Sans TC" pitchFamily="34" charset="-120"/>
              </a:rPr>
              <a:t>The rise of AI has created new job roles, such as AI developers, data scientists, and AI ethicists.</a:t>
            </a:r>
            <a:endParaRPr lang="en-US" sz="1900" dirty="0"/>
          </a:p>
        </p:txBody>
      </p:sp>
      <p:sp>
        <p:nvSpPr>
          <p:cNvPr id="8" name="Text 6"/>
          <p:cNvSpPr/>
          <p:nvPr/>
        </p:nvSpPr>
        <p:spPr>
          <a:xfrm>
            <a:off x="9881354" y="3796784"/>
            <a:ext cx="3898821" cy="771525"/>
          </a:xfrm>
          <a:prstGeom prst="rect">
            <a:avLst/>
          </a:prstGeom>
          <a:noFill/>
          <a:ln/>
        </p:spPr>
        <p:txBody>
          <a:bodyPr wrap="square" lIns="0" tIns="0" rIns="0" bIns="0" rtlCol="0" anchor="t"/>
          <a:lstStyle/>
          <a:p>
            <a:pPr marL="0" indent="0">
              <a:lnSpc>
                <a:spcPts val="3000"/>
              </a:lnSpc>
              <a:buNone/>
            </a:pPr>
            <a:r>
              <a:rPr lang="en-US" sz="2400" dirty="0">
                <a:solidFill>
                  <a:srgbClr val="97B8FF"/>
                </a:solidFill>
                <a:latin typeface="Sora" pitchFamily="34" charset="0"/>
                <a:ea typeface="Sora" pitchFamily="34" charset="-122"/>
                <a:cs typeface="Sora" pitchFamily="34" charset="-120"/>
              </a:rPr>
              <a:t>Enhanced Decision-Making</a:t>
            </a:r>
            <a:endParaRPr lang="en-US" sz="2400" dirty="0"/>
          </a:p>
        </p:txBody>
      </p:sp>
      <p:sp>
        <p:nvSpPr>
          <p:cNvPr id="9" name="Text 7"/>
          <p:cNvSpPr/>
          <p:nvPr/>
        </p:nvSpPr>
        <p:spPr>
          <a:xfrm>
            <a:off x="9881354" y="4815126"/>
            <a:ext cx="3898821" cy="1975247"/>
          </a:xfrm>
          <a:prstGeom prst="rect">
            <a:avLst/>
          </a:prstGeom>
          <a:noFill/>
          <a:ln/>
        </p:spPr>
        <p:txBody>
          <a:bodyPr wrap="square" lIns="0" tIns="0" rIns="0" bIns="0" rtlCol="0" anchor="t"/>
          <a:lstStyle/>
          <a:p>
            <a:pPr marL="0" indent="0">
              <a:lnSpc>
                <a:spcPts val="3100"/>
              </a:lnSpc>
              <a:buNone/>
            </a:pPr>
            <a:r>
              <a:rPr lang="en-US" sz="1900" dirty="0">
                <a:solidFill>
                  <a:srgbClr val="E0D6DE"/>
                </a:solidFill>
                <a:latin typeface="Noto Sans TC" pitchFamily="34" charset="0"/>
                <a:ea typeface="Noto Sans TC" pitchFamily="34" charset="-122"/>
                <a:cs typeface="Noto Sans TC" pitchFamily="34" charset="-120"/>
              </a:rPr>
              <a:t>AI's ability to analyze vast amounts of data provides valuable insights, supporting better business decisions and improved customer experiences.</a:t>
            </a:r>
            <a:endParaRPr lang="en-US" sz="1900" dirty="0"/>
          </a:p>
        </p:txBody>
      </p:sp>
      <p:sp>
        <p:nvSpPr>
          <p:cNvPr id="10" name="Rectangle 9">
            <a:extLst>
              <a:ext uri="{FF2B5EF4-FFF2-40B4-BE49-F238E27FC236}">
                <a16:creationId xmlns:a16="http://schemas.microsoft.com/office/drawing/2014/main" id="{ADA14B32-0F7D-FADD-D30D-27BCBD89C796}"/>
              </a:ext>
            </a:extLst>
          </p:cNvPr>
          <p:cNvSpPr/>
          <p:nvPr/>
        </p:nvSpPr>
        <p:spPr>
          <a:xfrm>
            <a:off x="12801600" y="7592992"/>
            <a:ext cx="1724628" cy="5440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42054" y="2447330"/>
            <a:ext cx="5002173" cy="3334822"/>
          </a:xfrm>
          <a:prstGeom prst="rect">
            <a:avLst/>
          </a:prstGeom>
        </p:spPr>
      </p:pic>
      <p:sp>
        <p:nvSpPr>
          <p:cNvPr id="4" name="Text 0"/>
          <p:cNvSpPr/>
          <p:nvPr/>
        </p:nvSpPr>
        <p:spPr>
          <a:xfrm>
            <a:off x="6164223" y="831056"/>
            <a:ext cx="7712869" cy="605195"/>
          </a:xfrm>
          <a:prstGeom prst="rect">
            <a:avLst/>
          </a:prstGeom>
          <a:noFill/>
          <a:ln/>
        </p:spPr>
        <p:txBody>
          <a:bodyPr wrap="none" lIns="0" tIns="0" rIns="0" bIns="0" rtlCol="0" anchor="t"/>
          <a:lstStyle/>
          <a:p>
            <a:pPr marL="0" indent="0">
              <a:lnSpc>
                <a:spcPts val="4750"/>
              </a:lnSpc>
              <a:buNone/>
            </a:pPr>
            <a:r>
              <a:rPr lang="en-US" sz="3800" dirty="0">
                <a:solidFill>
                  <a:srgbClr val="97B8FF"/>
                </a:solidFill>
                <a:latin typeface="Sora" pitchFamily="34" charset="0"/>
                <a:ea typeface="Sora" pitchFamily="34" charset="-122"/>
                <a:cs typeface="Sora" pitchFamily="34" charset="-120"/>
              </a:rPr>
              <a:t>Workforce Disruptions Due to AI </a:t>
            </a:r>
            <a:endParaRPr lang="en-US" sz="3800" dirty="0"/>
          </a:p>
        </p:txBody>
      </p:sp>
      <p:sp>
        <p:nvSpPr>
          <p:cNvPr id="5" name="Text 1"/>
          <p:cNvSpPr/>
          <p:nvPr/>
        </p:nvSpPr>
        <p:spPr>
          <a:xfrm>
            <a:off x="6164223" y="1726644"/>
            <a:ext cx="7788354" cy="619839"/>
          </a:xfrm>
          <a:prstGeom prst="rect">
            <a:avLst/>
          </a:prstGeom>
          <a:noFill/>
          <a:ln/>
        </p:spPr>
        <p:txBody>
          <a:bodyPr wrap="square" lIns="0" tIns="0" rIns="0" bIns="0" rtlCol="0" anchor="t"/>
          <a:lstStyle/>
          <a:p>
            <a:pPr marL="0" indent="0">
              <a:lnSpc>
                <a:spcPts val="2400"/>
              </a:lnSpc>
              <a:buNone/>
            </a:pPr>
            <a:r>
              <a:rPr lang="en-US" sz="1500" dirty="0">
                <a:solidFill>
                  <a:srgbClr val="E0D6DE"/>
                </a:solidFill>
                <a:latin typeface="Noto Sans TC" pitchFamily="34" charset="0"/>
                <a:ea typeface="Noto Sans TC" pitchFamily="34" charset="-122"/>
                <a:cs typeface="Noto Sans TC" pitchFamily="34" charset="-120"/>
              </a:rPr>
              <a:t>While AI offers numerous benefits, it also presents some challenges, including job displacement, skill gaps, and potential economic inequality.</a:t>
            </a:r>
            <a:endParaRPr lang="en-US" sz="1500" dirty="0"/>
          </a:p>
        </p:txBody>
      </p:sp>
      <p:pic>
        <p:nvPicPr>
          <p:cNvPr id="6" name="Image 2" descr="preencoded.png"/>
          <p:cNvPicPr>
            <a:picLocks noChangeAspect="1"/>
          </p:cNvPicPr>
          <p:nvPr/>
        </p:nvPicPr>
        <p:blipFill>
          <a:blip r:embed="rId5"/>
          <a:stretch>
            <a:fillRect/>
          </a:stretch>
        </p:blipFill>
        <p:spPr>
          <a:xfrm>
            <a:off x="6164223" y="2564249"/>
            <a:ext cx="968335" cy="1549360"/>
          </a:xfrm>
          <a:prstGeom prst="rect">
            <a:avLst/>
          </a:prstGeom>
        </p:spPr>
      </p:pic>
      <p:sp>
        <p:nvSpPr>
          <p:cNvPr id="7" name="Text 2"/>
          <p:cNvSpPr/>
          <p:nvPr/>
        </p:nvSpPr>
        <p:spPr>
          <a:xfrm>
            <a:off x="7422952" y="2757845"/>
            <a:ext cx="2420898" cy="302538"/>
          </a:xfrm>
          <a:prstGeom prst="rect">
            <a:avLst/>
          </a:prstGeom>
          <a:noFill/>
          <a:ln/>
        </p:spPr>
        <p:txBody>
          <a:bodyPr wrap="none" lIns="0" tIns="0" rIns="0" bIns="0" rtlCol="0" anchor="t"/>
          <a:lstStyle/>
          <a:p>
            <a:pPr marL="0" indent="0" algn="l">
              <a:lnSpc>
                <a:spcPts val="2350"/>
              </a:lnSpc>
              <a:buNone/>
            </a:pPr>
            <a:r>
              <a:rPr lang="en-US" sz="1900" dirty="0">
                <a:solidFill>
                  <a:srgbClr val="E0D6DE"/>
                </a:solidFill>
                <a:latin typeface="Sora" pitchFamily="34" charset="0"/>
                <a:ea typeface="Sora" pitchFamily="34" charset="-122"/>
                <a:cs typeface="Sora" pitchFamily="34" charset="-120"/>
              </a:rPr>
              <a:t>Job Displacement</a:t>
            </a:r>
            <a:endParaRPr lang="en-US" sz="1900" dirty="0"/>
          </a:p>
        </p:txBody>
      </p:sp>
      <p:sp>
        <p:nvSpPr>
          <p:cNvPr id="8" name="Text 3"/>
          <p:cNvSpPr/>
          <p:nvPr/>
        </p:nvSpPr>
        <p:spPr>
          <a:xfrm>
            <a:off x="7422952" y="3176468"/>
            <a:ext cx="6529626" cy="619839"/>
          </a:xfrm>
          <a:prstGeom prst="rect">
            <a:avLst/>
          </a:prstGeom>
          <a:noFill/>
          <a:ln/>
        </p:spPr>
        <p:txBody>
          <a:bodyPr wrap="square" lIns="0" tIns="0" rIns="0" bIns="0" rtlCol="0" anchor="t"/>
          <a:lstStyle/>
          <a:p>
            <a:pPr marL="0" indent="0" algn="l">
              <a:lnSpc>
                <a:spcPts val="2400"/>
              </a:lnSpc>
              <a:buNone/>
            </a:pPr>
            <a:r>
              <a:rPr lang="en-US" sz="1500" dirty="0">
                <a:solidFill>
                  <a:srgbClr val="E0D6DE"/>
                </a:solidFill>
                <a:latin typeface="Noto Sans TC" pitchFamily="34" charset="0"/>
                <a:ea typeface="Noto Sans TC" pitchFamily="34" charset="-122"/>
                <a:cs typeface="Noto Sans TC" pitchFamily="34" charset="-120"/>
              </a:rPr>
              <a:t>Automation can lead to job losses in sectors where tasks can be easily automated, such as manufacturing, clerical work, and customer service.</a:t>
            </a:r>
            <a:endParaRPr lang="en-US" sz="1500" dirty="0"/>
          </a:p>
        </p:txBody>
      </p:sp>
      <p:pic>
        <p:nvPicPr>
          <p:cNvPr id="9" name="Image 3" descr="preencoded.png"/>
          <p:cNvPicPr>
            <a:picLocks noChangeAspect="1"/>
          </p:cNvPicPr>
          <p:nvPr/>
        </p:nvPicPr>
        <p:blipFill>
          <a:blip r:embed="rId6"/>
          <a:stretch>
            <a:fillRect/>
          </a:stretch>
        </p:blipFill>
        <p:spPr>
          <a:xfrm>
            <a:off x="6164223" y="4113609"/>
            <a:ext cx="968335" cy="1549360"/>
          </a:xfrm>
          <a:prstGeom prst="rect">
            <a:avLst/>
          </a:prstGeom>
        </p:spPr>
      </p:pic>
      <p:sp>
        <p:nvSpPr>
          <p:cNvPr id="10" name="Text 4"/>
          <p:cNvSpPr/>
          <p:nvPr/>
        </p:nvSpPr>
        <p:spPr>
          <a:xfrm>
            <a:off x="7422952" y="4307205"/>
            <a:ext cx="2420898" cy="302538"/>
          </a:xfrm>
          <a:prstGeom prst="rect">
            <a:avLst/>
          </a:prstGeom>
          <a:noFill/>
          <a:ln/>
        </p:spPr>
        <p:txBody>
          <a:bodyPr wrap="none" lIns="0" tIns="0" rIns="0" bIns="0" rtlCol="0" anchor="t"/>
          <a:lstStyle/>
          <a:p>
            <a:pPr marL="0" indent="0" algn="l">
              <a:lnSpc>
                <a:spcPts val="2350"/>
              </a:lnSpc>
              <a:buNone/>
            </a:pPr>
            <a:r>
              <a:rPr lang="en-US" sz="1900" dirty="0">
                <a:solidFill>
                  <a:srgbClr val="E0D6DE"/>
                </a:solidFill>
                <a:latin typeface="Sora" pitchFamily="34" charset="0"/>
                <a:ea typeface="Sora" pitchFamily="34" charset="-122"/>
                <a:cs typeface="Sora" pitchFamily="34" charset="-120"/>
              </a:rPr>
              <a:t>Skill Gaps</a:t>
            </a:r>
            <a:endParaRPr lang="en-US" sz="1900" dirty="0"/>
          </a:p>
        </p:txBody>
      </p:sp>
      <p:sp>
        <p:nvSpPr>
          <p:cNvPr id="11" name="Text 5"/>
          <p:cNvSpPr/>
          <p:nvPr/>
        </p:nvSpPr>
        <p:spPr>
          <a:xfrm>
            <a:off x="7422952" y="4725829"/>
            <a:ext cx="6529626" cy="619839"/>
          </a:xfrm>
          <a:prstGeom prst="rect">
            <a:avLst/>
          </a:prstGeom>
          <a:noFill/>
          <a:ln/>
        </p:spPr>
        <p:txBody>
          <a:bodyPr wrap="square" lIns="0" tIns="0" rIns="0" bIns="0" rtlCol="0" anchor="t"/>
          <a:lstStyle/>
          <a:p>
            <a:pPr marL="0" indent="0" algn="l">
              <a:lnSpc>
                <a:spcPts val="2400"/>
              </a:lnSpc>
              <a:buNone/>
            </a:pPr>
            <a:r>
              <a:rPr lang="en-US" sz="1500" dirty="0">
                <a:solidFill>
                  <a:srgbClr val="E0D6DE"/>
                </a:solidFill>
                <a:latin typeface="Noto Sans TC" pitchFamily="34" charset="0"/>
                <a:ea typeface="Noto Sans TC" pitchFamily="34" charset="-122"/>
                <a:cs typeface="Noto Sans TC" pitchFamily="34" charset="-120"/>
              </a:rPr>
              <a:t>The rapid evolution of AI requires workers to continuously upskill or reskill to remain competitive in an AI-driven job market.</a:t>
            </a:r>
            <a:endParaRPr lang="en-US" sz="1500" dirty="0"/>
          </a:p>
        </p:txBody>
      </p:sp>
      <p:pic>
        <p:nvPicPr>
          <p:cNvPr id="12" name="Image 4" descr="preencoded.png"/>
          <p:cNvPicPr>
            <a:picLocks noChangeAspect="1"/>
          </p:cNvPicPr>
          <p:nvPr/>
        </p:nvPicPr>
        <p:blipFill>
          <a:blip r:embed="rId7"/>
          <a:stretch>
            <a:fillRect/>
          </a:stretch>
        </p:blipFill>
        <p:spPr>
          <a:xfrm>
            <a:off x="6164223" y="5662970"/>
            <a:ext cx="968335" cy="1735574"/>
          </a:xfrm>
          <a:prstGeom prst="rect">
            <a:avLst/>
          </a:prstGeom>
        </p:spPr>
      </p:pic>
      <p:sp>
        <p:nvSpPr>
          <p:cNvPr id="13" name="Text 6"/>
          <p:cNvSpPr/>
          <p:nvPr/>
        </p:nvSpPr>
        <p:spPr>
          <a:xfrm>
            <a:off x="7422952" y="5856565"/>
            <a:ext cx="2517458" cy="302538"/>
          </a:xfrm>
          <a:prstGeom prst="rect">
            <a:avLst/>
          </a:prstGeom>
          <a:noFill/>
          <a:ln/>
        </p:spPr>
        <p:txBody>
          <a:bodyPr wrap="none" lIns="0" tIns="0" rIns="0" bIns="0" rtlCol="0" anchor="t"/>
          <a:lstStyle/>
          <a:p>
            <a:pPr marL="0" indent="0" algn="l">
              <a:lnSpc>
                <a:spcPts val="2350"/>
              </a:lnSpc>
              <a:buNone/>
            </a:pPr>
            <a:r>
              <a:rPr lang="en-US" sz="1900" dirty="0">
                <a:solidFill>
                  <a:srgbClr val="E0D6DE"/>
                </a:solidFill>
                <a:latin typeface="Sora" pitchFamily="34" charset="0"/>
                <a:ea typeface="Sora" pitchFamily="34" charset="-122"/>
                <a:cs typeface="Sora" pitchFamily="34" charset="-120"/>
              </a:rPr>
              <a:t>Economic Inequality</a:t>
            </a:r>
            <a:endParaRPr lang="en-US" sz="1900" dirty="0"/>
          </a:p>
        </p:txBody>
      </p:sp>
      <p:sp>
        <p:nvSpPr>
          <p:cNvPr id="14" name="Text 7"/>
          <p:cNvSpPr/>
          <p:nvPr/>
        </p:nvSpPr>
        <p:spPr>
          <a:xfrm>
            <a:off x="7422952" y="6275189"/>
            <a:ext cx="6529626" cy="929759"/>
          </a:xfrm>
          <a:prstGeom prst="rect">
            <a:avLst/>
          </a:prstGeom>
          <a:noFill/>
          <a:ln/>
        </p:spPr>
        <p:txBody>
          <a:bodyPr wrap="square" lIns="0" tIns="0" rIns="0" bIns="0" rtlCol="0" anchor="t"/>
          <a:lstStyle/>
          <a:p>
            <a:pPr marL="0" indent="0" algn="l">
              <a:lnSpc>
                <a:spcPts val="2400"/>
              </a:lnSpc>
              <a:buNone/>
            </a:pPr>
            <a:r>
              <a:rPr lang="en-US" sz="1500" dirty="0">
                <a:solidFill>
                  <a:srgbClr val="E0D6DE"/>
                </a:solidFill>
                <a:latin typeface="Noto Sans TC" pitchFamily="34" charset="0"/>
                <a:ea typeface="Noto Sans TC" pitchFamily="34" charset="-122"/>
                <a:cs typeface="Noto Sans TC" pitchFamily="34" charset="-120"/>
              </a:rPr>
              <a:t>The economic benefits of AI may not be evenly distributed, potentially exacerbating existing inequalities between different socioeconomic groups.</a:t>
            </a:r>
            <a:endParaRPr lang="en-US" sz="1500" dirty="0"/>
          </a:p>
        </p:txBody>
      </p:sp>
      <p:sp>
        <p:nvSpPr>
          <p:cNvPr id="16" name="Rectangle 15">
            <a:extLst>
              <a:ext uri="{FF2B5EF4-FFF2-40B4-BE49-F238E27FC236}">
                <a16:creationId xmlns:a16="http://schemas.microsoft.com/office/drawing/2014/main" id="{E8AD742F-3F2F-550A-E048-1F8A147CDACB}"/>
              </a:ext>
            </a:extLst>
          </p:cNvPr>
          <p:cNvSpPr/>
          <p:nvPr/>
        </p:nvSpPr>
        <p:spPr>
          <a:xfrm flipV="1">
            <a:off x="12408060" y="7605147"/>
            <a:ext cx="2095017" cy="52932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99389" y="1486019"/>
            <a:ext cx="4975503" cy="5257562"/>
          </a:xfrm>
          <a:prstGeom prst="rect">
            <a:avLst/>
          </a:prstGeom>
        </p:spPr>
      </p:pic>
      <p:sp>
        <p:nvSpPr>
          <p:cNvPr id="4" name="Text 0"/>
          <p:cNvSpPr/>
          <p:nvPr/>
        </p:nvSpPr>
        <p:spPr>
          <a:xfrm>
            <a:off x="715328" y="575429"/>
            <a:ext cx="5503426" cy="638770"/>
          </a:xfrm>
          <a:prstGeom prst="rect">
            <a:avLst/>
          </a:prstGeom>
          <a:noFill/>
          <a:ln/>
        </p:spPr>
        <p:txBody>
          <a:bodyPr wrap="none" lIns="0" tIns="0" rIns="0" bIns="0" rtlCol="0" anchor="t"/>
          <a:lstStyle/>
          <a:p>
            <a:pPr marL="0" indent="0">
              <a:lnSpc>
                <a:spcPts val="5000"/>
              </a:lnSpc>
              <a:buNone/>
            </a:pPr>
            <a:r>
              <a:rPr lang="en-US" sz="4000" dirty="0">
                <a:solidFill>
                  <a:srgbClr val="97B8FF"/>
                </a:solidFill>
                <a:latin typeface="Sora" pitchFamily="34" charset="0"/>
                <a:ea typeface="Sora" pitchFamily="34" charset="-122"/>
                <a:cs typeface="Sora" pitchFamily="34" charset="-120"/>
              </a:rPr>
              <a:t>Balancing the Impact</a:t>
            </a:r>
            <a:endParaRPr lang="en-US" sz="4000" dirty="0"/>
          </a:p>
        </p:txBody>
      </p:sp>
      <p:sp>
        <p:nvSpPr>
          <p:cNvPr id="5" name="Text 1"/>
          <p:cNvSpPr/>
          <p:nvPr/>
        </p:nvSpPr>
        <p:spPr>
          <a:xfrm>
            <a:off x="715328" y="1520666"/>
            <a:ext cx="7713345" cy="654129"/>
          </a:xfrm>
          <a:prstGeom prst="rect">
            <a:avLst/>
          </a:prstGeom>
          <a:noFill/>
          <a:ln/>
        </p:spPr>
        <p:txBody>
          <a:bodyPr wrap="square" lIns="0" tIns="0" rIns="0" bIns="0" rtlCol="0" anchor="t"/>
          <a:lstStyle/>
          <a:p>
            <a:pPr marL="0" indent="0">
              <a:lnSpc>
                <a:spcPts val="2550"/>
              </a:lnSpc>
              <a:buNone/>
            </a:pPr>
            <a:r>
              <a:rPr lang="en-US" sz="1600" dirty="0">
                <a:solidFill>
                  <a:srgbClr val="E0D6DE"/>
                </a:solidFill>
                <a:latin typeface="Noto Sans TC" pitchFamily="34" charset="0"/>
                <a:ea typeface="Noto Sans TC" pitchFamily="34" charset="-122"/>
                <a:cs typeface="Noto Sans TC" pitchFamily="34" charset="-120"/>
              </a:rPr>
              <a:t>Balancing the impact of AI on the workforce requires a multifaceted approach, including education, policy updates, and ethical AI development.</a:t>
            </a:r>
            <a:endParaRPr lang="en-US" sz="1600" dirty="0"/>
          </a:p>
        </p:txBody>
      </p:sp>
      <p:sp>
        <p:nvSpPr>
          <p:cNvPr id="6" name="Shape 2"/>
          <p:cNvSpPr/>
          <p:nvPr/>
        </p:nvSpPr>
        <p:spPr>
          <a:xfrm>
            <a:off x="715328" y="2404705"/>
            <a:ext cx="7713345" cy="1504593"/>
          </a:xfrm>
          <a:prstGeom prst="roundRect">
            <a:avLst>
              <a:gd name="adj" fmla="val 2038"/>
            </a:avLst>
          </a:prstGeom>
          <a:solidFill>
            <a:srgbClr val="26262B"/>
          </a:solidFill>
          <a:ln/>
        </p:spPr>
      </p:sp>
      <p:sp>
        <p:nvSpPr>
          <p:cNvPr id="7" name="Text 3"/>
          <p:cNvSpPr/>
          <p:nvPr/>
        </p:nvSpPr>
        <p:spPr>
          <a:xfrm>
            <a:off x="919639" y="2609017"/>
            <a:ext cx="2987873" cy="319326"/>
          </a:xfrm>
          <a:prstGeom prst="rect">
            <a:avLst/>
          </a:prstGeom>
          <a:noFill/>
          <a:ln/>
        </p:spPr>
        <p:txBody>
          <a:bodyPr wrap="none" lIns="0" tIns="0" rIns="0" bIns="0" rtlCol="0" anchor="t"/>
          <a:lstStyle/>
          <a:p>
            <a:pPr marL="0" indent="0">
              <a:lnSpc>
                <a:spcPts val="2500"/>
              </a:lnSpc>
              <a:buNone/>
            </a:pPr>
            <a:r>
              <a:rPr lang="en-US" sz="2000" dirty="0">
                <a:solidFill>
                  <a:srgbClr val="E0D6DE"/>
                </a:solidFill>
                <a:latin typeface="Sora" pitchFamily="34" charset="0"/>
                <a:ea typeface="Sora" pitchFamily="34" charset="-122"/>
                <a:cs typeface="Sora" pitchFamily="34" charset="-120"/>
              </a:rPr>
              <a:t>Education and Training</a:t>
            </a:r>
            <a:endParaRPr lang="en-US" sz="2000" dirty="0"/>
          </a:p>
        </p:txBody>
      </p:sp>
      <p:sp>
        <p:nvSpPr>
          <p:cNvPr id="8" name="Text 4"/>
          <p:cNvSpPr/>
          <p:nvPr/>
        </p:nvSpPr>
        <p:spPr>
          <a:xfrm>
            <a:off x="919639" y="3050858"/>
            <a:ext cx="7304723" cy="654129"/>
          </a:xfrm>
          <a:prstGeom prst="rect">
            <a:avLst/>
          </a:prstGeom>
          <a:noFill/>
          <a:ln/>
        </p:spPr>
        <p:txBody>
          <a:bodyPr wrap="square" lIns="0" tIns="0" rIns="0" bIns="0" rtlCol="0" anchor="t"/>
          <a:lstStyle/>
          <a:p>
            <a:pPr marL="0" indent="0">
              <a:lnSpc>
                <a:spcPts val="2550"/>
              </a:lnSpc>
              <a:buNone/>
            </a:pPr>
            <a:r>
              <a:rPr lang="en-US" sz="1600" dirty="0">
                <a:solidFill>
                  <a:srgbClr val="E0D6DE"/>
                </a:solidFill>
                <a:latin typeface="Noto Sans TC" pitchFamily="34" charset="0"/>
                <a:ea typeface="Noto Sans TC" pitchFamily="34" charset="-122"/>
                <a:cs typeface="Noto Sans TC" pitchFamily="34" charset="-120"/>
              </a:rPr>
              <a:t>Investing in education and training programs focused on AI and related fields is crucial to prepare workers for the demands of the future workforce.</a:t>
            </a:r>
            <a:endParaRPr lang="en-US" sz="1600" dirty="0"/>
          </a:p>
        </p:txBody>
      </p:sp>
      <p:sp>
        <p:nvSpPr>
          <p:cNvPr id="9" name="Shape 5"/>
          <p:cNvSpPr/>
          <p:nvPr/>
        </p:nvSpPr>
        <p:spPr>
          <a:xfrm>
            <a:off x="715328" y="4113609"/>
            <a:ext cx="7713345" cy="1504593"/>
          </a:xfrm>
          <a:prstGeom prst="roundRect">
            <a:avLst>
              <a:gd name="adj" fmla="val 2038"/>
            </a:avLst>
          </a:prstGeom>
          <a:solidFill>
            <a:srgbClr val="26262B"/>
          </a:solidFill>
          <a:ln/>
        </p:spPr>
      </p:sp>
      <p:sp>
        <p:nvSpPr>
          <p:cNvPr id="10" name="Text 6"/>
          <p:cNvSpPr/>
          <p:nvPr/>
        </p:nvSpPr>
        <p:spPr>
          <a:xfrm>
            <a:off x="919639" y="4317921"/>
            <a:ext cx="2817257" cy="319326"/>
          </a:xfrm>
          <a:prstGeom prst="rect">
            <a:avLst/>
          </a:prstGeom>
          <a:noFill/>
          <a:ln/>
        </p:spPr>
        <p:txBody>
          <a:bodyPr wrap="none" lIns="0" tIns="0" rIns="0" bIns="0" rtlCol="0" anchor="t"/>
          <a:lstStyle/>
          <a:p>
            <a:pPr marL="0" indent="0">
              <a:lnSpc>
                <a:spcPts val="2500"/>
              </a:lnSpc>
              <a:buNone/>
            </a:pPr>
            <a:r>
              <a:rPr lang="en-US" sz="2000" dirty="0">
                <a:solidFill>
                  <a:srgbClr val="E0D6DE"/>
                </a:solidFill>
                <a:latin typeface="Sora" pitchFamily="34" charset="0"/>
                <a:ea typeface="Sora" pitchFamily="34" charset="-122"/>
                <a:cs typeface="Sora" pitchFamily="34" charset="-120"/>
              </a:rPr>
              <a:t>Policy and Regulation</a:t>
            </a:r>
            <a:endParaRPr lang="en-US" sz="2000" dirty="0"/>
          </a:p>
        </p:txBody>
      </p:sp>
      <p:sp>
        <p:nvSpPr>
          <p:cNvPr id="11" name="Text 7"/>
          <p:cNvSpPr/>
          <p:nvPr/>
        </p:nvSpPr>
        <p:spPr>
          <a:xfrm>
            <a:off x="919639" y="4759762"/>
            <a:ext cx="7304723" cy="654129"/>
          </a:xfrm>
          <a:prstGeom prst="rect">
            <a:avLst/>
          </a:prstGeom>
          <a:noFill/>
          <a:ln/>
        </p:spPr>
        <p:txBody>
          <a:bodyPr wrap="square" lIns="0" tIns="0" rIns="0" bIns="0" rtlCol="0" anchor="t"/>
          <a:lstStyle/>
          <a:p>
            <a:pPr marL="0" indent="0">
              <a:lnSpc>
                <a:spcPts val="2550"/>
              </a:lnSpc>
              <a:buNone/>
            </a:pPr>
            <a:r>
              <a:rPr lang="en-US" sz="1600" dirty="0">
                <a:solidFill>
                  <a:srgbClr val="E0D6DE"/>
                </a:solidFill>
                <a:latin typeface="Noto Sans TC" pitchFamily="34" charset="0"/>
                <a:ea typeface="Noto Sans TC" pitchFamily="34" charset="-122"/>
                <a:cs typeface="Noto Sans TC" pitchFamily="34" charset="-120"/>
              </a:rPr>
              <a:t>Updating labor laws and implementing ethical guidelines for AI development can protect workers' rights and ensure fair use of AI technologies.</a:t>
            </a:r>
            <a:endParaRPr lang="en-US" sz="1600" dirty="0"/>
          </a:p>
        </p:txBody>
      </p:sp>
      <p:sp>
        <p:nvSpPr>
          <p:cNvPr id="12" name="Shape 8"/>
          <p:cNvSpPr/>
          <p:nvPr/>
        </p:nvSpPr>
        <p:spPr>
          <a:xfrm>
            <a:off x="715328" y="5822513"/>
            <a:ext cx="7713345" cy="1831658"/>
          </a:xfrm>
          <a:prstGeom prst="roundRect">
            <a:avLst>
              <a:gd name="adj" fmla="val 1674"/>
            </a:avLst>
          </a:prstGeom>
          <a:solidFill>
            <a:srgbClr val="26262B"/>
          </a:solidFill>
          <a:ln/>
        </p:spPr>
      </p:sp>
      <p:sp>
        <p:nvSpPr>
          <p:cNvPr id="13" name="Text 9"/>
          <p:cNvSpPr/>
          <p:nvPr/>
        </p:nvSpPr>
        <p:spPr>
          <a:xfrm>
            <a:off x="919639" y="6026825"/>
            <a:ext cx="3041452" cy="319326"/>
          </a:xfrm>
          <a:prstGeom prst="rect">
            <a:avLst/>
          </a:prstGeom>
          <a:noFill/>
          <a:ln/>
        </p:spPr>
        <p:txBody>
          <a:bodyPr wrap="none" lIns="0" tIns="0" rIns="0" bIns="0" rtlCol="0" anchor="t"/>
          <a:lstStyle/>
          <a:p>
            <a:pPr marL="0" indent="0">
              <a:lnSpc>
                <a:spcPts val="2500"/>
              </a:lnSpc>
              <a:buNone/>
            </a:pPr>
            <a:r>
              <a:rPr lang="en-US" sz="2000" dirty="0">
                <a:solidFill>
                  <a:srgbClr val="E0D6DE"/>
                </a:solidFill>
                <a:latin typeface="Sora" pitchFamily="34" charset="0"/>
                <a:ea typeface="Sora" pitchFamily="34" charset="-122"/>
                <a:cs typeface="Sora" pitchFamily="34" charset="-120"/>
              </a:rPr>
              <a:t>Ethical AI Development</a:t>
            </a:r>
            <a:endParaRPr lang="en-US" sz="2000" dirty="0"/>
          </a:p>
        </p:txBody>
      </p:sp>
      <p:sp>
        <p:nvSpPr>
          <p:cNvPr id="14" name="Text 10"/>
          <p:cNvSpPr/>
          <p:nvPr/>
        </p:nvSpPr>
        <p:spPr>
          <a:xfrm>
            <a:off x="919639" y="6468666"/>
            <a:ext cx="7304723" cy="981194"/>
          </a:xfrm>
          <a:prstGeom prst="rect">
            <a:avLst/>
          </a:prstGeom>
          <a:noFill/>
          <a:ln/>
        </p:spPr>
        <p:txBody>
          <a:bodyPr wrap="square" lIns="0" tIns="0" rIns="0" bIns="0" rtlCol="0" anchor="t"/>
          <a:lstStyle/>
          <a:p>
            <a:pPr marL="0" indent="0">
              <a:lnSpc>
                <a:spcPts val="2550"/>
              </a:lnSpc>
              <a:buNone/>
            </a:pPr>
            <a:r>
              <a:rPr lang="en-US" sz="1600" dirty="0">
                <a:solidFill>
                  <a:srgbClr val="E0D6DE"/>
                </a:solidFill>
                <a:latin typeface="Noto Sans TC" pitchFamily="34" charset="0"/>
                <a:ea typeface="Noto Sans TC" pitchFamily="34" charset="-122"/>
                <a:cs typeface="Noto Sans TC" pitchFamily="34" charset="-120"/>
              </a:rPr>
              <a:t>Prioritizing the development of AI systems that are free from bias and ensure fair treatment for all users is essential for building trust and promoting responsible AI.</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2419" y="2349341"/>
            <a:ext cx="4881443" cy="3530918"/>
          </a:xfrm>
          <a:prstGeom prst="rect">
            <a:avLst/>
          </a:prstGeom>
        </p:spPr>
      </p:pic>
      <p:sp>
        <p:nvSpPr>
          <p:cNvPr id="4" name="Text 0"/>
          <p:cNvSpPr/>
          <p:nvPr/>
        </p:nvSpPr>
        <p:spPr>
          <a:xfrm>
            <a:off x="6333173" y="671632"/>
            <a:ext cx="6048970" cy="756166"/>
          </a:xfrm>
          <a:prstGeom prst="rect">
            <a:avLst/>
          </a:prstGeom>
          <a:noFill/>
          <a:ln/>
        </p:spPr>
        <p:txBody>
          <a:bodyPr wrap="none" lIns="0" tIns="0" rIns="0" bIns="0" rtlCol="0" anchor="t"/>
          <a:lstStyle/>
          <a:p>
            <a:pPr marL="0" indent="0">
              <a:lnSpc>
                <a:spcPts val="5950"/>
              </a:lnSpc>
              <a:buNone/>
            </a:pPr>
            <a:r>
              <a:rPr lang="en-US" sz="4750" dirty="0">
                <a:solidFill>
                  <a:srgbClr val="97B8FF"/>
                </a:solidFill>
                <a:latin typeface="Sora" pitchFamily="34" charset="0"/>
                <a:ea typeface="Sora" pitchFamily="34" charset="-122"/>
                <a:cs typeface="Sora" pitchFamily="34" charset="-120"/>
              </a:rPr>
              <a:t>Conclusion</a:t>
            </a:r>
            <a:endParaRPr lang="en-US" sz="4750" dirty="0"/>
          </a:p>
        </p:txBody>
      </p:sp>
      <p:sp>
        <p:nvSpPr>
          <p:cNvPr id="5" name="Text 1"/>
          <p:cNvSpPr/>
          <p:nvPr/>
        </p:nvSpPr>
        <p:spPr>
          <a:xfrm>
            <a:off x="6333173" y="1790700"/>
            <a:ext cx="7450455" cy="1548289"/>
          </a:xfrm>
          <a:prstGeom prst="rect">
            <a:avLst/>
          </a:prstGeom>
          <a:noFill/>
          <a:ln/>
        </p:spPr>
        <p:txBody>
          <a:bodyPr wrap="squar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AI is reshaping the workforce, presenting both opportunities and challenges. By proactively addressing potential risks and embracing the benefits, we can harness AI to create a more prosperous and equitable society.</a:t>
            </a:r>
            <a:endParaRPr lang="en-US" sz="1900" dirty="0"/>
          </a:p>
        </p:txBody>
      </p:sp>
      <p:sp>
        <p:nvSpPr>
          <p:cNvPr id="6" name="Shape 2"/>
          <p:cNvSpPr/>
          <p:nvPr/>
        </p:nvSpPr>
        <p:spPr>
          <a:xfrm>
            <a:off x="6333173" y="3611166"/>
            <a:ext cx="7450455" cy="3946803"/>
          </a:xfrm>
          <a:prstGeom prst="roundRect">
            <a:avLst>
              <a:gd name="adj" fmla="val 920"/>
            </a:avLst>
          </a:prstGeom>
          <a:noFill/>
          <a:ln w="7620">
            <a:solidFill>
              <a:srgbClr val="FFFFFF">
                <a:alpha val="24000"/>
              </a:srgbClr>
            </a:solidFill>
            <a:prstDash val="solid"/>
          </a:ln>
        </p:spPr>
      </p:sp>
      <p:sp>
        <p:nvSpPr>
          <p:cNvPr id="7" name="Shape 3"/>
          <p:cNvSpPr/>
          <p:nvPr/>
        </p:nvSpPr>
        <p:spPr>
          <a:xfrm>
            <a:off x="6340793" y="3618786"/>
            <a:ext cx="7434382" cy="692587"/>
          </a:xfrm>
          <a:prstGeom prst="rect">
            <a:avLst/>
          </a:prstGeom>
          <a:solidFill>
            <a:srgbClr val="FFFFFF">
              <a:alpha val="4000"/>
            </a:srgbClr>
          </a:solidFill>
          <a:ln/>
        </p:spPr>
      </p:sp>
      <p:sp>
        <p:nvSpPr>
          <p:cNvPr id="8" name="Text 4"/>
          <p:cNvSpPr/>
          <p:nvPr/>
        </p:nvSpPr>
        <p:spPr>
          <a:xfrm>
            <a:off x="6583680" y="3771543"/>
            <a:ext cx="1990130" cy="387072"/>
          </a:xfrm>
          <a:prstGeom prst="rect">
            <a:avLst/>
          </a:prstGeom>
          <a:noFill/>
          <a:ln/>
        </p:spPr>
        <p:txBody>
          <a:bodyPr wrap="non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AI</a:t>
            </a:r>
            <a:endParaRPr lang="en-US" sz="1900" dirty="0"/>
          </a:p>
        </p:txBody>
      </p:sp>
      <p:sp>
        <p:nvSpPr>
          <p:cNvPr id="9" name="Text 5"/>
          <p:cNvSpPr/>
          <p:nvPr/>
        </p:nvSpPr>
        <p:spPr>
          <a:xfrm>
            <a:off x="9065300" y="3771543"/>
            <a:ext cx="1986320" cy="387072"/>
          </a:xfrm>
          <a:prstGeom prst="rect">
            <a:avLst/>
          </a:prstGeom>
          <a:noFill/>
          <a:ln/>
        </p:spPr>
        <p:txBody>
          <a:bodyPr wrap="non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Opportunity</a:t>
            </a:r>
            <a:endParaRPr lang="en-US" sz="1900" dirty="0"/>
          </a:p>
        </p:txBody>
      </p:sp>
      <p:sp>
        <p:nvSpPr>
          <p:cNvPr id="10" name="Text 6"/>
          <p:cNvSpPr/>
          <p:nvPr/>
        </p:nvSpPr>
        <p:spPr>
          <a:xfrm>
            <a:off x="11543109" y="3771543"/>
            <a:ext cx="1990130" cy="387072"/>
          </a:xfrm>
          <a:prstGeom prst="rect">
            <a:avLst/>
          </a:prstGeom>
          <a:noFill/>
          <a:ln/>
        </p:spPr>
        <p:txBody>
          <a:bodyPr wrap="non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Challenge</a:t>
            </a:r>
            <a:endParaRPr lang="en-US" sz="1900" dirty="0"/>
          </a:p>
        </p:txBody>
      </p:sp>
      <p:sp>
        <p:nvSpPr>
          <p:cNvPr id="11" name="Shape 7"/>
          <p:cNvSpPr/>
          <p:nvPr/>
        </p:nvSpPr>
        <p:spPr>
          <a:xfrm>
            <a:off x="6340793" y="4311372"/>
            <a:ext cx="7434382" cy="1079659"/>
          </a:xfrm>
          <a:prstGeom prst="rect">
            <a:avLst/>
          </a:prstGeom>
          <a:solidFill>
            <a:srgbClr val="000000">
              <a:alpha val="4000"/>
            </a:srgbClr>
          </a:solidFill>
          <a:ln/>
        </p:spPr>
      </p:sp>
      <p:sp>
        <p:nvSpPr>
          <p:cNvPr id="12" name="Text 8"/>
          <p:cNvSpPr/>
          <p:nvPr/>
        </p:nvSpPr>
        <p:spPr>
          <a:xfrm>
            <a:off x="6583680" y="4464129"/>
            <a:ext cx="1990130" cy="387072"/>
          </a:xfrm>
          <a:prstGeom prst="rect">
            <a:avLst/>
          </a:prstGeom>
          <a:noFill/>
          <a:ln/>
        </p:spPr>
        <p:txBody>
          <a:bodyPr wrap="non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Automation</a:t>
            </a:r>
            <a:endParaRPr lang="en-US" sz="1900" dirty="0"/>
          </a:p>
        </p:txBody>
      </p:sp>
      <p:sp>
        <p:nvSpPr>
          <p:cNvPr id="13" name="Text 9"/>
          <p:cNvSpPr/>
          <p:nvPr/>
        </p:nvSpPr>
        <p:spPr>
          <a:xfrm>
            <a:off x="9065300" y="4464129"/>
            <a:ext cx="1986320" cy="774144"/>
          </a:xfrm>
          <a:prstGeom prst="rect">
            <a:avLst/>
          </a:prstGeom>
          <a:noFill/>
          <a:ln/>
        </p:spPr>
        <p:txBody>
          <a:bodyPr wrap="squar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Increased productivity</a:t>
            </a:r>
            <a:endParaRPr lang="en-US" sz="1900" dirty="0"/>
          </a:p>
        </p:txBody>
      </p:sp>
      <p:sp>
        <p:nvSpPr>
          <p:cNvPr id="14" name="Text 10"/>
          <p:cNvSpPr/>
          <p:nvPr/>
        </p:nvSpPr>
        <p:spPr>
          <a:xfrm>
            <a:off x="11543109" y="4464129"/>
            <a:ext cx="1990130" cy="774144"/>
          </a:xfrm>
          <a:prstGeom prst="rect">
            <a:avLst/>
          </a:prstGeom>
          <a:noFill/>
          <a:ln/>
        </p:spPr>
        <p:txBody>
          <a:bodyPr wrap="squar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Job displacement</a:t>
            </a:r>
            <a:endParaRPr lang="en-US" sz="1900" dirty="0"/>
          </a:p>
        </p:txBody>
      </p:sp>
      <p:sp>
        <p:nvSpPr>
          <p:cNvPr id="15" name="Shape 11"/>
          <p:cNvSpPr/>
          <p:nvPr/>
        </p:nvSpPr>
        <p:spPr>
          <a:xfrm>
            <a:off x="6340793" y="5391031"/>
            <a:ext cx="7434382" cy="1079659"/>
          </a:xfrm>
          <a:prstGeom prst="rect">
            <a:avLst/>
          </a:prstGeom>
          <a:solidFill>
            <a:srgbClr val="FFFFFF">
              <a:alpha val="4000"/>
            </a:srgbClr>
          </a:solidFill>
          <a:ln/>
        </p:spPr>
      </p:sp>
      <p:sp>
        <p:nvSpPr>
          <p:cNvPr id="16" name="Text 12"/>
          <p:cNvSpPr/>
          <p:nvPr/>
        </p:nvSpPr>
        <p:spPr>
          <a:xfrm>
            <a:off x="6583680" y="5543788"/>
            <a:ext cx="1990130" cy="387072"/>
          </a:xfrm>
          <a:prstGeom prst="rect">
            <a:avLst/>
          </a:prstGeom>
          <a:noFill/>
          <a:ln/>
        </p:spPr>
        <p:txBody>
          <a:bodyPr wrap="non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Data analysis</a:t>
            </a:r>
            <a:endParaRPr lang="en-US" sz="1900" dirty="0"/>
          </a:p>
        </p:txBody>
      </p:sp>
      <p:sp>
        <p:nvSpPr>
          <p:cNvPr id="17" name="Text 13"/>
          <p:cNvSpPr/>
          <p:nvPr/>
        </p:nvSpPr>
        <p:spPr>
          <a:xfrm>
            <a:off x="9065300" y="5543788"/>
            <a:ext cx="1986320" cy="774144"/>
          </a:xfrm>
          <a:prstGeom prst="rect">
            <a:avLst/>
          </a:prstGeom>
          <a:noFill/>
          <a:ln/>
        </p:spPr>
        <p:txBody>
          <a:bodyPr wrap="squar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Enhanced decision-making</a:t>
            </a:r>
            <a:endParaRPr lang="en-US" sz="1900" dirty="0"/>
          </a:p>
        </p:txBody>
      </p:sp>
      <p:sp>
        <p:nvSpPr>
          <p:cNvPr id="18" name="Text 14"/>
          <p:cNvSpPr/>
          <p:nvPr/>
        </p:nvSpPr>
        <p:spPr>
          <a:xfrm>
            <a:off x="11543109" y="5543788"/>
            <a:ext cx="1990130" cy="387072"/>
          </a:xfrm>
          <a:prstGeom prst="rect">
            <a:avLst/>
          </a:prstGeom>
          <a:noFill/>
          <a:ln/>
        </p:spPr>
        <p:txBody>
          <a:bodyPr wrap="non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Skill gaps</a:t>
            </a:r>
            <a:endParaRPr lang="en-US" sz="1900" dirty="0"/>
          </a:p>
        </p:txBody>
      </p:sp>
      <p:sp>
        <p:nvSpPr>
          <p:cNvPr id="19" name="Shape 15"/>
          <p:cNvSpPr/>
          <p:nvPr/>
        </p:nvSpPr>
        <p:spPr>
          <a:xfrm>
            <a:off x="6340793" y="6470690"/>
            <a:ext cx="7434382" cy="1079659"/>
          </a:xfrm>
          <a:prstGeom prst="rect">
            <a:avLst/>
          </a:prstGeom>
          <a:solidFill>
            <a:srgbClr val="000000">
              <a:alpha val="4000"/>
            </a:srgbClr>
          </a:solidFill>
          <a:ln/>
        </p:spPr>
      </p:sp>
      <p:sp>
        <p:nvSpPr>
          <p:cNvPr id="20" name="Text 16"/>
          <p:cNvSpPr/>
          <p:nvPr/>
        </p:nvSpPr>
        <p:spPr>
          <a:xfrm>
            <a:off x="6583680" y="6623447"/>
            <a:ext cx="1990130" cy="387072"/>
          </a:xfrm>
          <a:prstGeom prst="rect">
            <a:avLst/>
          </a:prstGeom>
          <a:noFill/>
          <a:ln/>
        </p:spPr>
        <p:txBody>
          <a:bodyPr wrap="non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Innovation</a:t>
            </a:r>
            <a:endParaRPr lang="en-US" sz="1900" dirty="0"/>
          </a:p>
        </p:txBody>
      </p:sp>
      <p:sp>
        <p:nvSpPr>
          <p:cNvPr id="21" name="Text 17"/>
          <p:cNvSpPr/>
          <p:nvPr/>
        </p:nvSpPr>
        <p:spPr>
          <a:xfrm>
            <a:off x="9065300" y="6623447"/>
            <a:ext cx="1986320" cy="387072"/>
          </a:xfrm>
          <a:prstGeom prst="rect">
            <a:avLst/>
          </a:prstGeom>
          <a:noFill/>
          <a:ln/>
        </p:spPr>
        <p:txBody>
          <a:bodyPr wrap="non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New job creation</a:t>
            </a:r>
            <a:endParaRPr lang="en-US" sz="1900" dirty="0"/>
          </a:p>
        </p:txBody>
      </p:sp>
      <p:sp>
        <p:nvSpPr>
          <p:cNvPr id="22" name="Text 18"/>
          <p:cNvSpPr/>
          <p:nvPr/>
        </p:nvSpPr>
        <p:spPr>
          <a:xfrm>
            <a:off x="11543109" y="6623447"/>
            <a:ext cx="1990130" cy="774144"/>
          </a:xfrm>
          <a:prstGeom prst="rect">
            <a:avLst/>
          </a:prstGeom>
          <a:noFill/>
          <a:ln/>
        </p:spPr>
        <p:txBody>
          <a:bodyPr wrap="square" lIns="0" tIns="0" rIns="0" bIns="0" rtlCol="0" anchor="t"/>
          <a:lstStyle/>
          <a:p>
            <a:pPr marL="0" indent="0">
              <a:lnSpc>
                <a:spcPts val="3000"/>
              </a:lnSpc>
              <a:buNone/>
            </a:pPr>
            <a:r>
              <a:rPr lang="en-US" sz="1900" dirty="0">
                <a:solidFill>
                  <a:srgbClr val="E0D6DE"/>
                </a:solidFill>
                <a:latin typeface="Noto Sans TC" pitchFamily="34" charset="0"/>
                <a:ea typeface="Noto Sans TC" pitchFamily="34" charset="-122"/>
                <a:cs typeface="Noto Sans TC" pitchFamily="34" charset="-120"/>
              </a:rPr>
              <a:t>Economic inequality</a:t>
            </a:r>
            <a:endParaRPr lang="en-US" sz="1900" dirty="0"/>
          </a:p>
        </p:txBody>
      </p:sp>
      <p:sp>
        <p:nvSpPr>
          <p:cNvPr id="23" name="Rectangle 22">
            <a:extLst>
              <a:ext uri="{FF2B5EF4-FFF2-40B4-BE49-F238E27FC236}">
                <a16:creationId xmlns:a16="http://schemas.microsoft.com/office/drawing/2014/main" id="{8DDD36CE-EBB9-F43D-63C0-4F55300248CD}"/>
              </a:ext>
            </a:extLst>
          </p:cNvPr>
          <p:cNvSpPr/>
          <p:nvPr/>
        </p:nvSpPr>
        <p:spPr>
          <a:xfrm>
            <a:off x="12613051" y="7710725"/>
            <a:ext cx="1878453" cy="40063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2846427"/>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97B8FF"/>
                </a:solidFill>
                <a:latin typeface="Sora" pitchFamily="34" charset="0"/>
                <a:ea typeface="Sora" pitchFamily="34" charset="-122"/>
                <a:cs typeface="Sora" pitchFamily="34" charset="-120"/>
              </a:rPr>
              <a:t>Future Outlook</a:t>
            </a:r>
            <a:endParaRPr lang="en-US" sz="4850" dirty="0"/>
          </a:p>
        </p:txBody>
      </p:sp>
      <p:sp>
        <p:nvSpPr>
          <p:cNvPr id="3" name="Text 1"/>
          <p:cNvSpPr/>
          <p:nvPr/>
        </p:nvSpPr>
        <p:spPr>
          <a:xfrm>
            <a:off x="1258967" y="4111704"/>
            <a:ext cx="1250739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D6DE"/>
                </a:solidFill>
                <a:latin typeface="Noto Sans TC" pitchFamily="34" charset="0"/>
                <a:ea typeface="Noto Sans TC" pitchFamily="34" charset="-122"/>
                <a:cs typeface="Noto Sans TC" pitchFamily="34" charset="-120"/>
              </a:rPr>
              <a:t>The future of AI in the workforce depends on how we navigate its challenges and leverage its opportunities.</a:t>
            </a:r>
            <a:endParaRPr lang="en-US" sz="1900" dirty="0"/>
          </a:p>
        </p:txBody>
      </p:sp>
      <p:sp>
        <p:nvSpPr>
          <p:cNvPr id="4" name="Text 2"/>
          <p:cNvSpPr/>
          <p:nvPr/>
        </p:nvSpPr>
        <p:spPr>
          <a:xfrm>
            <a:off x="1258967" y="4593074"/>
            <a:ext cx="12507397" cy="790099"/>
          </a:xfrm>
          <a:prstGeom prst="rect">
            <a:avLst/>
          </a:prstGeom>
          <a:noFill/>
          <a:ln/>
        </p:spPr>
        <p:txBody>
          <a:bodyPr wrap="square" lIns="0" tIns="0" rIns="0" bIns="0" rtlCol="0" anchor="t"/>
          <a:lstStyle/>
          <a:p>
            <a:pPr marL="342900" indent="-342900">
              <a:lnSpc>
                <a:spcPts val="3100"/>
              </a:lnSpc>
              <a:buSzPct val="100000"/>
              <a:buChar char="•"/>
            </a:pPr>
            <a:r>
              <a:rPr lang="en-US" sz="1900" dirty="0">
                <a:solidFill>
                  <a:srgbClr val="E0D6DE"/>
                </a:solidFill>
                <a:latin typeface="Noto Sans TC" pitchFamily="34" charset="0"/>
                <a:ea typeface="Noto Sans TC" pitchFamily="34" charset="-122"/>
                <a:cs typeface="Noto Sans TC" pitchFamily="34" charset="-120"/>
              </a:rPr>
              <a:t>By mitigating potential risks and leveraging the benefits, AI can help create a more fair and thriving society. </a:t>
            </a:r>
            <a:endParaRPr lang="en-US" sz="1900" dirty="0"/>
          </a:p>
        </p:txBody>
      </p:sp>
      <p:sp>
        <p:nvSpPr>
          <p:cNvPr id="5" name="Rectangle 4">
            <a:extLst>
              <a:ext uri="{FF2B5EF4-FFF2-40B4-BE49-F238E27FC236}">
                <a16:creationId xmlns:a16="http://schemas.microsoft.com/office/drawing/2014/main" id="{348907E9-FA24-D113-E65C-2133A2EB544B}"/>
              </a:ext>
            </a:extLst>
          </p:cNvPr>
          <p:cNvSpPr/>
          <p:nvPr/>
        </p:nvSpPr>
        <p:spPr>
          <a:xfrm>
            <a:off x="12863538" y="7574120"/>
            <a:ext cx="1724628" cy="52086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582</Words>
  <Application>Microsoft Office PowerPoint</Application>
  <PresentationFormat>Custom</PresentationFormat>
  <Paragraphs>65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Sora</vt:lpstr>
      <vt:lpstr>Noto Sans TC</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Nivithra Rajendran</cp:lastModifiedBy>
  <cp:revision>4</cp:revision>
  <dcterms:created xsi:type="dcterms:W3CDTF">2024-09-06T12:13:41Z</dcterms:created>
  <dcterms:modified xsi:type="dcterms:W3CDTF">2024-12-03T07:50:25Z</dcterms:modified>
</cp:coreProperties>
</file>