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1"/>
  </p:notesMasterIdLst>
  <p:sldIdLst>
    <p:sldId id="256" r:id="rId5"/>
    <p:sldId id="257" r:id="rId6"/>
    <p:sldId id="258" r:id="rId7"/>
    <p:sldId id="278" r:id="rId8"/>
    <p:sldId id="271" r:id="rId9"/>
    <p:sldId id="272" r:id="rId10"/>
    <p:sldId id="277" r:id="rId11"/>
    <p:sldId id="266" r:id="rId12"/>
    <p:sldId id="262" r:id="rId13"/>
    <p:sldId id="260" r:id="rId14"/>
    <p:sldId id="261" r:id="rId15"/>
    <p:sldId id="275" r:id="rId16"/>
    <p:sldId id="274"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Ruizi" initials="XR" lastIdx="1" clrIdx="0">
    <p:extLst>
      <p:ext uri="{19B8F6BF-5375-455C-9EA6-DF929625EA0E}">
        <p15:presenceInfo xmlns:p15="http://schemas.microsoft.com/office/powerpoint/2012/main" userId="S::ruizixu@ad.unc.edu::5a3bc2f5-48cb-4aec-b2f7-4669a4762e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p:restoredTop sz="83431"/>
  </p:normalViewPr>
  <p:slideViewPr>
    <p:cSldViewPr snapToGrid="0">
      <p:cViewPr varScale="1">
        <p:scale>
          <a:sx n="93" d="100"/>
          <a:sy n="93" d="100"/>
        </p:scale>
        <p:origin x="2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9D391-B14A-4DB6-9401-475CD9C75552}" type="datetimeFigureOut">
              <a:rPr lang="en-US"/>
              <a:t>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4C6AF-BD3E-404D-B3A4-680EEB65C5AE}" type="slidenum">
              <a:rPr lang="en-US"/>
              <a:t>‹#›</a:t>
            </a:fld>
            <a:endParaRPr lang="en-US"/>
          </a:p>
        </p:txBody>
      </p:sp>
    </p:spTree>
    <p:extLst>
      <p:ext uri="{BB962C8B-B14F-4D97-AF65-F5344CB8AC3E}">
        <p14:creationId xmlns:p14="http://schemas.microsoft.com/office/powerpoint/2010/main" val="246873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A4C6AF-BD3E-404D-B3A4-680EEB65C5AE}" type="slidenum">
              <a:rPr lang="en-US" smtClean="0"/>
              <a:t>1</a:t>
            </a:fld>
            <a:endParaRPr lang="en-US"/>
          </a:p>
        </p:txBody>
      </p:sp>
    </p:spTree>
    <p:extLst>
      <p:ext uri="{BB962C8B-B14F-4D97-AF65-F5344CB8AC3E}">
        <p14:creationId xmlns:p14="http://schemas.microsoft.com/office/powerpoint/2010/main" val="1035468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12</a:t>
            </a:fld>
            <a:endParaRPr lang="en-US"/>
          </a:p>
        </p:txBody>
      </p:sp>
    </p:spTree>
    <p:extLst>
      <p:ext uri="{BB962C8B-B14F-4D97-AF65-F5344CB8AC3E}">
        <p14:creationId xmlns:p14="http://schemas.microsoft.com/office/powerpoint/2010/main" val="56149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A4C6AF-BD3E-404D-B3A4-680EEB65C5AE}" type="slidenum">
              <a:rPr lang="en-US" smtClean="0"/>
              <a:t>13</a:t>
            </a:fld>
            <a:endParaRPr lang="en-US"/>
          </a:p>
        </p:txBody>
      </p:sp>
    </p:spTree>
    <p:extLst>
      <p:ext uri="{BB962C8B-B14F-4D97-AF65-F5344CB8AC3E}">
        <p14:creationId xmlns:p14="http://schemas.microsoft.com/office/powerpoint/2010/main" val="251591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14</a:t>
            </a:fld>
            <a:endParaRPr lang="en-US"/>
          </a:p>
        </p:txBody>
      </p:sp>
    </p:spTree>
    <p:extLst>
      <p:ext uri="{BB962C8B-B14F-4D97-AF65-F5344CB8AC3E}">
        <p14:creationId xmlns:p14="http://schemas.microsoft.com/office/powerpoint/2010/main" val="265758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Sample Safety Planning Worksheet (includes questions from VR experiences to create)</a:t>
            </a:r>
          </a:p>
        </p:txBody>
      </p:sp>
      <p:sp>
        <p:nvSpPr>
          <p:cNvPr id="4" name="Slide Number Placeholder 3"/>
          <p:cNvSpPr>
            <a:spLocks noGrp="1"/>
          </p:cNvSpPr>
          <p:nvPr>
            <p:ph type="sldNum" sz="quarter" idx="5"/>
          </p:nvPr>
        </p:nvSpPr>
        <p:spPr/>
        <p:txBody>
          <a:bodyPr/>
          <a:lstStyle/>
          <a:p>
            <a:fld id="{B5A4C6AF-BD3E-404D-B3A4-680EEB65C5AE}" type="slidenum">
              <a:rPr lang="en-US"/>
              <a:t>15</a:t>
            </a:fld>
            <a:endParaRPr lang="en-US"/>
          </a:p>
        </p:txBody>
      </p:sp>
    </p:spTree>
    <p:extLst>
      <p:ext uri="{BB962C8B-B14F-4D97-AF65-F5344CB8AC3E}">
        <p14:creationId xmlns:p14="http://schemas.microsoft.com/office/powerpoint/2010/main" val="394766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16</a:t>
            </a:fld>
            <a:endParaRPr lang="en-US"/>
          </a:p>
        </p:txBody>
      </p:sp>
    </p:spTree>
    <p:extLst>
      <p:ext uri="{BB962C8B-B14F-4D97-AF65-F5344CB8AC3E}">
        <p14:creationId xmlns:p14="http://schemas.microsoft.com/office/powerpoint/2010/main" val="84273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2</a:t>
            </a:fld>
            <a:endParaRPr lang="en-US"/>
          </a:p>
        </p:txBody>
      </p:sp>
    </p:spTree>
    <p:extLst>
      <p:ext uri="{BB962C8B-B14F-4D97-AF65-F5344CB8AC3E}">
        <p14:creationId xmlns:p14="http://schemas.microsoft.com/office/powerpoint/2010/main" val="206933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3</a:t>
            </a:fld>
            <a:endParaRPr lang="en-US"/>
          </a:p>
        </p:txBody>
      </p:sp>
    </p:spTree>
    <p:extLst>
      <p:ext uri="{BB962C8B-B14F-4D97-AF65-F5344CB8AC3E}">
        <p14:creationId xmlns:p14="http://schemas.microsoft.com/office/powerpoint/2010/main" val="404910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A4C6AF-BD3E-404D-B3A4-680EEB65C5AE}" type="slidenum">
              <a:rPr lang="en-US" smtClean="0"/>
              <a:t>4</a:t>
            </a:fld>
            <a:endParaRPr lang="en-US"/>
          </a:p>
        </p:txBody>
      </p:sp>
    </p:spTree>
    <p:extLst>
      <p:ext uri="{BB962C8B-B14F-4D97-AF65-F5344CB8AC3E}">
        <p14:creationId xmlns:p14="http://schemas.microsoft.com/office/powerpoint/2010/main" val="332622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A4C6AF-BD3E-404D-B3A4-680EEB65C5AE}" type="slidenum">
              <a:rPr lang="en-US" smtClean="0"/>
              <a:t>6</a:t>
            </a:fld>
            <a:endParaRPr lang="en-US"/>
          </a:p>
        </p:txBody>
      </p:sp>
    </p:spTree>
    <p:extLst>
      <p:ext uri="{BB962C8B-B14F-4D97-AF65-F5344CB8AC3E}">
        <p14:creationId xmlns:p14="http://schemas.microsoft.com/office/powerpoint/2010/main" val="138638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8</a:t>
            </a:fld>
            <a:endParaRPr lang="en-US"/>
          </a:p>
        </p:txBody>
      </p:sp>
    </p:spTree>
    <p:extLst>
      <p:ext uri="{BB962C8B-B14F-4D97-AF65-F5344CB8AC3E}">
        <p14:creationId xmlns:p14="http://schemas.microsoft.com/office/powerpoint/2010/main" val="212974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9</a:t>
            </a:fld>
            <a:endParaRPr lang="en-US"/>
          </a:p>
        </p:txBody>
      </p:sp>
    </p:spTree>
    <p:extLst>
      <p:ext uri="{BB962C8B-B14F-4D97-AF65-F5344CB8AC3E}">
        <p14:creationId xmlns:p14="http://schemas.microsoft.com/office/powerpoint/2010/main" val="1509118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10</a:t>
            </a:fld>
            <a:endParaRPr lang="en-US"/>
          </a:p>
        </p:txBody>
      </p:sp>
    </p:spTree>
    <p:extLst>
      <p:ext uri="{BB962C8B-B14F-4D97-AF65-F5344CB8AC3E}">
        <p14:creationId xmlns:p14="http://schemas.microsoft.com/office/powerpoint/2010/main" val="149289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5A4C6AF-BD3E-404D-B3A4-680EEB65C5AE}" type="slidenum">
              <a:rPr lang="en-US"/>
              <a:t>11</a:t>
            </a:fld>
            <a:endParaRPr lang="en-US"/>
          </a:p>
        </p:txBody>
      </p:sp>
    </p:spTree>
    <p:extLst>
      <p:ext uri="{BB962C8B-B14F-4D97-AF65-F5344CB8AC3E}">
        <p14:creationId xmlns:p14="http://schemas.microsoft.com/office/powerpoint/2010/main" val="344696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1/8/21</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83970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167567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1/8/21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76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385701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1/8/21</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4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42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28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269926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1/8/21</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59340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1/8/21</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242771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1/8/21</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323684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1/8/21</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4114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74"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9000_Second_Floor_Hallway.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6BF89424-734B-4C35-B4CA-6A1D731A8DDB}"/>
              </a:ext>
            </a:extLst>
          </p:cNvPr>
          <p:cNvPicPr>
            <a:picLocks noChangeAspect="1"/>
          </p:cNvPicPr>
          <p:nvPr/>
        </p:nvPicPr>
        <p:blipFill rotWithShape="1">
          <a:blip r:embed="rId3"/>
          <a:srcRect t="5978" r="9" b="4762"/>
          <a:stretch/>
        </p:blipFill>
        <p:spPr>
          <a:xfrm>
            <a:off x="20" y="1074544"/>
            <a:ext cx="7562606" cy="5069861"/>
          </a:xfrm>
          <a:prstGeom prst="rect">
            <a:avLst/>
          </a:prstGeom>
        </p:spPr>
      </p:pic>
      <p:sp>
        <p:nvSpPr>
          <p:cNvPr id="8"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3503" y="1709530"/>
            <a:ext cx="3754671" cy="2528515"/>
          </a:xfrm>
        </p:spPr>
        <p:txBody>
          <a:bodyPr anchor="b">
            <a:normAutofit/>
          </a:bodyPr>
          <a:lstStyle/>
          <a:p>
            <a:pPr>
              <a:lnSpc>
                <a:spcPct val="115000"/>
              </a:lnSpc>
            </a:pPr>
            <a:r>
              <a:rPr lang="en-US" sz="2500">
                <a:solidFill>
                  <a:schemeClr val="tx2"/>
                </a:solidFill>
                <a:cs typeface="Calibri Light"/>
              </a:rPr>
              <a:t>Practice Experiences for School Reintegration (PrESR)</a:t>
            </a:r>
            <a:endParaRPr lang="en-US" sz="2500">
              <a:solidFill>
                <a:schemeClr val="tx2"/>
              </a:solidFill>
            </a:endParaRPr>
          </a:p>
        </p:txBody>
      </p:sp>
      <p:sp>
        <p:nvSpPr>
          <p:cNvPr id="3" name="Subtitle 2"/>
          <p:cNvSpPr>
            <a:spLocks noGrp="1"/>
          </p:cNvSpPr>
          <p:nvPr>
            <p:ph type="subTitle" idx="1"/>
          </p:nvPr>
        </p:nvSpPr>
        <p:spPr>
          <a:xfrm>
            <a:off x="7976914" y="4238046"/>
            <a:ext cx="3806919" cy="1741404"/>
          </a:xfrm>
        </p:spPr>
        <p:txBody>
          <a:bodyPr vert="horz" lIns="91440" tIns="45720" rIns="91440" bIns="45720" rtlCol="0" anchor="t">
            <a:normAutofit/>
          </a:bodyPr>
          <a:lstStyle/>
          <a:p>
            <a:r>
              <a:rPr lang="en-US" sz="2000">
                <a:solidFill>
                  <a:schemeClr val="tx2"/>
                </a:solidFill>
                <a:cs typeface="Calibri"/>
              </a:rPr>
              <a:t>Prototype Demonstration</a:t>
            </a:r>
            <a:endParaRPr lang="en-US" sz="2000">
              <a:solidFill>
                <a:schemeClr val="tx2"/>
              </a:solidFill>
            </a:endParaRP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descr="A picture containing indoor, floor, ceiling&#10;&#10;Description automatically generated">
            <a:extLst>
              <a:ext uri="{FF2B5EF4-FFF2-40B4-BE49-F238E27FC236}">
                <a16:creationId xmlns:a16="http://schemas.microsoft.com/office/drawing/2014/main" id="{0BB9D261-BDCB-ED46-8EA4-8DFEBB999A4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5422" r="1793" b="19779"/>
          <a:stretch/>
        </p:blipFill>
        <p:spPr>
          <a:xfrm>
            <a:off x="-113351" y="-14066"/>
            <a:ext cx="12415653" cy="6248559"/>
          </a:xfrm>
          <a:prstGeom prst="rect">
            <a:avLst/>
          </a:prstGeom>
        </p:spPr>
      </p:pic>
      <p:sp>
        <p:nvSpPr>
          <p:cNvPr id="13" name="Rectangle 1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888C0F75-CEA7-436B-A424-EA09268ED0E6}"/>
              </a:ext>
            </a:extLst>
          </p:cNvPr>
          <p:cNvSpPr/>
          <p:nvPr/>
        </p:nvSpPr>
        <p:spPr>
          <a:xfrm>
            <a:off x="2414962" y="1915722"/>
            <a:ext cx="1756398" cy="1240828"/>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Affect Regulation</a:t>
            </a:r>
            <a:endParaRPr lang="en-US"/>
          </a:p>
        </p:txBody>
      </p:sp>
      <p:sp>
        <p:nvSpPr>
          <p:cNvPr id="7" name="Rectangle: Rounded Corners 6">
            <a:extLst>
              <a:ext uri="{FF2B5EF4-FFF2-40B4-BE49-F238E27FC236}">
                <a16:creationId xmlns:a16="http://schemas.microsoft.com/office/drawing/2014/main" id="{D38295B7-02B8-4EF5-8BF8-3CC2CBA6D3D3}"/>
              </a:ext>
            </a:extLst>
          </p:cNvPr>
          <p:cNvSpPr/>
          <p:nvPr/>
        </p:nvSpPr>
        <p:spPr>
          <a:xfrm>
            <a:off x="10896115" y="5168199"/>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exit</a:t>
            </a:r>
            <a:endParaRPr lang="en-US"/>
          </a:p>
        </p:txBody>
      </p:sp>
      <p:sp>
        <p:nvSpPr>
          <p:cNvPr id="8" name="Rectangle: Rounded Corners 7">
            <a:extLst>
              <a:ext uri="{FF2B5EF4-FFF2-40B4-BE49-F238E27FC236}">
                <a16:creationId xmlns:a16="http://schemas.microsoft.com/office/drawing/2014/main" id="{A8CD35F6-0CA0-49AE-8CB9-84DA84A8A7B1}"/>
              </a:ext>
            </a:extLst>
          </p:cNvPr>
          <p:cNvSpPr/>
          <p:nvPr/>
        </p:nvSpPr>
        <p:spPr>
          <a:xfrm>
            <a:off x="4314145" y="419831"/>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eiryo"/>
              </a:rPr>
              <a:t>Choose skill</a:t>
            </a:r>
            <a:endParaRPr lang="en-US" dirty="0"/>
          </a:p>
        </p:txBody>
      </p:sp>
      <p:sp>
        <p:nvSpPr>
          <p:cNvPr id="9" name="Rectangle: Rounded Corners 8">
            <a:extLst>
              <a:ext uri="{FF2B5EF4-FFF2-40B4-BE49-F238E27FC236}">
                <a16:creationId xmlns:a16="http://schemas.microsoft.com/office/drawing/2014/main" id="{A2C25A9C-62DA-4DB0-A6FD-C29A6F22B963}"/>
              </a:ext>
            </a:extLst>
          </p:cNvPr>
          <p:cNvSpPr/>
          <p:nvPr/>
        </p:nvSpPr>
        <p:spPr>
          <a:xfrm>
            <a:off x="9552121" y="5167392"/>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help</a:t>
            </a:r>
            <a:endParaRPr lang="en-US"/>
          </a:p>
        </p:txBody>
      </p:sp>
      <p:sp>
        <p:nvSpPr>
          <p:cNvPr id="10" name="Rectangle: Rounded Corners 9">
            <a:extLst>
              <a:ext uri="{FF2B5EF4-FFF2-40B4-BE49-F238E27FC236}">
                <a16:creationId xmlns:a16="http://schemas.microsoft.com/office/drawing/2014/main" id="{2DC540FA-6D24-4036-8D6B-1AD3DC23A71A}"/>
              </a:ext>
            </a:extLst>
          </p:cNvPr>
          <p:cNvSpPr/>
          <p:nvPr/>
        </p:nvSpPr>
        <p:spPr>
          <a:xfrm>
            <a:off x="5216098" y="1915722"/>
            <a:ext cx="1756398" cy="1220234"/>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Problem Solving</a:t>
            </a:r>
          </a:p>
        </p:txBody>
      </p:sp>
      <p:sp>
        <p:nvSpPr>
          <p:cNvPr id="15" name="Rectangle: Rounded Corners 14">
            <a:extLst>
              <a:ext uri="{FF2B5EF4-FFF2-40B4-BE49-F238E27FC236}">
                <a16:creationId xmlns:a16="http://schemas.microsoft.com/office/drawing/2014/main" id="{A060F1D0-44C1-4E74-953A-DA7E7FA0F8E5}"/>
              </a:ext>
            </a:extLst>
          </p:cNvPr>
          <p:cNvSpPr/>
          <p:nvPr/>
        </p:nvSpPr>
        <p:spPr>
          <a:xfrm>
            <a:off x="7907370" y="1915722"/>
            <a:ext cx="1869668" cy="120993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Cognitive Restructuring</a:t>
            </a:r>
          </a:p>
        </p:txBody>
      </p:sp>
      <p:sp>
        <p:nvSpPr>
          <p:cNvPr id="17" name="Rectangle: Rounded Corners 16">
            <a:extLst>
              <a:ext uri="{FF2B5EF4-FFF2-40B4-BE49-F238E27FC236}">
                <a16:creationId xmlns:a16="http://schemas.microsoft.com/office/drawing/2014/main" id="{8731E882-1140-4D64-9E9C-8377075EB3B2}"/>
              </a:ext>
            </a:extLst>
          </p:cNvPr>
          <p:cNvSpPr/>
          <p:nvPr/>
        </p:nvSpPr>
        <p:spPr>
          <a:xfrm>
            <a:off x="146371" y="5209336"/>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back</a:t>
            </a:r>
            <a:endParaRPr lang="en-US"/>
          </a:p>
        </p:txBody>
      </p:sp>
      <p:sp>
        <p:nvSpPr>
          <p:cNvPr id="14" name="TextBox 13">
            <a:extLst>
              <a:ext uri="{FF2B5EF4-FFF2-40B4-BE49-F238E27FC236}">
                <a16:creationId xmlns:a16="http://schemas.microsoft.com/office/drawing/2014/main" id="{1AFB8C70-1D9E-9F42-96EA-6A383CBD6D09}"/>
              </a:ext>
            </a:extLst>
          </p:cNvPr>
          <p:cNvSpPr txBox="1"/>
          <p:nvPr/>
        </p:nvSpPr>
        <p:spPr>
          <a:xfrm>
            <a:off x="236837" y="8889104"/>
            <a:ext cx="11808792" cy="237788"/>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220194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0" descr="A picture containing indoor, floor, ceiling&#10;&#10;Description automatically generated">
            <a:extLst>
              <a:ext uri="{FF2B5EF4-FFF2-40B4-BE49-F238E27FC236}">
                <a16:creationId xmlns:a16="http://schemas.microsoft.com/office/drawing/2014/main" id="{CF14EF1E-49E3-4944-9FC0-C045EB9E14D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5422" r="1793" b="19779"/>
          <a:stretch/>
        </p:blipFill>
        <p:spPr>
          <a:xfrm>
            <a:off x="-113351" y="-14066"/>
            <a:ext cx="12415653" cy="6248559"/>
          </a:xfrm>
          <a:prstGeom prst="rect">
            <a:avLst/>
          </a:prstGeom>
        </p:spPr>
      </p:pic>
      <p:sp>
        <p:nvSpPr>
          <p:cNvPr id="7" name="Rectangle: Rounded Corners 6">
            <a:extLst>
              <a:ext uri="{FF2B5EF4-FFF2-40B4-BE49-F238E27FC236}">
                <a16:creationId xmlns:a16="http://schemas.microsoft.com/office/drawing/2014/main" id="{CFDA4FD5-6592-4031-88FF-9E85E7FAC30E}"/>
              </a:ext>
            </a:extLst>
          </p:cNvPr>
          <p:cNvSpPr/>
          <p:nvPr/>
        </p:nvSpPr>
        <p:spPr>
          <a:xfrm>
            <a:off x="103379" y="519402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back</a:t>
            </a:r>
          </a:p>
        </p:txBody>
      </p:sp>
      <p:sp>
        <p:nvSpPr>
          <p:cNvPr id="6" name="Rectangle: Rounded Corners 5">
            <a:extLst>
              <a:ext uri="{FF2B5EF4-FFF2-40B4-BE49-F238E27FC236}">
                <a16:creationId xmlns:a16="http://schemas.microsoft.com/office/drawing/2014/main" id="{1E4AB154-58DC-45C4-BFEE-893BF5953C72}"/>
              </a:ext>
            </a:extLst>
          </p:cNvPr>
          <p:cNvSpPr/>
          <p:nvPr/>
        </p:nvSpPr>
        <p:spPr>
          <a:xfrm>
            <a:off x="9781097" y="516819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help</a:t>
            </a:r>
          </a:p>
        </p:txBody>
      </p:sp>
      <p:sp>
        <p:nvSpPr>
          <p:cNvPr id="8" name="Rectangle: Rounded Corners 7">
            <a:extLst>
              <a:ext uri="{FF2B5EF4-FFF2-40B4-BE49-F238E27FC236}">
                <a16:creationId xmlns:a16="http://schemas.microsoft.com/office/drawing/2014/main" id="{D241F645-8A16-4F7B-A984-C011A970DAF0}"/>
              </a:ext>
            </a:extLst>
          </p:cNvPr>
          <p:cNvSpPr/>
          <p:nvPr/>
        </p:nvSpPr>
        <p:spPr>
          <a:xfrm>
            <a:off x="11175944" y="519402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exit</a:t>
            </a:r>
          </a:p>
        </p:txBody>
      </p:sp>
      <p:sp>
        <p:nvSpPr>
          <p:cNvPr id="2" name="Rectangle: Rounded Corners 1">
            <a:extLst>
              <a:ext uri="{FF2B5EF4-FFF2-40B4-BE49-F238E27FC236}">
                <a16:creationId xmlns:a16="http://schemas.microsoft.com/office/drawing/2014/main" id="{807CBC41-7A2E-4A47-BD05-6183A86ECCFE}"/>
              </a:ext>
            </a:extLst>
          </p:cNvPr>
          <p:cNvSpPr/>
          <p:nvPr/>
        </p:nvSpPr>
        <p:spPr>
          <a:xfrm>
            <a:off x="1820577" y="1943328"/>
            <a:ext cx="1923246" cy="1239106"/>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Crowded Hallway</a:t>
            </a:r>
          </a:p>
        </p:txBody>
      </p:sp>
      <p:sp>
        <p:nvSpPr>
          <p:cNvPr id="4" name="Rectangle: Rounded Corners 3">
            <a:extLst>
              <a:ext uri="{FF2B5EF4-FFF2-40B4-BE49-F238E27FC236}">
                <a16:creationId xmlns:a16="http://schemas.microsoft.com/office/drawing/2014/main" id="{EC8810A4-04CD-462E-BDC3-99A056593957}"/>
              </a:ext>
            </a:extLst>
          </p:cNvPr>
          <p:cNvSpPr/>
          <p:nvPr/>
        </p:nvSpPr>
        <p:spPr>
          <a:xfrm>
            <a:off x="4909045" y="1945050"/>
            <a:ext cx="1756398" cy="1239106"/>
          </a:xfrm>
          <a:prstGeom prst="roundRect">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Bullying</a:t>
            </a:r>
          </a:p>
        </p:txBody>
      </p:sp>
      <p:sp>
        <p:nvSpPr>
          <p:cNvPr id="12" name="Rectangle: Rounded Corners 11">
            <a:extLst>
              <a:ext uri="{FF2B5EF4-FFF2-40B4-BE49-F238E27FC236}">
                <a16:creationId xmlns:a16="http://schemas.microsoft.com/office/drawing/2014/main" id="{4B2268CA-B687-41B2-A045-2D6639B9E489}"/>
              </a:ext>
            </a:extLst>
          </p:cNvPr>
          <p:cNvSpPr/>
          <p:nvPr/>
        </p:nvSpPr>
        <p:spPr>
          <a:xfrm>
            <a:off x="7950156" y="1946772"/>
            <a:ext cx="1756398" cy="1240828"/>
          </a:xfrm>
          <a:prstGeom prst="roundRect">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Meeting with Teacher</a:t>
            </a:r>
          </a:p>
        </p:txBody>
      </p:sp>
      <p:sp>
        <p:nvSpPr>
          <p:cNvPr id="14" name="Rectangle: Rounded Corners 13">
            <a:extLst>
              <a:ext uri="{FF2B5EF4-FFF2-40B4-BE49-F238E27FC236}">
                <a16:creationId xmlns:a16="http://schemas.microsoft.com/office/drawing/2014/main" id="{D4870FA5-5741-4724-BA27-8A72E84E9D91}"/>
              </a:ext>
            </a:extLst>
          </p:cNvPr>
          <p:cNvSpPr/>
          <p:nvPr/>
        </p:nvSpPr>
        <p:spPr>
          <a:xfrm>
            <a:off x="4120719" y="368837"/>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Affect regulation</a:t>
            </a:r>
          </a:p>
        </p:txBody>
      </p:sp>
      <p:sp>
        <p:nvSpPr>
          <p:cNvPr id="15" name="Rectangle: Rounded Corners 14">
            <a:extLst>
              <a:ext uri="{FF2B5EF4-FFF2-40B4-BE49-F238E27FC236}">
                <a16:creationId xmlns:a16="http://schemas.microsoft.com/office/drawing/2014/main" id="{6FC528A5-8C6B-4543-B658-45912B4F591C}"/>
              </a:ext>
            </a:extLst>
          </p:cNvPr>
          <p:cNvSpPr/>
          <p:nvPr/>
        </p:nvSpPr>
        <p:spPr>
          <a:xfrm>
            <a:off x="1820576" y="3557734"/>
            <a:ext cx="1923247" cy="1240828"/>
          </a:xfrm>
          <a:prstGeom prst="roundRect">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Re-Entry Meeting </a:t>
            </a:r>
          </a:p>
        </p:txBody>
      </p:sp>
      <p:sp>
        <p:nvSpPr>
          <p:cNvPr id="16" name="Rectangle: Rounded Corners 15">
            <a:extLst>
              <a:ext uri="{FF2B5EF4-FFF2-40B4-BE49-F238E27FC236}">
                <a16:creationId xmlns:a16="http://schemas.microsoft.com/office/drawing/2014/main" id="{2B121D54-A867-46E1-9A07-12394A398DC2}"/>
              </a:ext>
            </a:extLst>
          </p:cNvPr>
          <p:cNvSpPr/>
          <p:nvPr/>
        </p:nvSpPr>
        <p:spPr>
          <a:xfrm>
            <a:off x="7951017" y="3669666"/>
            <a:ext cx="1869668" cy="1179045"/>
          </a:xfrm>
          <a:prstGeom prst="round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Confrontation with Teacher</a:t>
            </a:r>
          </a:p>
        </p:txBody>
      </p:sp>
      <p:sp>
        <p:nvSpPr>
          <p:cNvPr id="17" name="Rectangle: Rounded Corners 16">
            <a:extLst>
              <a:ext uri="{FF2B5EF4-FFF2-40B4-BE49-F238E27FC236}">
                <a16:creationId xmlns:a16="http://schemas.microsoft.com/office/drawing/2014/main" id="{FF9FBD9C-9F5D-48BC-B800-07D2ABB1D223}"/>
              </a:ext>
            </a:extLst>
          </p:cNvPr>
          <p:cNvSpPr/>
          <p:nvPr/>
        </p:nvSpPr>
        <p:spPr>
          <a:xfrm>
            <a:off x="4847049" y="3622310"/>
            <a:ext cx="1875891" cy="1288184"/>
          </a:xfrm>
          <a:prstGeom prst="round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Confrontation with Peer</a:t>
            </a:r>
          </a:p>
        </p:txBody>
      </p:sp>
      <p:sp>
        <p:nvSpPr>
          <p:cNvPr id="18" name="TextBox 17">
            <a:extLst>
              <a:ext uri="{FF2B5EF4-FFF2-40B4-BE49-F238E27FC236}">
                <a16:creationId xmlns:a16="http://schemas.microsoft.com/office/drawing/2014/main" id="{EB90AE12-C127-9E4A-A146-1EDAA0C4D2F8}"/>
              </a:ext>
            </a:extLst>
          </p:cNvPr>
          <p:cNvSpPr txBox="1"/>
          <p:nvPr/>
        </p:nvSpPr>
        <p:spPr>
          <a:xfrm>
            <a:off x="236837" y="8889104"/>
            <a:ext cx="11808792" cy="237788"/>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93697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0" descr="A picture containing indoor, floor, ceiling&#10;&#10;Description automatically generated">
            <a:extLst>
              <a:ext uri="{FF2B5EF4-FFF2-40B4-BE49-F238E27FC236}">
                <a16:creationId xmlns:a16="http://schemas.microsoft.com/office/drawing/2014/main" id="{B71A40C4-3410-4D42-AF60-5FA9A72AACF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5422" r="1793" b="19779"/>
          <a:stretch/>
        </p:blipFill>
        <p:spPr>
          <a:xfrm>
            <a:off x="-113351" y="-14066"/>
            <a:ext cx="12415653" cy="6248559"/>
          </a:xfrm>
          <a:prstGeom prst="rect">
            <a:avLst/>
          </a:prstGeom>
        </p:spPr>
      </p:pic>
      <p:sp>
        <p:nvSpPr>
          <p:cNvPr id="21" name="TextBox 20">
            <a:extLst>
              <a:ext uri="{FF2B5EF4-FFF2-40B4-BE49-F238E27FC236}">
                <a16:creationId xmlns:a16="http://schemas.microsoft.com/office/drawing/2014/main" id="{1F322760-A852-094E-AB01-BB333E17EEA5}"/>
              </a:ext>
            </a:extLst>
          </p:cNvPr>
          <p:cNvSpPr txBox="1"/>
          <p:nvPr/>
        </p:nvSpPr>
        <p:spPr>
          <a:xfrm>
            <a:off x="236837" y="8889104"/>
            <a:ext cx="11808792" cy="237788"/>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
        <p:nvSpPr>
          <p:cNvPr id="7" name="Rectangle: Rounded Corners 6">
            <a:extLst>
              <a:ext uri="{FF2B5EF4-FFF2-40B4-BE49-F238E27FC236}">
                <a16:creationId xmlns:a16="http://schemas.microsoft.com/office/drawing/2014/main" id="{CFDA4FD5-6592-4031-88FF-9E85E7FAC30E}"/>
              </a:ext>
            </a:extLst>
          </p:cNvPr>
          <p:cNvSpPr/>
          <p:nvPr/>
        </p:nvSpPr>
        <p:spPr>
          <a:xfrm>
            <a:off x="103379" y="519402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back</a:t>
            </a:r>
          </a:p>
        </p:txBody>
      </p:sp>
      <p:sp>
        <p:nvSpPr>
          <p:cNvPr id="6" name="Rectangle: Rounded Corners 5">
            <a:extLst>
              <a:ext uri="{FF2B5EF4-FFF2-40B4-BE49-F238E27FC236}">
                <a16:creationId xmlns:a16="http://schemas.microsoft.com/office/drawing/2014/main" id="{1E4AB154-58DC-45C4-BFEE-893BF5953C72}"/>
              </a:ext>
            </a:extLst>
          </p:cNvPr>
          <p:cNvSpPr/>
          <p:nvPr/>
        </p:nvSpPr>
        <p:spPr>
          <a:xfrm>
            <a:off x="9781097" y="516819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help</a:t>
            </a:r>
          </a:p>
        </p:txBody>
      </p:sp>
      <p:sp>
        <p:nvSpPr>
          <p:cNvPr id="8" name="Rectangle: Rounded Corners 7">
            <a:extLst>
              <a:ext uri="{FF2B5EF4-FFF2-40B4-BE49-F238E27FC236}">
                <a16:creationId xmlns:a16="http://schemas.microsoft.com/office/drawing/2014/main" id="{D241F645-8A16-4F7B-A984-C011A970DAF0}"/>
              </a:ext>
            </a:extLst>
          </p:cNvPr>
          <p:cNvSpPr/>
          <p:nvPr/>
        </p:nvSpPr>
        <p:spPr>
          <a:xfrm>
            <a:off x="11175944" y="519402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exit</a:t>
            </a:r>
          </a:p>
        </p:txBody>
      </p:sp>
      <p:sp>
        <p:nvSpPr>
          <p:cNvPr id="2" name="Rectangle: Rounded Corners 1">
            <a:extLst>
              <a:ext uri="{FF2B5EF4-FFF2-40B4-BE49-F238E27FC236}">
                <a16:creationId xmlns:a16="http://schemas.microsoft.com/office/drawing/2014/main" id="{807CBC41-7A2E-4A47-BD05-6183A86ECCFE}"/>
              </a:ext>
            </a:extLst>
          </p:cNvPr>
          <p:cNvSpPr/>
          <p:nvPr/>
        </p:nvSpPr>
        <p:spPr>
          <a:xfrm>
            <a:off x="3014140" y="2393630"/>
            <a:ext cx="1161246" cy="750276"/>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ea typeface="Meiryo"/>
              </a:rPr>
              <a:t>Crowded Hallway</a:t>
            </a:r>
          </a:p>
        </p:txBody>
      </p:sp>
      <p:sp>
        <p:nvSpPr>
          <p:cNvPr id="12" name="Rectangle: Rounded Corners 11">
            <a:extLst>
              <a:ext uri="{FF2B5EF4-FFF2-40B4-BE49-F238E27FC236}">
                <a16:creationId xmlns:a16="http://schemas.microsoft.com/office/drawing/2014/main" id="{4B2268CA-B687-41B2-A045-2D6639B9E489}"/>
              </a:ext>
            </a:extLst>
          </p:cNvPr>
          <p:cNvSpPr/>
          <p:nvPr/>
        </p:nvSpPr>
        <p:spPr>
          <a:xfrm>
            <a:off x="7490081" y="2392470"/>
            <a:ext cx="1195682" cy="680111"/>
          </a:xfrm>
          <a:prstGeom prst="roundRect">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ea typeface="Meiryo"/>
              </a:rPr>
              <a:t>Meeting with Teacher</a:t>
            </a:r>
          </a:p>
        </p:txBody>
      </p:sp>
      <p:sp>
        <p:nvSpPr>
          <p:cNvPr id="14" name="Rectangle: Rounded Corners 13">
            <a:extLst>
              <a:ext uri="{FF2B5EF4-FFF2-40B4-BE49-F238E27FC236}">
                <a16:creationId xmlns:a16="http://schemas.microsoft.com/office/drawing/2014/main" id="{D4870FA5-5741-4724-BA27-8A72E84E9D91}"/>
              </a:ext>
            </a:extLst>
          </p:cNvPr>
          <p:cNvSpPr/>
          <p:nvPr/>
        </p:nvSpPr>
        <p:spPr>
          <a:xfrm>
            <a:off x="4120719" y="368837"/>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Affect regulation</a:t>
            </a:r>
          </a:p>
        </p:txBody>
      </p:sp>
      <p:sp>
        <p:nvSpPr>
          <p:cNvPr id="15" name="Rectangle: Rounded Corners 14">
            <a:extLst>
              <a:ext uri="{FF2B5EF4-FFF2-40B4-BE49-F238E27FC236}">
                <a16:creationId xmlns:a16="http://schemas.microsoft.com/office/drawing/2014/main" id="{6FC528A5-8C6B-4543-B658-45912B4F591C}"/>
              </a:ext>
            </a:extLst>
          </p:cNvPr>
          <p:cNvSpPr/>
          <p:nvPr/>
        </p:nvSpPr>
        <p:spPr>
          <a:xfrm>
            <a:off x="3015673" y="4112958"/>
            <a:ext cx="1146870" cy="723244"/>
          </a:xfrm>
          <a:prstGeom prst="roundRect">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ea typeface="Meiryo"/>
              </a:rPr>
              <a:t>Re-Entry Meeting</a:t>
            </a:r>
            <a:r>
              <a:rPr lang="en-US" dirty="0">
                <a:ea typeface="Meiryo"/>
              </a:rPr>
              <a:t> </a:t>
            </a:r>
          </a:p>
        </p:txBody>
      </p:sp>
      <p:sp>
        <p:nvSpPr>
          <p:cNvPr id="16" name="Rectangle: Rounded Corners 15">
            <a:extLst>
              <a:ext uri="{FF2B5EF4-FFF2-40B4-BE49-F238E27FC236}">
                <a16:creationId xmlns:a16="http://schemas.microsoft.com/office/drawing/2014/main" id="{2B121D54-A867-46E1-9A07-12394A398DC2}"/>
              </a:ext>
            </a:extLst>
          </p:cNvPr>
          <p:cNvSpPr/>
          <p:nvPr/>
        </p:nvSpPr>
        <p:spPr>
          <a:xfrm>
            <a:off x="7476564" y="4129743"/>
            <a:ext cx="1224437" cy="708867"/>
          </a:xfrm>
          <a:prstGeom prst="round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ea typeface="Meiryo"/>
              </a:rPr>
              <a:t>Confrontation with Teacher</a:t>
            </a:r>
          </a:p>
        </p:txBody>
      </p:sp>
      <p:sp>
        <p:nvSpPr>
          <p:cNvPr id="17" name="Rectangle: Rounded Corners 16">
            <a:extLst>
              <a:ext uri="{FF2B5EF4-FFF2-40B4-BE49-F238E27FC236}">
                <a16:creationId xmlns:a16="http://schemas.microsoft.com/office/drawing/2014/main" id="{FF9FBD9C-9F5D-48BC-B800-07D2ABB1D223}"/>
              </a:ext>
            </a:extLst>
          </p:cNvPr>
          <p:cNvSpPr/>
          <p:nvPr/>
        </p:nvSpPr>
        <p:spPr>
          <a:xfrm>
            <a:off x="5091464" y="4096762"/>
            <a:ext cx="1387061" cy="684336"/>
          </a:xfrm>
          <a:prstGeom prst="round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ea typeface="Meiryo"/>
              </a:rPr>
              <a:t>Confrontation with Peer</a:t>
            </a:r>
          </a:p>
        </p:txBody>
      </p:sp>
      <p:sp>
        <p:nvSpPr>
          <p:cNvPr id="9" name="Rectangle: Rounded Corners 8">
            <a:extLst>
              <a:ext uri="{FF2B5EF4-FFF2-40B4-BE49-F238E27FC236}">
                <a16:creationId xmlns:a16="http://schemas.microsoft.com/office/drawing/2014/main" id="{9DE9E11E-621E-468D-8BCF-4FF51AD1889D}"/>
              </a:ext>
            </a:extLst>
          </p:cNvPr>
          <p:cNvSpPr/>
          <p:nvPr/>
        </p:nvSpPr>
        <p:spPr>
          <a:xfrm>
            <a:off x="3917735" y="3338866"/>
            <a:ext cx="1243275" cy="1283481"/>
          </a:xfrm>
          <a:prstGeom prst="roundRect">
            <a:avLst/>
          </a:prstGeom>
          <a:solidFill>
            <a:schemeClr val="bg2"/>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323B3F"/>
                </a:solidFill>
                <a:ea typeface="Meiryo"/>
              </a:rPr>
              <a:t>Low</a:t>
            </a:r>
            <a:endParaRPr lang="en-US" dirty="0"/>
          </a:p>
        </p:txBody>
      </p:sp>
      <p:sp>
        <p:nvSpPr>
          <p:cNvPr id="18" name="Rectangle: Rounded Corners 17">
            <a:extLst>
              <a:ext uri="{FF2B5EF4-FFF2-40B4-BE49-F238E27FC236}">
                <a16:creationId xmlns:a16="http://schemas.microsoft.com/office/drawing/2014/main" id="{8021AC5B-961D-48DC-A9D7-590C5E65013C}"/>
              </a:ext>
            </a:extLst>
          </p:cNvPr>
          <p:cNvSpPr/>
          <p:nvPr/>
        </p:nvSpPr>
        <p:spPr>
          <a:xfrm>
            <a:off x="5221362" y="3347473"/>
            <a:ext cx="1279177" cy="1274872"/>
          </a:xfrm>
          <a:prstGeom prst="roundRect">
            <a:avLst/>
          </a:prstGeom>
          <a:solidFill>
            <a:schemeClr val="bg2"/>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323B3F"/>
                </a:solidFill>
                <a:ea typeface="Meiryo"/>
              </a:rPr>
              <a:t>Medium</a:t>
            </a:r>
            <a:endParaRPr lang="en-US" sz="1200">
              <a:solidFill>
                <a:srgbClr val="323B3F"/>
              </a:solidFill>
            </a:endParaRPr>
          </a:p>
        </p:txBody>
      </p:sp>
      <p:sp>
        <p:nvSpPr>
          <p:cNvPr id="19" name="Rectangle: Rounded Corners 18">
            <a:extLst>
              <a:ext uri="{FF2B5EF4-FFF2-40B4-BE49-F238E27FC236}">
                <a16:creationId xmlns:a16="http://schemas.microsoft.com/office/drawing/2014/main" id="{5DEF0664-A292-4997-AE35-029581C03134}"/>
              </a:ext>
            </a:extLst>
          </p:cNvPr>
          <p:cNvSpPr/>
          <p:nvPr/>
        </p:nvSpPr>
        <p:spPr>
          <a:xfrm>
            <a:off x="6576651" y="3343171"/>
            <a:ext cx="1208915" cy="1279176"/>
          </a:xfrm>
          <a:prstGeom prst="roundRect">
            <a:avLst/>
          </a:prstGeom>
          <a:solidFill>
            <a:schemeClr val="bg2"/>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323B3F"/>
                </a:solidFill>
                <a:ea typeface="Meiryo"/>
              </a:rPr>
              <a:t>High</a:t>
            </a:r>
            <a:endParaRPr lang="en-US" sz="1200" dirty="0">
              <a:solidFill>
                <a:srgbClr val="323B3F"/>
              </a:solidFill>
            </a:endParaRPr>
          </a:p>
        </p:txBody>
      </p:sp>
      <p:sp>
        <p:nvSpPr>
          <p:cNvPr id="10" name="Rectangle: Rounded Corners 9">
            <a:extLst>
              <a:ext uri="{FF2B5EF4-FFF2-40B4-BE49-F238E27FC236}">
                <a16:creationId xmlns:a16="http://schemas.microsoft.com/office/drawing/2014/main" id="{35577FC0-2B88-48CB-A1A3-D235F8574CD6}"/>
              </a:ext>
            </a:extLst>
          </p:cNvPr>
          <p:cNvSpPr/>
          <p:nvPr/>
        </p:nvSpPr>
        <p:spPr>
          <a:xfrm>
            <a:off x="2777659" y="4893253"/>
            <a:ext cx="6454932" cy="856069"/>
          </a:xfrm>
          <a:prstGeom prst="roundRect">
            <a:avLst/>
          </a:prstGeom>
          <a:solidFill>
            <a:schemeClr val="bg2"/>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eiryo"/>
              </a:rPr>
              <a:t>Please select intensity.</a:t>
            </a:r>
            <a:endParaRPr lang="en-US" dirty="0">
              <a:solidFill>
                <a:schemeClr val="tx1"/>
              </a:solidFill>
            </a:endParaRPr>
          </a:p>
        </p:txBody>
      </p:sp>
      <p:sp>
        <p:nvSpPr>
          <p:cNvPr id="4" name="Rectangle: Rounded Corners 3">
            <a:extLst>
              <a:ext uri="{FF2B5EF4-FFF2-40B4-BE49-F238E27FC236}">
                <a16:creationId xmlns:a16="http://schemas.microsoft.com/office/drawing/2014/main" id="{EC8810A4-04CD-462E-BDC3-99A056593957}"/>
              </a:ext>
            </a:extLst>
          </p:cNvPr>
          <p:cNvSpPr/>
          <p:nvPr/>
        </p:nvSpPr>
        <p:spPr>
          <a:xfrm>
            <a:off x="4396810" y="1222389"/>
            <a:ext cx="3010963" cy="1918740"/>
          </a:xfrm>
          <a:prstGeom prst="roundRect">
            <a:avLst/>
          </a:prstGeom>
          <a:solidFill>
            <a:schemeClr val="accent3"/>
          </a:solidFill>
          <a:ln w="28575">
            <a:solidFill>
              <a:srgbClr val="0070C0"/>
            </a:solidFill>
          </a:ln>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US" sz="2000" dirty="0">
                <a:ea typeface="Meiryo"/>
              </a:rPr>
              <a:t>Meeting with Teacher</a:t>
            </a:r>
          </a:p>
        </p:txBody>
      </p:sp>
    </p:spTree>
    <p:extLst>
      <p:ext uri="{BB962C8B-B14F-4D97-AF65-F5344CB8AC3E}">
        <p14:creationId xmlns:p14="http://schemas.microsoft.com/office/powerpoint/2010/main" val="24500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0" descr="A picture containing indoor, floor, ceiling&#10;&#10;Description automatically generated">
            <a:extLst>
              <a:ext uri="{FF2B5EF4-FFF2-40B4-BE49-F238E27FC236}">
                <a16:creationId xmlns:a16="http://schemas.microsoft.com/office/drawing/2014/main" id="{3269B3BE-659D-C743-9055-052CCE5C1E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5422" r="1793" b="19779"/>
          <a:stretch/>
        </p:blipFill>
        <p:spPr>
          <a:xfrm>
            <a:off x="-113351" y="-14066"/>
            <a:ext cx="12415653" cy="6248559"/>
          </a:xfrm>
          <a:prstGeom prst="rect">
            <a:avLst/>
          </a:prstGeom>
        </p:spPr>
      </p:pic>
      <p:sp>
        <p:nvSpPr>
          <p:cNvPr id="9" name="TextBox 8">
            <a:extLst>
              <a:ext uri="{FF2B5EF4-FFF2-40B4-BE49-F238E27FC236}">
                <a16:creationId xmlns:a16="http://schemas.microsoft.com/office/drawing/2014/main" id="{BC51548A-7002-864F-8235-898C1CBA1EB1}"/>
              </a:ext>
            </a:extLst>
          </p:cNvPr>
          <p:cNvSpPr txBox="1"/>
          <p:nvPr/>
        </p:nvSpPr>
        <p:spPr>
          <a:xfrm>
            <a:off x="236837" y="8889104"/>
            <a:ext cx="11808792" cy="237788"/>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
        <p:nvSpPr>
          <p:cNvPr id="6" name="Rectangle: Rounded Corners 5">
            <a:extLst>
              <a:ext uri="{FF2B5EF4-FFF2-40B4-BE49-F238E27FC236}">
                <a16:creationId xmlns:a16="http://schemas.microsoft.com/office/drawing/2014/main" id="{44A539B3-6A95-4D68-8FC9-310C9367AB29}"/>
              </a:ext>
            </a:extLst>
          </p:cNvPr>
          <p:cNvSpPr/>
          <p:nvPr/>
        </p:nvSpPr>
        <p:spPr>
          <a:xfrm>
            <a:off x="5232861" y="1501340"/>
            <a:ext cx="1816744" cy="1816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Begin session</a:t>
            </a:r>
            <a:endParaRPr lang="en-US"/>
          </a:p>
        </p:txBody>
      </p:sp>
      <p:sp>
        <p:nvSpPr>
          <p:cNvPr id="7" name="Rectangle: Rounded Corners 6">
            <a:extLst>
              <a:ext uri="{FF2B5EF4-FFF2-40B4-BE49-F238E27FC236}">
                <a16:creationId xmlns:a16="http://schemas.microsoft.com/office/drawing/2014/main" id="{D9083A74-E188-40B2-BD03-F55F9BF6B9B8}"/>
              </a:ext>
            </a:extLst>
          </p:cNvPr>
          <p:cNvSpPr/>
          <p:nvPr/>
        </p:nvSpPr>
        <p:spPr>
          <a:xfrm>
            <a:off x="3167439" y="3721622"/>
            <a:ext cx="5947588" cy="7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Please follow onscreen instructions.</a:t>
            </a:r>
            <a:endParaRPr lang="en-US"/>
          </a:p>
        </p:txBody>
      </p:sp>
      <p:sp>
        <p:nvSpPr>
          <p:cNvPr id="2" name="Rectangle: Rounded Corners 1">
            <a:extLst>
              <a:ext uri="{FF2B5EF4-FFF2-40B4-BE49-F238E27FC236}">
                <a16:creationId xmlns:a16="http://schemas.microsoft.com/office/drawing/2014/main" id="{CEB4BA72-B5D7-4447-AC96-02160CC8CF39}"/>
              </a:ext>
            </a:extLst>
          </p:cNvPr>
          <p:cNvSpPr/>
          <p:nvPr/>
        </p:nvSpPr>
        <p:spPr>
          <a:xfrm>
            <a:off x="103379" y="519402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back</a:t>
            </a:r>
          </a:p>
        </p:txBody>
      </p:sp>
      <p:sp>
        <p:nvSpPr>
          <p:cNvPr id="4" name="Rectangle: Rounded Corners 3">
            <a:extLst>
              <a:ext uri="{FF2B5EF4-FFF2-40B4-BE49-F238E27FC236}">
                <a16:creationId xmlns:a16="http://schemas.microsoft.com/office/drawing/2014/main" id="{EAA79EAF-E35D-450C-9CAF-6AD2713EA508}"/>
              </a:ext>
            </a:extLst>
          </p:cNvPr>
          <p:cNvSpPr/>
          <p:nvPr/>
        </p:nvSpPr>
        <p:spPr>
          <a:xfrm>
            <a:off x="9781097" y="516819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help</a:t>
            </a:r>
          </a:p>
        </p:txBody>
      </p:sp>
      <p:sp>
        <p:nvSpPr>
          <p:cNvPr id="10" name="Rectangle: Rounded Corners 9">
            <a:extLst>
              <a:ext uri="{FF2B5EF4-FFF2-40B4-BE49-F238E27FC236}">
                <a16:creationId xmlns:a16="http://schemas.microsoft.com/office/drawing/2014/main" id="{814029F9-3C4F-43E4-BEDF-DF027CC04B62}"/>
              </a:ext>
            </a:extLst>
          </p:cNvPr>
          <p:cNvSpPr/>
          <p:nvPr/>
        </p:nvSpPr>
        <p:spPr>
          <a:xfrm>
            <a:off x="11175944" y="5194028"/>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exit</a:t>
            </a:r>
          </a:p>
        </p:txBody>
      </p:sp>
    </p:spTree>
    <p:extLst>
      <p:ext uri="{BB962C8B-B14F-4D97-AF65-F5344CB8AC3E}">
        <p14:creationId xmlns:p14="http://schemas.microsoft.com/office/powerpoint/2010/main" val="192637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0" descr="A picture containing indoor, floor, ceiling&#10;&#10;Description automatically generated">
            <a:extLst>
              <a:ext uri="{FF2B5EF4-FFF2-40B4-BE49-F238E27FC236}">
                <a16:creationId xmlns:a16="http://schemas.microsoft.com/office/drawing/2014/main" id="{9C3DA922-A570-2041-87D7-F882A75E27F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5422" r="1793" b="19779"/>
          <a:stretch/>
        </p:blipFill>
        <p:spPr>
          <a:xfrm>
            <a:off x="-113351" y="-14066"/>
            <a:ext cx="12415653" cy="6248559"/>
          </a:xfrm>
          <a:prstGeom prst="rect">
            <a:avLst/>
          </a:prstGeom>
        </p:spPr>
      </p:pic>
      <p:sp>
        <p:nvSpPr>
          <p:cNvPr id="2" name="Rectangle: Rounded Corners 1">
            <a:extLst>
              <a:ext uri="{FF2B5EF4-FFF2-40B4-BE49-F238E27FC236}">
                <a16:creationId xmlns:a16="http://schemas.microsoft.com/office/drawing/2014/main" id="{ADB69C5C-AEF6-46FB-8BAB-B6689C316F43}"/>
              </a:ext>
            </a:extLst>
          </p:cNvPr>
          <p:cNvSpPr/>
          <p:nvPr/>
        </p:nvSpPr>
        <p:spPr>
          <a:xfrm>
            <a:off x="383208" y="5219633"/>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back</a:t>
            </a:r>
            <a:endParaRPr lang="en-US"/>
          </a:p>
        </p:txBody>
      </p:sp>
      <p:sp>
        <p:nvSpPr>
          <p:cNvPr id="6" name="Rectangle: Rounded Corners 5">
            <a:extLst>
              <a:ext uri="{FF2B5EF4-FFF2-40B4-BE49-F238E27FC236}">
                <a16:creationId xmlns:a16="http://schemas.microsoft.com/office/drawing/2014/main" id="{EA60FC02-69FF-4E25-B9FF-2D287F330E1F}"/>
              </a:ext>
            </a:extLst>
          </p:cNvPr>
          <p:cNvSpPr/>
          <p:nvPr/>
        </p:nvSpPr>
        <p:spPr>
          <a:xfrm>
            <a:off x="9552121" y="5167392"/>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help</a:t>
            </a:r>
            <a:endParaRPr lang="en-US"/>
          </a:p>
        </p:txBody>
      </p:sp>
      <p:sp>
        <p:nvSpPr>
          <p:cNvPr id="8" name="Rectangle: Rounded Corners 7">
            <a:extLst>
              <a:ext uri="{FF2B5EF4-FFF2-40B4-BE49-F238E27FC236}">
                <a16:creationId xmlns:a16="http://schemas.microsoft.com/office/drawing/2014/main" id="{FD933ACE-B402-4903-BBC4-0785306DA64B}"/>
              </a:ext>
            </a:extLst>
          </p:cNvPr>
          <p:cNvSpPr/>
          <p:nvPr/>
        </p:nvSpPr>
        <p:spPr>
          <a:xfrm>
            <a:off x="10896115" y="5168199"/>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exit</a:t>
            </a:r>
            <a:endParaRPr lang="en-US"/>
          </a:p>
        </p:txBody>
      </p:sp>
      <p:sp>
        <p:nvSpPr>
          <p:cNvPr id="10" name="Rectangle: Rounded Corners 9">
            <a:extLst>
              <a:ext uri="{FF2B5EF4-FFF2-40B4-BE49-F238E27FC236}">
                <a16:creationId xmlns:a16="http://schemas.microsoft.com/office/drawing/2014/main" id="{E7AE4D4A-CF66-4911-A34C-08D4658D3B9A}"/>
              </a:ext>
            </a:extLst>
          </p:cNvPr>
          <p:cNvSpPr/>
          <p:nvPr/>
        </p:nvSpPr>
        <p:spPr>
          <a:xfrm>
            <a:off x="4361081" y="1185880"/>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Session completed.</a:t>
            </a:r>
          </a:p>
        </p:txBody>
      </p:sp>
      <p:sp>
        <p:nvSpPr>
          <p:cNvPr id="12" name="Rectangle: Rounded Corners 11">
            <a:extLst>
              <a:ext uri="{FF2B5EF4-FFF2-40B4-BE49-F238E27FC236}">
                <a16:creationId xmlns:a16="http://schemas.microsoft.com/office/drawing/2014/main" id="{34E0305D-697D-462D-9226-12D7667AB850}"/>
              </a:ext>
            </a:extLst>
          </p:cNvPr>
          <p:cNvSpPr/>
          <p:nvPr/>
        </p:nvSpPr>
        <p:spPr>
          <a:xfrm>
            <a:off x="4361081" y="2516323"/>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View session summary</a:t>
            </a:r>
          </a:p>
        </p:txBody>
      </p:sp>
      <p:sp>
        <p:nvSpPr>
          <p:cNvPr id="11" name="TextBox 10">
            <a:extLst>
              <a:ext uri="{FF2B5EF4-FFF2-40B4-BE49-F238E27FC236}">
                <a16:creationId xmlns:a16="http://schemas.microsoft.com/office/drawing/2014/main" id="{1D45DCAF-21B8-FF41-9127-E47D077B3F19}"/>
              </a:ext>
            </a:extLst>
          </p:cNvPr>
          <p:cNvSpPr txBox="1"/>
          <p:nvPr/>
        </p:nvSpPr>
        <p:spPr>
          <a:xfrm>
            <a:off x="236837" y="8889104"/>
            <a:ext cx="11808792" cy="237788"/>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413932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5B0571B6-2A0E-914E-AD1F-6A6BAE4A1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58" y="589280"/>
            <a:ext cx="4673600" cy="6045200"/>
          </a:xfrm>
          <a:prstGeom prst="rect">
            <a:avLst/>
          </a:prstGeom>
        </p:spPr>
      </p:pic>
      <p:pic>
        <p:nvPicPr>
          <p:cNvPr id="5" name="Picture 4" descr="Text&#10;&#10;Description automatically generated">
            <a:extLst>
              <a:ext uri="{FF2B5EF4-FFF2-40B4-BE49-F238E27FC236}">
                <a16:creationId xmlns:a16="http://schemas.microsoft.com/office/drawing/2014/main" id="{9C20B637-5F93-0842-9304-A349511A6D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9482" y="589280"/>
            <a:ext cx="4737100" cy="3378200"/>
          </a:xfrm>
          <a:prstGeom prst="rect">
            <a:avLst/>
          </a:prstGeom>
        </p:spPr>
      </p:pic>
      <p:sp>
        <p:nvSpPr>
          <p:cNvPr id="6" name="TextBox 5">
            <a:extLst>
              <a:ext uri="{FF2B5EF4-FFF2-40B4-BE49-F238E27FC236}">
                <a16:creationId xmlns:a16="http://schemas.microsoft.com/office/drawing/2014/main" id="{81ED34CD-52B6-3A48-A810-9DB0C4466926}"/>
              </a:ext>
            </a:extLst>
          </p:cNvPr>
          <p:cNvSpPr txBox="1"/>
          <p:nvPr/>
        </p:nvSpPr>
        <p:spPr>
          <a:xfrm>
            <a:off x="5131280" y="38854"/>
            <a:ext cx="2101344" cy="369332"/>
          </a:xfrm>
          <a:prstGeom prst="rect">
            <a:avLst/>
          </a:prstGeom>
          <a:noFill/>
        </p:spPr>
        <p:txBody>
          <a:bodyPr wrap="none" rtlCol="0">
            <a:spAutoFit/>
          </a:bodyPr>
          <a:lstStyle/>
          <a:p>
            <a:r>
              <a:rPr lang="en-US" b="1"/>
              <a:t>Safety Planning</a:t>
            </a:r>
          </a:p>
        </p:txBody>
      </p:sp>
    </p:spTree>
    <p:extLst>
      <p:ext uri="{BB962C8B-B14F-4D97-AF65-F5344CB8AC3E}">
        <p14:creationId xmlns:p14="http://schemas.microsoft.com/office/powerpoint/2010/main" val="36182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indoor, floor, ceiling&#10;&#10;Description automatically generated">
            <a:extLst>
              <a:ext uri="{FF2B5EF4-FFF2-40B4-BE49-F238E27FC236}">
                <a16:creationId xmlns:a16="http://schemas.microsoft.com/office/drawing/2014/main" id="{E2D9896F-03AC-3344-AB54-A698999307B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87614" y="1329208"/>
            <a:ext cx="5616770" cy="5065964"/>
          </a:xfrm>
          <a:prstGeom prst="rect">
            <a:avLst/>
          </a:prstGeom>
        </p:spPr>
      </p:pic>
      <p:sp>
        <p:nvSpPr>
          <p:cNvPr id="9" name="TextBox 8">
            <a:extLst>
              <a:ext uri="{FF2B5EF4-FFF2-40B4-BE49-F238E27FC236}">
                <a16:creationId xmlns:a16="http://schemas.microsoft.com/office/drawing/2014/main" id="{527636A5-BB70-2A42-B4E4-D25F5ECACE3A}"/>
              </a:ext>
            </a:extLst>
          </p:cNvPr>
          <p:cNvSpPr txBox="1"/>
          <p:nvPr/>
        </p:nvSpPr>
        <p:spPr>
          <a:xfrm>
            <a:off x="0" y="6627168"/>
            <a:ext cx="7603648" cy="230832"/>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
        <p:nvSpPr>
          <p:cNvPr id="2" name="Title 1">
            <a:extLst>
              <a:ext uri="{FF2B5EF4-FFF2-40B4-BE49-F238E27FC236}">
                <a16:creationId xmlns:a16="http://schemas.microsoft.com/office/drawing/2014/main" id="{BC34E90D-17F6-4D21-AF3F-289EE030FE63}"/>
              </a:ext>
            </a:extLst>
          </p:cNvPr>
          <p:cNvSpPr>
            <a:spLocks noGrp="1"/>
          </p:cNvSpPr>
          <p:nvPr>
            <p:ph type="title" idx="4294967295"/>
          </p:nvPr>
        </p:nvSpPr>
        <p:spPr>
          <a:xfrm>
            <a:off x="4698206" y="4420716"/>
            <a:ext cx="2795587" cy="2552700"/>
          </a:xfrm>
        </p:spPr>
        <p:txBody>
          <a:bodyPr/>
          <a:lstStyle/>
          <a:p>
            <a:r>
              <a:rPr lang="en-US" dirty="0"/>
              <a:t>Feedback</a:t>
            </a:r>
          </a:p>
        </p:txBody>
      </p:sp>
      <p:sp>
        <p:nvSpPr>
          <p:cNvPr id="3" name="Content Placeholder 2">
            <a:extLst>
              <a:ext uri="{FF2B5EF4-FFF2-40B4-BE49-F238E27FC236}">
                <a16:creationId xmlns:a16="http://schemas.microsoft.com/office/drawing/2014/main" id="{45A493DA-BB3C-4E3A-B256-0BC17A8CF473}"/>
              </a:ext>
            </a:extLst>
          </p:cNvPr>
          <p:cNvSpPr>
            <a:spLocks noGrp="1"/>
          </p:cNvSpPr>
          <p:nvPr>
            <p:ph idx="4294967295"/>
          </p:nvPr>
        </p:nvSpPr>
        <p:spPr>
          <a:xfrm>
            <a:off x="1689388" y="462828"/>
            <a:ext cx="8784647" cy="893762"/>
          </a:xfrm>
          <a:noFill/>
        </p:spPr>
        <p:txBody>
          <a:bodyPr>
            <a:noAutofit/>
          </a:bodyPr>
          <a:lstStyle/>
          <a:p>
            <a:pPr algn="ctr"/>
            <a:r>
              <a:rPr lang="en-US" sz="4000" dirty="0">
                <a:solidFill>
                  <a:schemeClr val="tx1"/>
                </a:solidFill>
              </a:rPr>
              <a:t>Improving the </a:t>
            </a:r>
            <a:r>
              <a:rPr lang="en-US" sz="4000" dirty="0" err="1">
                <a:solidFill>
                  <a:schemeClr val="tx1"/>
                </a:solidFill>
              </a:rPr>
              <a:t>PrESR</a:t>
            </a:r>
            <a:endParaRPr lang="en-US" sz="4000" dirty="0">
              <a:solidFill>
                <a:schemeClr val="tx1"/>
              </a:solidFill>
            </a:endParaRPr>
          </a:p>
        </p:txBody>
      </p:sp>
    </p:spTree>
    <p:extLst>
      <p:ext uri="{BB962C8B-B14F-4D97-AF65-F5344CB8AC3E}">
        <p14:creationId xmlns:p14="http://schemas.microsoft.com/office/powerpoint/2010/main" val="408768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271B-D84A-4347-BBE7-279635E91806}"/>
              </a:ext>
            </a:extLst>
          </p:cNvPr>
          <p:cNvSpPr>
            <a:spLocks noGrp="1"/>
          </p:cNvSpPr>
          <p:nvPr>
            <p:ph type="title"/>
          </p:nvPr>
        </p:nvSpPr>
        <p:spPr>
          <a:xfrm>
            <a:off x="642918" y="705113"/>
            <a:ext cx="3411973" cy="1441739"/>
          </a:xfrm>
        </p:spPr>
        <p:txBody>
          <a:bodyPr>
            <a:normAutofit fontScale="90000"/>
          </a:bodyPr>
          <a:lstStyle/>
          <a:p>
            <a:pPr algn="ctr"/>
            <a:r>
              <a:rPr lang="en-US" sz="2400"/>
              <a:t>Introduction to the </a:t>
            </a:r>
            <a:r>
              <a:rPr lang="en-US" sz="2400" err="1"/>
              <a:t>PrESR</a:t>
            </a:r>
            <a:br>
              <a:rPr lang="en-US" sz="2400"/>
            </a:br>
            <a:endParaRPr lang="en-US" sz="2400"/>
          </a:p>
        </p:txBody>
      </p:sp>
      <p:pic>
        <p:nvPicPr>
          <p:cNvPr id="6" name="Picture 6" descr="A picture containing text&#10;&#10;Description automatically generated">
            <a:extLst>
              <a:ext uri="{FF2B5EF4-FFF2-40B4-BE49-F238E27FC236}">
                <a16:creationId xmlns:a16="http://schemas.microsoft.com/office/drawing/2014/main" id="{91AC6640-519C-4761-A905-566056B615DD}"/>
              </a:ext>
            </a:extLst>
          </p:cNvPr>
          <p:cNvPicPr>
            <a:picLocks noGrp="1" noChangeAspect="1"/>
          </p:cNvPicPr>
          <p:nvPr>
            <p:ph idx="1"/>
          </p:nvPr>
        </p:nvPicPr>
        <p:blipFill>
          <a:blip r:embed="rId3"/>
          <a:stretch>
            <a:fillRect/>
          </a:stretch>
        </p:blipFill>
        <p:spPr>
          <a:xfrm>
            <a:off x="6405820" y="705113"/>
            <a:ext cx="4114114" cy="5197497"/>
          </a:xfrm>
        </p:spPr>
      </p:pic>
      <p:sp>
        <p:nvSpPr>
          <p:cNvPr id="7" name="TextBox 6">
            <a:extLst>
              <a:ext uri="{FF2B5EF4-FFF2-40B4-BE49-F238E27FC236}">
                <a16:creationId xmlns:a16="http://schemas.microsoft.com/office/drawing/2014/main" id="{5824B2E3-66DD-4D30-8ED4-3645969E7734}"/>
              </a:ext>
            </a:extLst>
          </p:cNvPr>
          <p:cNvSpPr txBox="1"/>
          <p:nvPr/>
        </p:nvSpPr>
        <p:spPr>
          <a:xfrm>
            <a:off x="6331527" y="5985164"/>
            <a:ext cx="461356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Click to </a:t>
            </a:r>
            <a:r>
              <a:rPr lang="en-US" sz="800">
                <a:ea typeface="+mn-lt"/>
                <a:cs typeface="+mn-lt"/>
              </a:rPr>
              <a:t>"virtual reality" by Alberto Cinco Jr. is licensed with CC BY-NC-ND 4.0. </a:t>
            </a:r>
            <a:endParaRPr lang="en-US" sz="800">
              <a:ea typeface="Meiryo"/>
            </a:endParaRPr>
          </a:p>
        </p:txBody>
      </p:sp>
      <p:sp>
        <p:nvSpPr>
          <p:cNvPr id="5" name="Title 1">
            <a:extLst>
              <a:ext uri="{FF2B5EF4-FFF2-40B4-BE49-F238E27FC236}">
                <a16:creationId xmlns:a16="http://schemas.microsoft.com/office/drawing/2014/main" id="{7C5723A3-A5F9-D14E-B69C-C0CD15D643BB}"/>
              </a:ext>
            </a:extLst>
          </p:cNvPr>
          <p:cNvSpPr txBox="1">
            <a:spLocks/>
          </p:cNvSpPr>
          <p:nvPr/>
        </p:nvSpPr>
        <p:spPr>
          <a:xfrm>
            <a:off x="117570" y="1833920"/>
            <a:ext cx="4462668" cy="4151244"/>
          </a:xfrm>
          <a:prstGeom prst="rect">
            <a:avLst/>
          </a:prstGeom>
        </p:spPr>
        <p:txBody>
          <a:bodyPr vert="horz" lIns="109728" tIns="109728" rIns="109728" bIns="91440" rtlCol="0" anchor="ctr">
            <a:normAutofit fontScale="90000"/>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marL="342900" indent="-342900">
              <a:buFont typeface="Arial" panose="020B0604020202020204" pitchFamily="34" charset="0"/>
              <a:buChar char="•"/>
            </a:pPr>
            <a:r>
              <a:rPr lang="en-US" sz="2000" b="0" dirty="0"/>
              <a:t>Mixed-Reality Supplement to </a:t>
            </a:r>
            <a:r>
              <a:rPr lang="en-US" sz="2000" b="0"/>
              <a:t>hospital treatment (CBT)</a:t>
            </a:r>
            <a:endParaRPr lang="en-US" sz="2000" b="0" dirty="0"/>
          </a:p>
          <a:p>
            <a:pPr marL="342900" indent="-342900">
              <a:buFont typeface="Arial" panose="020B0604020202020204" pitchFamily="34" charset="0"/>
              <a:buChar char="•"/>
            </a:pPr>
            <a:r>
              <a:rPr lang="en-US" sz="2000" b="0" dirty="0"/>
              <a:t>Designed to enhance inpatient treatment</a:t>
            </a:r>
          </a:p>
          <a:p>
            <a:pPr marL="342900" indent="-342900">
              <a:buFont typeface="Arial" panose="020B0604020202020204" pitchFamily="34" charset="0"/>
              <a:buChar char="•"/>
            </a:pPr>
            <a:r>
              <a:rPr lang="en-US" sz="2000" b="0" dirty="0"/>
              <a:t>Aims to support transfer of skill learning to schools and improve school re-entry following hospitalization for suicide-related crises</a:t>
            </a:r>
          </a:p>
        </p:txBody>
      </p:sp>
    </p:spTree>
    <p:extLst>
      <p:ext uri="{BB962C8B-B14F-4D97-AF65-F5344CB8AC3E}">
        <p14:creationId xmlns:p14="http://schemas.microsoft.com/office/powerpoint/2010/main" val="1680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B6A-E75C-453B-9AA4-58A155A0E831}"/>
              </a:ext>
            </a:extLst>
          </p:cNvPr>
          <p:cNvSpPr>
            <a:spLocks noGrp="1"/>
          </p:cNvSpPr>
          <p:nvPr>
            <p:ph type="title"/>
          </p:nvPr>
        </p:nvSpPr>
        <p:spPr>
          <a:xfrm>
            <a:off x="642918" y="705113"/>
            <a:ext cx="3411973" cy="1301817"/>
          </a:xfrm>
        </p:spPr>
        <p:txBody>
          <a:bodyPr/>
          <a:lstStyle/>
          <a:p>
            <a:r>
              <a:rPr lang="en-US"/>
              <a:t>Sequence</a:t>
            </a:r>
          </a:p>
        </p:txBody>
      </p:sp>
      <p:sp>
        <p:nvSpPr>
          <p:cNvPr id="3" name="Content Placeholder 2">
            <a:extLst>
              <a:ext uri="{FF2B5EF4-FFF2-40B4-BE49-F238E27FC236}">
                <a16:creationId xmlns:a16="http://schemas.microsoft.com/office/drawing/2014/main" id="{27CEED09-32F3-4198-9340-CC2DE8112C30}"/>
              </a:ext>
            </a:extLst>
          </p:cNvPr>
          <p:cNvSpPr>
            <a:spLocks noGrp="1"/>
          </p:cNvSpPr>
          <p:nvPr>
            <p:ph sz="half" idx="1"/>
          </p:nvPr>
        </p:nvSpPr>
        <p:spPr/>
        <p:txBody>
          <a:bodyPr>
            <a:normAutofit lnSpcReduction="10000"/>
          </a:bodyPr>
          <a:lstStyle/>
          <a:p>
            <a:r>
              <a:rPr lang="en-US" dirty="0" err="1"/>
              <a:t>PrESR</a:t>
            </a:r>
            <a:r>
              <a:rPr lang="en-US" dirty="0"/>
              <a:t> Intended to Facilitate Learning of CBT Skills:</a:t>
            </a:r>
          </a:p>
          <a:p>
            <a:pPr marL="285750" indent="-285750">
              <a:buFont typeface="Arial" panose="020B0604020202020204" pitchFamily="34" charset="0"/>
              <a:buChar char="•"/>
            </a:pPr>
            <a:r>
              <a:rPr lang="en-US" dirty="0"/>
              <a:t>Affect Regulation</a:t>
            </a:r>
          </a:p>
          <a:p>
            <a:pPr marL="285750" indent="-285750">
              <a:buFont typeface="Arial" panose="020B0604020202020204" pitchFamily="34" charset="0"/>
              <a:buChar char="•"/>
            </a:pPr>
            <a:r>
              <a:rPr lang="en-US" dirty="0"/>
              <a:t>Problem Solving</a:t>
            </a:r>
          </a:p>
          <a:p>
            <a:pPr marL="285750" indent="-285750">
              <a:buFont typeface="Arial" panose="020B0604020202020204" pitchFamily="34" charset="0"/>
              <a:buChar char="•"/>
            </a:pPr>
            <a:r>
              <a:rPr lang="en-US" dirty="0"/>
              <a:t>Cognitive Restructuring</a:t>
            </a:r>
          </a:p>
        </p:txBody>
      </p:sp>
      <p:sp>
        <p:nvSpPr>
          <p:cNvPr id="4" name="Content Placeholder 3">
            <a:extLst>
              <a:ext uri="{FF2B5EF4-FFF2-40B4-BE49-F238E27FC236}">
                <a16:creationId xmlns:a16="http://schemas.microsoft.com/office/drawing/2014/main" id="{FA194371-7B0D-4BE6-A0A5-2616A5362DAB}"/>
              </a:ext>
            </a:extLst>
          </p:cNvPr>
          <p:cNvSpPr>
            <a:spLocks noGrp="1"/>
          </p:cNvSpPr>
          <p:nvPr>
            <p:ph sz="half" idx="2"/>
          </p:nvPr>
        </p:nvSpPr>
        <p:spPr/>
        <p:txBody>
          <a:bodyPr>
            <a:normAutofit lnSpcReduction="10000"/>
          </a:bodyPr>
          <a:lstStyle/>
          <a:p>
            <a:r>
              <a:rPr lang="en-US"/>
              <a:t>At conclusion of sessions, adolescent and clinician build a school safety plan with input from relevant school professionals</a:t>
            </a:r>
          </a:p>
        </p:txBody>
      </p:sp>
      <p:pic>
        <p:nvPicPr>
          <p:cNvPr id="5" name="Picture 4">
            <a:extLst>
              <a:ext uri="{FF2B5EF4-FFF2-40B4-BE49-F238E27FC236}">
                <a16:creationId xmlns:a16="http://schemas.microsoft.com/office/drawing/2014/main" id="{02274EAA-A195-9D4D-BFC7-90318415AF9F}"/>
              </a:ext>
            </a:extLst>
          </p:cNvPr>
          <p:cNvPicPr>
            <a:picLocks noChangeAspect="1"/>
          </p:cNvPicPr>
          <p:nvPr/>
        </p:nvPicPr>
        <p:blipFill>
          <a:blip r:embed="rId3"/>
          <a:stretch>
            <a:fillRect/>
          </a:stretch>
        </p:blipFill>
        <p:spPr>
          <a:xfrm>
            <a:off x="213082" y="2033253"/>
            <a:ext cx="3841809" cy="2151413"/>
          </a:xfrm>
          <a:prstGeom prst="rect">
            <a:avLst/>
          </a:prstGeom>
        </p:spPr>
      </p:pic>
    </p:spTree>
    <p:extLst>
      <p:ext uri="{BB962C8B-B14F-4D97-AF65-F5344CB8AC3E}">
        <p14:creationId xmlns:p14="http://schemas.microsoft.com/office/powerpoint/2010/main" val="380065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EA9B3F-B996-F143-8D3B-1FDB0D5C9BC1}"/>
              </a:ext>
            </a:extLst>
          </p:cNvPr>
          <p:cNvPicPr/>
          <p:nvPr/>
        </p:nvPicPr>
        <p:blipFill rotWithShape="1">
          <a:blip r:embed="rId3"/>
          <a:srcRect t="5707" b="10660"/>
          <a:stretch/>
        </p:blipFill>
        <p:spPr bwMode="auto">
          <a:xfrm>
            <a:off x="1891615" y="1301923"/>
            <a:ext cx="9081196" cy="4273187"/>
          </a:xfrm>
          <a:prstGeom prst="rect">
            <a:avLst/>
          </a:prstGeom>
          <a:extLst>
            <a:ext uri="{53640926-AAD7-44D8-BBD7-CCE9431645EC}">
              <a14:shadowObscured xmlns:a14="http://schemas.microsoft.com/office/drawing/2010/main"/>
            </a:ext>
          </a:extLst>
        </p:spPr>
      </p:pic>
      <p:sp>
        <p:nvSpPr>
          <p:cNvPr id="14" name="Rectangle 13">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4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6" name="Rectangle 2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BB7D9EF5-13EC-954D-81B7-A5F54CA18014}"/>
              </a:ext>
            </a:extLst>
          </p:cNvPr>
          <p:cNvSpPr>
            <a:spLocks noChangeArrowheads="1"/>
          </p:cNvSpPr>
          <p:nvPr/>
        </p:nvSpPr>
        <p:spPr bwMode="auto">
          <a:xfrm>
            <a:off x="7973503" y="1709530"/>
            <a:ext cx="3754671" cy="252851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b" anchorCtr="0" compatLnSpc="1">
            <a:prstTxWarp prst="textNoShape">
              <a:avLst/>
            </a:prstTxWarp>
            <a:normAutofit/>
          </a:bodyPr>
          <a:lstStyle/>
          <a:p>
            <a:pPr marL="0" marR="0" lvl="0" indent="0" fontAlgn="base">
              <a:lnSpc>
                <a:spcPct val="125000"/>
              </a:lnSpc>
              <a:spcBef>
                <a:spcPct val="0"/>
              </a:spcBef>
              <a:spcAft>
                <a:spcPts val="600"/>
              </a:spcAft>
              <a:buClrTx/>
              <a:buSzTx/>
              <a:tabLst/>
            </a:pPr>
            <a:r>
              <a:rPr kumimoji="0" lang="en-US" altLang="en-US" sz="3600" i="0" u="none" strike="noStrike" cap="all" spc="150" normalizeH="0">
                <a:ln>
                  <a:noFill/>
                </a:ln>
                <a:solidFill>
                  <a:schemeClr val="tx2"/>
                </a:solidFill>
                <a:effectLst/>
                <a:latin typeface="+mj-lt"/>
                <a:ea typeface="+mj-ea"/>
                <a:cs typeface="+mj-cs"/>
              </a:rPr>
              <a:t>CBT Skills</a:t>
            </a:r>
          </a:p>
        </p:txBody>
      </p:sp>
      <p:sp>
        <p:nvSpPr>
          <p:cNvPr id="32" name="Rectangle 31">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510BD7C4-728D-DA4F-B57D-75FCEBC869FD}"/>
              </a:ext>
            </a:extLst>
          </p:cNvPr>
          <p:cNvGraphicFramePr>
            <a:graphicFrameLocks noGrp="1"/>
          </p:cNvGraphicFramePr>
          <p:nvPr>
            <p:extLst>
              <p:ext uri="{D42A27DB-BD31-4B8C-83A1-F6EECF244321}">
                <p14:modId xmlns:p14="http://schemas.microsoft.com/office/powerpoint/2010/main" val="1690408425"/>
              </p:ext>
            </p:extLst>
          </p:nvPr>
        </p:nvGraphicFramePr>
        <p:xfrm>
          <a:off x="643466" y="817016"/>
          <a:ext cx="6216562" cy="4466000"/>
        </p:xfrm>
        <a:graphic>
          <a:graphicData uri="http://schemas.openxmlformats.org/drawingml/2006/table">
            <a:tbl>
              <a:tblPr firstRow="1" bandRow="1"/>
              <a:tblGrid>
                <a:gridCol w="2062398">
                  <a:extLst>
                    <a:ext uri="{9D8B030D-6E8A-4147-A177-3AD203B41FA5}">
                      <a16:colId xmlns:a16="http://schemas.microsoft.com/office/drawing/2014/main" val="4225901840"/>
                    </a:ext>
                  </a:extLst>
                </a:gridCol>
                <a:gridCol w="2028629">
                  <a:extLst>
                    <a:ext uri="{9D8B030D-6E8A-4147-A177-3AD203B41FA5}">
                      <a16:colId xmlns:a16="http://schemas.microsoft.com/office/drawing/2014/main" val="4205421047"/>
                    </a:ext>
                  </a:extLst>
                </a:gridCol>
                <a:gridCol w="2125535">
                  <a:extLst>
                    <a:ext uri="{9D8B030D-6E8A-4147-A177-3AD203B41FA5}">
                      <a16:colId xmlns:a16="http://schemas.microsoft.com/office/drawing/2014/main" val="2915840909"/>
                    </a:ext>
                  </a:extLst>
                </a:gridCol>
              </a:tblGrid>
              <a:tr h="602091">
                <a:tc>
                  <a:txBody>
                    <a:bodyPr/>
                    <a:lstStyle/>
                    <a:p>
                      <a:pPr marL="0" marR="0" algn="ctr" fontAlgn="t">
                        <a:lnSpc>
                          <a:spcPct val="115000"/>
                        </a:lnSpc>
                        <a:spcBef>
                          <a:spcPts val="0"/>
                        </a:spcBef>
                        <a:spcAft>
                          <a:spcPts val="0"/>
                        </a:spcAft>
                      </a:pPr>
                      <a:r>
                        <a:rPr lang="en-US" sz="1600" b="1" i="0" u="none" strike="noStrike">
                          <a:solidFill>
                            <a:srgbClr val="7030A0"/>
                          </a:solidFill>
                          <a:effectLst/>
                          <a:latin typeface="Arial" panose="020B0604020202020204" pitchFamily="34" charset="0"/>
                          <a:ea typeface="Arial" panose="020B0604020202020204" pitchFamily="34" charset="0"/>
                        </a:rPr>
                        <a:t>Affect Regulation</a:t>
                      </a:r>
                      <a:endParaRPr lang="en-US" sz="2800" b="0" i="0" u="none" strike="noStrike">
                        <a:effectLst/>
                        <a:latin typeface="Arial" panose="020B0604020202020204" pitchFamily="34" charset="0"/>
                      </a:endParaRPr>
                    </a:p>
                  </a:txBody>
                  <a:tcPr marL="100631" marR="100631" marT="100631" marB="100631">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1600" b="1" i="0" u="none" strike="noStrike">
                          <a:solidFill>
                            <a:srgbClr val="00B050"/>
                          </a:solidFill>
                          <a:effectLst/>
                          <a:latin typeface="Arial" panose="020B0604020202020204" pitchFamily="34" charset="0"/>
                          <a:ea typeface="Arial" panose="020B0604020202020204" pitchFamily="34" charset="0"/>
                        </a:rPr>
                        <a:t>Problem Solving</a:t>
                      </a:r>
                      <a:endParaRPr lang="en-US" sz="2800" b="0" i="0" u="none" strike="noStrike">
                        <a:effectLst/>
                        <a:latin typeface="Arial" panose="020B0604020202020204" pitchFamily="34" charset="0"/>
                      </a:endParaRPr>
                    </a:p>
                  </a:txBody>
                  <a:tcPr marL="100631" marR="100631" marT="100631" marB="100631">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1600" b="1" i="0" u="none" strike="noStrike">
                          <a:solidFill>
                            <a:srgbClr val="F79646"/>
                          </a:solidFill>
                          <a:effectLst/>
                          <a:latin typeface="Arial" panose="020B0604020202020204" pitchFamily="34" charset="0"/>
                          <a:ea typeface="Arial" panose="020B0604020202020204" pitchFamily="34" charset="0"/>
                        </a:rPr>
                        <a:t>Cognitive Restructuring </a:t>
                      </a:r>
                      <a:endParaRPr lang="en-US" sz="2800" b="0" i="0" u="none" strike="noStrike">
                        <a:effectLst/>
                        <a:latin typeface="Arial" panose="020B0604020202020204" pitchFamily="34" charset="0"/>
                      </a:endParaRPr>
                    </a:p>
                  </a:txBody>
                  <a:tcPr marL="108681" marR="108681" marT="15094"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338134"/>
                  </a:ext>
                </a:extLst>
              </a:tr>
              <a:tr h="3863909">
                <a:tc>
                  <a:txBody>
                    <a:bodyPr/>
                    <a:lstStyle/>
                    <a:p>
                      <a:pPr marL="0" marR="0" algn="l" fontAlgn="t">
                        <a:lnSpc>
                          <a:spcPct val="115000"/>
                        </a:lnSpc>
                        <a:spcBef>
                          <a:spcPts val="0"/>
                        </a:spcBef>
                        <a:spcAft>
                          <a:spcPts val="0"/>
                        </a:spcAft>
                      </a:pPr>
                      <a:r>
                        <a:rPr lang="en-US" sz="1600" b="0" i="0" u="none" strike="noStrike">
                          <a:solidFill>
                            <a:srgbClr val="000000"/>
                          </a:solidFill>
                          <a:effectLst/>
                          <a:latin typeface="Arial" panose="020B0604020202020204" pitchFamily="34" charset="0"/>
                          <a:ea typeface="Merriweather"/>
                        </a:rPr>
                        <a:t>Affect regulation involves reducing physiological arousal by teaching self-talk and relaxation strategies, such as progressive muscle relaxation, breathing exercises, meditation, and imagery.</a:t>
                      </a:r>
                      <a:endParaRPr lang="en-US" sz="2800" b="0" i="0" u="none" strike="noStrike">
                        <a:effectLst/>
                        <a:latin typeface="Arial" panose="020B0604020202020204" pitchFamily="34" charset="0"/>
                      </a:endParaRPr>
                    </a:p>
                  </a:txBody>
                  <a:tcPr marL="100631" marR="100631" marT="100631" marB="100631">
                    <a:lnL>
                      <a:noFill/>
                    </a:lnL>
                    <a:lnR>
                      <a:noFill/>
                    </a:lnR>
                    <a:lnT w="12700" cap="flat" cmpd="sng" algn="ctr">
                      <a:solidFill>
                        <a:srgbClr val="000000"/>
                      </a:solidFill>
                      <a:prstDash val="solid"/>
                      <a:round/>
                      <a:headEnd type="none" w="med" len="med"/>
                      <a:tailEnd type="none" w="med" len="med"/>
                    </a:lnT>
                    <a:lnB>
                      <a:noFill/>
                    </a:lnB>
                    <a:solidFill>
                      <a:srgbClr val="E5DFEC"/>
                    </a:solidFill>
                  </a:tcPr>
                </a:tc>
                <a:tc>
                  <a:txBody>
                    <a:bodyPr/>
                    <a:lstStyle/>
                    <a:p>
                      <a:pPr marL="0" marR="0" algn="l" fontAlgn="t">
                        <a:lnSpc>
                          <a:spcPct val="115000"/>
                        </a:lnSpc>
                        <a:spcBef>
                          <a:spcPts val="0"/>
                        </a:spcBef>
                        <a:spcAft>
                          <a:spcPts val="0"/>
                        </a:spcAft>
                      </a:pPr>
                      <a:r>
                        <a:rPr lang="en-US" sz="1600" b="0" i="0" u="none" strike="noStrike">
                          <a:solidFill>
                            <a:srgbClr val="000000"/>
                          </a:solidFill>
                          <a:effectLst/>
                          <a:latin typeface="Arial" panose="020B0604020202020204" pitchFamily="34" charset="0"/>
                          <a:ea typeface="Merriweather"/>
                        </a:rPr>
                        <a:t>Problem-solving involves teaching adolescents to identify problems and develop solutions, by, for example, identifying a problem and generating a list of triggers for suicidal thoughts and behaviors and then rating each solution.</a:t>
                      </a:r>
                      <a:endParaRPr lang="en-US" sz="2800" b="0" i="0" u="none" strike="noStrike">
                        <a:effectLst/>
                        <a:latin typeface="Arial" panose="020B0604020202020204" pitchFamily="34" charset="0"/>
                      </a:endParaRPr>
                    </a:p>
                  </a:txBody>
                  <a:tcPr marL="100631" marR="100631" marT="100631" marB="100631">
                    <a:lnL>
                      <a:noFill/>
                    </a:lnL>
                    <a:lnR>
                      <a:noFill/>
                    </a:lnR>
                    <a:lnT w="12700" cap="flat" cmpd="sng" algn="ctr">
                      <a:solidFill>
                        <a:srgbClr val="000000"/>
                      </a:solidFill>
                      <a:prstDash val="solid"/>
                      <a:round/>
                      <a:headEnd type="none" w="med" len="med"/>
                      <a:tailEnd type="none" w="med" len="med"/>
                    </a:lnT>
                    <a:lnB>
                      <a:noFill/>
                    </a:lnB>
                    <a:solidFill>
                      <a:srgbClr val="EAF1DD"/>
                    </a:solidFill>
                  </a:tcPr>
                </a:tc>
                <a:tc>
                  <a:txBody>
                    <a:bodyPr/>
                    <a:lstStyle/>
                    <a:p>
                      <a:pPr marL="0" marR="0" algn="l" fontAlgn="t">
                        <a:lnSpc>
                          <a:spcPct val="115000"/>
                        </a:lnSpc>
                        <a:spcBef>
                          <a:spcPts val="0"/>
                        </a:spcBef>
                        <a:spcAft>
                          <a:spcPts val="0"/>
                        </a:spcAft>
                      </a:pPr>
                      <a:r>
                        <a:rPr lang="en-US" sz="1600" b="0" i="0" u="none" strike="noStrike">
                          <a:solidFill>
                            <a:srgbClr val="000000"/>
                          </a:solidFill>
                          <a:effectLst/>
                          <a:latin typeface="Arial" panose="020B0604020202020204" pitchFamily="34" charset="0"/>
                          <a:ea typeface="Merriweather"/>
                        </a:rPr>
                        <a:t>Cognitive restructuring involves techniques to address negative or faulty thinking including identifying and challenging schemas, automatic thoughts, and cognitive distortions in order to change thoughts and emotions.</a:t>
                      </a:r>
                      <a:endParaRPr lang="en-US" sz="2800" b="0" i="0" u="none" strike="noStrike">
                        <a:effectLst/>
                        <a:latin typeface="Arial" panose="020B0604020202020204" pitchFamily="34" charset="0"/>
                      </a:endParaRPr>
                    </a:p>
                  </a:txBody>
                  <a:tcPr marL="108681" marR="108681" marT="15094" marB="0">
                    <a:lnL>
                      <a:noFill/>
                    </a:lnL>
                    <a:lnR>
                      <a:noFill/>
                    </a:lnR>
                    <a:lnT w="12700" cap="flat" cmpd="sng" algn="ctr">
                      <a:solidFill>
                        <a:srgbClr val="000000"/>
                      </a:solidFill>
                      <a:prstDash val="solid"/>
                      <a:round/>
                      <a:headEnd type="none" w="med" len="med"/>
                      <a:tailEnd type="none" w="med" len="med"/>
                    </a:lnT>
                    <a:lnB>
                      <a:noFill/>
                    </a:lnB>
                    <a:solidFill>
                      <a:srgbClr val="FDE9D9"/>
                    </a:solidFill>
                  </a:tcPr>
                </a:tc>
                <a:extLst>
                  <a:ext uri="{0D108BD9-81ED-4DB2-BD59-A6C34878D82A}">
                    <a16:rowId xmlns:a16="http://schemas.microsoft.com/office/drawing/2014/main" val="1895388090"/>
                  </a:ext>
                </a:extLst>
              </a:tr>
            </a:tbl>
          </a:graphicData>
        </a:graphic>
      </p:graphicFrame>
    </p:spTree>
    <p:extLst>
      <p:ext uri="{BB962C8B-B14F-4D97-AF65-F5344CB8AC3E}">
        <p14:creationId xmlns:p14="http://schemas.microsoft.com/office/powerpoint/2010/main" val="306073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181A522-AEB4-8744-8AE9-2A14C5871567}"/>
              </a:ext>
            </a:extLst>
          </p:cNvPr>
          <p:cNvGraphicFramePr>
            <a:graphicFrameLocks noGrp="1"/>
          </p:cNvGraphicFramePr>
          <p:nvPr>
            <p:extLst>
              <p:ext uri="{D42A27DB-BD31-4B8C-83A1-F6EECF244321}">
                <p14:modId xmlns:p14="http://schemas.microsoft.com/office/powerpoint/2010/main" val="1200983110"/>
              </p:ext>
            </p:extLst>
          </p:nvPr>
        </p:nvGraphicFramePr>
        <p:xfrm>
          <a:off x="494711" y="493776"/>
          <a:ext cx="11202577" cy="3928756"/>
        </p:xfrm>
        <a:graphic>
          <a:graphicData uri="http://schemas.openxmlformats.org/drawingml/2006/table">
            <a:tbl>
              <a:tblPr/>
              <a:tblGrid>
                <a:gridCol w="2394859">
                  <a:extLst>
                    <a:ext uri="{9D8B030D-6E8A-4147-A177-3AD203B41FA5}">
                      <a16:colId xmlns:a16="http://schemas.microsoft.com/office/drawing/2014/main" val="4226676874"/>
                    </a:ext>
                  </a:extLst>
                </a:gridCol>
                <a:gridCol w="6603727">
                  <a:extLst>
                    <a:ext uri="{9D8B030D-6E8A-4147-A177-3AD203B41FA5}">
                      <a16:colId xmlns:a16="http://schemas.microsoft.com/office/drawing/2014/main" val="854366006"/>
                    </a:ext>
                  </a:extLst>
                </a:gridCol>
                <a:gridCol w="2203991">
                  <a:extLst>
                    <a:ext uri="{9D8B030D-6E8A-4147-A177-3AD203B41FA5}">
                      <a16:colId xmlns:a16="http://schemas.microsoft.com/office/drawing/2014/main" val="2653670063"/>
                    </a:ext>
                  </a:extLst>
                </a:gridCol>
              </a:tblGrid>
              <a:tr h="406907">
                <a:tc>
                  <a:txBody>
                    <a:bodyPr/>
                    <a:lstStyle/>
                    <a:p>
                      <a:pPr marL="0" marR="0" algn="ctr" fontAlgn="t">
                        <a:lnSpc>
                          <a:spcPct val="115000"/>
                        </a:lnSpc>
                        <a:spcBef>
                          <a:spcPts val="0"/>
                        </a:spcBef>
                        <a:spcAft>
                          <a:spcPts val="0"/>
                        </a:spcAft>
                      </a:pPr>
                      <a:r>
                        <a:rPr lang="en-US" sz="1000" b="1" i="0" u="none" strike="noStrike">
                          <a:solidFill>
                            <a:srgbClr val="000000"/>
                          </a:solidFill>
                          <a:effectLst/>
                          <a:latin typeface="Arial" panose="020B0604020202020204" pitchFamily="34" charset="0"/>
                          <a:ea typeface="Arial" panose="020B0604020202020204" pitchFamily="34" charset="0"/>
                        </a:rPr>
                        <a:t>Scenario</a:t>
                      </a:r>
                      <a:endParaRPr lang="en-US" sz="1700" b="0" i="0" u="none" strike="noStrike">
                        <a:effectLst/>
                        <a:latin typeface="Arial" panose="020B0604020202020204" pitchFamily="34" charset="0"/>
                      </a:endParaRPr>
                    </a:p>
                  </a:txBody>
                  <a:tcPr marL="62351" marR="62351" marT="62351" marB="62351">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fontAlgn="t">
                        <a:lnSpc>
                          <a:spcPct val="115000"/>
                        </a:lnSpc>
                        <a:spcBef>
                          <a:spcPts val="0"/>
                        </a:spcBef>
                        <a:spcAft>
                          <a:spcPts val="0"/>
                        </a:spcAft>
                      </a:pPr>
                      <a:r>
                        <a:rPr lang="en-US" sz="1000" b="1" i="0" u="none" strike="noStrike">
                          <a:solidFill>
                            <a:srgbClr val="000000"/>
                          </a:solidFill>
                          <a:effectLst/>
                          <a:latin typeface="Arial" panose="020B0604020202020204" pitchFamily="34" charset="0"/>
                          <a:ea typeface="Arial" panose="020B0604020202020204" pitchFamily="34" charset="0"/>
                        </a:rPr>
                        <a:t>Description</a:t>
                      </a:r>
                      <a:endParaRPr lang="en-US" sz="1700" b="0" i="0" u="none" strike="noStrike">
                        <a:effectLst/>
                        <a:latin typeface="Arial" panose="020B0604020202020204" pitchFamily="34" charset="0"/>
                      </a:endParaRPr>
                    </a:p>
                  </a:txBody>
                  <a:tcPr marL="62351" marR="62351" marT="62351" marB="62351">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fontAlgn="t">
                        <a:lnSpc>
                          <a:spcPct val="115000"/>
                        </a:lnSpc>
                        <a:spcBef>
                          <a:spcPts val="0"/>
                        </a:spcBef>
                        <a:spcAft>
                          <a:spcPts val="0"/>
                        </a:spcAft>
                      </a:pPr>
                      <a:r>
                        <a:rPr lang="en-US" sz="1000" b="1" i="0" u="none" strike="noStrike">
                          <a:solidFill>
                            <a:srgbClr val="000000"/>
                          </a:solidFill>
                          <a:effectLst/>
                          <a:latin typeface="Arial" panose="020B0604020202020204" pitchFamily="34" charset="0"/>
                          <a:ea typeface="Arial" panose="020B0604020202020204" pitchFamily="34" charset="0"/>
                        </a:rPr>
                        <a:t>Skills</a:t>
                      </a:r>
                      <a:endParaRPr lang="en-US" sz="1700" b="0" i="0" u="none" strike="noStrike">
                        <a:effectLst/>
                        <a:latin typeface="Arial" panose="020B0604020202020204" pitchFamily="34" charset="0"/>
                      </a:endParaRPr>
                    </a:p>
                  </a:txBody>
                  <a:tcPr marL="67339" marR="67339" marT="9353"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40689278"/>
                  </a:ext>
                </a:extLst>
              </a:tr>
              <a:tr h="1248783">
                <a:tc>
                  <a:txBody>
                    <a:bodyPr/>
                    <a:lstStyle/>
                    <a:p>
                      <a:pPr marL="0" marR="0" algn="l" fontAlgn="t">
                        <a:lnSpc>
                          <a:spcPct val="115000"/>
                        </a:lnSpc>
                        <a:spcBef>
                          <a:spcPts val="0"/>
                        </a:spcBef>
                        <a:spcAft>
                          <a:spcPts val="0"/>
                        </a:spcAft>
                      </a:pPr>
                      <a:r>
                        <a:rPr lang="en-US" sz="1000" b="0" i="0" u="none" strike="noStrike">
                          <a:effectLst/>
                          <a:latin typeface="Arial" panose="020B0604020202020204" pitchFamily="34" charset="0"/>
                          <a:ea typeface="Merriweather"/>
                        </a:rPr>
                        <a:t>Crowded Hallway</a:t>
                      </a:r>
                      <a:endParaRPr lang="en-US" sz="1700" b="0" i="0" u="none" strike="noStrike">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ea typeface="Merriweather"/>
                        </a:rPr>
                        <a:t>Transitioning between classes throughout the day has been described as a difficult experience by returning adolescents. This 5-minute experience involves having the patient practice walking through or standing in the hallway in between classes when the hallways are filled with students. This scene may include peers walking quickly through the hall, peers standing and talking near lockers, peers staring at adolescent, and peers whispering and giggling.</a:t>
                      </a:r>
                      <a:endParaRPr lang="en-US" sz="1700" b="0" i="0" u="none" strike="noStrike" dirty="0">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1" u="none" strike="noStrike">
                          <a:solidFill>
                            <a:srgbClr val="7030A0"/>
                          </a:solidFill>
                          <a:effectLst/>
                          <a:latin typeface="Arial" panose="020B0604020202020204" pitchFamily="34" charset="0"/>
                          <a:ea typeface="Merriweather"/>
                        </a:rPr>
                        <a:t>Affect regulation</a:t>
                      </a:r>
                      <a:r>
                        <a:rPr lang="en-US" sz="1000" b="0" i="1" u="none" strike="noStrike">
                          <a:solidFill>
                            <a:srgbClr val="00B050"/>
                          </a:solidFill>
                          <a:effectLst/>
                          <a:latin typeface="Arial" panose="020B0604020202020204" pitchFamily="34" charset="0"/>
                          <a:ea typeface="Merriweather"/>
                        </a:rPr>
                        <a:t> </a:t>
                      </a:r>
                      <a:endParaRPr lang="en-US" sz="1700" b="0" i="0" u="none" strike="noStrike">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a:solidFill>
                            <a:srgbClr val="00B050"/>
                          </a:solidFill>
                          <a:effectLst/>
                          <a:latin typeface="Arial" panose="020B0604020202020204" pitchFamily="34" charset="0"/>
                          <a:ea typeface="Merriweather"/>
                        </a:rPr>
                        <a:t>Problem-solving</a:t>
                      </a:r>
                      <a:endParaRPr lang="en-US" sz="1700" b="0" i="0" u="none" strike="noStrike">
                        <a:effectLst/>
                        <a:latin typeface="Arial" panose="020B0604020202020204" pitchFamily="34" charset="0"/>
                      </a:endParaRPr>
                    </a:p>
                    <a:p>
                      <a:pPr marL="0" marR="0" algn="l" fontAlgn="t">
                        <a:lnSpc>
                          <a:spcPct val="115000"/>
                        </a:lnSpc>
                        <a:spcBef>
                          <a:spcPts val="0"/>
                        </a:spcBef>
                        <a:spcAft>
                          <a:spcPts val="0"/>
                        </a:spcAft>
                      </a:pPr>
                      <a:r>
                        <a:rPr lang="en-US" sz="1000" b="0" i="0" u="none" strike="noStrike">
                          <a:solidFill>
                            <a:srgbClr val="000000"/>
                          </a:solidFill>
                          <a:effectLst/>
                          <a:latin typeface="Arial" panose="020B0604020202020204" pitchFamily="34" charset="0"/>
                          <a:ea typeface="Merriweather"/>
                        </a:rPr>
                        <a:t> </a:t>
                      </a:r>
                      <a:endParaRPr lang="en-US" sz="1700" b="0" i="0" u="none" strike="noStrike">
                        <a:effectLst/>
                        <a:latin typeface="Arial" panose="020B0604020202020204" pitchFamily="34" charset="0"/>
                      </a:endParaRPr>
                    </a:p>
                  </a:txBody>
                  <a:tcPr marL="67339" marR="67339" marT="9353"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54829260"/>
                  </a:ext>
                </a:extLst>
              </a:tr>
              <a:tr h="406907">
                <a:tc>
                  <a:txBody>
                    <a:bodyPr/>
                    <a:lstStyle/>
                    <a:p>
                      <a:pPr marL="0" marR="0" algn="l" fontAlgn="t">
                        <a:lnSpc>
                          <a:spcPct val="115000"/>
                        </a:lnSpc>
                        <a:spcBef>
                          <a:spcPts val="0"/>
                        </a:spcBef>
                        <a:spcAft>
                          <a:spcPts val="0"/>
                        </a:spcAft>
                      </a:pPr>
                      <a:r>
                        <a:rPr lang="en-US" sz="1000" b="0" i="0" u="none" strike="noStrike">
                          <a:effectLst/>
                          <a:latin typeface="Arial" panose="020B0604020202020204" pitchFamily="34" charset="0"/>
                          <a:ea typeface="Merriweather"/>
                        </a:rPr>
                        <a:t>Confrontation with Peer </a:t>
                      </a:r>
                      <a:endParaRPr lang="en-US" sz="1700" b="0" i="0" u="none" strike="noStrike">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ea typeface="Merriweather"/>
                        </a:rPr>
                        <a:t>Adolescents report answering questions about where they have been or why they were gone to be a difficult experiences upon re-entry. This scenario may involve a virtual interaction with a peer or teacher in which the adolescent is queried about their absence and allow the adolescent to practice answering the question.</a:t>
                      </a:r>
                      <a:endParaRPr lang="en-US" sz="1700" b="0" i="0" u="none" strike="noStrike" dirty="0">
                        <a:effectLst/>
                        <a:latin typeface="Arial" panose="020B0604020202020204" pitchFamily="34" charset="0"/>
                      </a:endParaRPr>
                    </a:p>
                  </a:txBody>
                  <a:tcPr marL="114229" marR="114229" marT="57114" marB="57114">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l" fontAlgn="t">
                        <a:lnSpc>
                          <a:spcPct val="115000"/>
                        </a:lnSpc>
                        <a:spcBef>
                          <a:spcPts val="0"/>
                        </a:spcBef>
                        <a:spcAft>
                          <a:spcPts val="0"/>
                        </a:spcAft>
                      </a:pPr>
                      <a:r>
                        <a:rPr lang="en-US" sz="1000" b="0" i="1" u="none" strike="noStrike">
                          <a:solidFill>
                            <a:srgbClr val="7030A0"/>
                          </a:solidFill>
                          <a:effectLst/>
                          <a:latin typeface="Arial" panose="020B0604020202020204" pitchFamily="34" charset="0"/>
                          <a:ea typeface="Merriweather"/>
                        </a:rPr>
                        <a:t>Affect regulation</a:t>
                      </a:r>
                      <a:r>
                        <a:rPr lang="en-US" sz="1000" b="0" i="1" u="none" strike="noStrike">
                          <a:solidFill>
                            <a:srgbClr val="00B050"/>
                          </a:solidFill>
                          <a:effectLst/>
                          <a:latin typeface="Arial" panose="020B0604020202020204" pitchFamily="34" charset="0"/>
                          <a:ea typeface="Merriweather"/>
                        </a:rPr>
                        <a:t> </a:t>
                      </a:r>
                      <a:endParaRPr lang="en-US" sz="1700" b="0" i="0" u="none" strike="noStrike">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a:solidFill>
                            <a:srgbClr val="00B050"/>
                          </a:solidFill>
                          <a:effectLst/>
                          <a:latin typeface="Arial" panose="020B0604020202020204" pitchFamily="34" charset="0"/>
                          <a:ea typeface="Merriweather"/>
                        </a:rPr>
                        <a:t>Problem-solving</a:t>
                      </a:r>
                      <a:endParaRPr lang="en-US" sz="1700" b="0" i="0" u="none" strike="noStrike">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a:effectLst/>
                          <a:latin typeface="Arial" panose="020B0604020202020204" pitchFamily="34" charset="0"/>
                          <a:ea typeface="Merriweather"/>
                        </a:rPr>
                        <a:t> </a:t>
                      </a:r>
                      <a:endParaRPr lang="en-US" sz="1700" b="0" i="0" u="none" strike="noStrike">
                        <a:effectLst/>
                        <a:latin typeface="Arial" panose="020B0604020202020204" pitchFamily="34" charset="0"/>
                      </a:endParaRPr>
                    </a:p>
                  </a:txBody>
                  <a:tcPr marL="114229" marR="114229" marT="57114" marB="57114">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9515739"/>
                  </a:ext>
                </a:extLst>
              </a:tr>
              <a:tr h="406907">
                <a:tc>
                  <a:txBody>
                    <a:bodyPr/>
                    <a:lstStyle/>
                    <a:p>
                      <a:pPr marL="0" marR="0" algn="l" fontAlgn="t">
                        <a:lnSpc>
                          <a:spcPct val="115000"/>
                        </a:lnSpc>
                        <a:spcBef>
                          <a:spcPts val="0"/>
                        </a:spcBef>
                        <a:spcAft>
                          <a:spcPts val="0"/>
                        </a:spcAft>
                      </a:pPr>
                      <a:r>
                        <a:rPr lang="en-US" sz="1000" b="0" i="0" u="none" strike="noStrike">
                          <a:effectLst/>
                          <a:latin typeface="Arial" panose="020B0604020202020204" pitchFamily="34" charset="0"/>
                          <a:ea typeface="Merriweather"/>
                        </a:rPr>
                        <a:t>Confrontation with Teacher</a:t>
                      </a:r>
                      <a:endParaRPr lang="en-US" sz="1700" b="0" i="0" u="none" strike="noStrike">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00152432"/>
                  </a:ext>
                </a:extLst>
              </a:tr>
              <a:tr h="1459252">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ea typeface="Merriweather"/>
                        </a:rPr>
                        <a:t>Bullying</a:t>
                      </a:r>
                      <a:endParaRPr lang="en-US" sz="1700" b="0" i="0" u="none" strike="noStrike" dirty="0">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0" u="none" strike="noStrike">
                          <a:effectLst/>
                          <a:latin typeface="Arial" panose="020B0604020202020204" pitchFamily="34" charset="0"/>
                          <a:ea typeface="Merriweather"/>
                        </a:rPr>
                        <a:t>Adolescents with bullying experiences prior to hospitalization may face ongoing relational issues upon return, with bullying a commonly identified difficulty faced upon return.</a:t>
                      </a:r>
                      <a:r>
                        <a:rPr lang="en-US" sz="1000" b="0" i="0" u="none" strike="noStrike" baseline="30000">
                          <a:effectLst/>
                          <a:latin typeface="Arial" panose="020B0604020202020204" pitchFamily="34" charset="0"/>
                          <a:ea typeface="Merriweather"/>
                        </a:rPr>
                        <a:t>6</a:t>
                      </a:r>
                      <a:r>
                        <a:rPr lang="en-US" sz="1000" b="0" i="0" u="none" strike="noStrike">
                          <a:effectLst/>
                          <a:latin typeface="Arial" panose="020B0604020202020204" pitchFamily="34" charset="0"/>
                          <a:ea typeface="Merriweather"/>
                        </a:rPr>
                        <a:t> In particular, adolescents report concerns about mental health stigma. Therefore, this scenario may depict a small group of adolescents verbally harassing the adolescent about their hospitalization. For example, the scenario may occur in the cafeteria, with the participant sitting at a lunch table. Three students walk by the participant with one student commenting to the others “don’t sit next to that kid, I heard they had to be locked up.”</a:t>
                      </a:r>
                      <a:endParaRPr lang="en-US" sz="1700" b="0" i="0" u="none" strike="noStrike">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1" u="none" strike="noStrike" dirty="0">
                          <a:solidFill>
                            <a:srgbClr val="7030A0"/>
                          </a:solidFill>
                          <a:effectLst/>
                          <a:latin typeface="Arial" panose="020B0604020202020204" pitchFamily="34" charset="0"/>
                          <a:ea typeface="Merriweather"/>
                        </a:rPr>
                        <a:t>Affect regulation</a:t>
                      </a:r>
                      <a:r>
                        <a:rPr lang="en-US" sz="1000" b="0" i="1" u="none" strike="noStrike" dirty="0">
                          <a:solidFill>
                            <a:srgbClr val="00B050"/>
                          </a:solidFill>
                          <a:effectLst/>
                          <a:latin typeface="Arial" panose="020B0604020202020204" pitchFamily="34" charset="0"/>
                          <a:ea typeface="Merriweather"/>
                        </a:rPr>
                        <a:t> </a:t>
                      </a:r>
                      <a:endParaRPr lang="en-US" sz="17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00B050"/>
                          </a:solidFill>
                          <a:effectLst/>
                          <a:latin typeface="Arial" panose="020B0604020202020204" pitchFamily="34" charset="0"/>
                          <a:ea typeface="Merriweather"/>
                        </a:rPr>
                        <a:t>Problem-solving</a:t>
                      </a:r>
                      <a:endParaRPr lang="en-US" sz="17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F79646"/>
                          </a:solidFill>
                          <a:effectLst/>
                          <a:latin typeface="Arial" panose="020B0604020202020204" pitchFamily="34" charset="0"/>
                          <a:ea typeface="Merriweather"/>
                        </a:rPr>
                        <a:t>Cognitive Restructuring</a:t>
                      </a:r>
                      <a:endParaRPr lang="en-US" sz="1700" b="0" i="0" u="none" strike="noStrike" dirty="0">
                        <a:effectLst/>
                        <a:latin typeface="Arial" panose="020B0604020202020204" pitchFamily="34" charset="0"/>
                      </a:endParaRPr>
                    </a:p>
                  </a:txBody>
                  <a:tcPr marL="67339" marR="67339" marT="9353"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04386965"/>
                  </a:ext>
                </a:extLst>
              </a:tr>
            </a:tbl>
          </a:graphicData>
        </a:graphic>
      </p:graphicFrame>
    </p:spTree>
    <p:extLst>
      <p:ext uri="{BB962C8B-B14F-4D97-AF65-F5344CB8AC3E}">
        <p14:creationId xmlns:p14="http://schemas.microsoft.com/office/powerpoint/2010/main" val="105597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A61008-8D57-4646-B5C6-6615F6481E64}"/>
              </a:ext>
            </a:extLst>
          </p:cNvPr>
          <p:cNvGraphicFramePr>
            <a:graphicFrameLocks noGrp="1"/>
          </p:cNvGraphicFramePr>
          <p:nvPr>
            <p:extLst>
              <p:ext uri="{D42A27DB-BD31-4B8C-83A1-F6EECF244321}">
                <p14:modId xmlns:p14="http://schemas.microsoft.com/office/powerpoint/2010/main" val="1341646104"/>
              </p:ext>
            </p:extLst>
          </p:nvPr>
        </p:nvGraphicFramePr>
        <p:xfrm>
          <a:off x="576071" y="457200"/>
          <a:ext cx="11202577" cy="4114018"/>
        </p:xfrm>
        <a:graphic>
          <a:graphicData uri="http://schemas.openxmlformats.org/drawingml/2006/table">
            <a:tbl>
              <a:tblPr/>
              <a:tblGrid>
                <a:gridCol w="2394859">
                  <a:extLst>
                    <a:ext uri="{9D8B030D-6E8A-4147-A177-3AD203B41FA5}">
                      <a16:colId xmlns:a16="http://schemas.microsoft.com/office/drawing/2014/main" val="4226676874"/>
                    </a:ext>
                  </a:extLst>
                </a:gridCol>
                <a:gridCol w="6603727">
                  <a:extLst>
                    <a:ext uri="{9D8B030D-6E8A-4147-A177-3AD203B41FA5}">
                      <a16:colId xmlns:a16="http://schemas.microsoft.com/office/drawing/2014/main" val="854366006"/>
                    </a:ext>
                  </a:extLst>
                </a:gridCol>
                <a:gridCol w="2203991">
                  <a:extLst>
                    <a:ext uri="{9D8B030D-6E8A-4147-A177-3AD203B41FA5}">
                      <a16:colId xmlns:a16="http://schemas.microsoft.com/office/drawing/2014/main" val="2653670063"/>
                    </a:ext>
                  </a:extLst>
                </a:gridCol>
              </a:tblGrid>
              <a:tr h="406907">
                <a:tc>
                  <a:txBody>
                    <a:bodyPr/>
                    <a:lstStyle/>
                    <a:p>
                      <a:pPr marL="0" marR="0" algn="ctr" fontAlgn="t">
                        <a:lnSpc>
                          <a:spcPct val="115000"/>
                        </a:lnSpc>
                        <a:spcBef>
                          <a:spcPts val="0"/>
                        </a:spcBef>
                        <a:spcAft>
                          <a:spcPts val="0"/>
                        </a:spcAft>
                      </a:pPr>
                      <a:r>
                        <a:rPr lang="en-US" sz="1000" b="1" i="0" u="none" strike="noStrike">
                          <a:solidFill>
                            <a:srgbClr val="000000"/>
                          </a:solidFill>
                          <a:effectLst/>
                          <a:latin typeface="Arial" panose="020B0604020202020204" pitchFamily="34" charset="0"/>
                          <a:ea typeface="Arial" panose="020B0604020202020204" pitchFamily="34" charset="0"/>
                        </a:rPr>
                        <a:t>Scenario</a:t>
                      </a:r>
                      <a:endParaRPr lang="en-US" sz="1700" b="0" i="0" u="none" strike="noStrike">
                        <a:effectLst/>
                        <a:latin typeface="Arial" panose="020B0604020202020204" pitchFamily="34" charset="0"/>
                      </a:endParaRPr>
                    </a:p>
                  </a:txBody>
                  <a:tcPr marL="62351" marR="62351" marT="62351" marB="62351">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fontAlgn="t">
                        <a:lnSpc>
                          <a:spcPct val="115000"/>
                        </a:lnSpc>
                        <a:spcBef>
                          <a:spcPts val="0"/>
                        </a:spcBef>
                        <a:spcAft>
                          <a:spcPts val="0"/>
                        </a:spcAft>
                      </a:pPr>
                      <a:r>
                        <a:rPr lang="en-US" sz="1000" b="1" i="0" u="none" strike="noStrike">
                          <a:solidFill>
                            <a:srgbClr val="000000"/>
                          </a:solidFill>
                          <a:effectLst/>
                          <a:latin typeface="Arial" panose="020B0604020202020204" pitchFamily="34" charset="0"/>
                          <a:ea typeface="Arial" panose="020B0604020202020204" pitchFamily="34" charset="0"/>
                        </a:rPr>
                        <a:t>Description</a:t>
                      </a:r>
                      <a:endParaRPr lang="en-US" sz="1700" b="0" i="0" u="none" strike="noStrike">
                        <a:effectLst/>
                        <a:latin typeface="Arial" panose="020B0604020202020204" pitchFamily="34" charset="0"/>
                      </a:endParaRPr>
                    </a:p>
                  </a:txBody>
                  <a:tcPr marL="62351" marR="62351" marT="62351" marB="62351">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fontAlgn="t">
                        <a:lnSpc>
                          <a:spcPct val="115000"/>
                        </a:lnSpc>
                        <a:spcBef>
                          <a:spcPts val="0"/>
                        </a:spcBef>
                        <a:spcAft>
                          <a:spcPts val="0"/>
                        </a:spcAft>
                      </a:pPr>
                      <a:r>
                        <a:rPr lang="en-US" sz="1000" b="1" i="0" u="none" strike="noStrike">
                          <a:solidFill>
                            <a:srgbClr val="000000"/>
                          </a:solidFill>
                          <a:effectLst/>
                          <a:latin typeface="Arial" panose="020B0604020202020204" pitchFamily="34" charset="0"/>
                          <a:ea typeface="Arial" panose="020B0604020202020204" pitchFamily="34" charset="0"/>
                        </a:rPr>
                        <a:t>Skills</a:t>
                      </a:r>
                      <a:endParaRPr lang="en-US" sz="1700" b="0" i="0" u="none" strike="noStrike">
                        <a:effectLst/>
                        <a:latin typeface="Arial" panose="020B0604020202020204" pitchFamily="34" charset="0"/>
                      </a:endParaRPr>
                    </a:p>
                  </a:txBody>
                  <a:tcPr marL="67339" marR="67339" marT="9353"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40689278"/>
                  </a:ext>
                </a:extLst>
              </a:tr>
              <a:tr h="1223573">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ea typeface="Merriweather"/>
                        </a:rPr>
                        <a:t>Meeting with Teacher/Counselor</a:t>
                      </a:r>
                      <a:endParaRPr lang="en-US" sz="1700" b="0" i="0" u="none" strike="noStrike" dirty="0">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ea typeface="Merriweather"/>
                        </a:rPr>
                        <a:t>A common concern among adolescents returning to school from psychiatric hospitalization relates to academic pressure, make-up work, and missed classes. In this scenario, the patient may meet with a teacher who will ask the adolescent about completing missed assignments. The adolescent will answer questions about addressing missed work and practice asking questions related to a timeline for completing work.</a:t>
                      </a:r>
                      <a:endParaRPr lang="en-US" sz="1700" b="0" i="0" u="none" strike="noStrike" dirty="0">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1" u="none" strike="noStrike" dirty="0">
                          <a:solidFill>
                            <a:srgbClr val="7030A0"/>
                          </a:solidFill>
                          <a:effectLst/>
                          <a:latin typeface="Arial" panose="020B0604020202020204" pitchFamily="34" charset="0"/>
                          <a:ea typeface="Merriweather"/>
                        </a:rPr>
                        <a:t>Affect regulation</a:t>
                      </a:r>
                      <a:r>
                        <a:rPr lang="en-US" sz="1000" b="0" i="1" u="none" strike="noStrike" dirty="0">
                          <a:solidFill>
                            <a:srgbClr val="00B050"/>
                          </a:solidFill>
                          <a:effectLst/>
                          <a:latin typeface="Arial" panose="020B0604020202020204" pitchFamily="34" charset="0"/>
                          <a:ea typeface="Merriweather"/>
                        </a:rPr>
                        <a:t> </a:t>
                      </a:r>
                      <a:endParaRPr lang="en-US" sz="17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00B050"/>
                          </a:solidFill>
                          <a:effectLst/>
                          <a:latin typeface="Arial" panose="020B0604020202020204" pitchFamily="34" charset="0"/>
                          <a:ea typeface="Merriweather"/>
                        </a:rPr>
                        <a:t>Problem-solving</a:t>
                      </a:r>
                      <a:endParaRPr lang="en-US" sz="17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F79646"/>
                          </a:solidFill>
                          <a:effectLst/>
                          <a:latin typeface="Arial" panose="020B0604020202020204" pitchFamily="34" charset="0"/>
                          <a:ea typeface="Merriweather"/>
                        </a:rPr>
                        <a:t>Cognitive Restructuring</a:t>
                      </a:r>
                      <a:endParaRPr lang="en-US" sz="1700" b="0" i="0" u="none" strike="noStrike" dirty="0">
                        <a:effectLst/>
                        <a:latin typeface="Arial" panose="020B0604020202020204" pitchFamily="34" charset="0"/>
                      </a:endParaRPr>
                    </a:p>
                  </a:txBody>
                  <a:tcPr marL="67339" marR="67339" marT="9353"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75013787"/>
                  </a:ext>
                </a:extLst>
              </a:tr>
              <a:tr h="827846">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rPr>
                        <a:t>Help-Seeking from a Counselor</a:t>
                      </a: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rPr>
                        <a:t>Parents and adolescents describe frequent encounters with school counselors during their return to school. This scenario would allow the adolescent to practice seeking-help from a counselor and also discuss academic/scheduling needs.</a:t>
                      </a: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1" u="none" strike="noStrike" dirty="0">
                          <a:solidFill>
                            <a:srgbClr val="7030A0"/>
                          </a:solidFill>
                          <a:effectLst/>
                          <a:latin typeface="Arial" panose="020B0604020202020204" pitchFamily="34" charset="0"/>
                          <a:ea typeface="Merriweather"/>
                        </a:rPr>
                        <a:t>Affect regulation</a:t>
                      </a:r>
                      <a:r>
                        <a:rPr lang="en-US" sz="1000" b="0" i="1" u="none" strike="noStrike" dirty="0">
                          <a:solidFill>
                            <a:srgbClr val="00B050"/>
                          </a:solidFill>
                          <a:effectLst/>
                          <a:latin typeface="Arial" panose="020B0604020202020204" pitchFamily="34" charset="0"/>
                          <a:ea typeface="Merriweather"/>
                        </a:rPr>
                        <a:t> </a:t>
                      </a:r>
                      <a:endParaRPr lang="en-US" sz="10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00B050"/>
                          </a:solidFill>
                          <a:effectLst/>
                          <a:latin typeface="Arial" panose="020B0604020202020204" pitchFamily="34" charset="0"/>
                          <a:ea typeface="Merriweather"/>
                        </a:rPr>
                        <a:t>Problem-solving</a:t>
                      </a:r>
                      <a:endParaRPr lang="en-US" sz="1000" b="0" i="0" u="none" strike="noStrike" dirty="0">
                        <a:effectLst/>
                        <a:latin typeface="Arial" panose="020B0604020202020204" pitchFamily="34" charset="0"/>
                      </a:endParaRPr>
                    </a:p>
                  </a:txBody>
                  <a:tcPr marL="67339" marR="67339" marT="9353"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83407782"/>
                  </a:ext>
                </a:extLst>
              </a:tr>
              <a:tr h="827846">
                <a:tc>
                  <a:txBody>
                    <a:bodyPr/>
                    <a:lstStyle/>
                    <a:p>
                      <a:pPr marL="0" marR="0" algn="l" fontAlgn="t">
                        <a:lnSpc>
                          <a:spcPct val="115000"/>
                        </a:lnSpc>
                        <a:spcBef>
                          <a:spcPts val="0"/>
                        </a:spcBef>
                        <a:spcAft>
                          <a:spcPts val="0"/>
                        </a:spcAft>
                      </a:pPr>
                      <a:r>
                        <a:rPr lang="en-US" sz="1000" b="0" i="0" u="none" strike="noStrike">
                          <a:effectLst/>
                          <a:latin typeface="Arial" panose="020B0604020202020204" pitchFamily="34" charset="0"/>
                          <a:ea typeface="Merriweather"/>
                        </a:rPr>
                        <a:t>Re-Entry Meeting</a:t>
                      </a:r>
                      <a:endParaRPr lang="en-US" sz="1700" b="0" i="0" u="none" strike="noStrike">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ea typeface="Merriweather"/>
                        </a:rPr>
                        <a:t>Students returning to school following hospitalization describe their re-entry meeting as uncomfortable; this scenario may involve an adolescent sitting at a table with multiple school professionals explaining how their return to school will work.</a:t>
                      </a:r>
                      <a:endParaRPr lang="en-US" sz="1700" b="0" i="0" u="none" strike="noStrike" dirty="0">
                        <a:effectLst/>
                        <a:latin typeface="Arial" panose="020B0604020202020204" pitchFamily="34" charset="0"/>
                      </a:endParaRPr>
                    </a:p>
                  </a:txBody>
                  <a:tcPr marL="62351" marR="62351" marT="62351" marB="6235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fontAlgn="t">
                        <a:lnSpc>
                          <a:spcPct val="115000"/>
                        </a:lnSpc>
                        <a:spcBef>
                          <a:spcPts val="0"/>
                        </a:spcBef>
                        <a:spcAft>
                          <a:spcPts val="0"/>
                        </a:spcAft>
                      </a:pPr>
                      <a:r>
                        <a:rPr lang="en-US" sz="1000" b="0" i="1" u="none" strike="noStrike" dirty="0">
                          <a:solidFill>
                            <a:srgbClr val="7030A0"/>
                          </a:solidFill>
                          <a:effectLst/>
                          <a:latin typeface="Arial" panose="020B0604020202020204" pitchFamily="34" charset="0"/>
                          <a:ea typeface="Merriweather"/>
                        </a:rPr>
                        <a:t>Affect regulation</a:t>
                      </a:r>
                      <a:r>
                        <a:rPr lang="en-US" sz="1000" b="0" i="1" u="none" strike="noStrike" dirty="0">
                          <a:solidFill>
                            <a:srgbClr val="00B050"/>
                          </a:solidFill>
                          <a:effectLst/>
                          <a:latin typeface="Arial" panose="020B0604020202020204" pitchFamily="34" charset="0"/>
                          <a:ea typeface="Merriweather"/>
                        </a:rPr>
                        <a:t> </a:t>
                      </a:r>
                      <a:endParaRPr lang="en-US" sz="17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00B050"/>
                          </a:solidFill>
                          <a:effectLst/>
                          <a:latin typeface="Arial" panose="020B0604020202020204" pitchFamily="34" charset="0"/>
                          <a:ea typeface="Merriweather"/>
                        </a:rPr>
                        <a:t>Problem-solving</a:t>
                      </a:r>
                      <a:endParaRPr lang="en-US" sz="17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effectLst/>
                          <a:latin typeface="Arial" panose="020B0604020202020204" pitchFamily="34" charset="0"/>
                          <a:ea typeface="Merriweather"/>
                        </a:rPr>
                        <a:t> </a:t>
                      </a:r>
                      <a:endParaRPr lang="en-US" sz="1700" b="0" i="0" u="none" strike="noStrike" dirty="0">
                        <a:effectLst/>
                        <a:latin typeface="Arial" panose="020B0604020202020204" pitchFamily="34" charset="0"/>
                      </a:endParaRPr>
                    </a:p>
                  </a:txBody>
                  <a:tcPr marL="67339" marR="67339" marT="9353"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8578549"/>
                  </a:ext>
                </a:extLst>
              </a:tr>
              <a:tr h="827846">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rPr>
                        <a:t>Text/Social Media</a:t>
                      </a:r>
                    </a:p>
                  </a:txBody>
                  <a:tcPr marL="62351" marR="62351" marT="62351" marB="62351">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l" fontAlgn="t">
                        <a:lnSpc>
                          <a:spcPct val="115000"/>
                        </a:lnSpc>
                        <a:spcBef>
                          <a:spcPts val="0"/>
                        </a:spcBef>
                        <a:spcAft>
                          <a:spcPts val="0"/>
                        </a:spcAft>
                      </a:pPr>
                      <a:r>
                        <a:rPr lang="en-US" sz="1000" b="0" i="0" u="none" strike="noStrike" dirty="0">
                          <a:effectLst/>
                          <a:latin typeface="Arial" panose="020B0604020202020204" pitchFamily="34" charset="0"/>
                        </a:rPr>
                        <a:t>Social media interactions and text exchanges following hospitalization may be important to practice. This session would allow adolescents practice in receiving difficult messages from peers and friends.</a:t>
                      </a:r>
                    </a:p>
                  </a:txBody>
                  <a:tcPr marL="62351" marR="62351" marT="62351" marB="62351">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l" fontAlgn="t">
                        <a:lnSpc>
                          <a:spcPct val="115000"/>
                        </a:lnSpc>
                        <a:spcBef>
                          <a:spcPts val="0"/>
                        </a:spcBef>
                        <a:spcAft>
                          <a:spcPts val="0"/>
                        </a:spcAft>
                      </a:pPr>
                      <a:r>
                        <a:rPr lang="en-US" sz="1000" b="0" i="1" u="none" strike="noStrike" dirty="0">
                          <a:solidFill>
                            <a:srgbClr val="7030A0"/>
                          </a:solidFill>
                          <a:effectLst/>
                          <a:latin typeface="Arial" panose="020B0604020202020204" pitchFamily="34" charset="0"/>
                          <a:ea typeface="Merriweather"/>
                        </a:rPr>
                        <a:t>Affect regulation</a:t>
                      </a:r>
                      <a:r>
                        <a:rPr lang="en-US" sz="1000" b="0" i="1" u="none" strike="noStrike" dirty="0">
                          <a:solidFill>
                            <a:srgbClr val="00B050"/>
                          </a:solidFill>
                          <a:effectLst/>
                          <a:latin typeface="Arial" panose="020B0604020202020204" pitchFamily="34" charset="0"/>
                          <a:ea typeface="Merriweather"/>
                        </a:rPr>
                        <a:t> </a:t>
                      </a:r>
                      <a:endParaRPr lang="en-US" sz="10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00B050"/>
                          </a:solidFill>
                          <a:effectLst/>
                          <a:latin typeface="Arial" panose="020B0604020202020204" pitchFamily="34" charset="0"/>
                          <a:ea typeface="Merriweather"/>
                        </a:rPr>
                        <a:t>Problem-solving</a:t>
                      </a:r>
                      <a:endParaRPr lang="en-US" sz="1000" b="0" i="0" u="none" strike="noStrike" dirty="0">
                        <a:effectLst/>
                        <a:latin typeface="Arial" panose="020B0604020202020204" pitchFamily="34" charset="0"/>
                      </a:endParaRPr>
                    </a:p>
                    <a:p>
                      <a:pPr marL="0" marR="0" algn="l" fontAlgn="t">
                        <a:lnSpc>
                          <a:spcPct val="115000"/>
                        </a:lnSpc>
                        <a:spcBef>
                          <a:spcPts val="0"/>
                        </a:spcBef>
                        <a:spcAft>
                          <a:spcPts val="0"/>
                        </a:spcAft>
                      </a:pPr>
                      <a:r>
                        <a:rPr lang="en-US" sz="1000" b="0" i="1" u="none" strike="noStrike" dirty="0">
                          <a:solidFill>
                            <a:srgbClr val="F79646"/>
                          </a:solidFill>
                          <a:effectLst/>
                          <a:latin typeface="Arial" panose="020B0604020202020204" pitchFamily="34" charset="0"/>
                          <a:ea typeface="Merriweather"/>
                        </a:rPr>
                        <a:t>Cognitive Restructuring</a:t>
                      </a:r>
                      <a:endParaRPr lang="en-US" sz="1000" b="0" i="0" u="none" strike="noStrike" dirty="0">
                        <a:effectLst/>
                        <a:latin typeface="Arial" panose="020B0604020202020204" pitchFamily="34" charset="0"/>
                      </a:endParaRPr>
                    </a:p>
                  </a:txBody>
                  <a:tcPr marL="67339" marR="67339" marT="9353"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690740742"/>
                  </a:ext>
                </a:extLst>
              </a:tr>
            </a:tbl>
          </a:graphicData>
        </a:graphic>
      </p:graphicFrame>
    </p:spTree>
    <p:extLst>
      <p:ext uri="{BB962C8B-B14F-4D97-AF65-F5344CB8AC3E}">
        <p14:creationId xmlns:p14="http://schemas.microsoft.com/office/powerpoint/2010/main" val="40362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E513001B-CEBD-C544-9089-48DC8969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366" y="189174"/>
            <a:ext cx="4773267" cy="6479652"/>
          </a:xfrm>
          <a:prstGeom prst="rect">
            <a:avLst/>
          </a:prstGeom>
        </p:spPr>
      </p:pic>
    </p:spTree>
    <p:extLst>
      <p:ext uri="{BB962C8B-B14F-4D97-AF65-F5344CB8AC3E}">
        <p14:creationId xmlns:p14="http://schemas.microsoft.com/office/powerpoint/2010/main" val="278472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0" descr="A picture containing indoor, floor, ceiling&#10;&#10;Description automatically generated">
            <a:extLst>
              <a:ext uri="{FF2B5EF4-FFF2-40B4-BE49-F238E27FC236}">
                <a16:creationId xmlns:a16="http://schemas.microsoft.com/office/drawing/2014/main" id="{C20E75BC-7F99-524A-8474-C96F3B218110}"/>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5422" r="1793" b="19779"/>
          <a:stretch/>
        </p:blipFill>
        <p:spPr>
          <a:xfrm>
            <a:off x="-113351" y="-14066"/>
            <a:ext cx="12415653" cy="6248559"/>
          </a:xfrm>
          <a:prstGeom prst="rect">
            <a:avLst/>
          </a:prstGeom>
        </p:spPr>
      </p:pic>
      <p:sp>
        <p:nvSpPr>
          <p:cNvPr id="15" name="TextBox 14">
            <a:extLst>
              <a:ext uri="{FF2B5EF4-FFF2-40B4-BE49-F238E27FC236}">
                <a16:creationId xmlns:a16="http://schemas.microsoft.com/office/drawing/2014/main" id="{D6FDBCA4-E266-1A4E-ADA8-C983FCC838D5}"/>
              </a:ext>
            </a:extLst>
          </p:cNvPr>
          <p:cNvSpPr txBox="1"/>
          <p:nvPr/>
        </p:nvSpPr>
        <p:spPr>
          <a:xfrm>
            <a:off x="236837" y="8889104"/>
            <a:ext cx="11808792" cy="237788"/>
          </a:xfrm>
          <a:prstGeom prst="rect">
            <a:avLst/>
          </a:prstGeom>
          <a:noFill/>
        </p:spPr>
        <p:txBody>
          <a:bodyPr wrap="square" rtlCol="0">
            <a:spAutoFit/>
          </a:bodyPr>
          <a:lstStyle/>
          <a:p>
            <a:r>
              <a:rPr lang="en-US" sz="900">
                <a:hlinkClick r:id="rId4" tooltip="http://commons.wikimedia.org/wiki/File:9000_Second_Floor_Hallway.jpg"/>
              </a:rPr>
              <a:t>This Photo</a:t>
            </a:r>
            <a:r>
              <a:rPr lang="en-US" sz="900"/>
              <a:t> by Unknown Author is licensed under </a:t>
            </a:r>
            <a:r>
              <a:rPr lang="en-US" sz="900">
                <a:hlinkClick r:id="rId5" tooltip="https://creativecommons.org/licenses/by-sa/3.0/"/>
              </a:rPr>
              <a:t>CC BY-SA</a:t>
            </a:r>
            <a:endParaRPr lang="en-US" sz="900"/>
          </a:p>
        </p:txBody>
      </p:sp>
      <p:sp>
        <p:nvSpPr>
          <p:cNvPr id="4" name="Rectangle: Rounded Corners 3">
            <a:extLst>
              <a:ext uri="{FF2B5EF4-FFF2-40B4-BE49-F238E27FC236}">
                <a16:creationId xmlns:a16="http://schemas.microsoft.com/office/drawing/2014/main" id="{BA84B57C-7A4C-4C6D-9168-87241DC5B80D}"/>
              </a:ext>
            </a:extLst>
          </p:cNvPr>
          <p:cNvSpPr/>
          <p:nvPr/>
        </p:nvSpPr>
        <p:spPr>
          <a:xfrm>
            <a:off x="4314323" y="524195"/>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Welcome to </a:t>
            </a:r>
            <a:r>
              <a:rPr lang="en-US" err="1">
                <a:ea typeface="Meiryo"/>
              </a:rPr>
              <a:t>PrESR</a:t>
            </a:r>
            <a:endParaRPr lang="en-US">
              <a:ea typeface="Meiryo"/>
            </a:endParaRPr>
          </a:p>
        </p:txBody>
      </p:sp>
      <p:sp>
        <p:nvSpPr>
          <p:cNvPr id="8" name="Rectangle: Rounded Corners 7">
            <a:extLst>
              <a:ext uri="{FF2B5EF4-FFF2-40B4-BE49-F238E27FC236}">
                <a16:creationId xmlns:a16="http://schemas.microsoft.com/office/drawing/2014/main" id="{F29339C8-827A-4B49-8260-E78505D8012B}"/>
              </a:ext>
            </a:extLst>
          </p:cNvPr>
          <p:cNvSpPr/>
          <p:nvPr/>
        </p:nvSpPr>
        <p:spPr>
          <a:xfrm>
            <a:off x="1967585" y="1975132"/>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Practice session</a:t>
            </a:r>
          </a:p>
        </p:txBody>
      </p:sp>
      <p:sp>
        <p:nvSpPr>
          <p:cNvPr id="10" name="Rectangle: Rounded Corners 9">
            <a:extLst>
              <a:ext uri="{FF2B5EF4-FFF2-40B4-BE49-F238E27FC236}">
                <a16:creationId xmlns:a16="http://schemas.microsoft.com/office/drawing/2014/main" id="{F47A9C85-095B-43E0-A0AF-DE0360BC9296}"/>
              </a:ext>
            </a:extLst>
          </p:cNvPr>
          <p:cNvSpPr/>
          <p:nvPr/>
        </p:nvSpPr>
        <p:spPr>
          <a:xfrm>
            <a:off x="111878" y="5194030"/>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back</a:t>
            </a:r>
          </a:p>
        </p:txBody>
      </p:sp>
      <p:sp>
        <p:nvSpPr>
          <p:cNvPr id="12" name="Rectangle: Rounded Corners 11">
            <a:extLst>
              <a:ext uri="{FF2B5EF4-FFF2-40B4-BE49-F238E27FC236}">
                <a16:creationId xmlns:a16="http://schemas.microsoft.com/office/drawing/2014/main" id="{0175223E-07EF-4132-AC39-196608E5AC0F}"/>
              </a:ext>
            </a:extLst>
          </p:cNvPr>
          <p:cNvSpPr/>
          <p:nvPr/>
        </p:nvSpPr>
        <p:spPr>
          <a:xfrm>
            <a:off x="9552121" y="5167392"/>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help</a:t>
            </a:r>
            <a:endParaRPr lang="en-US"/>
          </a:p>
        </p:txBody>
      </p:sp>
      <p:sp>
        <p:nvSpPr>
          <p:cNvPr id="14" name="Rectangle: Rounded Corners 13">
            <a:extLst>
              <a:ext uri="{FF2B5EF4-FFF2-40B4-BE49-F238E27FC236}">
                <a16:creationId xmlns:a16="http://schemas.microsoft.com/office/drawing/2014/main" id="{5EE74C41-0966-40C0-ABAA-A82F14988C52}"/>
              </a:ext>
            </a:extLst>
          </p:cNvPr>
          <p:cNvSpPr/>
          <p:nvPr/>
        </p:nvSpPr>
        <p:spPr>
          <a:xfrm>
            <a:off x="10896115" y="5168199"/>
            <a:ext cx="912677" cy="91267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eiryo"/>
              </a:rPr>
              <a:t>exit</a:t>
            </a:r>
            <a:endParaRPr lang="en-US"/>
          </a:p>
        </p:txBody>
      </p:sp>
      <p:sp>
        <p:nvSpPr>
          <p:cNvPr id="16" name="Rectangle: Rounded Corners 15">
            <a:extLst>
              <a:ext uri="{FF2B5EF4-FFF2-40B4-BE49-F238E27FC236}">
                <a16:creationId xmlns:a16="http://schemas.microsoft.com/office/drawing/2014/main" id="{267A65DD-A006-4186-B53E-14E918BBDF80}"/>
              </a:ext>
            </a:extLst>
          </p:cNvPr>
          <p:cNvSpPr/>
          <p:nvPr/>
        </p:nvSpPr>
        <p:spPr>
          <a:xfrm>
            <a:off x="6664111" y="1975132"/>
            <a:ext cx="3560304" cy="912677"/>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eiryo"/>
              </a:rPr>
              <a:t>Select </a:t>
            </a:r>
            <a:r>
              <a:rPr lang="en-US" dirty="0">
                <a:ea typeface="Meiryo"/>
              </a:rPr>
              <a:t>session</a:t>
            </a:r>
            <a:endParaRPr lang="en-US">
              <a:ea typeface="Meiryo"/>
            </a:endParaRPr>
          </a:p>
        </p:txBody>
      </p:sp>
    </p:spTree>
    <p:extLst>
      <p:ext uri="{BB962C8B-B14F-4D97-AF65-F5344CB8AC3E}">
        <p14:creationId xmlns:p14="http://schemas.microsoft.com/office/powerpoint/2010/main" val="713603994"/>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413424"/>
      </a:dk2>
      <a:lt2>
        <a:srgbClr val="E2E6E8"/>
      </a:lt2>
      <a:accent1>
        <a:srgbClr val="DA9071"/>
      </a:accent1>
      <a:accent2>
        <a:srgbClr val="BD9F57"/>
      </a:accent2>
      <a:accent3>
        <a:srgbClr val="9EA760"/>
      </a:accent3>
      <a:accent4>
        <a:srgbClr val="7CAF51"/>
      </a:accent4>
      <a:accent5>
        <a:srgbClr val="5AB556"/>
      </a:accent5>
      <a:accent6>
        <a:srgbClr val="53B477"/>
      </a:accent6>
      <a:hlink>
        <a:srgbClr val="5E899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9EAC4B6886C442A998A2F5F25C3B57" ma:contentTypeVersion="4" ma:contentTypeDescription="Create a new document." ma:contentTypeScope="" ma:versionID="16bd56a7abf1e0cf2593d6004db68826">
  <xsd:schema xmlns:xsd="http://www.w3.org/2001/XMLSchema" xmlns:xs="http://www.w3.org/2001/XMLSchema" xmlns:p="http://schemas.microsoft.com/office/2006/metadata/properties" xmlns:ns2="76b3399e-84d1-4340-bbca-4780a6acf698" targetNamespace="http://schemas.microsoft.com/office/2006/metadata/properties" ma:root="true" ma:fieldsID="ebdf75afcfa3dcbff55c4426e55652c0" ns2:_="">
    <xsd:import namespace="76b3399e-84d1-4340-bbca-4780a6acf6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b3399e-84d1-4340-bbca-4780a6acf6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88565C-9FC4-4DD5-826A-3D1AD41F64E4}">
  <ds:schemaRefs>
    <ds:schemaRef ds:uri="http://schemas.microsoft.com/office/2006/documentManagement/types"/>
    <ds:schemaRef ds:uri="http://schemas.openxmlformats.org/package/2006/metadata/core-properties"/>
    <ds:schemaRef ds:uri="76b3399e-84d1-4340-bbca-4780a6acf698"/>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48515BD-D4AC-4E58-8BD6-1B36D6C7B23E}">
  <ds:schemaRefs>
    <ds:schemaRef ds:uri="76b3399e-84d1-4340-bbca-4780a6acf6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6B79EAD-3305-46A3-AAEA-9FCC9CB0CA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3942</TotalTime>
  <Words>846</Words>
  <Application>Microsoft Macintosh PowerPoint</Application>
  <PresentationFormat>Widescreen</PresentationFormat>
  <Paragraphs>133</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Meiryo</vt:lpstr>
      <vt:lpstr>Arial</vt:lpstr>
      <vt:lpstr>Calibri</vt:lpstr>
      <vt:lpstr>Corbel</vt:lpstr>
      <vt:lpstr>ShojiVTI</vt:lpstr>
      <vt:lpstr>Practice Experiences for School Reintegration (PrESR)</vt:lpstr>
      <vt:lpstr>Introduction to the PrESR </vt:lpstr>
      <vt:lpstr>Sequence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Experiences for School Reintegration (PrESR)</dc:title>
  <dc:creator>Marraccini, Marisa Ellen</dc:creator>
  <cp:lastModifiedBy>Marraccini, Marisa Ellen</cp:lastModifiedBy>
  <cp:revision>20</cp:revision>
  <dcterms:created xsi:type="dcterms:W3CDTF">2020-12-10T16:05:49Z</dcterms:created>
  <dcterms:modified xsi:type="dcterms:W3CDTF">2021-01-11T14:30:35Z</dcterms:modified>
</cp:coreProperties>
</file>