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144"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93A12-E8B0-D9D0-599E-B78F93F27B1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3FB708B-B281-8F35-62D8-AEA252F314D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0A398D0-E7F4-006E-EF69-E61E4BD7C45D}"/>
              </a:ext>
            </a:extLst>
          </p:cNvPr>
          <p:cNvSpPr>
            <a:spLocks noGrp="1"/>
          </p:cNvSpPr>
          <p:nvPr>
            <p:ph type="dt" sz="half" idx="10"/>
          </p:nvPr>
        </p:nvSpPr>
        <p:spPr/>
        <p:txBody>
          <a:bodyPr/>
          <a:lstStyle/>
          <a:p>
            <a:fld id="{6920DDD7-2005-4EDF-BCC6-63ECE57A61C3}" type="datetimeFigureOut">
              <a:rPr lang="en-US" smtClean="0"/>
              <a:t>8/6/2024</a:t>
            </a:fld>
            <a:endParaRPr lang="en-US"/>
          </a:p>
        </p:txBody>
      </p:sp>
      <p:sp>
        <p:nvSpPr>
          <p:cNvPr id="5" name="Footer Placeholder 4">
            <a:extLst>
              <a:ext uri="{FF2B5EF4-FFF2-40B4-BE49-F238E27FC236}">
                <a16:creationId xmlns:a16="http://schemas.microsoft.com/office/drawing/2014/main" id="{E4A23B3F-77AF-930F-E117-24C1D8C811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569CB4-DDE1-7863-E8D3-BDF5C77A6199}"/>
              </a:ext>
            </a:extLst>
          </p:cNvPr>
          <p:cNvSpPr>
            <a:spLocks noGrp="1"/>
          </p:cNvSpPr>
          <p:nvPr>
            <p:ph type="sldNum" sz="quarter" idx="12"/>
          </p:nvPr>
        </p:nvSpPr>
        <p:spPr/>
        <p:txBody>
          <a:bodyPr/>
          <a:lstStyle/>
          <a:p>
            <a:fld id="{42F0F53B-F5AE-4381-B739-FFED99CC8CB3}" type="slidenum">
              <a:rPr lang="en-US" smtClean="0"/>
              <a:t>‹#›</a:t>
            </a:fld>
            <a:endParaRPr lang="en-US"/>
          </a:p>
        </p:txBody>
      </p:sp>
    </p:spTree>
    <p:extLst>
      <p:ext uri="{BB962C8B-B14F-4D97-AF65-F5344CB8AC3E}">
        <p14:creationId xmlns:p14="http://schemas.microsoft.com/office/powerpoint/2010/main" val="42348822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172F3-0AA8-7710-8DE8-9C31B380E0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FF1CB28-E7BA-3CDE-F72A-20A2F9735B1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508D21-CE1B-4A24-F70E-7EBF8BA682AD}"/>
              </a:ext>
            </a:extLst>
          </p:cNvPr>
          <p:cNvSpPr>
            <a:spLocks noGrp="1"/>
          </p:cNvSpPr>
          <p:nvPr>
            <p:ph type="dt" sz="half" idx="10"/>
          </p:nvPr>
        </p:nvSpPr>
        <p:spPr/>
        <p:txBody>
          <a:bodyPr/>
          <a:lstStyle/>
          <a:p>
            <a:fld id="{6920DDD7-2005-4EDF-BCC6-63ECE57A61C3}" type="datetimeFigureOut">
              <a:rPr lang="en-US" smtClean="0"/>
              <a:t>8/6/2024</a:t>
            </a:fld>
            <a:endParaRPr lang="en-US"/>
          </a:p>
        </p:txBody>
      </p:sp>
      <p:sp>
        <p:nvSpPr>
          <p:cNvPr id="5" name="Footer Placeholder 4">
            <a:extLst>
              <a:ext uri="{FF2B5EF4-FFF2-40B4-BE49-F238E27FC236}">
                <a16:creationId xmlns:a16="http://schemas.microsoft.com/office/drawing/2014/main" id="{06E70DE2-F948-460D-6EE0-765C155CF6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A2EF09-AD6E-A7B5-F3BF-021F90F5301F}"/>
              </a:ext>
            </a:extLst>
          </p:cNvPr>
          <p:cNvSpPr>
            <a:spLocks noGrp="1"/>
          </p:cNvSpPr>
          <p:nvPr>
            <p:ph type="sldNum" sz="quarter" idx="12"/>
          </p:nvPr>
        </p:nvSpPr>
        <p:spPr/>
        <p:txBody>
          <a:bodyPr/>
          <a:lstStyle/>
          <a:p>
            <a:fld id="{42F0F53B-F5AE-4381-B739-FFED99CC8CB3}" type="slidenum">
              <a:rPr lang="en-US" smtClean="0"/>
              <a:t>‹#›</a:t>
            </a:fld>
            <a:endParaRPr lang="en-US"/>
          </a:p>
        </p:txBody>
      </p:sp>
    </p:spTree>
    <p:extLst>
      <p:ext uri="{BB962C8B-B14F-4D97-AF65-F5344CB8AC3E}">
        <p14:creationId xmlns:p14="http://schemas.microsoft.com/office/powerpoint/2010/main" val="14304827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EFBEDD-10B3-B1FA-1DDB-AB1BB91CC19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223CD5F-8650-8D39-E746-0BC17612C70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69DB46-465B-9356-D93C-63B2D6BD71B6}"/>
              </a:ext>
            </a:extLst>
          </p:cNvPr>
          <p:cNvSpPr>
            <a:spLocks noGrp="1"/>
          </p:cNvSpPr>
          <p:nvPr>
            <p:ph type="dt" sz="half" idx="10"/>
          </p:nvPr>
        </p:nvSpPr>
        <p:spPr/>
        <p:txBody>
          <a:bodyPr/>
          <a:lstStyle/>
          <a:p>
            <a:fld id="{6920DDD7-2005-4EDF-BCC6-63ECE57A61C3}" type="datetimeFigureOut">
              <a:rPr lang="en-US" smtClean="0"/>
              <a:t>8/6/2024</a:t>
            </a:fld>
            <a:endParaRPr lang="en-US"/>
          </a:p>
        </p:txBody>
      </p:sp>
      <p:sp>
        <p:nvSpPr>
          <p:cNvPr id="5" name="Footer Placeholder 4">
            <a:extLst>
              <a:ext uri="{FF2B5EF4-FFF2-40B4-BE49-F238E27FC236}">
                <a16:creationId xmlns:a16="http://schemas.microsoft.com/office/drawing/2014/main" id="{FE47DC4A-2595-C38A-602B-D6BAEBAE88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EC75E3-26CA-3A8C-C4A2-1FB5655EFC12}"/>
              </a:ext>
            </a:extLst>
          </p:cNvPr>
          <p:cNvSpPr>
            <a:spLocks noGrp="1"/>
          </p:cNvSpPr>
          <p:nvPr>
            <p:ph type="sldNum" sz="quarter" idx="12"/>
          </p:nvPr>
        </p:nvSpPr>
        <p:spPr/>
        <p:txBody>
          <a:bodyPr/>
          <a:lstStyle/>
          <a:p>
            <a:fld id="{42F0F53B-F5AE-4381-B739-FFED99CC8CB3}" type="slidenum">
              <a:rPr lang="en-US" smtClean="0"/>
              <a:t>‹#›</a:t>
            </a:fld>
            <a:endParaRPr lang="en-US"/>
          </a:p>
        </p:txBody>
      </p:sp>
    </p:spTree>
    <p:extLst>
      <p:ext uri="{BB962C8B-B14F-4D97-AF65-F5344CB8AC3E}">
        <p14:creationId xmlns:p14="http://schemas.microsoft.com/office/powerpoint/2010/main" val="1187326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FC829-1BB1-1504-363E-B6E7E8A9242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830A61A-5521-9E83-446E-1AEDD5561FD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EF1D14-238A-6124-4C95-E95D72AED308}"/>
              </a:ext>
            </a:extLst>
          </p:cNvPr>
          <p:cNvSpPr>
            <a:spLocks noGrp="1"/>
          </p:cNvSpPr>
          <p:nvPr>
            <p:ph type="dt" sz="half" idx="10"/>
          </p:nvPr>
        </p:nvSpPr>
        <p:spPr/>
        <p:txBody>
          <a:bodyPr/>
          <a:lstStyle/>
          <a:p>
            <a:fld id="{6920DDD7-2005-4EDF-BCC6-63ECE57A61C3}" type="datetimeFigureOut">
              <a:rPr lang="en-US" smtClean="0"/>
              <a:t>8/6/2024</a:t>
            </a:fld>
            <a:endParaRPr lang="en-US"/>
          </a:p>
        </p:txBody>
      </p:sp>
      <p:sp>
        <p:nvSpPr>
          <p:cNvPr id="5" name="Footer Placeholder 4">
            <a:extLst>
              <a:ext uri="{FF2B5EF4-FFF2-40B4-BE49-F238E27FC236}">
                <a16:creationId xmlns:a16="http://schemas.microsoft.com/office/drawing/2014/main" id="{0E5FD367-9F7B-CC45-0F56-804B767EE3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AB2531-F6BF-D8AE-D0A6-77EA6042F624}"/>
              </a:ext>
            </a:extLst>
          </p:cNvPr>
          <p:cNvSpPr>
            <a:spLocks noGrp="1"/>
          </p:cNvSpPr>
          <p:nvPr>
            <p:ph type="sldNum" sz="quarter" idx="12"/>
          </p:nvPr>
        </p:nvSpPr>
        <p:spPr/>
        <p:txBody>
          <a:bodyPr/>
          <a:lstStyle/>
          <a:p>
            <a:fld id="{42F0F53B-F5AE-4381-B739-FFED99CC8CB3}" type="slidenum">
              <a:rPr lang="en-US" smtClean="0"/>
              <a:t>‹#›</a:t>
            </a:fld>
            <a:endParaRPr lang="en-US"/>
          </a:p>
        </p:txBody>
      </p:sp>
    </p:spTree>
    <p:extLst>
      <p:ext uri="{BB962C8B-B14F-4D97-AF65-F5344CB8AC3E}">
        <p14:creationId xmlns:p14="http://schemas.microsoft.com/office/powerpoint/2010/main" val="18739867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6D91A-FE92-42EC-81E7-7427C38D3CD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19BB244-7DAF-6E50-9834-FF145BBE012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902EADC-406A-1F52-3DD7-4EBCE293DC17}"/>
              </a:ext>
            </a:extLst>
          </p:cNvPr>
          <p:cNvSpPr>
            <a:spLocks noGrp="1"/>
          </p:cNvSpPr>
          <p:nvPr>
            <p:ph type="dt" sz="half" idx="10"/>
          </p:nvPr>
        </p:nvSpPr>
        <p:spPr/>
        <p:txBody>
          <a:bodyPr/>
          <a:lstStyle/>
          <a:p>
            <a:fld id="{6920DDD7-2005-4EDF-BCC6-63ECE57A61C3}" type="datetimeFigureOut">
              <a:rPr lang="en-US" smtClean="0"/>
              <a:t>8/6/2024</a:t>
            </a:fld>
            <a:endParaRPr lang="en-US"/>
          </a:p>
        </p:txBody>
      </p:sp>
      <p:sp>
        <p:nvSpPr>
          <p:cNvPr id="5" name="Footer Placeholder 4">
            <a:extLst>
              <a:ext uri="{FF2B5EF4-FFF2-40B4-BE49-F238E27FC236}">
                <a16:creationId xmlns:a16="http://schemas.microsoft.com/office/drawing/2014/main" id="{D703D8A9-7C02-1657-178B-CFD148D91A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CBDE0B-0B68-DD80-8049-C3211DA13248}"/>
              </a:ext>
            </a:extLst>
          </p:cNvPr>
          <p:cNvSpPr>
            <a:spLocks noGrp="1"/>
          </p:cNvSpPr>
          <p:nvPr>
            <p:ph type="sldNum" sz="quarter" idx="12"/>
          </p:nvPr>
        </p:nvSpPr>
        <p:spPr/>
        <p:txBody>
          <a:bodyPr/>
          <a:lstStyle/>
          <a:p>
            <a:fld id="{42F0F53B-F5AE-4381-B739-FFED99CC8CB3}" type="slidenum">
              <a:rPr lang="en-US" smtClean="0"/>
              <a:t>‹#›</a:t>
            </a:fld>
            <a:endParaRPr lang="en-US"/>
          </a:p>
        </p:txBody>
      </p:sp>
    </p:spTree>
    <p:extLst>
      <p:ext uri="{BB962C8B-B14F-4D97-AF65-F5344CB8AC3E}">
        <p14:creationId xmlns:p14="http://schemas.microsoft.com/office/powerpoint/2010/main" val="1492586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F9B56-6FB3-6AE6-863C-0B9DA6D61E4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7667B02-15A0-2692-FC42-1FD83585E80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9EBCDB3-2FCA-7C28-E9D5-93F9EC50D82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AEECFF8-CC66-B9BF-0937-074939A342EF}"/>
              </a:ext>
            </a:extLst>
          </p:cNvPr>
          <p:cNvSpPr>
            <a:spLocks noGrp="1"/>
          </p:cNvSpPr>
          <p:nvPr>
            <p:ph type="dt" sz="half" idx="10"/>
          </p:nvPr>
        </p:nvSpPr>
        <p:spPr/>
        <p:txBody>
          <a:bodyPr/>
          <a:lstStyle/>
          <a:p>
            <a:fld id="{6920DDD7-2005-4EDF-BCC6-63ECE57A61C3}" type="datetimeFigureOut">
              <a:rPr lang="en-US" smtClean="0"/>
              <a:t>8/6/2024</a:t>
            </a:fld>
            <a:endParaRPr lang="en-US"/>
          </a:p>
        </p:txBody>
      </p:sp>
      <p:sp>
        <p:nvSpPr>
          <p:cNvPr id="6" name="Footer Placeholder 5">
            <a:extLst>
              <a:ext uri="{FF2B5EF4-FFF2-40B4-BE49-F238E27FC236}">
                <a16:creationId xmlns:a16="http://schemas.microsoft.com/office/drawing/2014/main" id="{DB6B06CC-F79F-4DBC-E498-E3AA15D241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2F65CD-418C-2EF3-36C1-39254DC07B7C}"/>
              </a:ext>
            </a:extLst>
          </p:cNvPr>
          <p:cNvSpPr>
            <a:spLocks noGrp="1"/>
          </p:cNvSpPr>
          <p:nvPr>
            <p:ph type="sldNum" sz="quarter" idx="12"/>
          </p:nvPr>
        </p:nvSpPr>
        <p:spPr/>
        <p:txBody>
          <a:bodyPr/>
          <a:lstStyle/>
          <a:p>
            <a:fld id="{42F0F53B-F5AE-4381-B739-FFED99CC8CB3}" type="slidenum">
              <a:rPr lang="en-US" smtClean="0"/>
              <a:t>‹#›</a:t>
            </a:fld>
            <a:endParaRPr lang="en-US"/>
          </a:p>
        </p:txBody>
      </p:sp>
    </p:spTree>
    <p:extLst>
      <p:ext uri="{BB962C8B-B14F-4D97-AF65-F5344CB8AC3E}">
        <p14:creationId xmlns:p14="http://schemas.microsoft.com/office/powerpoint/2010/main" val="41186953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60EC8-8A7D-424B-D267-3F4A33DD60C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F46181F-CEAA-7050-48C3-3C26BAFA0AE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E3B247B-DF3A-43E5-9C68-A18DDE1BCBC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6945C70-F887-A9DA-78C7-29A91A0FFD9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1E22C66-5046-1A86-569E-D784A4F0321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424C610-A21D-11B4-E86C-B44233642D64}"/>
              </a:ext>
            </a:extLst>
          </p:cNvPr>
          <p:cNvSpPr>
            <a:spLocks noGrp="1"/>
          </p:cNvSpPr>
          <p:nvPr>
            <p:ph type="dt" sz="half" idx="10"/>
          </p:nvPr>
        </p:nvSpPr>
        <p:spPr/>
        <p:txBody>
          <a:bodyPr/>
          <a:lstStyle/>
          <a:p>
            <a:fld id="{6920DDD7-2005-4EDF-BCC6-63ECE57A61C3}" type="datetimeFigureOut">
              <a:rPr lang="en-US" smtClean="0"/>
              <a:t>8/6/2024</a:t>
            </a:fld>
            <a:endParaRPr lang="en-US"/>
          </a:p>
        </p:txBody>
      </p:sp>
      <p:sp>
        <p:nvSpPr>
          <p:cNvPr id="8" name="Footer Placeholder 7">
            <a:extLst>
              <a:ext uri="{FF2B5EF4-FFF2-40B4-BE49-F238E27FC236}">
                <a16:creationId xmlns:a16="http://schemas.microsoft.com/office/drawing/2014/main" id="{83A0A6BD-AEB8-DC8E-09AD-E431D464A22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98C2D29-B75C-6993-06E2-15696F7FDC2F}"/>
              </a:ext>
            </a:extLst>
          </p:cNvPr>
          <p:cNvSpPr>
            <a:spLocks noGrp="1"/>
          </p:cNvSpPr>
          <p:nvPr>
            <p:ph type="sldNum" sz="quarter" idx="12"/>
          </p:nvPr>
        </p:nvSpPr>
        <p:spPr/>
        <p:txBody>
          <a:bodyPr/>
          <a:lstStyle/>
          <a:p>
            <a:fld id="{42F0F53B-F5AE-4381-B739-FFED99CC8CB3}" type="slidenum">
              <a:rPr lang="en-US" smtClean="0"/>
              <a:t>‹#›</a:t>
            </a:fld>
            <a:endParaRPr lang="en-US"/>
          </a:p>
        </p:txBody>
      </p:sp>
    </p:spTree>
    <p:extLst>
      <p:ext uri="{BB962C8B-B14F-4D97-AF65-F5344CB8AC3E}">
        <p14:creationId xmlns:p14="http://schemas.microsoft.com/office/powerpoint/2010/main" val="28073072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C2619-969A-5EA0-4187-FE3722C8EC4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1EC1E93-3BC1-957D-0026-D3D77DCDF448}"/>
              </a:ext>
            </a:extLst>
          </p:cNvPr>
          <p:cNvSpPr>
            <a:spLocks noGrp="1"/>
          </p:cNvSpPr>
          <p:nvPr>
            <p:ph type="dt" sz="half" idx="10"/>
          </p:nvPr>
        </p:nvSpPr>
        <p:spPr/>
        <p:txBody>
          <a:bodyPr/>
          <a:lstStyle/>
          <a:p>
            <a:fld id="{6920DDD7-2005-4EDF-BCC6-63ECE57A61C3}" type="datetimeFigureOut">
              <a:rPr lang="en-US" smtClean="0"/>
              <a:t>8/6/2024</a:t>
            </a:fld>
            <a:endParaRPr lang="en-US"/>
          </a:p>
        </p:txBody>
      </p:sp>
      <p:sp>
        <p:nvSpPr>
          <p:cNvPr id="4" name="Footer Placeholder 3">
            <a:extLst>
              <a:ext uri="{FF2B5EF4-FFF2-40B4-BE49-F238E27FC236}">
                <a16:creationId xmlns:a16="http://schemas.microsoft.com/office/drawing/2014/main" id="{C8FAD743-A9AC-F8C6-4061-AC4DEC1CB2B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9FC706C-2252-6AF3-A997-10CA9AC512C8}"/>
              </a:ext>
            </a:extLst>
          </p:cNvPr>
          <p:cNvSpPr>
            <a:spLocks noGrp="1"/>
          </p:cNvSpPr>
          <p:nvPr>
            <p:ph type="sldNum" sz="quarter" idx="12"/>
          </p:nvPr>
        </p:nvSpPr>
        <p:spPr/>
        <p:txBody>
          <a:bodyPr/>
          <a:lstStyle/>
          <a:p>
            <a:fld id="{42F0F53B-F5AE-4381-B739-FFED99CC8CB3}" type="slidenum">
              <a:rPr lang="en-US" smtClean="0"/>
              <a:t>‹#›</a:t>
            </a:fld>
            <a:endParaRPr lang="en-US"/>
          </a:p>
        </p:txBody>
      </p:sp>
    </p:spTree>
    <p:extLst>
      <p:ext uri="{BB962C8B-B14F-4D97-AF65-F5344CB8AC3E}">
        <p14:creationId xmlns:p14="http://schemas.microsoft.com/office/powerpoint/2010/main" val="3273887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0CDFC8-5D2B-F303-FC9F-712707542003}"/>
              </a:ext>
            </a:extLst>
          </p:cNvPr>
          <p:cNvSpPr>
            <a:spLocks noGrp="1"/>
          </p:cNvSpPr>
          <p:nvPr>
            <p:ph type="dt" sz="half" idx="10"/>
          </p:nvPr>
        </p:nvSpPr>
        <p:spPr/>
        <p:txBody>
          <a:bodyPr/>
          <a:lstStyle/>
          <a:p>
            <a:fld id="{6920DDD7-2005-4EDF-BCC6-63ECE57A61C3}" type="datetimeFigureOut">
              <a:rPr lang="en-US" smtClean="0"/>
              <a:t>8/6/2024</a:t>
            </a:fld>
            <a:endParaRPr lang="en-US"/>
          </a:p>
        </p:txBody>
      </p:sp>
      <p:sp>
        <p:nvSpPr>
          <p:cNvPr id="3" name="Footer Placeholder 2">
            <a:extLst>
              <a:ext uri="{FF2B5EF4-FFF2-40B4-BE49-F238E27FC236}">
                <a16:creationId xmlns:a16="http://schemas.microsoft.com/office/drawing/2014/main" id="{78239F9A-FCE7-5655-6ACA-A5CF986F602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DDB47D1-655F-7D20-ED46-2CEE2FC7E01D}"/>
              </a:ext>
            </a:extLst>
          </p:cNvPr>
          <p:cNvSpPr>
            <a:spLocks noGrp="1"/>
          </p:cNvSpPr>
          <p:nvPr>
            <p:ph type="sldNum" sz="quarter" idx="12"/>
          </p:nvPr>
        </p:nvSpPr>
        <p:spPr/>
        <p:txBody>
          <a:bodyPr/>
          <a:lstStyle/>
          <a:p>
            <a:fld id="{42F0F53B-F5AE-4381-B739-FFED99CC8CB3}" type="slidenum">
              <a:rPr lang="en-US" smtClean="0"/>
              <a:t>‹#›</a:t>
            </a:fld>
            <a:endParaRPr lang="en-US"/>
          </a:p>
        </p:txBody>
      </p:sp>
    </p:spTree>
    <p:extLst>
      <p:ext uri="{BB962C8B-B14F-4D97-AF65-F5344CB8AC3E}">
        <p14:creationId xmlns:p14="http://schemas.microsoft.com/office/powerpoint/2010/main" val="13145854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E8101-AF6C-9051-AE64-82E015108B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F5EDAAA-7888-E14E-F6E7-D04DE5B6961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F0A2B52-2C66-3041-2312-962274F386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9280CE-7F63-B03C-8B40-5591713B6A6E}"/>
              </a:ext>
            </a:extLst>
          </p:cNvPr>
          <p:cNvSpPr>
            <a:spLocks noGrp="1"/>
          </p:cNvSpPr>
          <p:nvPr>
            <p:ph type="dt" sz="half" idx="10"/>
          </p:nvPr>
        </p:nvSpPr>
        <p:spPr/>
        <p:txBody>
          <a:bodyPr/>
          <a:lstStyle/>
          <a:p>
            <a:fld id="{6920DDD7-2005-4EDF-BCC6-63ECE57A61C3}" type="datetimeFigureOut">
              <a:rPr lang="en-US" smtClean="0"/>
              <a:t>8/6/2024</a:t>
            </a:fld>
            <a:endParaRPr lang="en-US"/>
          </a:p>
        </p:txBody>
      </p:sp>
      <p:sp>
        <p:nvSpPr>
          <p:cNvPr id="6" name="Footer Placeholder 5">
            <a:extLst>
              <a:ext uri="{FF2B5EF4-FFF2-40B4-BE49-F238E27FC236}">
                <a16:creationId xmlns:a16="http://schemas.microsoft.com/office/drawing/2014/main" id="{1CBD2202-8726-BBB3-E291-EBA706FD85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5B0ED7-BF8E-F118-50B5-0D8FEF10A3A7}"/>
              </a:ext>
            </a:extLst>
          </p:cNvPr>
          <p:cNvSpPr>
            <a:spLocks noGrp="1"/>
          </p:cNvSpPr>
          <p:nvPr>
            <p:ph type="sldNum" sz="quarter" idx="12"/>
          </p:nvPr>
        </p:nvSpPr>
        <p:spPr/>
        <p:txBody>
          <a:bodyPr/>
          <a:lstStyle/>
          <a:p>
            <a:fld id="{42F0F53B-F5AE-4381-B739-FFED99CC8CB3}" type="slidenum">
              <a:rPr lang="en-US" smtClean="0"/>
              <a:t>‹#›</a:t>
            </a:fld>
            <a:endParaRPr lang="en-US"/>
          </a:p>
        </p:txBody>
      </p:sp>
    </p:spTree>
    <p:extLst>
      <p:ext uri="{BB962C8B-B14F-4D97-AF65-F5344CB8AC3E}">
        <p14:creationId xmlns:p14="http://schemas.microsoft.com/office/powerpoint/2010/main" val="37631258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7C482-0D33-E270-ABC6-F700CF72AD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C9089B4-6019-6FB1-D1CE-B1816FFF283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2B3FF70-76BF-63C1-6DA3-BEDB123729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8B02C2-082C-6787-81CE-0202F102BC4B}"/>
              </a:ext>
            </a:extLst>
          </p:cNvPr>
          <p:cNvSpPr>
            <a:spLocks noGrp="1"/>
          </p:cNvSpPr>
          <p:nvPr>
            <p:ph type="dt" sz="half" idx="10"/>
          </p:nvPr>
        </p:nvSpPr>
        <p:spPr/>
        <p:txBody>
          <a:bodyPr/>
          <a:lstStyle/>
          <a:p>
            <a:fld id="{6920DDD7-2005-4EDF-BCC6-63ECE57A61C3}" type="datetimeFigureOut">
              <a:rPr lang="en-US" smtClean="0"/>
              <a:t>8/6/2024</a:t>
            </a:fld>
            <a:endParaRPr lang="en-US"/>
          </a:p>
        </p:txBody>
      </p:sp>
      <p:sp>
        <p:nvSpPr>
          <p:cNvPr id="6" name="Footer Placeholder 5">
            <a:extLst>
              <a:ext uri="{FF2B5EF4-FFF2-40B4-BE49-F238E27FC236}">
                <a16:creationId xmlns:a16="http://schemas.microsoft.com/office/drawing/2014/main" id="{0E0D7AA4-C99D-1C78-BDFF-9E07F81AEC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1B4CCA-C574-2CD3-6EAC-8615D94CC9E6}"/>
              </a:ext>
            </a:extLst>
          </p:cNvPr>
          <p:cNvSpPr>
            <a:spLocks noGrp="1"/>
          </p:cNvSpPr>
          <p:nvPr>
            <p:ph type="sldNum" sz="quarter" idx="12"/>
          </p:nvPr>
        </p:nvSpPr>
        <p:spPr/>
        <p:txBody>
          <a:bodyPr/>
          <a:lstStyle/>
          <a:p>
            <a:fld id="{42F0F53B-F5AE-4381-B739-FFED99CC8CB3}" type="slidenum">
              <a:rPr lang="en-US" smtClean="0"/>
              <a:t>‹#›</a:t>
            </a:fld>
            <a:endParaRPr lang="en-US"/>
          </a:p>
        </p:txBody>
      </p:sp>
    </p:spTree>
    <p:extLst>
      <p:ext uri="{BB962C8B-B14F-4D97-AF65-F5344CB8AC3E}">
        <p14:creationId xmlns:p14="http://schemas.microsoft.com/office/powerpoint/2010/main" val="32761235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F679045-E586-1F8F-057F-943D198A9D4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E8A406F-8163-6EB3-1FF4-DC1A40B30B2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52724B-3AB0-343E-4A65-3D21E99C7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920DDD7-2005-4EDF-BCC6-63ECE57A61C3}" type="datetimeFigureOut">
              <a:rPr lang="en-US" smtClean="0"/>
              <a:t>8/6/2024</a:t>
            </a:fld>
            <a:endParaRPr lang="en-US"/>
          </a:p>
        </p:txBody>
      </p:sp>
      <p:sp>
        <p:nvSpPr>
          <p:cNvPr id="5" name="Footer Placeholder 4">
            <a:extLst>
              <a:ext uri="{FF2B5EF4-FFF2-40B4-BE49-F238E27FC236}">
                <a16:creationId xmlns:a16="http://schemas.microsoft.com/office/drawing/2014/main" id="{32424EE7-34B6-4B20-472E-555D7D9E8ED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29B43B4A-B42F-AD9D-6AEE-82A03B4911F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2F0F53B-F5AE-4381-B739-FFED99CC8CB3}" type="slidenum">
              <a:rPr lang="en-US" smtClean="0"/>
              <a:t>‹#›</a:t>
            </a:fld>
            <a:endParaRPr lang="en-US"/>
          </a:p>
        </p:txBody>
      </p:sp>
    </p:spTree>
    <p:extLst>
      <p:ext uri="{BB962C8B-B14F-4D97-AF65-F5344CB8AC3E}">
        <p14:creationId xmlns:p14="http://schemas.microsoft.com/office/powerpoint/2010/main" val="15179909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www.nosinmishijos.com/search/label/Para%20regalar%20y%20regalarse" TargetMode="External"/><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s://modaybienestar.blogspot.com/2015/11/pijamas-mr-wonderful-for-oysho-nueva.html" TargetMode="External"/><Relationship Id="rId2" Type="http://schemas.openxmlformats.org/officeDocument/2006/relationships/image" Target="../media/image8.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F3E416D2-D994-4F7A-8F62-B28B11BEB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pic>
        <p:nvPicPr>
          <p:cNvPr id="16" name="Picture 15" descr="Vista superior de dos blusas sobre tablas de madera">
            <a:extLst>
              <a:ext uri="{FF2B5EF4-FFF2-40B4-BE49-F238E27FC236}">
                <a16:creationId xmlns:a16="http://schemas.microsoft.com/office/drawing/2014/main" id="{2F83D353-3783-037C-7DF4-B0CA46A88682}"/>
              </a:ext>
            </a:extLst>
          </p:cNvPr>
          <p:cNvPicPr>
            <a:picLocks noChangeAspect="1"/>
          </p:cNvPicPr>
          <p:nvPr/>
        </p:nvPicPr>
        <p:blipFill>
          <a:blip r:embed="rId2"/>
          <a:srcRect t="13120" r="-1" b="2588"/>
          <a:stretch/>
        </p:blipFill>
        <p:spPr>
          <a:xfrm>
            <a:off x="1524" y="10"/>
            <a:ext cx="12188952" cy="6857990"/>
          </a:xfrm>
          <a:prstGeom prst="rect">
            <a:avLst/>
          </a:prstGeom>
        </p:spPr>
      </p:pic>
      <p:sp>
        <p:nvSpPr>
          <p:cNvPr id="17" name="Freeform: Shape 16">
            <a:extLst>
              <a:ext uri="{FF2B5EF4-FFF2-40B4-BE49-F238E27FC236}">
                <a16:creationId xmlns:a16="http://schemas.microsoft.com/office/drawing/2014/main" id="{FB27C166-470E-467E-9E9E-E235EEF3C0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824691" y="0"/>
            <a:ext cx="7365784" cy="6858000"/>
          </a:xfrm>
          <a:custGeom>
            <a:avLst/>
            <a:gdLst>
              <a:gd name="connsiteX0" fmla="*/ 5742761 w 7365784"/>
              <a:gd name="connsiteY0" fmla="*/ 0 h 6858000"/>
              <a:gd name="connsiteX1" fmla="*/ 3076369 w 7365784"/>
              <a:gd name="connsiteY1" fmla="*/ 0 h 6858000"/>
              <a:gd name="connsiteX2" fmla="*/ 1949196 w 7365784"/>
              <a:gd name="connsiteY2" fmla="*/ 0 h 6858000"/>
              <a:gd name="connsiteX3" fmla="*/ 1583228 w 7365784"/>
              <a:gd name="connsiteY3" fmla="*/ 0 h 6858000"/>
              <a:gd name="connsiteX4" fmla="*/ 1457787 w 7365784"/>
              <a:gd name="connsiteY4" fmla="*/ 0 h 6858000"/>
              <a:gd name="connsiteX5" fmla="*/ 1445578 w 7365784"/>
              <a:gd name="connsiteY5" fmla="*/ 0 h 6858000"/>
              <a:gd name="connsiteX6" fmla="*/ 571708 w 7365784"/>
              <a:gd name="connsiteY6" fmla="*/ 0 h 6858000"/>
              <a:gd name="connsiteX7" fmla="*/ 237757 w 7365784"/>
              <a:gd name="connsiteY7" fmla="*/ 0 h 6858000"/>
              <a:gd name="connsiteX8" fmla="*/ 205161 w 7365784"/>
              <a:gd name="connsiteY8" fmla="*/ 0 h 6858000"/>
              <a:gd name="connsiteX9" fmla="*/ 0 w 7365784"/>
              <a:gd name="connsiteY9" fmla="*/ 0 h 6858000"/>
              <a:gd name="connsiteX10" fmla="*/ 0 w 7365784"/>
              <a:gd name="connsiteY10" fmla="*/ 6858000 h 6858000"/>
              <a:gd name="connsiteX11" fmla="*/ 205161 w 7365784"/>
              <a:gd name="connsiteY11" fmla="*/ 6858000 h 6858000"/>
              <a:gd name="connsiteX12" fmla="*/ 237757 w 7365784"/>
              <a:gd name="connsiteY12" fmla="*/ 6858000 h 6858000"/>
              <a:gd name="connsiteX13" fmla="*/ 571708 w 7365784"/>
              <a:gd name="connsiteY13" fmla="*/ 6858000 h 6858000"/>
              <a:gd name="connsiteX14" fmla="*/ 1274834 w 7365784"/>
              <a:gd name="connsiteY14" fmla="*/ 6858000 h 6858000"/>
              <a:gd name="connsiteX15" fmla="*/ 1445578 w 7365784"/>
              <a:gd name="connsiteY15" fmla="*/ 6858000 h 6858000"/>
              <a:gd name="connsiteX16" fmla="*/ 1457787 w 7365784"/>
              <a:gd name="connsiteY16" fmla="*/ 6858000 h 6858000"/>
              <a:gd name="connsiteX17" fmla="*/ 1949196 w 7365784"/>
              <a:gd name="connsiteY17" fmla="*/ 6858000 h 6858000"/>
              <a:gd name="connsiteX18" fmla="*/ 3076369 w 7365784"/>
              <a:gd name="connsiteY18" fmla="*/ 6858000 h 6858000"/>
              <a:gd name="connsiteX19" fmla="*/ 4863030 w 7365784"/>
              <a:gd name="connsiteY19" fmla="*/ 6858000 h 6858000"/>
              <a:gd name="connsiteX20" fmla="*/ 4974786 w 7365784"/>
              <a:gd name="connsiteY20" fmla="*/ 6780599 h 6858000"/>
              <a:gd name="connsiteX21" fmla="*/ 5491434 w 7365784"/>
              <a:gd name="connsiteY21" fmla="*/ 6374814 h 6858000"/>
              <a:gd name="connsiteX22" fmla="*/ 7365784 w 7365784"/>
              <a:gd name="connsiteY22" fmla="*/ 3621656 h 6858000"/>
              <a:gd name="connsiteX23" fmla="*/ 5764885 w 7365784"/>
              <a:gd name="connsiteY23"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365784" h="6858000">
                <a:moveTo>
                  <a:pt x="5742761" y="0"/>
                </a:moveTo>
                <a:lnTo>
                  <a:pt x="3076369" y="0"/>
                </a:lnTo>
                <a:lnTo>
                  <a:pt x="1949196" y="0"/>
                </a:lnTo>
                <a:lnTo>
                  <a:pt x="1583228" y="0"/>
                </a:lnTo>
                <a:lnTo>
                  <a:pt x="1457787" y="0"/>
                </a:lnTo>
                <a:lnTo>
                  <a:pt x="1445578" y="0"/>
                </a:lnTo>
                <a:lnTo>
                  <a:pt x="571708" y="0"/>
                </a:lnTo>
                <a:lnTo>
                  <a:pt x="237757" y="0"/>
                </a:lnTo>
                <a:lnTo>
                  <a:pt x="205161" y="0"/>
                </a:lnTo>
                <a:lnTo>
                  <a:pt x="0" y="0"/>
                </a:lnTo>
                <a:lnTo>
                  <a:pt x="0" y="6858000"/>
                </a:lnTo>
                <a:lnTo>
                  <a:pt x="205161" y="6858000"/>
                </a:lnTo>
                <a:lnTo>
                  <a:pt x="237757" y="6858000"/>
                </a:lnTo>
                <a:lnTo>
                  <a:pt x="571708" y="6858000"/>
                </a:lnTo>
                <a:lnTo>
                  <a:pt x="1274834" y="6858000"/>
                </a:lnTo>
                <a:lnTo>
                  <a:pt x="1445578" y="6858000"/>
                </a:lnTo>
                <a:lnTo>
                  <a:pt x="1457787" y="6858000"/>
                </a:lnTo>
                <a:lnTo>
                  <a:pt x="1949196" y="6858000"/>
                </a:lnTo>
                <a:lnTo>
                  <a:pt x="3076369" y="6858000"/>
                </a:lnTo>
                <a:lnTo>
                  <a:pt x="4863030" y="6858000"/>
                </a:lnTo>
                <a:lnTo>
                  <a:pt x="4974786" y="6780599"/>
                </a:lnTo>
                <a:cubicBezTo>
                  <a:pt x="5148604" y="6653108"/>
                  <a:pt x="5319231" y="6515397"/>
                  <a:pt x="5491434" y="6374814"/>
                </a:cubicBezTo>
                <a:cubicBezTo>
                  <a:pt x="6437059" y="5602839"/>
                  <a:pt x="7365784" y="4969131"/>
                  <a:pt x="7365784" y="3621656"/>
                </a:cubicBezTo>
                <a:cubicBezTo>
                  <a:pt x="7365784" y="2093192"/>
                  <a:pt x="6792048" y="754641"/>
                  <a:pt x="5764885" y="14997"/>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2">
            <a:extLst>
              <a:ext uri="{FF2B5EF4-FFF2-40B4-BE49-F238E27FC236}">
                <a16:creationId xmlns:a16="http://schemas.microsoft.com/office/drawing/2014/main" id="{673636C8-1392-483A-8A7A-CA259E806C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983671" y="0"/>
            <a:ext cx="7208329" cy="6858000"/>
          </a:xfrm>
          <a:custGeom>
            <a:avLst/>
            <a:gdLst>
              <a:gd name="connsiteX0" fmla="*/ 5585306 w 7208329"/>
              <a:gd name="connsiteY0" fmla="*/ 0 h 6858000"/>
              <a:gd name="connsiteX1" fmla="*/ 2918914 w 7208329"/>
              <a:gd name="connsiteY1" fmla="*/ 0 h 6858000"/>
              <a:gd name="connsiteX2" fmla="*/ 1592911 w 7208329"/>
              <a:gd name="connsiteY2" fmla="*/ 0 h 6858000"/>
              <a:gd name="connsiteX3" fmla="*/ 1425773 w 7208329"/>
              <a:gd name="connsiteY3" fmla="*/ 0 h 6858000"/>
              <a:gd name="connsiteX4" fmla="*/ 1300332 w 7208329"/>
              <a:gd name="connsiteY4" fmla="*/ 0 h 6858000"/>
              <a:gd name="connsiteX5" fmla="*/ 1288123 w 7208329"/>
              <a:gd name="connsiteY5" fmla="*/ 0 h 6858000"/>
              <a:gd name="connsiteX6" fmla="*/ 414253 w 7208329"/>
              <a:gd name="connsiteY6" fmla="*/ 0 h 6858000"/>
              <a:gd name="connsiteX7" fmla="*/ 80302 w 7208329"/>
              <a:gd name="connsiteY7" fmla="*/ 0 h 6858000"/>
              <a:gd name="connsiteX8" fmla="*/ 47706 w 7208329"/>
              <a:gd name="connsiteY8" fmla="*/ 0 h 6858000"/>
              <a:gd name="connsiteX9" fmla="*/ 0 w 7208329"/>
              <a:gd name="connsiteY9" fmla="*/ 0 h 6858000"/>
              <a:gd name="connsiteX10" fmla="*/ 0 w 7208329"/>
              <a:gd name="connsiteY10" fmla="*/ 6858000 h 6858000"/>
              <a:gd name="connsiteX11" fmla="*/ 47706 w 7208329"/>
              <a:gd name="connsiteY11" fmla="*/ 6858000 h 6858000"/>
              <a:gd name="connsiteX12" fmla="*/ 80302 w 7208329"/>
              <a:gd name="connsiteY12" fmla="*/ 6858000 h 6858000"/>
              <a:gd name="connsiteX13" fmla="*/ 414253 w 7208329"/>
              <a:gd name="connsiteY13" fmla="*/ 6858000 h 6858000"/>
              <a:gd name="connsiteX14" fmla="*/ 1117379 w 7208329"/>
              <a:gd name="connsiteY14" fmla="*/ 6858000 h 6858000"/>
              <a:gd name="connsiteX15" fmla="*/ 1288123 w 7208329"/>
              <a:gd name="connsiteY15" fmla="*/ 6858000 h 6858000"/>
              <a:gd name="connsiteX16" fmla="*/ 1300332 w 7208329"/>
              <a:gd name="connsiteY16" fmla="*/ 6858000 h 6858000"/>
              <a:gd name="connsiteX17" fmla="*/ 1592911 w 7208329"/>
              <a:gd name="connsiteY17" fmla="*/ 6858000 h 6858000"/>
              <a:gd name="connsiteX18" fmla="*/ 2918914 w 7208329"/>
              <a:gd name="connsiteY18" fmla="*/ 6858000 h 6858000"/>
              <a:gd name="connsiteX19" fmla="*/ 4705575 w 7208329"/>
              <a:gd name="connsiteY19" fmla="*/ 6858000 h 6858000"/>
              <a:gd name="connsiteX20" fmla="*/ 4817331 w 7208329"/>
              <a:gd name="connsiteY20" fmla="*/ 6780599 h 6858000"/>
              <a:gd name="connsiteX21" fmla="*/ 5333979 w 7208329"/>
              <a:gd name="connsiteY21" fmla="*/ 6374814 h 6858000"/>
              <a:gd name="connsiteX22" fmla="*/ 7208329 w 7208329"/>
              <a:gd name="connsiteY22" fmla="*/ 3621656 h 6858000"/>
              <a:gd name="connsiteX23" fmla="*/ 5607430 w 7208329"/>
              <a:gd name="connsiteY23"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208329" h="6858000">
                <a:moveTo>
                  <a:pt x="5585306" y="0"/>
                </a:moveTo>
                <a:lnTo>
                  <a:pt x="2918914" y="0"/>
                </a:lnTo>
                <a:lnTo>
                  <a:pt x="1592911" y="0"/>
                </a:lnTo>
                <a:lnTo>
                  <a:pt x="1425773" y="0"/>
                </a:lnTo>
                <a:lnTo>
                  <a:pt x="1300332" y="0"/>
                </a:lnTo>
                <a:lnTo>
                  <a:pt x="1288123" y="0"/>
                </a:lnTo>
                <a:lnTo>
                  <a:pt x="414253" y="0"/>
                </a:lnTo>
                <a:lnTo>
                  <a:pt x="80302" y="0"/>
                </a:lnTo>
                <a:lnTo>
                  <a:pt x="47706" y="0"/>
                </a:lnTo>
                <a:lnTo>
                  <a:pt x="0" y="0"/>
                </a:lnTo>
                <a:lnTo>
                  <a:pt x="0" y="6858000"/>
                </a:lnTo>
                <a:lnTo>
                  <a:pt x="47706" y="6858000"/>
                </a:lnTo>
                <a:lnTo>
                  <a:pt x="80302" y="6858000"/>
                </a:lnTo>
                <a:lnTo>
                  <a:pt x="414253" y="6858000"/>
                </a:lnTo>
                <a:lnTo>
                  <a:pt x="1117379" y="6858000"/>
                </a:lnTo>
                <a:lnTo>
                  <a:pt x="1288123" y="6858000"/>
                </a:lnTo>
                <a:lnTo>
                  <a:pt x="1300332" y="6858000"/>
                </a:lnTo>
                <a:lnTo>
                  <a:pt x="1592911" y="6858000"/>
                </a:lnTo>
                <a:lnTo>
                  <a:pt x="2918914" y="6858000"/>
                </a:lnTo>
                <a:lnTo>
                  <a:pt x="4705575" y="6858000"/>
                </a:lnTo>
                <a:lnTo>
                  <a:pt x="4817331" y="6780599"/>
                </a:lnTo>
                <a:cubicBezTo>
                  <a:pt x="4991149" y="6653108"/>
                  <a:pt x="5161776" y="6515397"/>
                  <a:pt x="5333979" y="6374814"/>
                </a:cubicBezTo>
                <a:cubicBezTo>
                  <a:pt x="6279604" y="5602839"/>
                  <a:pt x="7208329" y="4969131"/>
                  <a:pt x="7208329" y="3621656"/>
                </a:cubicBezTo>
                <a:cubicBezTo>
                  <a:pt x="7208329" y="2093192"/>
                  <a:pt x="6634593" y="754641"/>
                  <a:pt x="5607430" y="14997"/>
                </a:cubicBezTo>
                <a:close/>
              </a:path>
            </a:pathLst>
          </a:cu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7539A79B-DFBA-4781-B0DE-4044B07226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11396"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475DFC3F-0AE4-BC2B-B2A2-4B1C7A3E88ED}"/>
              </a:ext>
            </a:extLst>
          </p:cNvPr>
          <p:cNvSpPr>
            <a:spLocks noGrp="1"/>
          </p:cNvSpPr>
          <p:nvPr>
            <p:ph type="ctrTitle"/>
          </p:nvPr>
        </p:nvSpPr>
        <p:spPr>
          <a:xfrm>
            <a:off x="5970897" y="1346268"/>
            <a:ext cx="5568285" cy="2809475"/>
          </a:xfrm>
        </p:spPr>
        <p:txBody>
          <a:bodyPr>
            <a:normAutofit/>
          </a:bodyPr>
          <a:lstStyle/>
          <a:p>
            <a:pPr algn="l"/>
            <a:r>
              <a:rPr lang="es-ES" sz="5600"/>
              <a:t>Plan de Marketing para Doña Lorena Pijamas</a:t>
            </a:r>
            <a:endParaRPr lang="en-US" sz="5600"/>
          </a:p>
        </p:txBody>
      </p:sp>
      <p:sp>
        <p:nvSpPr>
          <p:cNvPr id="3" name="Subtitle 2">
            <a:extLst>
              <a:ext uri="{FF2B5EF4-FFF2-40B4-BE49-F238E27FC236}">
                <a16:creationId xmlns:a16="http://schemas.microsoft.com/office/drawing/2014/main" id="{BC9DC18C-C22B-246D-5068-154223A6FA24}"/>
              </a:ext>
            </a:extLst>
          </p:cNvPr>
          <p:cNvSpPr>
            <a:spLocks noGrp="1"/>
          </p:cNvSpPr>
          <p:nvPr>
            <p:ph type="subTitle" idx="1"/>
          </p:nvPr>
        </p:nvSpPr>
        <p:spPr>
          <a:xfrm>
            <a:off x="5969341" y="4251279"/>
            <a:ext cx="5569714" cy="1037228"/>
          </a:xfrm>
        </p:spPr>
        <p:txBody>
          <a:bodyPr>
            <a:normAutofit/>
          </a:bodyPr>
          <a:lstStyle/>
          <a:p>
            <a:pPr algn="l"/>
            <a:r>
              <a:rPr lang="es-ES"/>
              <a:t>Estrategia de expansión digital y branding</a:t>
            </a:r>
            <a:endParaRPr lang="en-US"/>
          </a:p>
        </p:txBody>
      </p:sp>
    </p:spTree>
    <p:extLst>
      <p:ext uri="{BB962C8B-B14F-4D97-AF65-F5344CB8AC3E}">
        <p14:creationId xmlns:p14="http://schemas.microsoft.com/office/powerpoint/2010/main" val="558120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D9D36D6-2AC5-46A1-A849-4C82D5264A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594AA2F-D28A-00C9-DD78-0C8F4B13DA1B}"/>
              </a:ext>
            </a:extLst>
          </p:cNvPr>
          <p:cNvSpPr>
            <a:spLocks noGrp="1"/>
          </p:cNvSpPr>
          <p:nvPr>
            <p:ph type="ctrTitle"/>
          </p:nvPr>
        </p:nvSpPr>
        <p:spPr>
          <a:xfrm>
            <a:off x="5354955" y="723900"/>
            <a:ext cx="5998840" cy="1553333"/>
          </a:xfrm>
          <a:noFill/>
        </p:spPr>
        <p:txBody>
          <a:bodyPr>
            <a:normAutofit/>
          </a:bodyPr>
          <a:lstStyle/>
          <a:p>
            <a:pPr algn="l"/>
            <a:r>
              <a:rPr lang="en-US" sz="5200" dirty="0" err="1"/>
              <a:t>Competencia</a:t>
            </a:r>
            <a:r>
              <a:rPr lang="en-US" sz="5200" dirty="0"/>
              <a:t> y </a:t>
            </a:r>
            <a:r>
              <a:rPr lang="en-US" sz="5200" dirty="0" err="1"/>
              <a:t>Mensaje</a:t>
            </a:r>
            <a:r>
              <a:rPr lang="en-US" sz="5200" dirty="0"/>
              <a:t> </a:t>
            </a:r>
            <a:r>
              <a:rPr lang="en-US" sz="5200" dirty="0" err="1"/>
              <a:t>Estratégico</a:t>
            </a:r>
            <a:endParaRPr lang="en-US" sz="5200" dirty="0"/>
          </a:p>
        </p:txBody>
      </p:sp>
      <p:sp>
        <p:nvSpPr>
          <p:cNvPr id="3" name="Subtitle 2">
            <a:extLst>
              <a:ext uri="{FF2B5EF4-FFF2-40B4-BE49-F238E27FC236}">
                <a16:creationId xmlns:a16="http://schemas.microsoft.com/office/drawing/2014/main" id="{B193D744-B920-362F-4855-F20FA48ECE93}"/>
              </a:ext>
            </a:extLst>
          </p:cNvPr>
          <p:cNvSpPr>
            <a:spLocks noGrp="1"/>
          </p:cNvSpPr>
          <p:nvPr>
            <p:ph type="subTitle" idx="1"/>
          </p:nvPr>
        </p:nvSpPr>
        <p:spPr>
          <a:xfrm>
            <a:off x="5354955" y="3001133"/>
            <a:ext cx="5998840" cy="2067068"/>
          </a:xfrm>
          <a:noFill/>
        </p:spPr>
        <p:txBody>
          <a:bodyPr>
            <a:normAutofit/>
          </a:bodyPr>
          <a:lstStyle/>
          <a:p>
            <a:pPr algn="l"/>
            <a:r>
              <a:rPr lang="es-ES" sz="1700" dirty="0"/>
              <a:t>La competencia incluye tanto grandes tiendas de ropa que venden pijamas masivamente como otros pequeños emprendedores locales que ofrecen productos similares. Es fundamental desarrollar un mensaje estratégico claro que destaque por qué los clientes deberían elegir a Doña Lorena sobre la competencia, enfatizando la calidad y personalización de sus productos.</a:t>
            </a:r>
            <a:endParaRPr lang="en-US" sz="1700" dirty="0"/>
          </a:p>
        </p:txBody>
      </p:sp>
      <p:pic>
        <p:nvPicPr>
          <p:cNvPr id="5" name="Picture 4" descr="Persona escribiendo en un bloc de notas">
            <a:extLst>
              <a:ext uri="{FF2B5EF4-FFF2-40B4-BE49-F238E27FC236}">
                <a16:creationId xmlns:a16="http://schemas.microsoft.com/office/drawing/2014/main" id="{A1D063CA-9494-103D-D3E2-64E2C454A3FD}"/>
              </a:ext>
            </a:extLst>
          </p:cNvPr>
          <p:cNvPicPr>
            <a:picLocks noChangeAspect="1"/>
          </p:cNvPicPr>
          <p:nvPr/>
        </p:nvPicPr>
        <p:blipFill>
          <a:blip r:embed="rId2"/>
          <a:srcRect l="24843" r="17458"/>
          <a:stretch/>
        </p:blipFill>
        <p:spPr>
          <a:xfrm>
            <a:off x="20" y="10"/>
            <a:ext cx="4992985" cy="6857990"/>
          </a:xfrm>
          <a:prstGeom prst="rect">
            <a:avLst/>
          </a:prstGeom>
        </p:spPr>
      </p:pic>
    </p:spTree>
    <p:extLst>
      <p:ext uri="{BB962C8B-B14F-4D97-AF65-F5344CB8AC3E}">
        <p14:creationId xmlns:p14="http://schemas.microsoft.com/office/powerpoint/2010/main" val="739546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930EBA3-4D2E-42E8-B828-834555328D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a:extLst>
              <a:ext uri="{FF2B5EF4-FFF2-40B4-BE49-F238E27FC236}">
                <a16:creationId xmlns:a16="http://schemas.microsoft.com/office/drawing/2014/main" id="{C5FF2AE0-A37F-B5E2-0673-A2D3AFC094D2}"/>
              </a:ext>
            </a:extLst>
          </p:cNvPr>
          <p:cNvPicPr>
            <a:picLocks noChangeAspect="1"/>
          </p:cNvPicPr>
          <p:nvPr/>
        </p:nvPicPr>
        <p:blipFill>
          <a:blip r:embed="rId2"/>
          <a:stretch>
            <a:fillRect/>
          </a:stretch>
        </p:blipFill>
        <p:spPr>
          <a:xfrm>
            <a:off x="0" y="503808"/>
            <a:ext cx="5850384" cy="5850384"/>
          </a:xfrm>
          <a:custGeom>
            <a:avLst/>
            <a:gdLst/>
            <a:ahLst/>
            <a:cxnLst/>
            <a:rect l="l" t="t" r="r" b="b"/>
            <a:pathLst>
              <a:path w="6094252" h="6857998">
                <a:moveTo>
                  <a:pt x="0" y="0"/>
                </a:moveTo>
                <a:lnTo>
                  <a:pt x="5898122" y="0"/>
                </a:lnTo>
                <a:cubicBezTo>
                  <a:pt x="6006442" y="0"/>
                  <a:pt x="6094252" y="87810"/>
                  <a:pt x="6094252" y="196130"/>
                </a:cubicBezTo>
                <a:lnTo>
                  <a:pt x="6094252" y="6661869"/>
                </a:lnTo>
                <a:cubicBezTo>
                  <a:pt x="6094252" y="6756649"/>
                  <a:pt x="6027023" y="6835726"/>
                  <a:pt x="5937649" y="6854015"/>
                </a:cubicBezTo>
                <a:lnTo>
                  <a:pt x="5898132" y="6857998"/>
                </a:lnTo>
                <a:lnTo>
                  <a:pt x="0" y="6857998"/>
                </a:lnTo>
                <a:close/>
              </a:path>
            </a:pathLst>
          </a:custGeom>
        </p:spPr>
      </p:pic>
      <p:sp>
        <p:nvSpPr>
          <p:cNvPr id="11" name="Arc 10">
            <a:extLst>
              <a:ext uri="{FF2B5EF4-FFF2-40B4-BE49-F238E27FC236}">
                <a16:creationId xmlns:a16="http://schemas.microsoft.com/office/drawing/2014/main" id="{E58B2195-5055-402F-A3E7-53FF0E498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5836" y="775849"/>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7E49568-9E2F-44F5-426E-DBAB936D34E2}"/>
              </a:ext>
            </a:extLst>
          </p:cNvPr>
          <p:cNvSpPr>
            <a:spLocks noGrp="1"/>
          </p:cNvSpPr>
          <p:nvPr>
            <p:ph type="ctrTitle"/>
          </p:nvPr>
        </p:nvSpPr>
        <p:spPr>
          <a:xfrm>
            <a:off x="6417732" y="957715"/>
            <a:ext cx="5130798" cy="2750419"/>
          </a:xfrm>
        </p:spPr>
        <p:txBody>
          <a:bodyPr>
            <a:normAutofit/>
          </a:bodyPr>
          <a:lstStyle/>
          <a:p>
            <a:r>
              <a:rPr lang="en-US"/>
              <a:t>Estrategia de Marketing Propuesta</a:t>
            </a:r>
          </a:p>
        </p:txBody>
      </p:sp>
      <p:sp>
        <p:nvSpPr>
          <p:cNvPr id="13" name="Oval 12">
            <a:extLst>
              <a:ext uri="{FF2B5EF4-FFF2-40B4-BE49-F238E27FC236}">
                <a16:creationId xmlns:a16="http://schemas.microsoft.com/office/drawing/2014/main" id="{528AA953-F4F9-4DC5-97C7-491F4AF937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97079" y="5607717"/>
            <a:ext cx="513442" cy="49951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Subtitle 2">
            <a:extLst>
              <a:ext uri="{FF2B5EF4-FFF2-40B4-BE49-F238E27FC236}">
                <a16:creationId xmlns:a16="http://schemas.microsoft.com/office/drawing/2014/main" id="{159D578D-8D32-001E-E08F-E4F0A1F78BDB}"/>
              </a:ext>
            </a:extLst>
          </p:cNvPr>
          <p:cNvSpPr>
            <a:spLocks noGrp="1"/>
          </p:cNvSpPr>
          <p:nvPr>
            <p:ph type="subTitle" idx="1"/>
          </p:nvPr>
        </p:nvSpPr>
        <p:spPr>
          <a:xfrm>
            <a:off x="6417732" y="3800209"/>
            <a:ext cx="5130798" cy="2307022"/>
          </a:xfrm>
        </p:spPr>
        <p:txBody>
          <a:bodyPr>
            <a:normAutofit/>
          </a:bodyPr>
          <a:lstStyle/>
          <a:p>
            <a:r>
              <a:rPr lang="es-ES" sz="1100"/>
              <a:t>Identidad de Marca: Desarrollo de un logo y paleta de colores representativos, diseño de etiquetas y empaques atractivos. Presencia en Línea: Creación de un sitio web que incluya catálogo de productos, opción de personalización y testimonios de clientes. Configuración de perfiles en redes sociales para aumentar la visibilidad. Marketing Digital: Uso de anuncios pagados en redes sociales para llegar a un público más amplio, implementación de campañas de email marketing para mantener a los clientes informados y atraer nuevos clientes. Fomentar el Boca a Boca: Incentivar a los clientes actuales a referir nuevos clientes mediante descuentos y promociones especiales. Alianzas Estratégicas: Establecer colaboraciones con otros negocios locales para aumentar la visibilidad y atraer más clientes. Evaluación y Mejora Continua: Implementar encuestas de satisfacción para obtener retroalimentación de los clientes, analizar el rendimiento de las campañas.</a:t>
            </a:r>
            <a:endParaRPr lang="en-US" sz="1100"/>
          </a:p>
        </p:txBody>
      </p:sp>
    </p:spTree>
    <p:extLst>
      <p:ext uri="{BB962C8B-B14F-4D97-AF65-F5344CB8AC3E}">
        <p14:creationId xmlns:p14="http://schemas.microsoft.com/office/powerpoint/2010/main" val="12035286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930EBA3-4D2E-42E8-B828-834555328D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descr="Una vista de cerca de carriles de una pista de atletismo en la oscuridad">
            <a:extLst>
              <a:ext uri="{FF2B5EF4-FFF2-40B4-BE49-F238E27FC236}">
                <a16:creationId xmlns:a16="http://schemas.microsoft.com/office/drawing/2014/main" id="{410B4901-818F-93A9-6D1E-1D00D8B9FBC2}"/>
              </a:ext>
            </a:extLst>
          </p:cNvPr>
          <p:cNvPicPr>
            <a:picLocks noChangeAspect="1"/>
          </p:cNvPicPr>
          <p:nvPr/>
        </p:nvPicPr>
        <p:blipFill>
          <a:blip r:embed="rId2"/>
          <a:stretch>
            <a:fillRect/>
          </a:stretch>
        </p:blipFill>
        <p:spPr>
          <a:xfrm>
            <a:off x="0" y="1476434"/>
            <a:ext cx="5850384" cy="3905131"/>
          </a:xfrm>
          <a:custGeom>
            <a:avLst/>
            <a:gdLst/>
            <a:ahLst/>
            <a:cxnLst/>
            <a:rect l="l" t="t" r="r" b="b"/>
            <a:pathLst>
              <a:path w="6094252" h="6857998">
                <a:moveTo>
                  <a:pt x="0" y="0"/>
                </a:moveTo>
                <a:lnTo>
                  <a:pt x="5898122" y="0"/>
                </a:lnTo>
                <a:cubicBezTo>
                  <a:pt x="6006442" y="0"/>
                  <a:pt x="6094252" y="87810"/>
                  <a:pt x="6094252" y="196130"/>
                </a:cubicBezTo>
                <a:lnTo>
                  <a:pt x="6094252" y="6661869"/>
                </a:lnTo>
                <a:cubicBezTo>
                  <a:pt x="6094252" y="6756649"/>
                  <a:pt x="6027023" y="6835726"/>
                  <a:pt x="5937649" y="6854015"/>
                </a:cubicBezTo>
                <a:lnTo>
                  <a:pt x="5898132" y="6857998"/>
                </a:lnTo>
                <a:lnTo>
                  <a:pt x="0" y="6857998"/>
                </a:lnTo>
                <a:close/>
              </a:path>
            </a:pathLst>
          </a:custGeom>
        </p:spPr>
      </p:pic>
      <p:sp>
        <p:nvSpPr>
          <p:cNvPr id="11" name="Arc 10">
            <a:extLst>
              <a:ext uri="{FF2B5EF4-FFF2-40B4-BE49-F238E27FC236}">
                <a16:creationId xmlns:a16="http://schemas.microsoft.com/office/drawing/2014/main" id="{E58B2195-5055-402F-A3E7-53FF0E498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5836" y="775849"/>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543946A-FC8E-8446-AD1C-3595D53D601B}"/>
              </a:ext>
            </a:extLst>
          </p:cNvPr>
          <p:cNvSpPr>
            <a:spLocks noGrp="1"/>
          </p:cNvSpPr>
          <p:nvPr>
            <p:ph type="ctrTitle"/>
          </p:nvPr>
        </p:nvSpPr>
        <p:spPr>
          <a:xfrm>
            <a:off x="6417732" y="957715"/>
            <a:ext cx="5130798" cy="2750419"/>
          </a:xfrm>
        </p:spPr>
        <p:txBody>
          <a:bodyPr>
            <a:normAutofit/>
          </a:bodyPr>
          <a:lstStyle/>
          <a:p>
            <a:r>
              <a:rPr lang="en-US"/>
              <a:t>Conclusión y Próximos Pasos</a:t>
            </a:r>
          </a:p>
        </p:txBody>
      </p:sp>
      <p:sp>
        <p:nvSpPr>
          <p:cNvPr id="13" name="Oval 12">
            <a:extLst>
              <a:ext uri="{FF2B5EF4-FFF2-40B4-BE49-F238E27FC236}">
                <a16:creationId xmlns:a16="http://schemas.microsoft.com/office/drawing/2014/main" id="{528AA953-F4F9-4DC5-97C7-491F4AF937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97079" y="5607717"/>
            <a:ext cx="513442" cy="49951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Subtitle 2">
            <a:extLst>
              <a:ext uri="{FF2B5EF4-FFF2-40B4-BE49-F238E27FC236}">
                <a16:creationId xmlns:a16="http://schemas.microsoft.com/office/drawing/2014/main" id="{54AC55C4-B824-DF99-FA44-0E6036AFEF66}"/>
              </a:ext>
            </a:extLst>
          </p:cNvPr>
          <p:cNvSpPr>
            <a:spLocks noGrp="1"/>
          </p:cNvSpPr>
          <p:nvPr>
            <p:ph type="subTitle" idx="1"/>
          </p:nvPr>
        </p:nvSpPr>
        <p:spPr>
          <a:xfrm>
            <a:off x="6417732" y="3800209"/>
            <a:ext cx="5130798" cy="2307022"/>
          </a:xfrm>
        </p:spPr>
        <p:txBody>
          <a:bodyPr>
            <a:normAutofit/>
          </a:bodyPr>
          <a:lstStyle/>
          <a:p>
            <a:r>
              <a:rPr lang="es-ES" sz="1700"/>
              <a:t>En resumen, la implementación de este plan de marketing permitirá a Doña Lorena ampliar su mercado, mejorar su presencia digital y aumentar sus ventas, manteniendo la calidad y personalización que la caracteriza. Los próximos pasos incluyen la creación de la identidad de marca, el desarrollo del sitio web, la configuración de perfiles en redes sociales y el lanzamiento de las campañas de marketing digital.</a:t>
            </a:r>
            <a:endParaRPr lang="en-US" sz="1700"/>
          </a:p>
        </p:txBody>
      </p:sp>
    </p:spTree>
    <p:extLst>
      <p:ext uri="{BB962C8B-B14F-4D97-AF65-F5344CB8AC3E}">
        <p14:creationId xmlns:p14="http://schemas.microsoft.com/office/powerpoint/2010/main" val="12363800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3E416D2-D994-4F7A-8F62-B28B11BEB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pic>
        <p:nvPicPr>
          <p:cNvPr id="5" name="Picture 4" descr="Robots sentados en una silla de café verde">
            <a:extLst>
              <a:ext uri="{FF2B5EF4-FFF2-40B4-BE49-F238E27FC236}">
                <a16:creationId xmlns:a16="http://schemas.microsoft.com/office/drawing/2014/main" id="{D51F6CDD-3D29-9AFB-204A-0B6FA17FA1B3}"/>
              </a:ext>
            </a:extLst>
          </p:cNvPr>
          <p:cNvPicPr>
            <a:picLocks noChangeAspect="1"/>
          </p:cNvPicPr>
          <p:nvPr/>
        </p:nvPicPr>
        <p:blipFill>
          <a:blip r:embed="rId2"/>
          <a:srcRect l="25"/>
          <a:stretch/>
        </p:blipFill>
        <p:spPr>
          <a:xfrm>
            <a:off x="1524" y="10"/>
            <a:ext cx="12188952" cy="6857990"/>
          </a:xfrm>
          <a:prstGeom prst="rect">
            <a:avLst/>
          </a:prstGeom>
        </p:spPr>
      </p:pic>
      <p:sp>
        <p:nvSpPr>
          <p:cNvPr id="11" name="Freeform: Shape 10">
            <a:extLst>
              <a:ext uri="{FF2B5EF4-FFF2-40B4-BE49-F238E27FC236}">
                <a16:creationId xmlns:a16="http://schemas.microsoft.com/office/drawing/2014/main" id="{FB27C166-470E-467E-9E9E-E235EEF3C0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824691" y="0"/>
            <a:ext cx="7365784" cy="6858000"/>
          </a:xfrm>
          <a:custGeom>
            <a:avLst/>
            <a:gdLst>
              <a:gd name="connsiteX0" fmla="*/ 5742761 w 7365784"/>
              <a:gd name="connsiteY0" fmla="*/ 0 h 6858000"/>
              <a:gd name="connsiteX1" fmla="*/ 3076369 w 7365784"/>
              <a:gd name="connsiteY1" fmla="*/ 0 h 6858000"/>
              <a:gd name="connsiteX2" fmla="*/ 1949196 w 7365784"/>
              <a:gd name="connsiteY2" fmla="*/ 0 h 6858000"/>
              <a:gd name="connsiteX3" fmla="*/ 1583228 w 7365784"/>
              <a:gd name="connsiteY3" fmla="*/ 0 h 6858000"/>
              <a:gd name="connsiteX4" fmla="*/ 1457787 w 7365784"/>
              <a:gd name="connsiteY4" fmla="*/ 0 h 6858000"/>
              <a:gd name="connsiteX5" fmla="*/ 1445578 w 7365784"/>
              <a:gd name="connsiteY5" fmla="*/ 0 h 6858000"/>
              <a:gd name="connsiteX6" fmla="*/ 571708 w 7365784"/>
              <a:gd name="connsiteY6" fmla="*/ 0 h 6858000"/>
              <a:gd name="connsiteX7" fmla="*/ 237757 w 7365784"/>
              <a:gd name="connsiteY7" fmla="*/ 0 h 6858000"/>
              <a:gd name="connsiteX8" fmla="*/ 205161 w 7365784"/>
              <a:gd name="connsiteY8" fmla="*/ 0 h 6858000"/>
              <a:gd name="connsiteX9" fmla="*/ 0 w 7365784"/>
              <a:gd name="connsiteY9" fmla="*/ 0 h 6858000"/>
              <a:gd name="connsiteX10" fmla="*/ 0 w 7365784"/>
              <a:gd name="connsiteY10" fmla="*/ 6858000 h 6858000"/>
              <a:gd name="connsiteX11" fmla="*/ 205161 w 7365784"/>
              <a:gd name="connsiteY11" fmla="*/ 6858000 h 6858000"/>
              <a:gd name="connsiteX12" fmla="*/ 237757 w 7365784"/>
              <a:gd name="connsiteY12" fmla="*/ 6858000 h 6858000"/>
              <a:gd name="connsiteX13" fmla="*/ 571708 w 7365784"/>
              <a:gd name="connsiteY13" fmla="*/ 6858000 h 6858000"/>
              <a:gd name="connsiteX14" fmla="*/ 1274834 w 7365784"/>
              <a:gd name="connsiteY14" fmla="*/ 6858000 h 6858000"/>
              <a:gd name="connsiteX15" fmla="*/ 1445578 w 7365784"/>
              <a:gd name="connsiteY15" fmla="*/ 6858000 h 6858000"/>
              <a:gd name="connsiteX16" fmla="*/ 1457787 w 7365784"/>
              <a:gd name="connsiteY16" fmla="*/ 6858000 h 6858000"/>
              <a:gd name="connsiteX17" fmla="*/ 1949196 w 7365784"/>
              <a:gd name="connsiteY17" fmla="*/ 6858000 h 6858000"/>
              <a:gd name="connsiteX18" fmla="*/ 3076369 w 7365784"/>
              <a:gd name="connsiteY18" fmla="*/ 6858000 h 6858000"/>
              <a:gd name="connsiteX19" fmla="*/ 4863030 w 7365784"/>
              <a:gd name="connsiteY19" fmla="*/ 6858000 h 6858000"/>
              <a:gd name="connsiteX20" fmla="*/ 4974786 w 7365784"/>
              <a:gd name="connsiteY20" fmla="*/ 6780599 h 6858000"/>
              <a:gd name="connsiteX21" fmla="*/ 5491434 w 7365784"/>
              <a:gd name="connsiteY21" fmla="*/ 6374814 h 6858000"/>
              <a:gd name="connsiteX22" fmla="*/ 7365784 w 7365784"/>
              <a:gd name="connsiteY22" fmla="*/ 3621656 h 6858000"/>
              <a:gd name="connsiteX23" fmla="*/ 5764885 w 7365784"/>
              <a:gd name="connsiteY23"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365784" h="6858000">
                <a:moveTo>
                  <a:pt x="5742761" y="0"/>
                </a:moveTo>
                <a:lnTo>
                  <a:pt x="3076369" y="0"/>
                </a:lnTo>
                <a:lnTo>
                  <a:pt x="1949196" y="0"/>
                </a:lnTo>
                <a:lnTo>
                  <a:pt x="1583228" y="0"/>
                </a:lnTo>
                <a:lnTo>
                  <a:pt x="1457787" y="0"/>
                </a:lnTo>
                <a:lnTo>
                  <a:pt x="1445578" y="0"/>
                </a:lnTo>
                <a:lnTo>
                  <a:pt x="571708" y="0"/>
                </a:lnTo>
                <a:lnTo>
                  <a:pt x="237757" y="0"/>
                </a:lnTo>
                <a:lnTo>
                  <a:pt x="205161" y="0"/>
                </a:lnTo>
                <a:lnTo>
                  <a:pt x="0" y="0"/>
                </a:lnTo>
                <a:lnTo>
                  <a:pt x="0" y="6858000"/>
                </a:lnTo>
                <a:lnTo>
                  <a:pt x="205161" y="6858000"/>
                </a:lnTo>
                <a:lnTo>
                  <a:pt x="237757" y="6858000"/>
                </a:lnTo>
                <a:lnTo>
                  <a:pt x="571708" y="6858000"/>
                </a:lnTo>
                <a:lnTo>
                  <a:pt x="1274834" y="6858000"/>
                </a:lnTo>
                <a:lnTo>
                  <a:pt x="1445578" y="6858000"/>
                </a:lnTo>
                <a:lnTo>
                  <a:pt x="1457787" y="6858000"/>
                </a:lnTo>
                <a:lnTo>
                  <a:pt x="1949196" y="6858000"/>
                </a:lnTo>
                <a:lnTo>
                  <a:pt x="3076369" y="6858000"/>
                </a:lnTo>
                <a:lnTo>
                  <a:pt x="4863030" y="6858000"/>
                </a:lnTo>
                <a:lnTo>
                  <a:pt x="4974786" y="6780599"/>
                </a:lnTo>
                <a:cubicBezTo>
                  <a:pt x="5148604" y="6653108"/>
                  <a:pt x="5319231" y="6515397"/>
                  <a:pt x="5491434" y="6374814"/>
                </a:cubicBezTo>
                <a:cubicBezTo>
                  <a:pt x="6437059" y="5602839"/>
                  <a:pt x="7365784" y="4969131"/>
                  <a:pt x="7365784" y="3621656"/>
                </a:cubicBezTo>
                <a:cubicBezTo>
                  <a:pt x="7365784" y="2093192"/>
                  <a:pt x="6792048" y="754641"/>
                  <a:pt x="5764885" y="14997"/>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2">
            <a:extLst>
              <a:ext uri="{FF2B5EF4-FFF2-40B4-BE49-F238E27FC236}">
                <a16:creationId xmlns:a16="http://schemas.microsoft.com/office/drawing/2014/main" id="{673636C8-1392-483A-8A7A-CA259E806C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983671" y="0"/>
            <a:ext cx="7208329" cy="6858000"/>
          </a:xfrm>
          <a:custGeom>
            <a:avLst/>
            <a:gdLst>
              <a:gd name="connsiteX0" fmla="*/ 5585306 w 7208329"/>
              <a:gd name="connsiteY0" fmla="*/ 0 h 6858000"/>
              <a:gd name="connsiteX1" fmla="*/ 2918914 w 7208329"/>
              <a:gd name="connsiteY1" fmla="*/ 0 h 6858000"/>
              <a:gd name="connsiteX2" fmla="*/ 1592911 w 7208329"/>
              <a:gd name="connsiteY2" fmla="*/ 0 h 6858000"/>
              <a:gd name="connsiteX3" fmla="*/ 1425773 w 7208329"/>
              <a:gd name="connsiteY3" fmla="*/ 0 h 6858000"/>
              <a:gd name="connsiteX4" fmla="*/ 1300332 w 7208329"/>
              <a:gd name="connsiteY4" fmla="*/ 0 h 6858000"/>
              <a:gd name="connsiteX5" fmla="*/ 1288123 w 7208329"/>
              <a:gd name="connsiteY5" fmla="*/ 0 h 6858000"/>
              <a:gd name="connsiteX6" fmla="*/ 414253 w 7208329"/>
              <a:gd name="connsiteY6" fmla="*/ 0 h 6858000"/>
              <a:gd name="connsiteX7" fmla="*/ 80302 w 7208329"/>
              <a:gd name="connsiteY7" fmla="*/ 0 h 6858000"/>
              <a:gd name="connsiteX8" fmla="*/ 47706 w 7208329"/>
              <a:gd name="connsiteY8" fmla="*/ 0 h 6858000"/>
              <a:gd name="connsiteX9" fmla="*/ 0 w 7208329"/>
              <a:gd name="connsiteY9" fmla="*/ 0 h 6858000"/>
              <a:gd name="connsiteX10" fmla="*/ 0 w 7208329"/>
              <a:gd name="connsiteY10" fmla="*/ 6858000 h 6858000"/>
              <a:gd name="connsiteX11" fmla="*/ 47706 w 7208329"/>
              <a:gd name="connsiteY11" fmla="*/ 6858000 h 6858000"/>
              <a:gd name="connsiteX12" fmla="*/ 80302 w 7208329"/>
              <a:gd name="connsiteY12" fmla="*/ 6858000 h 6858000"/>
              <a:gd name="connsiteX13" fmla="*/ 414253 w 7208329"/>
              <a:gd name="connsiteY13" fmla="*/ 6858000 h 6858000"/>
              <a:gd name="connsiteX14" fmla="*/ 1117379 w 7208329"/>
              <a:gd name="connsiteY14" fmla="*/ 6858000 h 6858000"/>
              <a:gd name="connsiteX15" fmla="*/ 1288123 w 7208329"/>
              <a:gd name="connsiteY15" fmla="*/ 6858000 h 6858000"/>
              <a:gd name="connsiteX16" fmla="*/ 1300332 w 7208329"/>
              <a:gd name="connsiteY16" fmla="*/ 6858000 h 6858000"/>
              <a:gd name="connsiteX17" fmla="*/ 1592911 w 7208329"/>
              <a:gd name="connsiteY17" fmla="*/ 6858000 h 6858000"/>
              <a:gd name="connsiteX18" fmla="*/ 2918914 w 7208329"/>
              <a:gd name="connsiteY18" fmla="*/ 6858000 h 6858000"/>
              <a:gd name="connsiteX19" fmla="*/ 4705575 w 7208329"/>
              <a:gd name="connsiteY19" fmla="*/ 6858000 h 6858000"/>
              <a:gd name="connsiteX20" fmla="*/ 4817331 w 7208329"/>
              <a:gd name="connsiteY20" fmla="*/ 6780599 h 6858000"/>
              <a:gd name="connsiteX21" fmla="*/ 5333979 w 7208329"/>
              <a:gd name="connsiteY21" fmla="*/ 6374814 h 6858000"/>
              <a:gd name="connsiteX22" fmla="*/ 7208329 w 7208329"/>
              <a:gd name="connsiteY22" fmla="*/ 3621656 h 6858000"/>
              <a:gd name="connsiteX23" fmla="*/ 5607430 w 7208329"/>
              <a:gd name="connsiteY23"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208329" h="6858000">
                <a:moveTo>
                  <a:pt x="5585306" y="0"/>
                </a:moveTo>
                <a:lnTo>
                  <a:pt x="2918914" y="0"/>
                </a:lnTo>
                <a:lnTo>
                  <a:pt x="1592911" y="0"/>
                </a:lnTo>
                <a:lnTo>
                  <a:pt x="1425773" y="0"/>
                </a:lnTo>
                <a:lnTo>
                  <a:pt x="1300332" y="0"/>
                </a:lnTo>
                <a:lnTo>
                  <a:pt x="1288123" y="0"/>
                </a:lnTo>
                <a:lnTo>
                  <a:pt x="414253" y="0"/>
                </a:lnTo>
                <a:lnTo>
                  <a:pt x="80302" y="0"/>
                </a:lnTo>
                <a:lnTo>
                  <a:pt x="47706" y="0"/>
                </a:lnTo>
                <a:lnTo>
                  <a:pt x="0" y="0"/>
                </a:lnTo>
                <a:lnTo>
                  <a:pt x="0" y="6858000"/>
                </a:lnTo>
                <a:lnTo>
                  <a:pt x="47706" y="6858000"/>
                </a:lnTo>
                <a:lnTo>
                  <a:pt x="80302" y="6858000"/>
                </a:lnTo>
                <a:lnTo>
                  <a:pt x="414253" y="6858000"/>
                </a:lnTo>
                <a:lnTo>
                  <a:pt x="1117379" y="6858000"/>
                </a:lnTo>
                <a:lnTo>
                  <a:pt x="1288123" y="6858000"/>
                </a:lnTo>
                <a:lnTo>
                  <a:pt x="1300332" y="6858000"/>
                </a:lnTo>
                <a:lnTo>
                  <a:pt x="1592911" y="6858000"/>
                </a:lnTo>
                <a:lnTo>
                  <a:pt x="2918914" y="6858000"/>
                </a:lnTo>
                <a:lnTo>
                  <a:pt x="4705575" y="6858000"/>
                </a:lnTo>
                <a:lnTo>
                  <a:pt x="4817331" y="6780599"/>
                </a:lnTo>
                <a:cubicBezTo>
                  <a:pt x="4991149" y="6653108"/>
                  <a:pt x="5161776" y="6515397"/>
                  <a:pt x="5333979" y="6374814"/>
                </a:cubicBezTo>
                <a:cubicBezTo>
                  <a:pt x="6279604" y="5602839"/>
                  <a:pt x="7208329" y="4969131"/>
                  <a:pt x="7208329" y="3621656"/>
                </a:cubicBezTo>
                <a:cubicBezTo>
                  <a:pt x="7208329" y="2093192"/>
                  <a:pt x="6634593" y="754641"/>
                  <a:pt x="5607430" y="14997"/>
                </a:cubicBezTo>
                <a:close/>
              </a:path>
            </a:pathLst>
          </a:cu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7539A79B-DFBA-4781-B0DE-4044B07226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11396"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F4E6A980-88E9-0668-D4E3-E4F4E4915093}"/>
              </a:ext>
            </a:extLst>
          </p:cNvPr>
          <p:cNvSpPr>
            <a:spLocks noGrp="1"/>
          </p:cNvSpPr>
          <p:nvPr>
            <p:ph type="ctrTitle"/>
          </p:nvPr>
        </p:nvSpPr>
        <p:spPr>
          <a:xfrm>
            <a:off x="6362727" y="1282959"/>
            <a:ext cx="5568285" cy="726743"/>
          </a:xfrm>
        </p:spPr>
        <p:txBody>
          <a:bodyPr>
            <a:normAutofit fontScale="90000"/>
          </a:bodyPr>
          <a:lstStyle/>
          <a:p>
            <a:pPr algn="l"/>
            <a:r>
              <a:rPr lang="en-US" dirty="0" err="1"/>
              <a:t>Introducción</a:t>
            </a:r>
            <a:endParaRPr lang="en-US" dirty="0"/>
          </a:p>
        </p:txBody>
      </p:sp>
      <p:sp>
        <p:nvSpPr>
          <p:cNvPr id="3" name="Subtitle 2">
            <a:extLst>
              <a:ext uri="{FF2B5EF4-FFF2-40B4-BE49-F238E27FC236}">
                <a16:creationId xmlns:a16="http://schemas.microsoft.com/office/drawing/2014/main" id="{B0629573-ECBB-2D5B-5281-DF7C47F2325A}"/>
              </a:ext>
            </a:extLst>
          </p:cNvPr>
          <p:cNvSpPr>
            <a:spLocks noGrp="1"/>
          </p:cNvSpPr>
          <p:nvPr>
            <p:ph type="subTitle" idx="1"/>
          </p:nvPr>
        </p:nvSpPr>
        <p:spPr>
          <a:xfrm>
            <a:off x="5969341" y="2687216"/>
            <a:ext cx="5569714" cy="3004457"/>
          </a:xfrm>
        </p:spPr>
        <p:txBody>
          <a:bodyPr>
            <a:normAutofit/>
          </a:bodyPr>
          <a:lstStyle/>
          <a:p>
            <a:pPr algn="l"/>
            <a:r>
              <a:rPr lang="es-ES" sz="1600" dirty="0"/>
              <a:t>Presentación del emprendimiento de Doña Lorena, costurera con más de 45 años de experiencia, especializada en pijamas a medida de alta calidad. </a:t>
            </a:r>
          </a:p>
          <a:p>
            <a:pPr algn="l"/>
            <a:r>
              <a:rPr lang="es-ES" sz="1600" dirty="0"/>
              <a:t>Doña Lorena se dedica a confeccionar pijamas personalizadas utilizando materiales de alta calidad y un equipo industrial de alta gama. </a:t>
            </a:r>
          </a:p>
          <a:p>
            <a:pPr algn="l"/>
            <a:r>
              <a:rPr lang="es-ES" sz="1600" dirty="0"/>
              <a:t>Su público principal son adultos y adultos jóvenes, aunque también atiende a niños y niñas. Actualmente, todas sus ventas se realizan a través del boca a boca y recomendaciones de clientes satisfechos.</a:t>
            </a:r>
            <a:endParaRPr lang="en-US" sz="1600" dirty="0"/>
          </a:p>
        </p:txBody>
      </p:sp>
    </p:spTree>
    <p:extLst>
      <p:ext uri="{BB962C8B-B14F-4D97-AF65-F5344CB8AC3E}">
        <p14:creationId xmlns:p14="http://schemas.microsoft.com/office/powerpoint/2010/main" val="3456895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par>
                                <p:cTn id="11" presetID="10" presetClass="entr" presetSubtype="0" fill="hold" grpId="0" nodeType="withEffect">
                                  <p:stCondLst>
                                    <p:cond delay="2000"/>
                                  </p:stCondLst>
                                  <p:iterate type="lt">
                                    <p:tmPct val="10000"/>
                                  </p:iterate>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400"/>
                                        <p:tgtEl>
                                          <p:spTgt spid="3">
                                            <p:txEl>
                                              <p:pRg st="1" end="1"/>
                                            </p:txEl>
                                          </p:spTgt>
                                        </p:tgtEl>
                                      </p:cBhvr>
                                    </p:animEffect>
                                  </p:childTnLst>
                                </p:cTn>
                              </p:par>
                              <p:par>
                                <p:cTn id="14" presetID="10" presetClass="entr" presetSubtype="0" fill="hold" grpId="0" nodeType="withEffect">
                                  <p:stCondLst>
                                    <p:cond delay="2000"/>
                                  </p:stCondLst>
                                  <p:iterate type="lt">
                                    <p:tmPct val="10000"/>
                                  </p:iterate>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4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A292AEA-2528-46C0-B426-95822B6141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8B7B198-E4DF-43CD-AD8C-199884323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12" name="Freeform: Shape 11">
            <a:extLst>
              <a:ext uri="{FF2B5EF4-FFF2-40B4-BE49-F238E27FC236}">
                <a16:creationId xmlns:a16="http://schemas.microsoft.com/office/drawing/2014/main" id="{2BE67753-EA0E-4819-8D22-0B6600CF7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96934" y="3984"/>
            <a:ext cx="9376632" cy="6858000"/>
          </a:xfrm>
          <a:custGeom>
            <a:avLst/>
            <a:gdLst>
              <a:gd name="connsiteX0" fmla="*/ 1691615 w 9376632"/>
              <a:gd name="connsiteY0" fmla="*/ 0 h 6858000"/>
              <a:gd name="connsiteX1" fmla="*/ 7685017 w 9376632"/>
              <a:gd name="connsiteY1" fmla="*/ 0 h 6858000"/>
              <a:gd name="connsiteX2" fmla="*/ 7840634 w 9376632"/>
              <a:gd name="connsiteY2" fmla="*/ 134799 h 6858000"/>
              <a:gd name="connsiteX3" fmla="*/ 9376632 w 9376632"/>
              <a:gd name="connsiteY3" fmla="*/ 3605175 h 6858000"/>
              <a:gd name="connsiteX4" fmla="*/ 8158692 w 9376632"/>
              <a:gd name="connsiteY4" fmla="*/ 6757493 h 6858000"/>
              <a:gd name="connsiteX5" fmla="*/ 8062868 w 9376632"/>
              <a:gd name="connsiteY5" fmla="*/ 6858000 h 6858000"/>
              <a:gd name="connsiteX6" fmla="*/ 1313765 w 9376632"/>
              <a:gd name="connsiteY6" fmla="*/ 6858000 h 6858000"/>
              <a:gd name="connsiteX7" fmla="*/ 1217940 w 9376632"/>
              <a:gd name="connsiteY7" fmla="*/ 6757493 h 6858000"/>
              <a:gd name="connsiteX8" fmla="*/ 0 w 9376632"/>
              <a:gd name="connsiteY8" fmla="*/ 3605175 h 6858000"/>
              <a:gd name="connsiteX9" fmla="*/ 1535999 w 9376632"/>
              <a:gd name="connsiteY9" fmla="*/ 13479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76632" h="6858000">
                <a:moveTo>
                  <a:pt x="1691615" y="0"/>
                </a:moveTo>
                <a:lnTo>
                  <a:pt x="7685017" y="0"/>
                </a:lnTo>
                <a:lnTo>
                  <a:pt x="7840634" y="134799"/>
                </a:lnTo>
                <a:cubicBezTo>
                  <a:pt x="8784230" y="992423"/>
                  <a:pt x="9376632" y="2229618"/>
                  <a:pt x="9376632" y="3605175"/>
                </a:cubicBezTo>
                <a:cubicBezTo>
                  <a:pt x="9376632" y="4818903"/>
                  <a:pt x="8915419" y="5924908"/>
                  <a:pt x="8158692" y="6757493"/>
                </a:cubicBezTo>
                <a:lnTo>
                  <a:pt x="8062868" y="6858000"/>
                </a:lnTo>
                <a:lnTo>
                  <a:pt x="1313765" y="6858000"/>
                </a:lnTo>
                <a:lnTo>
                  <a:pt x="1217940" y="6757493"/>
                </a:lnTo>
                <a:cubicBezTo>
                  <a:pt x="461213" y="5924908"/>
                  <a:pt x="0" y="4818903"/>
                  <a:pt x="0" y="3605175"/>
                </a:cubicBezTo>
                <a:cubicBezTo>
                  <a:pt x="0" y="2229618"/>
                  <a:pt x="592403" y="992423"/>
                  <a:pt x="1535999" y="134799"/>
                </a:cubicBezTo>
                <a:close/>
              </a:path>
            </a:pathLst>
          </a:cu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D76D63AC-0421-45EC-B383-E79A61A78C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a:solidFill>
            <a:schemeClr val="bg1">
              <a:alpha val="30000"/>
            </a:schemeClr>
          </a:solidFill>
        </p:grpSpPr>
        <p:sp>
          <p:nvSpPr>
            <p:cNvPr id="15" name="Freeform: Shape 14">
              <a:extLst>
                <a:ext uri="{FF2B5EF4-FFF2-40B4-BE49-F238E27FC236}">
                  <a16:creationId xmlns:a16="http://schemas.microsoft.com/office/drawing/2014/main" id="{B997A32E-7032-4107-9C8B-99DB59EDD5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943BB27F-1470-42CA-91FF-D94BC691C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E997B002-17FD-47B3-A06A-76802FE15C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a:extLst>
                <a:ext uri="{FF2B5EF4-FFF2-40B4-BE49-F238E27FC236}">
                  <a16:creationId xmlns:a16="http://schemas.microsoft.com/office/drawing/2014/main" id="{E401EA35-9D2E-43B7-860F-EBB8A6C3E0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F8C44827-3D81-4FF9-B4A5-5650D1B20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Freeform: Shape 19">
              <a:extLst>
                <a:ext uri="{FF2B5EF4-FFF2-40B4-BE49-F238E27FC236}">
                  <a16:creationId xmlns:a16="http://schemas.microsoft.com/office/drawing/2014/main" id="{F613D97F-F6DF-4D32-AD91-209A80E7A2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Shape 20">
              <a:extLst>
                <a:ext uri="{FF2B5EF4-FFF2-40B4-BE49-F238E27FC236}">
                  <a16:creationId xmlns:a16="http://schemas.microsoft.com/office/drawing/2014/main" id="{82B0ED5C-927D-4C5F-8F27-1B403820B9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grpSp>
      <p:sp>
        <p:nvSpPr>
          <p:cNvPr id="2" name="Title 1">
            <a:extLst>
              <a:ext uri="{FF2B5EF4-FFF2-40B4-BE49-F238E27FC236}">
                <a16:creationId xmlns:a16="http://schemas.microsoft.com/office/drawing/2014/main" id="{8CAB632E-15DB-1AAF-41BD-6A2AD5F9C5B9}"/>
              </a:ext>
            </a:extLst>
          </p:cNvPr>
          <p:cNvSpPr>
            <a:spLocks noGrp="1"/>
          </p:cNvSpPr>
          <p:nvPr>
            <p:ph type="ctrTitle"/>
          </p:nvPr>
        </p:nvSpPr>
        <p:spPr>
          <a:xfrm>
            <a:off x="3502426" y="385435"/>
            <a:ext cx="5186842" cy="963185"/>
          </a:xfrm>
        </p:spPr>
        <p:txBody>
          <a:bodyPr anchor="b">
            <a:normAutofit/>
          </a:bodyPr>
          <a:lstStyle/>
          <a:p>
            <a:r>
              <a:rPr lang="en-US" sz="5200" dirty="0" err="1">
                <a:solidFill>
                  <a:schemeClr val="tx2"/>
                </a:solidFill>
              </a:rPr>
              <a:t>Producto</a:t>
            </a:r>
            <a:r>
              <a:rPr lang="en-US" sz="5200" dirty="0">
                <a:solidFill>
                  <a:schemeClr val="tx2"/>
                </a:solidFill>
              </a:rPr>
              <a:t> Clave</a:t>
            </a:r>
          </a:p>
        </p:txBody>
      </p:sp>
      <p:sp>
        <p:nvSpPr>
          <p:cNvPr id="3" name="Subtitle 2">
            <a:extLst>
              <a:ext uri="{FF2B5EF4-FFF2-40B4-BE49-F238E27FC236}">
                <a16:creationId xmlns:a16="http://schemas.microsoft.com/office/drawing/2014/main" id="{4CCFFAB2-DCC3-0732-3837-7AF374203380}"/>
              </a:ext>
            </a:extLst>
          </p:cNvPr>
          <p:cNvSpPr>
            <a:spLocks noGrp="1"/>
          </p:cNvSpPr>
          <p:nvPr>
            <p:ph type="subTitle" idx="1"/>
          </p:nvPr>
        </p:nvSpPr>
        <p:spPr>
          <a:xfrm>
            <a:off x="3586749" y="1575358"/>
            <a:ext cx="5188034" cy="1485082"/>
          </a:xfrm>
        </p:spPr>
        <p:txBody>
          <a:bodyPr>
            <a:normAutofit/>
          </a:bodyPr>
          <a:lstStyle/>
          <a:p>
            <a:r>
              <a:rPr lang="es-ES" sz="1600" dirty="0">
                <a:solidFill>
                  <a:schemeClr val="tx2"/>
                </a:solidFill>
              </a:rPr>
              <a:t>El producto clave de la empresa son las pijamas a medida para hombres, mujeres, niños y niñas. Estas pijamas se destacan por su alta calidad, tanto en materiales como en confección. Cada pieza es personalizada según las especificaciones del cliente, garantizando un ajuste perfecto y un confort inigualable.</a:t>
            </a:r>
            <a:endParaRPr lang="en-US" sz="1600" dirty="0">
              <a:solidFill>
                <a:schemeClr val="tx2"/>
              </a:solidFill>
            </a:endParaRPr>
          </a:p>
        </p:txBody>
      </p:sp>
      <p:grpSp>
        <p:nvGrpSpPr>
          <p:cNvPr id="23" name="Group 22">
            <a:extLst>
              <a:ext uri="{FF2B5EF4-FFF2-40B4-BE49-F238E27FC236}">
                <a16:creationId xmlns:a16="http://schemas.microsoft.com/office/drawing/2014/main" id="{87F87F1B-42BA-4AC7-A4E2-41544DDB2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4155"/>
            <a:ext cx="2514948" cy="2174333"/>
            <a:chOff x="-305" y="-4155"/>
            <a:chExt cx="2514948" cy="2174333"/>
          </a:xfrm>
        </p:grpSpPr>
        <p:sp>
          <p:nvSpPr>
            <p:cNvPr id="24" name="Freeform: Shape 23">
              <a:extLst>
                <a:ext uri="{FF2B5EF4-FFF2-40B4-BE49-F238E27FC236}">
                  <a16:creationId xmlns:a16="http://schemas.microsoft.com/office/drawing/2014/main" id="{68B53067-4E48-4E71-A6A9-A8CAABAFBF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06D1A0D3-4BB8-41D9-9CE7-2884C83F44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81E20F06-3B09-4B89-A36B-AB8BFBCCA5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7" name="Freeform: Shape 26">
              <a:extLst>
                <a:ext uri="{FF2B5EF4-FFF2-40B4-BE49-F238E27FC236}">
                  <a16:creationId xmlns:a16="http://schemas.microsoft.com/office/drawing/2014/main" id="{DAE6C3D7-7D5B-4926-877D-45F117BB6B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9" name="Group 28">
            <a:extLst>
              <a:ext uri="{FF2B5EF4-FFF2-40B4-BE49-F238E27FC236}">
                <a16:creationId xmlns:a16="http://schemas.microsoft.com/office/drawing/2014/main" id="{967346A5-7569-4F15-AB5D-BE3DADF192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685727" y="4683666"/>
            <a:ext cx="2514948" cy="2174333"/>
            <a:chOff x="-305" y="-4155"/>
            <a:chExt cx="2514948" cy="2174333"/>
          </a:xfrm>
        </p:grpSpPr>
        <p:sp>
          <p:nvSpPr>
            <p:cNvPr id="30" name="Freeform: Shape 29">
              <a:extLst>
                <a:ext uri="{FF2B5EF4-FFF2-40B4-BE49-F238E27FC236}">
                  <a16:creationId xmlns:a16="http://schemas.microsoft.com/office/drawing/2014/main" id="{E1951533-A568-4765-AB1F-F71D9AFDE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A7214F52-4F3F-4C96-A62E-F1401D6C04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023146A1-291C-4FA0-AB5B-EB04D42398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3" name="Freeform: Shape 32">
              <a:extLst>
                <a:ext uri="{FF2B5EF4-FFF2-40B4-BE49-F238E27FC236}">
                  <a16:creationId xmlns:a16="http://schemas.microsoft.com/office/drawing/2014/main" id="{62977932-2B03-4899-8306-5002CEE68E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 name="Picture 4" descr="A group of people wearing clothing&#10;&#10;Description automatically generated">
            <a:extLst>
              <a:ext uri="{FF2B5EF4-FFF2-40B4-BE49-F238E27FC236}">
                <a16:creationId xmlns:a16="http://schemas.microsoft.com/office/drawing/2014/main" id="{D8F52D7E-D1E6-1020-2EC6-6D4D8D3A3349}"/>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4252528" y="3376360"/>
            <a:ext cx="3929062" cy="2614612"/>
          </a:xfrm>
          <a:prstGeom prst="rect">
            <a:avLst/>
          </a:prstGeom>
        </p:spPr>
      </p:pic>
    </p:spTree>
    <p:extLst>
      <p:ext uri="{BB962C8B-B14F-4D97-AF65-F5344CB8AC3E}">
        <p14:creationId xmlns:p14="http://schemas.microsoft.com/office/powerpoint/2010/main" val="15812950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3E416D2-D994-4F7A-8F62-B28B11BEB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pic>
        <p:nvPicPr>
          <p:cNvPr id="5" name="Picture 4" descr="Vista trasera de filas de personas que están viendo una película en una sala de cine">
            <a:extLst>
              <a:ext uri="{FF2B5EF4-FFF2-40B4-BE49-F238E27FC236}">
                <a16:creationId xmlns:a16="http://schemas.microsoft.com/office/drawing/2014/main" id="{C1718730-3DE8-66D0-E099-255E1744C467}"/>
              </a:ext>
            </a:extLst>
          </p:cNvPr>
          <p:cNvPicPr>
            <a:picLocks noChangeAspect="1"/>
          </p:cNvPicPr>
          <p:nvPr/>
        </p:nvPicPr>
        <p:blipFill>
          <a:blip r:embed="rId2"/>
          <a:srcRect t="6153" r="-1" b="9555"/>
          <a:stretch/>
        </p:blipFill>
        <p:spPr>
          <a:xfrm>
            <a:off x="1524" y="10"/>
            <a:ext cx="12188952" cy="6857990"/>
          </a:xfrm>
          <a:prstGeom prst="rect">
            <a:avLst/>
          </a:prstGeom>
        </p:spPr>
      </p:pic>
      <p:sp>
        <p:nvSpPr>
          <p:cNvPr id="11" name="Freeform: Shape 10">
            <a:extLst>
              <a:ext uri="{FF2B5EF4-FFF2-40B4-BE49-F238E27FC236}">
                <a16:creationId xmlns:a16="http://schemas.microsoft.com/office/drawing/2014/main" id="{FB27C166-470E-467E-9E9E-E235EEF3C0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824691" y="0"/>
            <a:ext cx="7365784" cy="6858000"/>
          </a:xfrm>
          <a:custGeom>
            <a:avLst/>
            <a:gdLst>
              <a:gd name="connsiteX0" fmla="*/ 5742761 w 7365784"/>
              <a:gd name="connsiteY0" fmla="*/ 0 h 6858000"/>
              <a:gd name="connsiteX1" fmla="*/ 3076369 w 7365784"/>
              <a:gd name="connsiteY1" fmla="*/ 0 h 6858000"/>
              <a:gd name="connsiteX2" fmla="*/ 1949196 w 7365784"/>
              <a:gd name="connsiteY2" fmla="*/ 0 h 6858000"/>
              <a:gd name="connsiteX3" fmla="*/ 1583228 w 7365784"/>
              <a:gd name="connsiteY3" fmla="*/ 0 h 6858000"/>
              <a:gd name="connsiteX4" fmla="*/ 1457787 w 7365784"/>
              <a:gd name="connsiteY4" fmla="*/ 0 h 6858000"/>
              <a:gd name="connsiteX5" fmla="*/ 1445578 w 7365784"/>
              <a:gd name="connsiteY5" fmla="*/ 0 h 6858000"/>
              <a:gd name="connsiteX6" fmla="*/ 571708 w 7365784"/>
              <a:gd name="connsiteY6" fmla="*/ 0 h 6858000"/>
              <a:gd name="connsiteX7" fmla="*/ 237757 w 7365784"/>
              <a:gd name="connsiteY7" fmla="*/ 0 h 6858000"/>
              <a:gd name="connsiteX8" fmla="*/ 205161 w 7365784"/>
              <a:gd name="connsiteY8" fmla="*/ 0 h 6858000"/>
              <a:gd name="connsiteX9" fmla="*/ 0 w 7365784"/>
              <a:gd name="connsiteY9" fmla="*/ 0 h 6858000"/>
              <a:gd name="connsiteX10" fmla="*/ 0 w 7365784"/>
              <a:gd name="connsiteY10" fmla="*/ 6858000 h 6858000"/>
              <a:gd name="connsiteX11" fmla="*/ 205161 w 7365784"/>
              <a:gd name="connsiteY11" fmla="*/ 6858000 h 6858000"/>
              <a:gd name="connsiteX12" fmla="*/ 237757 w 7365784"/>
              <a:gd name="connsiteY12" fmla="*/ 6858000 h 6858000"/>
              <a:gd name="connsiteX13" fmla="*/ 571708 w 7365784"/>
              <a:gd name="connsiteY13" fmla="*/ 6858000 h 6858000"/>
              <a:gd name="connsiteX14" fmla="*/ 1274834 w 7365784"/>
              <a:gd name="connsiteY14" fmla="*/ 6858000 h 6858000"/>
              <a:gd name="connsiteX15" fmla="*/ 1445578 w 7365784"/>
              <a:gd name="connsiteY15" fmla="*/ 6858000 h 6858000"/>
              <a:gd name="connsiteX16" fmla="*/ 1457787 w 7365784"/>
              <a:gd name="connsiteY16" fmla="*/ 6858000 h 6858000"/>
              <a:gd name="connsiteX17" fmla="*/ 1949196 w 7365784"/>
              <a:gd name="connsiteY17" fmla="*/ 6858000 h 6858000"/>
              <a:gd name="connsiteX18" fmla="*/ 3076369 w 7365784"/>
              <a:gd name="connsiteY18" fmla="*/ 6858000 h 6858000"/>
              <a:gd name="connsiteX19" fmla="*/ 4863030 w 7365784"/>
              <a:gd name="connsiteY19" fmla="*/ 6858000 h 6858000"/>
              <a:gd name="connsiteX20" fmla="*/ 4974786 w 7365784"/>
              <a:gd name="connsiteY20" fmla="*/ 6780599 h 6858000"/>
              <a:gd name="connsiteX21" fmla="*/ 5491434 w 7365784"/>
              <a:gd name="connsiteY21" fmla="*/ 6374814 h 6858000"/>
              <a:gd name="connsiteX22" fmla="*/ 7365784 w 7365784"/>
              <a:gd name="connsiteY22" fmla="*/ 3621656 h 6858000"/>
              <a:gd name="connsiteX23" fmla="*/ 5764885 w 7365784"/>
              <a:gd name="connsiteY23"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365784" h="6858000">
                <a:moveTo>
                  <a:pt x="5742761" y="0"/>
                </a:moveTo>
                <a:lnTo>
                  <a:pt x="3076369" y="0"/>
                </a:lnTo>
                <a:lnTo>
                  <a:pt x="1949196" y="0"/>
                </a:lnTo>
                <a:lnTo>
                  <a:pt x="1583228" y="0"/>
                </a:lnTo>
                <a:lnTo>
                  <a:pt x="1457787" y="0"/>
                </a:lnTo>
                <a:lnTo>
                  <a:pt x="1445578" y="0"/>
                </a:lnTo>
                <a:lnTo>
                  <a:pt x="571708" y="0"/>
                </a:lnTo>
                <a:lnTo>
                  <a:pt x="237757" y="0"/>
                </a:lnTo>
                <a:lnTo>
                  <a:pt x="205161" y="0"/>
                </a:lnTo>
                <a:lnTo>
                  <a:pt x="0" y="0"/>
                </a:lnTo>
                <a:lnTo>
                  <a:pt x="0" y="6858000"/>
                </a:lnTo>
                <a:lnTo>
                  <a:pt x="205161" y="6858000"/>
                </a:lnTo>
                <a:lnTo>
                  <a:pt x="237757" y="6858000"/>
                </a:lnTo>
                <a:lnTo>
                  <a:pt x="571708" y="6858000"/>
                </a:lnTo>
                <a:lnTo>
                  <a:pt x="1274834" y="6858000"/>
                </a:lnTo>
                <a:lnTo>
                  <a:pt x="1445578" y="6858000"/>
                </a:lnTo>
                <a:lnTo>
                  <a:pt x="1457787" y="6858000"/>
                </a:lnTo>
                <a:lnTo>
                  <a:pt x="1949196" y="6858000"/>
                </a:lnTo>
                <a:lnTo>
                  <a:pt x="3076369" y="6858000"/>
                </a:lnTo>
                <a:lnTo>
                  <a:pt x="4863030" y="6858000"/>
                </a:lnTo>
                <a:lnTo>
                  <a:pt x="4974786" y="6780599"/>
                </a:lnTo>
                <a:cubicBezTo>
                  <a:pt x="5148604" y="6653108"/>
                  <a:pt x="5319231" y="6515397"/>
                  <a:pt x="5491434" y="6374814"/>
                </a:cubicBezTo>
                <a:cubicBezTo>
                  <a:pt x="6437059" y="5602839"/>
                  <a:pt x="7365784" y="4969131"/>
                  <a:pt x="7365784" y="3621656"/>
                </a:cubicBezTo>
                <a:cubicBezTo>
                  <a:pt x="7365784" y="2093192"/>
                  <a:pt x="6792048" y="754641"/>
                  <a:pt x="5764885" y="14997"/>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2">
            <a:extLst>
              <a:ext uri="{FF2B5EF4-FFF2-40B4-BE49-F238E27FC236}">
                <a16:creationId xmlns:a16="http://schemas.microsoft.com/office/drawing/2014/main" id="{673636C8-1392-483A-8A7A-CA259E806C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983671" y="0"/>
            <a:ext cx="7208329" cy="6858000"/>
          </a:xfrm>
          <a:custGeom>
            <a:avLst/>
            <a:gdLst>
              <a:gd name="connsiteX0" fmla="*/ 5585306 w 7208329"/>
              <a:gd name="connsiteY0" fmla="*/ 0 h 6858000"/>
              <a:gd name="connsiteX1" fmla="*/ 2918914 w 7208329"/>
              <a:gd name="connsiteY1" fmla="*/ 0 h 6858000"/>
              <a:gd name="connsiteX2" fmla="*/ 1592911 w 7208329"/>
              <a:gd name="connsiteY2" fmla="*/ 0 h 6858000"/>
              <a:gd name="connsiteX3" fmla="*/ 1425773 w 7208329"/>
              <a:gd name="connsiteY3" fmla="*/ 0 h 6858000"/>
              <a:gd name="connsiteX4" fmla="*/ 1300332 w 7208329"/>
              <a:gd name="connsiteY4" fmla="*/ 0 h 6858000"/>
              <a:gd name="connsiteX5" fmla="*/ 1288123 w 7208329"/>
              <a:gd name="connsiteY5" fmla="*/ 0 h 6858000"/>
              <a:gd name="connsiteX6" fmla="*/ 414253 w 7208329"/>
              <a:gd name="connsiteY6" fmla="*/ 0 h 6858000"/>
              <a:gd name="connsiteX7" fmla="*/ 80302 w 7208329"/>
              <a:gd name="connsiteY7" fmla="*/ 0 h 6858000"/>
              <a:gd name="connsiteX8" fmla="*/ 47706 w 7208329"/>
              <a:gd name="connsiteY8" fmla="*/ 0 h 6858000"/>
              <a:gd name="connsiteX9" fmla="*/ 0 w 7208329"/>
              <a:gd name="connsiteY9" fmla="*/ 0 h 6858000"/>
              <a:gd name="connsiteX10" fmla="*/ 0 w 7208329"/>
              <a:gd name="connsiteY10" fmla="*/ 6858000 h 6858000"/>
              <a:gd name="connsiteX11" fmla="*/ 47706 w 7208329"/>
              <a:gd name="connsiteY11" fmla="*/ 6858000 h 6858000"/>
              <a:gd name="connsiteX12" fmla="*/ 80302 w 7208329"/>
              <a:gd name="connsiteY12" fmla="*/ 6858000 h 6858000"/>
              <a:gd name="connsiteX13" fmla="*/ 414253 w 7208329"/>
              <a:gd name="connsiteY13" fmla="*/ 6858000 h 6858000"/>
              <a:gd name="connsiteX14" fmla="*/ 1117379 w 7208329"/>
              <a:gd name="connsiteY14" fmla="*/ 6858000 h 6858000"/>
              <a:gd name="connsiteX15" fmla="*/ 1288123 w 7208329"/>
              <a:gd name="connsiteY15" fmla="*/ 6858000 h 6858000"/>
              <a:gd name="connsiteX16" fmla="*/ 1300332 w 7208329"/>
              <a:gd name="connsiteY16" fmla="*/ 6858000 h 6858000"/>
              <a:gd name="connsiteX17" fmla="*/ 1592911 w 7208329"/>
              <a:gd name="connsiteY17" fmla="*/ 6858000 h 6858000"/>
              <a:gd name="connsiteX18" fmla="*/ 2918914 w 7208329"/>
              <a:gd name="connsiteY18" fmla="*/ 6858000 h 6858000"/>
              <a:gd name="connsiteX19" fmla="*/ 4705575 w 7208329"/>
              <a:gd name="connsiteY19" fmla="*/ 6858000 h 6858000"/>
              <a:gd name="connsiteX20" fmla="*/ 4817331 w 7208329"/>
              <a:gd name="connsiteY20" fmla="*/ 6780599 h 6858000"/>
              <a:gd name="connsiteX21" fmla="*/ 5333979 w 7208329"/>
              <a:gd name="connsiteY21" fmla="*/ 6374814 h 6858000"/>
              <a:gd name="connsiteX22" fmla="*/ 7208329 w 7208329"/>
              <a:gd name="connsiteY22" fmla="*/ 3621656 h 6858000"/>
              <a:gd name="connsiteX23" fmla="*/ 5607430 w 7208329"/>
              <a:gd name="connsiteY23"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208329" h="6858000">
                <a:moveTo>
                  <a:pt x="5585306" y="0"/>
                </a:moveTo>
                <a:lnTo>
                  <a:pt x="2918914" y="0"/>
                </a:lnTo>
                <a:lnTo>
                  <a:pt x="1592911" y="0"/>
                </a:lnTo>
                <a:lnTo>
                  <a:pt x="1425773" y="0"/>
                </a:lnTo>
                <a:lnTo>
                  <a:pt x="1300332" y="0"/>
                </a:lnTo>
                <a:lnTo>
                  <a:pt x="1288123" y="0"/>
                </a:lnTo>
                <a:lnTo>
                  <a:pt x="414253" y="0"/>
                </a:lnTo>
                <a:lnTo>
                  <a:pt x="80302" y="0"/>
                </a:lnTo>
                <a:lnTo>
                  <a:pt x="47706" y="0"/>
                </a:lnTo>
                <a:lnTo>
                  <a:pt x="0" y="0"/>
                </a:lnTo>
                <a:lnTo>
                  <a:pt x="0" y="6858000"/>
                </a:lnTo>
                <a:lnTo>
                  <a:pt x="47706" y="6858000"/>
                </a:lnTo>
                <a:lnTo>
                  <a:pt x="80302" y="6858000"/>
                </a:lnTo>
                <a:lnTo>
                  <a:pt x="414253" y="6858000"/>
                </a:lnTo>
                <a:lnTo>
                  <a:pt x="1117379" y="6858000"/>
                </a:lnTo>
                <a:lnTo>
                  <a:pt x="1288123" y="6858000"/>
                </a:lnTo>
                <a:lnTo>
                  <a:pt x="1300332" y="6858000"/>
                </a:lnTo>
                <a:lnTo>
                  <a:pt x="1592911" y="6858000"/>
                </a:lnTo>
                <a:lnTo>
                  <a:pt x="2918914" y="6858000"/>
                </a:lnTo>
                <a:lnTo>
                  <a:pt x="4705575" y="6858000"/>
                </a:lnTo>
                <a:lnTo>
                  <a:pt x="4817331" y="6780599"/>
                </a:lnTo>
                <a:cubicBezTo>
                  <a:pt x="4991149" y="6653108"/>
                  <a:pt x="5161776" y="6515397"/>
                  <a:pt x="5333979" y="6374814"/>
                </a:cubicBezTo>
                <a:cubicBezTo>
                  <a:pt x="6279604" y="5602839"/>
                  <a:pt x="7208329" y="4969131"/>
                  <a:pt x="7208329" y="3621656"/>
                </a:cubicBezTo>
                <a:cubicBezTo>
                  <a:pt x="7208329" y="2093192"/>
                  <a:pt x="6634593" y="754641"/>
                  <a:pt x="5607430" y="14997"/>
                </a:cubicBezTo>
                <a:close/>
              </a:path>
            </a:pathLst>
          </a:cu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7539A79B-DFBA-4781-B0DE-4044B07226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11396"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88BB14C0-6F21-B087-59F1-78AA7093C5F1}"/>
              </a:ext>
            </a:extLst>
          </p:cNvPr>
          <p:cNvSpPr>
            <a:spLocks noGrp="1"/>
          </p:cNvSpPr>
          <p:nvPr>
            <p:ph type="ctrTitle"/>
          </p:nvPr>
        </p:nvSpPr>
        <p:spPr>
          <a:xfrm>
            <a:off x="6623715" y="1244947"/>
            <a:ext cx="5568285" cy="880698"/>
          </a:xfrm>
        </p:spPr>
        <p:txBody>
          <a:bodyPr>
            <a:normAutofit fontScale="90000"/>
          </a:bodyPr>
          <a:lstStyle/>
          <a:p>
            <a:pPr algn="l"/>
            <a:r>
              <a:rPr lang="en-US" dirty="0"/>
              <a:t>Público Meta</a:t>
            </a:r>
          </a:p>
        </p:txBody>
      </p:sp>
      <p:sp>
        <p:nvSpPr>
          <p:cNvPr id="3" name="Subtitle 2">
            <a:extLst>
              <a:ext uri="{FF2B5EF4-FFF2-40B4-BE49-F238E27FC236}">
                <a16:creationId xmlns:a16="http://schemas.microsoft.com/office/drawing/2014/main" id="{1DA3DE0B-2175-1250-4019-7DF4FBA05096}"/>
              </a:ext>
            </a:extLst>
          </p:cNvPr>
          <p:cNvSpPr>
            <a:spLocks noGrp="1"/>
          </p:cNvSpPr>
          <p:nvPr>
            <p:ph type="subTitle" idx="1"/>
          </p:nvPr>
        </p:nvSpPr>
        <p:spPr>
          <a:xfrm>
            <a:off x="6096000" y="2935980"/>
            <a:ext cx="5569714" cy="1701334"/>
          </a:xfrm>
        </p:spPr>
        <p:txBody>
          <a:bodyPr>
            <a:normAutofit/>
          </a:bodyPr>
          <a:lstStyle/>
          <a:p>
            <a:pPr algn="l"/>
            <a:r>
              <a:rPr lang="es-ES" sz="1600" dirty="0"/>
              <a:t>El público meta principal de Doña Lorena son adultos y adultos jóvenes que valoran la calidad y la personalización en sus prendas de dormir. Estos clientes buscan productos exclusivos y cómodos, confeccionados con materiales de alta calidad. Adicionalmente, algunos clientes son niños y niñas, generalmente a través de pedidos realizados por sus padres.</a:t>
            </a:r>
            <a:endParaRPr lang="en-US" sz="1600" dirty="0"/>
          </a:p>
        </p:txBody>
      </p:sp>
    </p:spTree>
    <p:extLst>
      <p:ext uri="{BB962C8B-B14F-4D97-AF65-F5344CB8AC3E}">
        <p14:creationId xmlns:p14="http://schemas.microsoft.com/office/powerpoint/2010/main" val="3857944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D9D36D6-2AC5-46A1-A849-4C82D5264A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634C8C4-D5BC-DBD2-9964-6787743B4F43}"/>
              </a:ext>
            </a:extLst>
          </p:cNvPr>
          <p:cNvSpPr>
            <a:spLocks noGrp="1"/>
          </p:cNvSpPr>
          <p:nvPr>
            <p:ph type="ctrTitle"/>
          </p:nvPr>
        </p:nvSpPr>
        <p:spPr>
          <a:xfrm>
            <a:off x="5354955" y="494522"/>
            <a:ext cx="5998840" cy="900190"/>
          </a:xfrm>
          <a:noFill/>
        </p:spPr>
        <p:txBody>
          <a:bodyPr>
            <a:normAutofit/>
          </a:bodyPr>
          <a:lstStyle/>
          <a:p>
            <a:pPr algn="l"/>
            <a:r>
              <a:rPr lang="en-US" sz="5200" dirty="0" err="1"/>
              <a:t>Análisis</a:t>
            </a:r>
            <a:r>
              <a:rPr lang="en-US" sz="5200" dirty="0"/>
              <a:t> FODA</a:t>
            </a:r>
          </a:p>
        </p:txBody>
      </p:sp>
      <p:sp>
        <p:nvSpPr>
          <p:cNvPr id="3" name="Subtitle 2">
            <a:extLst>
              <a:ext uri="{FF2B5EF4-FFF2-40B4-BE49-F238E27FC236}">
                <a16:creationId xmlns:a16="http://schemas.microsoft.com/office/drawing/2014/main" id="{E9667EA6-029F-CD47-82E6-4ADDAF89F0F3}"/>
              </a:ext>
            </a:extLst>
          </p:cNvPr>
          <p:cNvSpPr>
            <a:spLocks noGrp="1"/>
          </p:cNvSpPr>
          <p:nvPr>
            <p:ph type="subTitle" idx="1"/>
          </p:nvPr>
        </p:nvSpPr>
        <p:spPr>
          <a:xfrm>
            <a:off x="5354955" y="2256894"/>
            <a:ext cx="5998840" cy="2067068"/>
          </a:xfrm>
          <a:noFill/>
        </p:spPr>
        <p:txBody>
          <a:bodyPr>
            <a:normAutofit fontScale="92500" lnSpcReduction="10000"/>
          </a:bodyPr>
          <a:lstStyle/>
          <a:p>
            <a:pPr algn="l"/>
            <a:r>
              <a:rPr lang="es-ES" sz="1500" dirty="0"/>
              <a:t>Fortalezas: Alta calidad de materiales y confección, experiencia de más de 45 años, personalización del producto. </a:t>
            </a:r>
          </a:p>
          <a:p>
            <a:pPr algn="l"/>
            <a:r>
              <a:rPr lang="es-ES" sz="1500" dirty="0"/>
              <a:t>Oportunidades: Expansión a mercados digitales, creación de una marca fuerte, uso de redes sociales para ampliar el alcance.</a:t>
            </a:r>
          </a:p>
          <a:p>
            <a:pPr algn="l"/>
            <a:r>
              <a:rPr lang="es-ES" sz="1500" dirty="0"/>
              <a:t> Debilidades: Falta de presencia online, dependencia del boca a boca, ausencia de una estrategia de marketing digital. </a:t>
            </a:r>
          </a:p>
          <a:p>
            <a:pPr algn="l"/>
            <a:r>
              <a:rPr lang="es-ES" sz="1500" dirty="0"/>
              <a:t>Amenazas: Competencia con marcas establecidas en el mercado, cambios en las preferencias del consumidor, fluctuaciones en el costo de los materiales.</a:t>
            </a:r>
            <a:endParaRPr lang="en-US" sz="1500" dirty="0"/>
          </a:p>
        </p:txBody>
      </p:sp>
      <p:pic>
        <p:nvPicPr>
          <p:cNvPr id="5" name="Picture 4" descr="Lupa resalta un rendimiento económico decreciente">
            <a:extLst>
              <a:ext uri="{FF2B5EF4-FFF2-40B4-BE49-F238E27FC236}">
                <a16:creationId xmlns:a16="http://schemas.microsoft.com/office/drawing/2014/main" id="{0537B00C-66E1-9F06-139F-AFF32D0809C6}"/>
              </a:ext>
            </a:extLst>
          </p:cNvPr>
          <p:cNvPicPr>
            <a:picLocks noChangeAspect="1"/>
          </p:cNvPicPr>
          <p:nvPr/>
        </p:nvPicPr>
        <p:blipFill>
          <a:blip r:embed="rId2"/>
          <a:srcRect l="10419" r="40983" b="-1"/>
          <a:stretch/>
        </p:blipFill>
        <p:spPr>
          <a:xfrm>
            <a:off x="20" y="10"/>
            <a:ext cx="4992985" cy="6857990"/>
          </a:xfrm>
          <a:prstGeom prst="rect">
            <a:avLst/>
          </a:prstGeom>
        </p:spPr>
      </p:pic>
    </p:spTree>
    <p:extLst>
      <p:ext uri="{BB962C8B-B14F-4D97-AF65-F5344CB8AC3E}">
        <p14:creationId xmlns:p14="http://schemas.microsoft.com/office/powerpoint/2010/main" val="3347635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par>
                                <p:cTn id="11" presetID="10" presetClass="entr" presetSubtype="0" fill="hold" grpId="0" nodeType="withEffect">
                                  <p:stCondLst>
                                    <p:cond delay="1500"/>
                                  </p:stCondLst>
                                  <p:iterate>
                                    <p:tmPct val="10000"/>
                                  </p:iterate>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700"/>
                                        <p:tgtEl>
                                          <p:spTgt spid="3">
                                            <p:txEl>
                                              <p:pRg st="1" end="1"/>
                                            </p:txEl>
                                          </p:spTgt>
                                        </p:tgtEl>
                                      </p:cBhvr>
                                    </p:animEffect>
                                  </p:childTnLst>
                                </p:cTn>
                              </p:par>
                              <p:par>
                                <p:cTn id="14" presetID="10" presetClass="entr" presetSubtype="0" fill="hold" grpId="0" nodeType="withEffect">
                                  <p:stCondLst>
                                    <p:cond delay="1500"/>
                                  </p:stCondLst>
                                  <p:iterate>
                                    <p:tmPct val="10000"/>
                                  </p:iterate>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700"/>
                                        <p:tgtEl>
                                          <p:spTgt spid="3">
                                            <p:txEl>
                                              <p:pRg st="2" end="2"/>
                                            </p:txEl>
                                          </p:spTgt>
                                        </p:tgtEl>
                                      </p:cBhvr>
                                    </p:animEffect>
                                  </p:childTnLst>
                                </p:cTn>
                              </p:par>
                              <p:par>
                                <p:cTn id="17" presetID="10" presetClass="entr" presetSubtype="0" fill="hold" grpId="0" nodeType="withEffect">
                                  <p:stCondLst>
                                    <p:cond delay="1500"/>
                                  </p:stCondLst>
                                  <p:iterate>
                                    <p:tmPct val="10000"/>
                                  </p:iterate>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7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59EF30C2-29AC-4A0D-BC0A-A679CF113E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00500" y="1087403"/>
            <a:ext cx="8191500" cy="5770597"/>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93BFF0A-5425-5AD7-4C7F-78E9888C7056}"/>
              </a:ext>
            </a:extLst>
          </p:cNvPr>
          <p:cNvSpPr>
            <a:spLocks noGrp="1"/>
          </p:cNvSpPr>
          <p:nvPr>
            <p:ph type="ctrTitle"/>
          </p:nvPr>
        </p:nvSpPr>
        <p:spPr>
          <a:xfrm>
            <a:off x="5125197" y="2132303"/>
            <a:ext cx="6589707" cy="1703262"/>
          </a:xfrm>
        </p:spPr>
        <p:txBody>
          <a:bodyPr>
            <a:normAutofit fontScale="90000"/>
          </a:bodyPr>
          <a:lstStyle/>
          <a:p>
            <a:pPr algn="r"/>
            <a:r>
              <a:rPr lang="en-US" dirty="0" err="1">
                <a:solidFill>
                  <a:srgbClr val="FFFFFF"/>
                </a:solidFill>
              </a:rPr>
              <a:t>Diferenciadores</a:t>
            </a:r>
            <a:r>
              <a:rPr lang="en-US" dirty="0">
                <a:solidFill>
                  <a:srgbClr val="FFFFFF"/>
                </a:solidFill>
              </a:rPr>
              <a:t> </a:t>
            </a:r>
            <a:r>
              <a:rPr lang="en-US" dirty="0" err="1">
                <a:solidFill>
                  <a:srgbClr val="FFFFFF"/>
                </a:solidFill>
              </a:rPr>
              <a:t>Competitivos</a:t>
            </a:r>
            <a:endParaRPr lang="en-US" dirty="0">
              <a:solidFill>
                <a:srgbClr val="FFFFFF"/>
              </a:solidFill>
            </a:endParaRPr>
          </a:p>
        </p:txBody>
      </p:sp>
      <p:sp>
        <p:nvSpPr>
          <p:cNvPr id="3" name="Subtitle 2">
            <a:extLst>
              <a:ext uri="{FF2B5EF4-FFF2-40B4-BE49-F238E27FC236}">
                <a16:creationId xmlns:a16="http://schemas.microsoft.com/office/drawing/2014/main" id="{73A82817-E071-B976-7D71-A159AF1AE5BF}"/>
              </a:ext>
            </a:extLst>
          </p:cNvPr>
          <p:cNvSpPr>
            <a:spLocks noGrp="1"/>
          </p:cNvSpPr>
          <p:nvPr>
            <p:ph type="subTitle" idx="1"/>
          </p:nvPr>
        </p:nvSpPr>
        <p:spPr>
          <a:xfrm>
            <a:off x="5093520" y="4681425"/>
            <a:ext cx="6589707" cy="1872356"/>
          </a:xfrm>
        </p:spPr>
        <p:txBody>
          <a:bodyPr>
            <a:normAutofit/>
          </a:bodyPr>
          <a:lstStyle/>
          <a:p>
            <a:pPr algn="r"/>
            <a:r>
              <a:rPr lang="es-ES" sz="1700" dirty="0">
                <a:solidFill>
                  <a:srgbClr val="FFFFFF"/>
                </a:solidFill>
              </a:rPr>
              <a:t>Superamos a la competencia en la calidad de los materiales y la confección personalizada de nuestras pijamas. No superamos en términos de presencia y alcance digital, ya que actualmente no contamos con una estrategia de marketing online ni presencia en redes sociales.</a:t>
            </a:r>
            <a:endParaRPr lang="en-US" sz="1700" dirty="0">
              <a:solidFill>
                <a:srgbClr val="FFFFFF"/>
              </a:solidFill>
            </a:endParaRPr>
          </a:p>
        </p:txBody>
      </p:sp>
      <p:cxnSp>
        <p:nvCxnSpPr>
          <p:cNvPr id="25" name="Straight Connector 24">
            <a:extLst>
              <a:ext uri="{FF2B5EF4-FFF2-40B4-BE49-F238E27FC236}">
                <a16:creationId xmlns:a16="http://schemas.microsoft.com/office/drawing/2014/main" id="{266A0658-1CC4-4B0D-AAB7-A702286AF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6241" y="18393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7" name="Freeform: Shape 26">
            <a:extLst>
              <a:ext uri="{FF2B5EF4-FFF2-40B4-BE49-F238E27FC236}">
                <a16:creationId xmlns:a16="http://schemas.microsoft.com/office/drawing/2014/main" id="{A04F1504-431A-4D86-9091-AE7E4B333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2348" y="1"/>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p>
            <a:endParaRPr lang="en-US" dirty="0"/>
          </a:p>
        </p:txBody>
      </p:sp>
      <p:sp>
        <p:nvSpPr>
          <p:cNvPr id="29" name="Freeform: Shape 28">
            <a:extLst>
              <a:ext uri="{FF2B5EF4-FFF2-40B4-BE49-F238E27FC236}">
                <a16:creationId xmlns:a16="http://schemas.microsoft.com/office/drawing/2014/main" id="{EA804283-B929-4503-802F-4585376E2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Oval 30">
            <a:extLst>
              <a:ext uri="{FF2B5EF4-FFF2-40B4-BE49-F238E27FC236}">
                <a16:creationId xmlns:a16="http://schemas.microsoft.com/office/drawing/2014/main" id="{AD3811F5-514E-49A4-B382-673ED228A4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69044" y="514898"/>
            <a:ext cx="2393351" cy="232842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3" name="Freeform: Shape 32">
            <a:extLst>
              <a:ext uri="{FF2B5EF4-FFF2-40B4-BE49-F238E27FC236}">
                <a16:creationId xmlns:a16="http://schemas.microsoft.com/office/drawing/2014/main" id="{067AD921-1CEE-4C1B-9AA3-C66D908DD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49740"/>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35" name="Arc 34">
            <a:extLst>
              <a:ext uri="{FF2B5EF4-FFF2-40B4-BE49-F238E27FC236}">
                <a16:creationId xmlns:a16="http://schemas.microsoft.com/office/drawing/2014/main" id="{C36A08F5-3B56-47C5-A371-9187BE56E1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39683" y="4203427"/>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7610217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930EBA3-4D2E-42E8-B828-834555328D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a:extLst>
              <a:ext uri="{FF2B5EF4-FFF2-40B4-BE49-F238E27FC236}">
                <a16:creationId xmlns:a16="http://schemas.microsoft.com/office/drawing/2014/main" id="{54F54FF6-0EC7-6CB6-8582-4C76F5D0C6D0}"/>
              </a:ext>
            </a:extLst>
          </p:cNvPr>
          <p:cNvPicPr>
            <a:picLocks noChangeAspect="1"/>
          </p:cNvPicPr>
          <p:nvPr/>
        </p:nvPicPr>
        <p:blipFill>
          <a:blip r:embed="rId2"/>
          <a:stretch>
            <a:fillRect/>
          </a:stretch>
        </p:blipFill>
        <p:spPr>
          <a:xfrm>
            <a:off x="0" y="1337488"/>
            <a:ext cx="5850384" cy="4183024"/>
          </a:xfrm>
          <a:custGeom>
            <a:avLst/>
            <a:gdLst/>
            <a:ahLst/>
            <a:cxnLst/>
            <a:rect l="l" t="t" r="r" b="b"/>
            <a:pathLst>
              <a:path w="6094252" h="6857998">
                <a:moveTo>
                  <a:pt x="0" y="0"/>
                </a:moveTo>
                <a:lnTo>
                  <a:pt x="5898122" y="0"/>
                </a:lnTo>
                <a:cubicBezTo>
                  <a:pt x="6006442" y="0"/>
                  <a:pt x="6094252" y="87810"/>
                  <a:pt x="6094252" y="196130"/>
                </a:cubicBezTo>
                <a:lnTo>
                  <a:pt x="6094252" y="6661869"/>
                </a:lnTo>
                <a:cubicBezTo>
                  <a:pt x="6094252" y="6756649"/>
                  <a:pt x="6027023" y="6835726"/>
                  <a:pt x="5937649" y="6854015"/>
                </a:cubicBezTo>
                <a:lnTo>
                  <a:pt x="5898132" y="6857998"/>
                </a:lnTo>
                <a:lnTo>
                  <a:pt x="0" y="6857998"/>
                </a:lnTo>
                <a:close/>
              </a:path>
            </a:pathLst>
          </a:custGeom>
        </p:spPr>
      </p:pic>
      <p:sp>
        <p:nvSpPr>
          <p:cNvPr id="11" name="Arc 10">
            <a:extLst>
              <a:ext uri="{FF2B5EF4-FFF2-40B4-BE49-F238E27FC236}">
                <a16:creationId xmlns:a16="http://schemas.microsoft.com/office/drawing/2014/main" id="{E58B2195-5055-402F-A3E7-53FF0E498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5836" y="775849"/>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DE57C51-CCDC-C893-81D4-43FDD1BD1C03}"/>
              </a:ext>
            </a:extLst>
          </p:cNvPr>
          <p:cNvSpPr>
            <a:spLocks noGrp="1"/>
          </p:cNvSpPr>
          <p:nvPr>
            <p:ph type="ctrTitle"/>
          </p:nvPr>
        </p:nvSpPr>
        <p:spPr>
          <a:xfrm>
            <a:off x="6417732" y="957715"/>
            <a:ext cx="5130798" cy="2750419"/>
          </a:xfrm>
        </p:spPr>
        <p:txBody>
          <a:bodyPr>
            <a:normAutofit/>
          </a:bodyPr>
          <a:lstStyle/>
          <a:p>
            <a:r>
              <a:rPr lang="en-US"/>
              <a:t>Necesidades Digitales</a:t>
            </a:r>
          </a:p>
        </p:txBody>
      </p:sp>
      <p:sp>
        <p:nvSpPr>
          <p:cNvPr id="13" name="Oval 12">
            <a:extLst>
              <a:ext uri="{FF2B5EF4-FFF2-40B4-BE49-F238E27FC236}">
                <a16:creationId xmlns:a16="http://schemas.microsoft.com/office/drawing/2014/main" id="{528AA953-F4F9-4DC5-97C7-491F4AF937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97079" y="5607717"/>
            <a:ext cx="513442" cy="49951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Subtitle 2">
            <a:extLst>
              <a:ext uri="{FF2B5EF4-FFF2-40B4-BE49-F238E27FC236}">
                <a16:creationId xmlns:a16="http://schemas.microsoft.com/office/drawing/2014/main" id="{F2DBC430-4F37-9BAF-25AB-E575C7CD3DC5}"/>
              </a:ext>
            </a:extLst>
          </p:cNvPr>
          <p:cNvSpPr>
            <a:spLocks noGrp="1"/>
          </p:cNvSpPr>
          <p:nvPr>
            <p:ph type="subTitle" idx="1"/>
          </p:nvPr>
        </p:nvSpPr>
        <p:spPr>
          <a:xfrm>
            <a:off x="6417732" y="3800209"/>
            <a:ext cx="5130798" cy="2307022"/>
          </a:xfrm>
        </p:spPr>
        <p:txBody>
          <a:bodyPr>
            <a:normAutofit/>
          </a:bodyPr>
          <a:lstStyle/>
          <a:p>
            <a:r>
              <a:rPr lang="es-ES" sz="2000"/>
              <a:t>Para ampliar el alcance y facilitar el proceso de pedidos, es crucial tener un sitio web y presencia en redes sociales. Un sitio web permitiría mostrar los productos, recibir pedidos y compartir testimonios de clientes. Las redes sociales son esenciales para aumentar la visibilidad y atraer a un público más amplio.</a:t>
            </a:r>
            <a:endParaRPr lang="en-US" sz="2000"/>
          </a:p>
        </p:txBody>
      </p:sp>
    </p:spTree>
    <p:extLst>
      <p:ext uri="{BB962C8B-B14F-4D97-AF65-F5344CB8AC3E}">
        <p14:creationId xmlns:p14="http://schemas.microsoft.com/office/powerpoint/2010/main" val="16048339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7D9D36D6-2AC5-46A1-A849-4C82D5264A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7CC57F6-A691-2C0E-E1CC-29BD7196BEFD}"/>
              </a:ext>
            </a:extLst>
          </p:cNvPr>
          <p:cNvSpPr>
            <a:spLocks noGrp="1"/>
          </p:cNvSpPr>
          <p:nvPr>
            <p:ph type="ctrTitle"/>
          </p:nvPr>
        </p:nvSpPr>
        <p:spPr>
          <a:xfrm>
            <a:off x="5354955" y="376993"/>
            <a:ext cx="5998840" cy="1104349"/>
          </a:xfrm>
          <a:noFill/>
        </p:spPr>
        <p:txBody>
          <a:bodyPr>
            <a:normAutofit/>
          </a:bodyPr>
          <a:lstStyle/>
          <a:p>
            <a:pPr algn="l"/>
            <a:r>
              <a:rPr lang="en-US" sz="5200" dirty="0" err="1"/>
              <a:t>Estrategia</a:t>
            </a:r>
            <a:r>
              <a:rPr lang="en-US" sz="5200" dirty="0"/>
              <a:t> Actual</a:t>
            </a:r>
          </a:p>
        </p:txBody>
      </p:sp>
      <p:sp>
        <p:nvSpPr>
          <p:cNvPr id="3" name="Subtitle 2">
            <a:extLst>
              <a:ext uri="{FF2B5EF4-FFF2-40B4-BE49-F238E27FC236}">
                <a16:creationId xmlns:a16="http://schemas.microsoft.com/office/drawing/2014/main" id="{914F8DEC-CB80-63B9-FE07-C941E5452B3B}"/>
              </a:ext>
            </a:extLst>
          </p:cNvPr>
          <p:cNvSpPr>
            <a:spLocks noGrp="1"/>
          </p:cNvSpPr>
          <p:nvPr>
            <p:ph type="subTitle" idx="1"/>
          </p:nvPr>
        </p:nvSpPr>
        <p:spPr>
          <a:xfrm>
            <a:off x="5354955" y="2395466"/>
            <a:ext cx="5998840" cy="2067068"/>
          </a:xfrm>
          <a:noFill/>
        </p:spPr>
        <p:txBody>
          <a:bodyPr>
            <a:normAutofit/>
          </a:bodyPr>
          <a:lstStyle/>
          <a:p>
            <a:pPr algn="l"/>
            <a:r>
              <a:rPr lang="es-ES" sz="2000" dirty="0"/>
              <a:t>La estrategia actual de Doña Lorena se basa en el boca a boca y las recomendaciones de clientes satisfechos. Aunque esta estrategia se alinea con su enfoque en la calidad y la personalización, limita significativamente su alcance y crecimiento potencial en un mercado más amplio.</a:t>
            </a:r>
            <a:endParaRPr lang="en-US" sz="2000" dirty="0"/>
          </a:p>
        </p:txBody>
      </p:sp>
      <p:pic>
        <p:nvPicPr>
          <p:cNvPr id="16" name="Picture 15" descr="Puzzle circular">
            <a:extLst>
              <a:ext uri="{FF2B5EF4-FFF2-40B4-BE49-F238E27FC236}">
                <a16:creationId xmlns:a16="http://schemas.microsoft.com/office/drawing/2014/main" id="{C969C098-1AA7-EFBF-222E-617CD752113E}"/>
              </a:ext>
            </a:extLst>
          </p:cNvPr>
          <p:cNvPicPr>
            <a:picLocks noChangeAspect="1"/>
          </p:cNvPicPr>
          <p:nvPr/>
        </p:nvPicPr>
        <p:blipFill>
          <a:blip r:embed="rId2"/>
          <a:srcRect l="9241" r="42160" b="-1"/>
          <a:stretch/>
        </p:blipFill>
        <p:spPr>
          <a:xfrm>
            <a:off x="20" y="10"/>
            <a:ext cx="4992985" cy="6857990"/>
          </a:xfrm>
          <a:prstGeom prst="rect">
            <a:avLst/>
          </a:prstGeom>
        </p:spPr>
      </p:pic>
    </p:spTree>
    <p:extLst>
      <p:ext uri="{BB962C8B-B14F-4D97-AF65-F5344CB8AC3E}">
        <p14:creationId xmlns:p14="http://schemas.microsoft.com/office/powerpoint/2010/main" val="2468657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930EBA3-4D2E-42E8-B828-834555328D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Arc 10">
            <a:extLst>
              <a:ext uri="{FF2B5EF4-FFF2-40B4-BE49-F238E27FC236}">
                <a16:creationId xmlns:a16="http://schemas.microsoft.com/office/drawing/2014/main" id="{E58B2195-5055-402F-A3E7-53FF0E498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5836" y="775849"/>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9B132D8-A6E2-8EA2-D64C-68D18FB868C7}"/>
              </a:ext>
            </a:extLst>
          </p:cNvPr>
          <p:cNvSpPr>
            <a:spLocks noGrp="1"/>
          </p:cNvSpPr>
          <p:nvPr>
            <p:ph type="ctrTitle"/>
          </p:nvPr>
        </p:nvSpPr>
        <p:spPr>
          <a:xfrm>
            <a:off x="6417732" y="957715"/>
            <a:ext cx="5130798" cy="2750419"/>
          </a:xfrm>
        </p:spPr>
        <p:txBody>
          <a:bodyPr>
            <a:normAutofit/>
          </a:bodyPr>
          <a:lstStyle/>
          <a:p>
            <a:r>
              <a:rPr lang="es-ES"/>
              <a:t>Casos de Éxito y Testimonios</a:t>
            </a:r>
            <a:endParaRPr lang="en-US"/>
          </a:p>
        </p:txBody>
      </p:sp>
      <p:sp>
        <p:nvSpPr>
          <p:cNvPr id="13" name="Oval 12">
            <a:extLst>
              <a:ext uri="{FF2B5EF4-FFF2-40B4-BE49-F238E27FC236}">
                <a16:creationId xmlns:a16="http://schemas.microsoft.com/office/drawing/2014/main" id="{528AA953-F4F9-4DC5-97C7-491F4AF937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97079" y="5607717"/>
            <a:ext cx="513442" cy="49951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Subtitle 2">
            <a:extLst>
              <a:ext uri="{FF2B5EF4-FFF2-40B4-BE49-F238E27FC236}">
                <a16:creationId xmlns:a16="http://schemas.microsoft.com/office/drawing/2014/main" id="{1624D55D-17B2-1DCC-0F4B-DA7C6553990E}"/>
              </a:ext>
            </a:extLst>
          </p:cNvPr>
          <p:cNvSpPr>
            <a:spLocks noGrp="1"/>
          </p:cNvSpPr>
          <p:nvPr>
            <p:ph type="subTitle" idx="1"/>
          </p:nvPr>
        </p:nvSpPr>
        <p:spPr>
          <a:xfrm>
            <a:off x="6417732" y="3800209"/>
            <a:ext cx="5130798" cy="2307022"/>
          </a:xfrm>
        </p:spPr>
        <p:txBody>
          <a:bodyPr>
            <a:normAutofit/>
          </a:bodyPr>
          <a:lstStyle/>
          <a:p>
            <a:r>
              <a:rPr lang="es-ES" sz="2000" dirty="0"/>
              <a:t>Doña Lorena tiene varios clientes satisfechos que han recomendado sus pijamas a conocidos, resaltando la alta calidad y confort de sus productos. Estos testimonios positivos son fundamentales para construir una reputación sólida y atraer a nuevos clientes.</a:t>
            </a:r>
            <a:endParaRPr lang="en-US" sz="2000" dirty="0"/>
          </a:p>
        </p:txBody>
      </p:sp>
      <p:pic>
        <p:nvPicPr>
          <p:cNvPr id="6" name="Picture 5" descr="A person standing on a bed&#10;&#10;Description automatically generated">
            <a:extLst>
              <a:ext uri="{FF2B5EF4-FFF2-40B4-BE49-F238E27FC236}">
                <a16:creationId xmlns:a16="http://schemas.microsoft.com/office/drawing/2014/main" id="{6A80EDE6-9822-92A4-174F-329101DD6C7B}"/>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944821" y="1139503"/>
            <a:ext cx="4181475" cy="4181475"/>
          </a:xfrm>
          <a:prstGeom prst="rect">
            <a:avLst/>
          </a:prstGeom>
        </p:spPr>
      </p:pic>
    </p:spTree>
    <p:extLst>
      <p:ext uri="{BB962C8B-B14F-4D97-AF65-F5344CB8AC3E}">
        <p14:creationId xmlns:p14="http://schemas.microsoft.com/office/powerpoint/2010/main" val="12922261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51</TotalTime>
  <Words>793</Words>
  <Application>Microsoft Office PowerPoint</Application>
  <PresentationFormat>Widescreen</PresentationFormat>
  <Paragraphs>29</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Meiryo</vt:lpstr>
      <vt:lpstr>Aptos</vt:lpstr>
      <vt:lpstr>Aptos Display</vt:lpstr>
      <vt:lpstr>Arial</vt:lpstr>
      <vt:lpstr>Calibri</vt:lpstr>
      <vt:lpstr>Office Theme</vt:lpstr>
      <vt:lpstr>Plan de Marketing para Doña Lorena Pijamas</vt:lpstr>
      <vt:lpstr>Introducción</vt:lpstr>
      <vt:lpstr>Producto Clave</vt:lpstr>
      <vt:lpstr>Público Meta</vt:lpstr>
      <vt:lpstr>Análisis FODA</vt:lpstr>
      <vt:lpstr>Diferenciadores Competitivos</vt:lpstr>
      <vt:lpstr>Necesidades Digitales</vt:lpstr>
      <vt:lpstr>Estrategia Actual</vt:lpstr>
      <vt:lpstr>Casos de Éxito y Testimonios</vt:lpstr>
      <vt:lpstr>Competencia y Mensaje Estratégico</vt:lpstr>
      <vt:lpstr>Estrategia de Marketing Propuesta</vt:lpstr>
      <vt:lpstr>Conclusión y Próximos Pasos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HARVIN CARRILLO ANGULO</dc:creator>
  <cp:lastModifiedBy>HARVIN CARRILLO ANGULO</cp:lastModifiedBy>
  <cp:revision>1</cp:revision>
  <dcterms:created xsi:type="dcterms:W3CDTF">2024-08-06T22:47:47Z</dcterms:created>
  <dcterms:modified xsi:type="dcterms:W3CDTF">2024-08-06T23:39:14Z</dcterms:modified>
</cp:coreProperties>
</file>