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embeddedFontLs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Helvetica Neue Light" panose="020B060402020202020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ZRu8JcsqmH7Sv5j0jjwxuN43A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1AB27-0032-4E39-B9A8-DDCDCDE38439}" v="30" dt="2022-06-19T22:59:53.238"/>
    <p1510:client id="{C4245629-8A72-4031-993A-CAF2A8BF2B9B}" v="32" dt="2022-06-19T22:55:24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20" Type="http://schemas.openxmlformats.org/officeDocument/2006/relationships/font" Target="fonts/font5.fntdata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3e88b6d15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133e88b6d1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3e260d679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133e260d67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3e260d679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133e260d67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3e260d679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33e260d6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3e260d679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133e260d67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88367333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135883673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lvl="1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  <a:defRPr sz="3800"/>
            </a:lvl1pPr>
            <a:lvl2pPr marL="914400" lvl="1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alibri"/>
              <a:buNone/>
            </a:pPr>
            <a:endParaRPr sz="4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efault">
  <p:cSld name="Defaul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3" descr="ufal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3493" y="8778240"/>
            <a:ext cx="388338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657" y="8950931"/>
            <a:ext cx="530655" cy="50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00" tIns="65000" rIns="65000" bIns="6500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14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875159" y="8881139"/>
            <a:ext cx="432906" cy="7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366506" y="9000455"/>
            <a:ext cx="529445" cy="5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usfca.edu/~galles/visualization/Trie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iedelight.com/trie-implementation-insert-search-delet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.usfca.edu/~galles/visualization/Trie.html" TargetMode="External"/><Relationship Id="rId4" Type="http://schemas.openxmlformats.org/officeDocument/2006/relationships/hyperlink" Target="https://www.baeldung.com/cs/hash-table-vs-trie-prefix-tree#:~:text=Although%20the%20hash%20table%20has,alphabetic%20order%20with%20a%20trie.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/>
          <p:nvPr/>
        </p:nvSpPr>
        <p:spPr>
          <a:xfrm>
            <a:off x="246097" y="3964294"/>
            <a:ext cx="12512606" cy="100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00" tIns="65000" rIns="65000" bIns="6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Narrow"/>
              <a:buNone/>
            </a:pPr>
            <a:r>
              <a:rPr lang="en-US" sz="6000" b="1">
                <a:latin typeface="Arial Narrow"/>
                <a:ea typeface="Arial Narrow"/>
                <a:cs typeface="Arial Narrow"/>
                <a:sym typeface="Arial Narrow"/>
              </a:rPr>
              <a:t>Trie</a:t>
            </a:r>
            <a:endParaRPr/>
          </a:p>
        </p:txBody>
      </p:sp>
      <p:sp>
        <p:nvSpPr>
          <p:cNvPr id="33" name="Google Shape;33;p1"/>
          <p:cNvSpPr/>
          <p:nvPr/>
        </p:nvSpPr>
        <p:spPr>
          <a:xfrm>
            <a:off x="189869" y="5976975"/>
            <a:ext cx="12760962" cy="327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00" tIns="65000" rIns="65000" bIns="6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lang="en-US" sz="4000" b="1" i="0" u="none" strike="noStrike" cap="none" dirty="0" err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Equipe</a:t>
            </a:r>
            <a:r>
              <a:rPr lang="en-US" sz="4000" b="1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: César </a:t>
            </a:r>
            <a:r>
              <a:rPr lang="en-US" sz="4000" b="1" i="0" u="none" strike="noStrike" cap="none" dirty="0" err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Aranha,Jackson</a:t>
            </a:r>
            <a:r>
              <a:rPr lang="en-US" sz="4000" b="1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4000" b="1" i="0" u="none" strike="noStrike" cap="none" dirty="0" err="1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Bruno,Lucas</a:t>
            </a:r>
            <a:r>
              <a:rPr lang="en-US" sz="4000" b="1" i="0" u="none" strike="noStrike" cap="none" dirty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Vinícius e Vinícius Rafael.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Narrow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algn="ctr">
              <a:buSzPts val="3400"/>
            </a:pPr>
            <a:r>
              <a:rPr lang="en-US" sz="3400" b="1" dirty="0">
                <a:latin typeface="Arial Narrow"/>
              </a:rPr>
              <a:t>Link do </a:t>
            </a:r>
            <a:r>
              <a:rPr lang="en-US" sz="3400" b="1" dirty="0" err="1">
                <a:latin typeface="Arial Narrow"/>
              </a:rPr>
              <a:t>github</a:t>
            </a:r>
            <a:r>
              <a:rPr lang="en-US" sz="3400" b="1" dirty="0">
                <a:latin typeface="Arial Narrow"/>
              </a:rPr>
              <a:t> do </a:t>
            </a:r>
            <a:r>
              <a:rPr lang="en-US" sz="3400" b="1" dirty="0" err="1">
                <a:latin typeface="Arial Narrow"/>
              </a:rPr>
              <a:t>projeto</a:t>
            </a:r>
            <a:r>
              <a:rPr lang="en-US" sz="3400" b="1" dirty="0">
                <a:latin typeface="Arial Narrow"/>
              </a:rPr>
              <a:t>:</a:t>
            </a:r>
            <a:endParaRPr lang="en-US" sz="2800" b="1">
              <a:latin typeface="Arial Narrow"/>
            </a:endParaRPr>
          </a:p>
          <a:p>
            <a:pPr algn="ctr">
              <a:buSzPts val="3400"/>
            </a:pPr>
            <a:endParaRPr lang="en-US" sz="3400" b="1" dirty="0">
              <a:latin typeface="Arial Narrow"/>
            </a:endParaRPr>
          </a:p>
          <a:p>
            <a:pPr algn="ctr"/>
            <a:r>
              <a:rPr lang="en-US" sz="2000" dirty="0"/>
              <a:t>https://github.com/Nivuucis/PROJETO_ESTRUTURA_DE_DADOS.git</a:t>
            </a:r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4946" y="944423"/>
            <a:ext cx="1987680" cy="18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2174" y="466804"/>
            <a:ext cx="1656076" cy="28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Animação - University of San Francisco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97" name="Google Shape;9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025" y="1624175"/>
            <a:ext cx="9668500" cy="65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/>
          <p:nvPr/>
        </p:nvSpPr>
        <p:spPr>
          <a:xfrm>
            <a:off x="4521525" y="8424625"/>
            <a:ext cx="4381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Trie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volta à Motivação…</a:t>
            </a:r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Hash table x Trie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114300" marR="1905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5F6368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28600" marR="55880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50" b="1">
                <a:solidFill>
                  <a:schemeClr val="dk1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</a:rPr>
              <a:t>Para uma hash table, sempre calculamos o hash value  para toda a string de entrada, independentemente de a string existir na hash table  ou não. Em Trie, podemos interromper a pesquisa antecipadamente quando não encontrarmos um link de caractere correspondente. Portanto, a velocidade de pesquisa pode ser mais rápida em Trie se a string de entrada não existir.</a:t>
            </a:r>
            <a:endParaRPr sz="2150" b="1">
              <a:solidFill>
                <a:schemeClr val="dk1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e88b6d15_0_3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Aplicações</a:t>
            </a:r>
            <a:endParaRPr/>
          </a:p>
        </p:txBody>
      </p:sp>
      <p:sp>
        <p:nvSpPr>
          <p:cNvPr id="110" name="Google Shape;110;g133e88b6d15_0_3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228600" marR="55880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50" b="1">
              <a:solidFill>
                <a:schemeClr val="dk1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g133e88b6d1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19400"/>
            <a:ext cx="10010476" cy="44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33e88b6d15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138" y="6814425"/>
            <a:ext cx="4191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3e260d679_0_46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Referências</a:t>
            </a:r>
            <a:endParaRPr/>
          </a:p>
        </p:txBody>
      </p:sp>
      <p:sp>
        <p:nvSpPr>
          <p:cNvPr id="118" name="Google Shape;118;g133e260d679_0_46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55880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Trie Implementation in C – Insert, Search and Delete - Techie Delight</a:t>
            </a:r>
            <a:br>
              <a:rPr lang="en-US" sz="4500"/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Hash Table Vs. Trie (Prefix Tree) | Baeldung on Computer Science</a:t>
            </a:r>
            <a:br>
              <a:rPr lang="en-US" sz="4500"/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Trie Visualization (usfca.edu)</a:t>
            </a:r>
            <a:endParaRPr sz="4500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Problema</a:t>
            </a:r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Dado um dicionário que contenha uma lista de strings, {s</a:t>
            </a:r>
            <a:r>
              <a:rPr lang="en-US" baseline="-25000"/>
              <a:t>1</a:t>
            </a:r>
            <a:r>
              <a:rPr lang="en-US"/>
              <a:t>,s</a:t>
            </a:r>
            <a:r>
              <a:rPr lang="en-US" baseline="-25000"/>
              <a:t>2</a:t>
            </a:r>
            <a:r>
              <a:rPr lang="en-US"/>
              <a:t>,s</a:t>
            </a:r>
            <a:r>
              <a:rPr lang="en-US" baseline="-25000"/>
              <a:t>3</a:t>
            </a:r>
            <a:r>
              <a:rPr lang="en-US"/>
              <a:t>…t}, queremos checar se t está no dicionário.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Hash tables?</a:t>
            </a:r>
            <a:br>
              <a:rPr lang="en-US"/>
            </a:br>
            <a:endParaRPr/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pic>
        <p:nvPicPr>
          <p:cNvPr id="42" name="Google Shape;4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475" y="4419600"/>
            <a:ext cx="5175250" cy="39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Estrutura de dados baseada em àrvore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Recuperação eficiente de uma chave em um grande conjunto de dados de strings</a:t>
            </a:r>
            <a:endParaRPr/>
          </a:p>
          <a:p>
            <a:pPr marL="34290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" name="Google Shape;4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3838374"/>
            <a:ext cx="5537200" cy="52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Root node and prefixes</a:t>
            </a:r>
            <a:endParaRPr/>
          </a:p>
          <a:p>
            <a:pPr marL="342900" lvl="0" indent="-1714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</a:pPr>
            <a:r>
              <a:rPr lang="en-US"/>
              <a:t>Leaf nodes and edges</a:t>
            </a:r>
            <a:endParaRPr/>
          </a:p>
          <a:p>
            <a:pPr marL="685800" lvl="1" indent="-190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825" y="4305300"/>
            <a:ext cx="5180225" cy="46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3e260d679_0_17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 Trie ADT</a:t>
            </a:r>
            <a:endParaRPr/>
          </a:p>
        </p:txBody>
      </p:sp>
      <p:sp>
        <p:nvSpPr>
          <p:cNvPr id="62" name="Google Shape;62;g133e260d679_0_17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br>
              <a:rPr lang="en-US" sz="2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2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2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7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insert(struct Trie *head, char* str)</a:t>
            </a:r>
            <a:b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7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search(struct Trie* head, char* str)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hasChildren(struct Trie* curr)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deletion(struct Trie **curr, char* str)</a:t>
            </a:r>
            <a:b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 Trie* getNewTrieNode()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 Strings insertion…</a:t>
            </a:r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26" y="1668628"/>
            <a:ext cx="8104689" cy="7767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3e260d679_0_10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 Search</a:t>
            </a:r>
            <a:endParaRPr/>
          </a:p>
        </p:txBody>
      </p:sp>
      <p:pic>
        <p:nvPicPr>
          <p:cNvPr id="75" name="Google Shape;75;g133e260d67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12" y="1826011"/>
            <a:ext cx="5645142" cy="661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133e260d679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507" y="1826010"/>
            <a:ext cx="4853458" cy="38152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3678D5E-1CB8-E004-F0D2-70C6BCF9E4A3}"/>
              </a:ext>
            </a:extLst>
          </p:cNvPr>
          <p:cNvSpPr txBox="1"/>
          <p:nvPr/>
        </p:nvSpPr>
        <p:spPr>
          <a:xfrm>
            <a:off x="5130799" y="464819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3e260d679_0_35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 Delete</a:t>
            </a:r>
            <a:endParaRPr/>
          </a:p>
        </p:txBody>
      </p:sp>
      <p:pic>
        <p:nvPicPr>
          <p:cNvPr id="82" name="Google Shape;82;g133e260d679_0_35"/>
          <p:cNvPicPr preferRelativeResize="0"/>
          <p:nvPr/>
        </p:nvPicPr>
        <p:blipFill rotWithShape="1">
          <a:blip r:embed="rId3">
            <a:alphaModFix/>
          </a:blip>
          <a:srcRect r="12165" b="14683"/>
          <a:stretch/>
        </p:blipFill>
        <p:spPr>
          <a:xfrm>
            <a:off x="321539" y="1592452"/>
            <a:ext cx="7691557" cy="7134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133e260d679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3859" y="1592452"/>
            <a:ext cx="4244018" cy="507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588367333_0_0"/>
          <p:cNvSpPr txBox="1">
            <a:spLocks noGrp="1"/>
          </p:cNvSpPr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 Insertion ( alternative )</a:t>
            </a:r>
            <a:endParaRPr/>
          </a:p>
        </p:txBody>
      </p:sp>
      <p:pic>
        <p:nvPicPr>
          <p:cNvPr id="89" name="Google Shape;89;g1358836733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593" y="2210540"/>
            <a:ext cx="6699118" cy="57247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3588367333_0_0"/>
          <p:cNvSpPr txBox="1"/>
          <p:nvPr/>
        </p:nvSpPr>
        <p:spPr>
          <a:xfrm>
            <a:off x="3467100" y="4457700"/>
            <a:ext cx="308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13</Slides>
  <Notes>13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White</vt:lpstr>
      <vt:lpstr>Apresentação do PowerPoint</vt:lpstr>
      <vt:lpstr>Problema</vt:lpstr>
      <vt:lpstr>Trie</vt:lpstr>
      <vt:lpstr>Definições</vt:lpstr>
      <vt:lpstr> Trie ADT</vt:lpstr>
      <vt:lpstr> Strings insertion…</vt:lpstr>
      <vt:lpstr> Search</vt:lpstr>
      <vt:lpstr> Delete</vt:lpstr>
      <vt:lpstr> Insertion ( alternative )</vt:lpstr>
      <vt:lpstr>Animação - University of San Francisco</vt:lpstr>
      <vt:lpstr>De volta à Motivação…</vt:lpstr>
      <vt:lpstr>Aplicações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22</cp:revision>
  <dcterms:modified xsi:type="dcterms:W3CDTF">2022-06-19T23:00:24Z</dcterms:modified>
</cp:coreProperties>
</file>