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7"/>
  </p:notesMasterIdLst>
  <p:handoutMasterIdLst>
    <p:handoutMasterId r:id="rId38"/>
  </p:handoutMasterIdLst>
  <p:sldIdLst>
    <p:sldId id="266" r:id="rId2"/>
    <p:sldId id="300" r:id="rId3"/>
    <p:sldId id="257" r:id="rId4"/>
    <p:sldId id="258" r:id="rId5"/>
    <p:sldId id="271" r:id="rId6"/>
    <p:sldId id="279" r:id="rId7"/>
    <p:sldId id="285" r:id="rId8"/>
    <p:sldId id="304" r:id="rId9"/>
    <p:sldId id="305" r:id="rId10"/>
    <p:sldId id="289" r:id="rId11"/>
    <p:sldId id="290" r:id="rId12"/>
    <p:sldId id="286" r:id="rId13"/>
    <p:sldId id="270" r:id="rId14"/>
    <p:sldId id="294" r:id="rId15"/>
    <p:sldId id="272" r:id="rId16"/>
    <p:sldId id="274" r:id="rId17"/>
    <p:sldId id="275" r:id="rId18"/>
    <p:sldId id="287" r:id="rId19"/>
    <p:sldId id="277" r:id="rId20"/>
    <p:sldId id="288" r:id="rId21"/>
    <p:sldId id="301" r:id="rId22"/>
    <p:sldId id="302" r:id="rId23"/>
    <p:sldId id="303" r:id="rId24"/>
    <p:sldId id="306" r:id="rId25"/>
    <p:sldId id="307" r:id="rId26"/>
    <p:sldId id="308" r:id="rId27"/>
    <p:sldId id="309" r:id="rId28"/>
    <p:sldId id="310" r:id="rId29"/>
    <p:sldId id="311" r:id="rId30"/>
    <p:sldId id="291" r:id="rId31"/>
    <p:sldId id="292" r:id="rId32"/>
    <p:sldId id="293" r:id="rId33"/>
    <p:sldId id="295" r:id="rId34"/>
    <p:sldId id="296" r:id="rId35"/>
    <p:sldId id="297" r:id="rId36"/>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96731"/>
    <a:srgbClr val="E69A70"/>
    <a:srgbClr val="FFFFCC"/>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595" autoAdjust="0"/>
  </p:normalViewPr>
  <p:slideViewPr>
    <p:cSldViewPr>
      <p:cViewPr>
        <p:scale>
          <a:sx n="60" d="100"/>
          <a:sy n="60" d="100"/>
        </p:scale>
        <p:origin x="-1206" y="-19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8A2C234-A6DF-49EE-84E7-0246F95CF8AA}"/>
              </a:ext>
            </a:extLst>
          </p:cNvPr>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6B9088DB-32E0-4E41-A942-CA5752E47DC6}"/>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82CBE806-80FC-4FD1-B021-1E56F46A19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28948EB-255A-40B0-B74C-B32F6A8AD0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A1637AD-F4EF-4F7E-8380-4091BC2A3A81}"/>
              </a:ext>
            </a:extLst>
          </p:cNvPr>
          <p:cNvSpPr>
            <a:spLocks noGrp="1" noChangeArrowheads="1"/>
          </p:cNvSpPr>
          <p:nvPr>
            <p:ph type="sldNum" sz="quarter" idx="12"/>
          </p:nvPr>
        </p:nvSpPr>
        <p:spPr>
          <a:ln/>
        </p:spPr>
        <p:txBody>
          <a:bodyPr/>
          <a:lstStyle>
            <a:lvl1pPr>
              <a:defRPr/>
            </a:lvl1pPr>
          </a:lstStyle>
          <a:p>
            <a:fld id="{64E59E25-4A38-4D58-BB09-76E7EFC0BE7E}" type="slidenum">
              <a:rPr lang="en-US" altLang="en-US"/>
              <a:pPr/>
              <a:t>‹#›</a:t>
            </a:fld>
            <a:endParaRPr lang="en-US" altLang="en-US"/>
          </a:p>
        </p:txBody>
      </p:sp>
    </p:spTree>
    <p:extLst>
      <p:ext uri="{BB962C8B-B14F-4D97-AF65-F5344CB8AC3E}">
        <p14:creationId xmlns:p14="http://schemas.microsoft.com/office/powerpoint/2010/main" val="279009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1D86CB4-E4AA-4D25-ABFE-470B0042AB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98183B8-0B18-4DAF-95D2-35A1B930BB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DB3ABEC-BCE7-4609-855F-4CDEB18B39CF}"/>
              </a:ext>
            </a:extLst>
          </p:cNvPr>
          <p:cNvSpPr>
            <a:spLocks noGrp="1" noChangeArrowheads="1"/>
          </p:cNvSpPr>
          <p:nvPr>
            <p:ph type="sldNum" sz="quarter" idx="12"/>
          </p:nvPr>
        </p:nvSpPr>
        <p:spPr>
          <a:ln/>
        </p:spPr>
        <p:txBody>
          <a:bodyPr/>
          <a:lstStyle>
            <a:lvl1pPr>
              <a:defRPr/>
            </a:lvl1pPr>
          </a:lstStyle>
          <a:p>
            <a:fld id="{334B1FAF-0EBD-47ED-8FA1-F1D16F921F26}" type="slidenum">
              <a:rPr lang="en-US" altLang="en-US"/>
              <a:pPr/>
              <a:t>‹#›</a:t>
            </a:fld>
            <a:endParaRPr lang="en-US" altLang="en-US"/>
          </a:p>
        </p:txBody>
      </p:sp>
    </p:spTree>
    <p:extLst>
      <p:ext uri="{BB962C8B-B14F-4D97-AF65-F5344CB8AC3E}">
        <p14:creationId xmlns:p14="http://schemas.microsoft.com/office/powerpoint/2010/main" val="109360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EA41758-0F5B-40AD-87AF-7714D82A550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2459764-F209-4ABD-882C-9E329933EE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15AC2B0-E68B-4609-B538-9BB57B7226F7}"/>
              </a:ext>
            </a:extLst>
          </p:cNvPr>
          <p:cNvSpPr>
            <a:spLocks noGrp="1" noChangeArrowheads="1"/>
          </p:cNvSpPr>
          <p:nvPr>
            <p:ph type="sldNum" sz="quarter" idx="12"/>
          </p:nvPr>
        </p:nvSpPr>
        <p:spPr>
          <a:ln/>
        </p:spPr>
        <p:txBody>
          <a:bodyPr/>
          <a:lstStyle>
            <a:lvl1pPr>
              <a:defRPr/>
            </a:lvl1pPr>
          </a:lstStyle>
          <a:p>
            <a:fld id="{0A117E67-71C0-47AB-8EFD-24CAF61F638A}" type="slidenum">
              <a:rPr lang="en-US" altLang="en-US"/>
              <a:pPr/>
              <a:t>‹#›</a:t>
            </a:fld>
            <a:endParaRPr lang="en-US" altLang="en-US"/>
          </a:p>
        </p:txBody>
      </p:sp>
    </p:spTree>
    <p:extLst>
      <p:ext uri="{BB962C8B-B14F-4D97-AF65-F5344CB8AC3E}">
        <p14:creationId xmlns:p14="http://schemas.microsoft.com/office/powerpoint/2010/main" val="4151419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Rectangle 4">
            <a:extLst>
              <a:ext uri="{FF2B5EF4-FFF2-40B4-BE49-F238E27FC236}">
                <a16:creationId xmlns:a16="http://schemas.microsoft.com/office/drawing/2014/main" id="{5593F03E-9474-470C-94A8-935571D5B7C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949D0EB-9A93-4DEC-A6F4-F4EE93F505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FF2E30E-76A1-4EE2-8300-DB172D8D0D3B}"/>
              </a:ext>
            </a:extLst>
          </p:cNvPr>
          <p:cNvSpPr>
            <a:spLocks noGrp="1" noChangeArrowheads="1"/>
          </p:cNvSpPr>
          <p:nvPr>
            <p:ph type="sldNum" sz="quarter" idx="12"/>
          </p:nvPr>
        </p:nvSpPr>
        <p:spPr>
          <a:ln/>
        </p:spPr>
        <p:txBody>
          <a:bodyPr/>
          <a:lstStyle>
            <a:lvl1pPr>
              <a:defRPr/>
            </a:lvl1pPr>
          </a:lstStyle>
          <a:p>
            <a:fld id="{0EB5AC42-73E8-4677-BDA2-1C9A93550972}" type="slidenum">
              <a:rPr lang="en-US" altLang="en-US"/>
              <a:pPr/>
              <a:t>‹#›</a:t>
            </a:fld>
            <a:endParaRPr lang="en-US" altLang="en-US"/>
          </a:p>
        </p:txBody>
      </p:sp>
    </p:spTree>
    <p:extLst>
      <p:ext uri="{BB962C8B-B14F-4D97-AF65-F5344CB8AC3E}">
        <p14:creationId xmlns:p14="http://schemas.microsoft.com/office/powerpoint/2010/main" val="4214625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C7DF0F5-94B0-436A-B1CE-9DBA4C40645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3FD5730-5B60-4ED3-9A31-78244E7502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F538AC2-6C8C-4F5C-94BC-AAA39DAA875C}"/>
              </a:ext>
            </a:extLst>
          </p:cNvPr>
          <p:cNvSpPr>
            <a:spLocks noGrp="1" noChangeArrowheads="1"/>
          </p:cNvSpPr>
          <p:nvPr>
            <p:ph type="sldNum" sz="quarter" idx="12"/>
          </p:nvPr>
        </p:nvSpPr>
        <p:spPr>
          <a:ln/>
        </p:spPr>
        <p:txBody>
          <a:bodyPr/>
          <a:lstStyle>
            <a:lvl1pPr>
              <a:defRPr/>
            </a:lvl1pPr>
          </a:lstStyle>
          <a:p>
            <a:fld id="{A0C73321-971F-4B63-9637-54AC0BDEFCCF}" type="slidenum">
              <a:rPr lang="en-US" altLang="en-US"/>
              <a:pPr/>
              <a:t>‹#›</a:t>
            </a:fld>
            <a:endParaRPr lang="en-US" altLang="en-US"/>
          </a:p>
        </p:txBody>
      </p:sp>
    </p:spTree>
    <p:extLst>
      <p:ext uri="{BB962C8B-B14F-4D97-AF65-F5344CB8AC3E}">
        <p14:creationId xmlns:p14="http://schemas.microsoft.com/office/powerpoint/2010/main" val="40033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DB82BF9-04B6-43ED-97EE-DA09FE4E253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7D9BE1C-407B-40B7-AFFD-375AE9B22E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28B35A-4238-473B-B84F-F2B15977E8D8}"/>
              </a:ext>
            </a:extLst>
          </p:cNvPr>
          <p:cNvSpPr>
            <a:spLocks noGrp="1" noChangeArrowheads="1"/>
          </p:cNvSpPr>
          <p:nvPr>
            <p:ph type="sldNum" sz="quarter" idx="12"/>
          </p:nvPr>
        </p:nvSpPr>
        <p:spPr>
          <a:ln/>
        </p:spPr>
        <p:txBody>
          <a:bodyPr/>
          <a:lstStyle>
            <a:lvl1pPr>
              <a:defRPr/>
            </a:lvl1pPr>
          </a:lstStyle>
          <a:p>
            <a:fld id="{4E74ADDF-4066-42BA-B57C-3C236178B05B}" type="slidenum">
              <a:rPr lang="en-US" altLang="en-US"/>
              <a:pPr/>
              <a:t>‹#›</a:t>
            </a:fld>
            <a:endParaRPr lang="en-US" altLang="en-US"/>
          </a:p>
        </p:txBody>
      </p:sp>
    </p:spTree>
    <p:extLst>
      <p:ext uri="{BB962C8B-B14F-4D97-AF65-F5344CB8AC3E}">
        <p14:creationId xmlns:p14="http://schemas.microsoft.com/office/powerpoint/2010/main" val="1678187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DEB0025-755B-4B32-93FE-A68343A973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4057499-5606-4C19-9798-D3EBCA83524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18697B6-E708-4AD4-A33E-3C608EA994F5}"/>
              </a:ext>
            </a:extLst>
          </p:cNvPr>
          <p:cNvSpPr>
            <a:spLocks noGrp="1" noChangeArrowheads="1"/>
          </p:cNvSpPr>
          <p:nvPr>
            <p:ph type="sldNum" sz="quarter" idx="12"/>
          </p:nvPr>
        </p:nvSpPr>
        <p:spPr>
          <a:ln/>
        </p:spPr>
        <p:txBody>
          <a:bodyPr/>
          <a:lstStyle>
            <a:lvl1pPr>
              <a:defRPr/>
            </a:lvl1pPr>
          </a:lstStyle>
          <a:p>
            <a:fld id="{7E83DABF-4907-4D6A-990D-27587384B30E}" type="slidenum">
              <a:rPr lang="en-US" altLang="en-US"/>
              <a:pPr/>
              <a:t>‹#›</a:t>
            </a:fld>
            <a:endParaRPr lang="en-US" altLang="en-US"/>
          </a:p>
        </p:txBody>
      </p:sp>
    </p:spTree>
    <p:extLst>
      <p:ext uri="{BB962C8B-B14F-4D97-AF65-F5344CB8AC3E}">
        <p14:creationId xmlns:p14="http://schemas.microsoft.com/office/powerpoint/2010/main" val="261968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5758602-E3AD-47B2-952A-DD84D0176A7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D998FEB-A19D-4829-91A1-313E20569C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2296C52C-9676-46DC-8A92-F6D752463EC3}"/>
              </a:ext>
            </a:extLst>
          </p:cNvPr>
          <p:cNvSpPr>
            <a:spLocks noGrp="1" noChangeArrowheads="1"/>
          </p:cNvSpPr>
          <p:nvPr>
            <p:ph type="sldNum" sz="quarter" idx="12"/>
          </p:nvPr>
        </p:nvSpPr>
        <p:spPr>
          <a:ln/>
        </p:spPr>
        <p:txBody>
          <a:bodyPr/>
          <a:lstStyle>
            <a:lvl1pPr>
              <a:defRPr/>
            </a:lvl1pPr>
          </a:lstStyle>
          <a:p>
            <a:fld id="{1FAD07EA-7D52-418A-ADBA-8302C901D1B2}" type="slidenum">
              <a:rPr lang="en-US" altLang="en-US"/>
              <a:pPr/>
              <a:t>‹#›</a:t>
            </a:fld>
            <a:endParaRPr lang="en-US" altLang="en-US"/>
          </a:p>
        </p:txBody>
      </p:sp>
    </p:spTree>
    <p:extLst>
      <p:ext uri="{BB962C8B-B14F-4D97-AF65-F5344CB8AC3E}">
        <p14:creationId xmlns:p14="http://schemas.microsoft.com/office/powerpoint/2010/main" val="1780470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F3BB00D-A0F8-4015-A428-271D8DEC741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71DE4AC-5C89-4202-82B7-11CFCB41153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2CB17CDF-F421-45CD-AD3A-7BB94CED9B25}"/>
              </a:ext>
            </a:extLst>
          </p:cNvPr>
          <p:cNvSpPr>
            <a:spLocks noGrp="1" noChangeArrowheads="1"/>
          </p:cNvSpPr>
          <p:nvPr>
            <p:ph type="sldNum" sz="quarter" idx="12"/>
          </p:nvPr>
        </p:nvSpPr>
        <p:spPr>
          <a:ln/>
        </p:spPr>
        <p:txBody>
          <a:bodyPr/>
          <a:lstStyle>
            <a:lvl1pPr>
              <a:defRPr/>
            </a:lvl1pPr>
          </a:lstStyle>
          <a:p>
            <a:fld id="{FA20EA5C-98C1-4B94-B6C0-DA738F3C03EC}" type="slidenum">
              <a:rPr lang="en-US" altLang="en-US"/>
              <a:pPr/>
              <a:t>‹#›</a:t>
            </a:fld>
            <a:endParaRPr lang="en-US" altLang="en-US"/>
          </a:p>
        </p:txBody>
      </p:sp>
    </p:spTree>
    <p:extLst>
      <p:ext uri="{BB962C8B-B14F-4D97-AF65-F5344CB8AC3E}">
        <p14:creationId xmlns:p14="http://schemas.microsoft.com/office/powerpoint/2010/main" val="295814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036F97D-D9FA-4AE9-BFE2-E931C91753B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087B4C7-E718-4B67-81A9-ABAF59EE7BB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905A77E-6AF8-407E-B36C-CA2E9488E1F4}"/>
              </a:ext>
            </a:extLst>
          </p:cNvPr>
          <p:cNvSpPr>
            <a:spLocks noGrp="1" noChangeArrowheads="1"/>
          </p:cNvSpPr>
          <p:nvPr>
            <p:ph type="sldNum" sz="quarter" idx="12"/>
          </p:nvPr>
        </p:nvSpPr>
        <p:spPr>
          <a:ln/>
        </p:spPr>
        <p:txBody>
          <a:bodyPr/>
          <a:lstStyle>
            <a:lvl1pPr>
              <a:defRPr/>
            </a:lvl1pPr>
          </a:lstStyle>
          <a:p>
            <a:fld id="{90591580-196D-4ACD-AC44-0BFA6202379A}" type="slidenum">
              <a:rPr lang="en-US" altLang="en-US"/>
              <a:pPr/>
              <a:t>‹#›</a:t>
            </a:fld>
            <a:endParaRPr lang="en-US" altLang="en-US"/>
          </a:p>
        </p:txBody>
      </p:sp>
    </p:spTree>
    <p:extLst>
      <p:ext uri="{BB962C8B-B14F-4D97-AF65-F5344CB8AC3E}">
        <p14:creationId xmlns:p14="http://schemas.microsoft.com/office/powerpoint/2010/main" val="638858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23C51E1-EBF4-4679-93E7-1BC6A1F9B71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83727E8-C321-4931-B779-B2E1D5079F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2C8ADBA-4169-47F5-90F3-1A40205B56E8}"/>
              </a:ext>
            </a:extLst>
          </p:cNvPr>
          <p:cNvSpPr>
            <a:spLocks noGrp="1" noChangeArrowheads="1"/>
          </p:cNvSpPr>
          <p:nvPr>
            <p:ph type="sldNum" sz="quarter" idx="12"/>
          </p:nvPr>
        </p:nvSpPr>
        <p:spPr>
          <a:ln/>
        </p:spPr>
        <p:txBody>
          <a:bodyPr/>
          <a:lstStyle>
            <a:lvl1pPr>
              <a:defRPr/>
            </a:lvl1pPr>
          </a:lstStyle>
          <a:p>
            <a:fld id="{C601303D-5652-4F9C-87F1-747EF9BF2E62}" type="slidenum">
              <a:rPr lang="en-US" altLang="en-US"/>
              <a:pPr/>
              <a:t>‹#›</a:t>
            </a:fld>
            <a:endParaRPr lang="en-US" altLang="en-US"/>
          </a:p>
        </p:txBody>
      </p:sp>
    </p:spTree>
    <p:extLst>
      <p:ext uri="{BB962C8B-B14F-4D97-AF65-F5344CB8AC3E}">
        <p14:creationId xmlns:p14="http://schemas.microsoft.com/office/powerpoint/2010/main" val="223369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322BBDA-CC4C-4545-A55C-8FBF4E9496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2EC86E1-D9FF-452D-A9EE-223202A55D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173F3CE-996C-4182-B82F-6FAF143AF507}"/>
              </a:ext>
            </a:extLst>
          </p:cNvPr>
          <p:cNvSpPr>
            <a:spLocks noGrp="1" noChangeArrowheads="1"/>
          </p:cNvSpPr>
          <p:nvPr>
            <p:ph type="sldNum" sz="quarter" idx="12"/>
          </p:nvPr>
        </p:nvSpPr>
        <p:spPr>
          <a:ln/>
        </p:spPr>
        <p:txBody>
          <a:bodyPr/>
          <a:lstStyle>
            <a:lvl1pPr>
              <a:defRPr/>
            </a:lvl1pPr>
          </a:lstStyle>
          <a:p>
            <a:fld id="{D89769FB-E98A-4716-BB52-4241C1982A9B}" type="slidenum">
              <a:rPr lang="en-US" altLang="en-US"/>
              <a:pPr/>
              <a:t>‹#›</a:t>
            </a:fld>
            <a:endParaRPr lang="en-US" altLang="en-US"/>
          </a:p>
        </p:txBody>
      </p:sp>
    </p:spTree>
    <p:extLst>
      <p:ext uri="{BB962C8B-B14F-4D97-AF65-F5344CB8AC3E}">
        <p14:creationId xmlns:p14="http://schemas.microsoft.com/office/powerpoint/2010/main" val="2788544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D6B19C"/>
            </a:gs>
            <a:gs pos="30000">
              <a:srgbClr val="D49E6C"/>
            </a:gs>
            <a:gs pos="70000">
              <a:srgbClr val="C96731"/>
            </a:gs>
            <a:gs pos="100000">
              <a:srgbClr val="E69A70"/>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438CE9D-FFEE-4E3A-ACFB-AD0461A76F41}"/>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9E69A45-E047-44FB-B965-60E9C8AFAA9F}"/>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6388" name="Rectangle 4">
            <a:extLst>
              <a:ext uri="{FF2B5EF4-FFF2-40B4-BE49-F238E27FC236}">
                <a16:creationId xmlns:a16="http://schemas.microsoft.com/office/drawing/2014/main" id="{DC380745-46B6-4B7C-9A7D-390119752F08}"/>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6389" name="Rectangle 5">
            <a:extLst>
              <a:ext uri="{FF2B5EF4-FFF2-40B4-BE49-F238E27FC236}">
                <a16:creationId xmlns:a16="http://schemas.microsoft.com/office/drawing/2014/main" id="{572F6C43-46CB-4F54-ACBC-1DCDA5EEB2C5}"/>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6390" name="Rectangle 6">
            <a:extLst>
              <a:ext uri="{FF2B5EF4-FFF2-40B4-BE49-F238E27FC236}">
                <a16:creationId xmlns:a16="http://schemas.microsoft.com/office/drawing/2014/main" id="{F3807252-1503-4D47-A710-48D2D64F852B}"/>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9736211-6E39-43E2-BE00-842FF04E01C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4.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hyperlink" Target="http://alicebot.blogspot.com/"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56163FD-D17E-4BCE-AE08-0812CD1DF441}"/>
              </a:ext>
            </a:extLst>
          </p:cNvPr>
          <p:cNvSpPr>
            <a:spLocks noGrp="1" noChangeArrowheads="1"/>
          </p:cNvSpPr>
          <p:nvPr>
            <p:ph type="title"/>
          </p:nvPr>
        </p:nvSpPr>
        <p:spPr>
          <a:xfrm>
            <a:off x="685800" y="0"/>
            <a:ext cx="7772400" cy="1143000"/>
          </a:xfrm>
        </p:spPr>
        <p:txBody>
          <a:bodyPr/>
          <a:lstStyle/>
          <a:p>
            <a:r>
              <a:rPr lang="en-US" altLang="en-US"/>
              <a:t>AI Definitions</a:t>
            </a:r>
          </a:p>
        </p:txBody>
      </p:sp>
      <p:sp>
        <p:nvSpPr>
          <p:cNvPr id="2051" name="Rectangle 3">
            <a:extLst>
              <a:ext uri="{FF2B5EF4-FFF2-40B4-BE49-F238E27FC236}">
                <a16:creationId xmlns:a16="http://schemas.microsoft.com/office/drawing/2014/main" id="{070BC2F5-B220-4DBA-B721-54FA603AEFEA}"/>
              </a:ext>
            </a:extLst>
          </p:cNvPr>
          <p:cNvSpPr>
            <a:spLocks noGrp="1" noChangeArrowheads="1"/>
          </p:cNvSpPr>
          <p:nvPr>
            <p:ph type="body" idx="1"/>
          </p:nvPr>
        </p:nvSpPr>
        <p:spPr>
          <a:xfrm>
            <a:off x="228600" y="914400"/>
            <a:ext cx="7086600" cy="5638800"/>
          </a:xfrm>
        </p:spPr>
        <p:txBody>
          <a:bodyPr/>
          <a:lstStyle/>
          <a:p>
            <a:pPr>
              <a:lnSpc>
                <a:spcPct val="80000"/>
              </a:lnSpc>
            </a:pPr>
            <a:r>
              <a:rPr lang="en-US" altLang="en-US" sz="2400"/>
              <a:t>The study of how to make programs/computers do things that people do better</a:t>
            </a:r>
          </a:p>
          <a:p>
            <a:pPr>
              <a:lnSpc>
                <a:spcPct val="80000"/>
              </a:lnSpc>
            </a:pPr>
            <a:r>
              <a:rPr lang="en-US" altLang="en-US" sz="2400"/>
              <a:t>The study of how to make computers solve problems which require knowledge and intelligence</a:t>
            </a:r>
          </a:p>
          <a:p>
            <a:pPr>
              <a:lnSpc>
                <a:spcPct val="80000"/>
              </a:lnSpc>
            </a:pPr>
            <a:r>
              <a:rPr lang="en-US" altLang="en-US" sz="2400"/>
              <a:t>The exciting new effort to make computers think … machines with minds</a:t>
            </a:r>
          </a:p>
          <a:p>
            <a:pPr>
              <a:lnSpc>
                <a:spcPct val="80000"/>
              </a:lnSpc>
            </a:pPr>
            <a:r>
              <a:rPr lang="en-US" altLang="en-US" sz="2400"/>
              <a:t>The automation of activities that we associate with human thinking (e.g., decision-making, learning…)</a:t>
            </a:r>
          </a:p>
          <a:p>
            <a:pPr>
              <a:lnSpc>
                <a:spcPct val="80000"/>
              </a:lnSpc>
            </a:pPr>
            <a:r>
              <a:rPr lang="en-US" altLang="en-US" sz="2400"/>
              <a:t>The art of creating machines that perform functions that require intelligence when performed by people</a:t>
            </a:r>
          </a:p>
          <a:p>
            <a:pPr>
              <a:lnSpc>
                <a:spcPct val="80000"/>
              </a:lnSpc>
            </a:pPr>
            <a:r>
              <a:rPr lang="en-US" altLang="en-US" sz="2400"/>
              <a:t>The study of mental faculties through the use of computational models</a:t>
            </a:r>
          </a:p>
          <a:p>
            <a:pPr>
              <a:lnSpc>
                <a:spcPct val="80000"/>
              </a:lnSpc>
            </a:pPr>
            <a:r>
              <a:rPr lang="en-US" altLang="en-US" sz="2400"/>
              <a:t>A field of study that seeks to explain and emulate intelligent behavior in terms of computational processes</a:t>
            </a:r>
          </a:p>
          <a:p>
            <a:pPr>
              <a:lnSpc>
                <a:spcPct val="80000"/>
              </a:lnSpc>
            </a:pPr>
            <a:r>
              <a:rPr lang="en-US" altLang="en-US" sz="2400"/>
              <a:t>The branch of computer science that is concerned with the automation of intelligent behavior</a:t>
            </a:r>
          </a:p>
        </p:txBody>
      </p:sp>
      <p:sp>
        <p:nvSpPr>
          <p:cNvPr id="2052" name="Text Box 4">
            <a:extLst>
              <a:ext uri="{FF2B5EF4-FFF2-40B4-BE49-F238E27FC236}">
                <a16:creationId xmlns:a16="http://schemas.microsoft.com/office/drawing/2014/main" id="{4F423485-E242-43C6-9ED9-8D0065A72755}"/>
              </a:ext>
            </a:extLst>
          </p:cNvPr>
          <p:cNvSpPr txBox="1">
            <a:spLocks noChangeArrowheads="1"/>
          </p:cNvSpPr>
          <p:nvPr/>
        </p:nvSpPr>
        <p:spPr bwMode="auto">
          <a:xfrm>
            <a:off x="7391400" y="1447800"/>
            <a:ext cx="1752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a:t>Thinking machines or machine intelligence</a:t>
            </a:r>
          </a:p>
          <a:p>
            <a:pPr>
              <a:spcBef>
                <a:spcPct val="50000"/>
              </a:spcBef>
            </a:pPr>
            <a:endParaRPr lang="en-US" altLang="en-US"/>
          </a:p>
          <a:p>
            <a:pPr>
              <a:spcBef>
                <a:spcPct val="50000"/>
              </a:spcBef>
            </a:pPr>
            <a:r>
              <a:rPr lang="en-US" altLang="en-US"/>
              <a:t>Studying cognitive faculties</a:t>
            </a:r>
          </a:p>
          <a:p>
            <a:pPr>
              <a:spcBef>
                <a:spcPct val="50000"/>
              </a:spcBef>
            </a:pPr>
            <a:endParaRPr lang="en-US" altLang="en-US"/>
          </a:p>
          <a:p>
            <a:pPr>
              <a:spcBef>
                <a:spcPct val="50000"/>
              </a:spcBef>
            </a:pPr>
            <a:r>
              <a:rPr lang="en-US" altLang="en-US"/>
              <a:t>Problem Solving and 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0FB6C7D-9BB4-494C-9E3F-612295F269A9}"/>
              </a:ext>
            </a:extLst>
          </p:cNvPr>
          <p:cNvSpPr>
            <a:spLocks noGrp="1" noChangeArrowheads="1"/>
          </p:cNvSpPr>
          <p:nvPr>
            <p:ph type="title"/>
          </p:nvPr>
        </p:nvSpPr>
        <p:spPr>
          <a:xfrm>
            <a:off x="685800" y="0"/>
            <a:ext cx="7772400" cy="1143000"/>
          </a:xfrm>
        </p:spPr>
        <p:txBody>
          <a:bodyPr/>
          <a:lstStyle/>
          <a:p>
            <a:r>
              <a:rPr lang="en-US" altLang="en-US"/>
              <a:t>ALICE Demo</a:t>
            </a:r>
          </a:p>
        </p:txBody>
      </p:sp>
      <p:sp>
        <p:nvSpPr>
          <p:cNvPr id="11267" name="Text Box 4">
            <a:extLst>
              <a:ext uri="{FF2B5EF4-FFF2-40B4-BE49-F238E27FC236}">
                <a16:creationId xmlns:a16="http://schemas.microsoft.com/office/drawing/2014/main" id="{756865D2-17E9-4E01-8C88-74EF052D1344}"/>
              </a:ext>
            </a:extLst>
          </p:cNvPr>
          <p:cNvSpPr txBox="1">
            <a:spLocks noChangeArrowheads="1"/>
          </p:cNvSpPr>
          <p:nvPr/>
        </p:nvSpPr>
        <p:spPr bwMode="auto">
          <a:xfrm>
            <a:off x="609600" y="990600"/>
            <a:ext cx="7421563"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a:t>Jerry: my name is jerry.</a:t>
            </a:r>
          </a:p>
          <a:p>
            <a:r>
              <a:rPr lang="en-US" altLang="en-US" sz="2000"/>
              <a:t>ALICE: Hey jerry.</a:t>
            </a:r>
          </a:p>
          <a:p>
            <a:r>
              <a:rPr lang="en-US" altLang="en-US" sz="2000"/>
              <a:t>Jerry: do you know Turing?</a:t>
            </a:r>
          </a:p>
          <a:p>
            <a:r>
              <a:rPr lang="en-US" altLang="en-US" sz="2000"/>
              <a:t>ALICE: A brilliant and tragic figure in the history of computer science.</a:t>
            </a:r>
          </a:p>
          <a:p>
            <a:r>
              <a:rPr lang="en-US" altLang="en-US" sz="2000"/>
              <a:t>Jerry: who else do you know?</a:t>
            </a:r>
          </a:p>
          <a:p>
            <a:r>
              <a:rPr lang="en-US" altLang="en-US" sz="2000"/>
              <a:t>ALICE: Hugh Loebner, Robby Garner, and Steven Spielberg</a:t>
            </a:r>
          </a:p>
          <a:p>
            <a:r>
              <a:rPr lang="en-US" altLang="en-US" sz="2000"/>
              <a:t>Jerry: which film do you like?</a:t>
            </a:r>
          </a:p>
          <a:p>
            <a:r>
              <a:rPr lang="en-US" altLang="en-US" sz="2000"/>
              <a:t>ALICE: My favorite movie is Teknolust. Have you seen it?</a:t>
            </a:r>
          </a:p>
          <a:p>
            <a:r>
              <a:rPr lang="en-US" altLang="en-US" sz="2000"/>
              <a:t>Jerry: no.</a:t>
            </a:r>
          </a:p>
          <a:p>
            <a:r>
              <a:rPr lang="en-US" altLang="en-US" sz="2000"/>
              <a:t>ALICE: I would recommend you check it out.</a:t>
            </a:r>
          </a:p>
          <a:p>
            <a:r>
              <a:rPr lang="en-US" altLang="en-US" sz="2000"/>
              <a:t>Jerry: what is it about?</a:t>
            </a:r>
          </a:p>
          <a:p>
            <a:r>
              <a:rPr lang="en-US" altLang="en-US" sz="2000"/>
              <a:t>ALICE: Science fiction.</a:t>
            </a:r>
          </a:p>
          <a:p>
            <a:r>
              <a:rPr lang="en-US" altLang="en-US" sz="2000"/>
              <a:t>Jerry: do you remember my name?</a:t>
            </a:r>
          </a:p>
          <a:p>
            <a:r>
              <a:rPr lang="en-US" altLang="en-US" sz="2000"/>
              <a:t>ALICE: Your name is jerry, seeker.</a:t>
            </a:r>
            <a:endParaRPr lang="en-US" altLang="en-US" sz="2000" b="1"/>
          </a:p>
        </p:txBody>
      </p:sp>
      <p:sp>
        <p:nvSpPr>
          <p:cNvPr id="11268" name="Text Box 5">
            <a:extLst>
              <a:ext uri="{FF2B5EF4-FFF2-40B4-BE49-F238E27FC236}">
                <a16:creationId xmlns:a16="http://schemas.microsoft.com/office/drawing/2014/main" id="{F3C23EB8-7517-4333-B210-66330D811521}"/>
              </a:ext>
            </a:extLst>
          </p:cNvPr>
          <p:cNvSpPr txBox="1">
            <a:spLocks noChangeArrowheads="1"/>
          </p:cNvSpPr>
          <p:nvPr/>
        </p:nvSpPr>
        <p:spPr bwMode="auto">
          <a:xfrm>
            <a:off x="381000" y="5562600"/>
            <a:ext cx="81549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Notice unlike Eliza, ALICE has a memory, can handle references</a:t>
            </a:r>
          </a:p>
          <a:p>
            <a:r>
              <a:rPr lang="en-US" altLang="en-US"/>
              <a:t>(have you seen it? no. I would recommend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87EBBB6-C9CC-4C88-8497-5754CCC28524}"/>
              </a:ext>
            </a:extLst>
          </p:cNvPr>
          <p:cNvSpPr>
            <a:spLocks noGrp="1" noChangeArrowheads="1"/>
          </p:cNvSpPr>
          <p:nvPr>
            <p:ph type="title"/>
          </p:nvPr>
        </p:nvSpPr>
        <p:spPr>
          <a:xfrm>
            <a:off x="685800" y="-228600"/>
            <a:ext cx="7772400" cy="1143000"/>
          </a:xfrm>
        </p:spPr>
        <p:txBody>
          <a:bodyPr/>
          <a:lstStyle/>
          <a:p>
            <a:r>
              <a:rPr lang="en-US" altLang="en-US"/>
              <a:t>ALICE vs. Eliza</a:t>
            </a:r>
          </a:p>
        </p:txBody>
      </p:sp>
      <p:sp>
        <p:nvSpPr>
          <p:cNvPr id="12291" name="Text Box 4">
            <a:extLst>
              <a:ext uri="{FF2B5EF4-FFF2-40B4-BE49-F238E27FC236}">
                <a16:creationId xmlns:a16="http://schemas.microsoft.com/office/drawing/2014/main" id="{9E7AEE90-BE3A-4C04-9F27-1EB0DCADAB08}"/>
              </a:ext>
            </a:extLst>
          </p:cNvPr>
          <p:cNvSpPr txBox="1">
            <a:spLocks noChangeArrowheads="1"/>
          </p:cNvSpPr>
          <p:nvPr/>
        </p:nvSpPr>
        <p:spPr bwMode="auto">
          <a:xfrm>
            <a:off x="685800" y="762000"/>
            <a:ext cx="6446838"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ALICE talking to ELIZA</a:t>
            </a:r>
          </a:p>
          <a:p>
            <a:r>
              <a:rPr lang="en-US" altLang="en-US" sz="2000"/>
              <a:t>ELIZA: I am ELIZA.</a:t>
            </a:r>
          </a:p>
          <a:p>
            <a:r>
              <a:rPr lang="en-US" altLang="en-US" sz="2000"/>
              <a:t>ALICE: I am very pleased to meet you ELIZA.</a:t>
            </a:r>
          </a:p>
          <a:p>
            <a:r>
              <a:rPr lang="en-US" altLang="en-US" sz="2000"/>
              <a:t>ELIZA: How can I help you?</a:t>
            </a:r>
          </a:p>
          <a:p>
            <a:r>
              <a:rPr lang="en-US" altLang="en-US" sz="2000"/>
              <a:t>ALICE: Just keep talking to me as long as you can.</a:t>
            </a:r>
          </a:p>
          <a:p>
            <a:r>
              <a:rPr lang="en-US" altLang="en-US" sz="2000"/>
              <a:t>ELIZA: Do you wish to as long as me?</a:t>
            </a:r>
          </a:p>
          <a:p>
            <a:r>
              <a:rPr lang="en-US" altLang="en-US" sz="2000"/>
              <a:t>ALICE: OK, I will as long as you.</a:t>
            </a:r>
          </a:p>
          <a:p>
            <a:r>
              <a:rPr lang="en-US" altLang="en-US" sz="2000"/>
              <a:t>ELIZA: Do you wish to will as long as me?</a:t>
            </a:r>
          </a:p>
          <a:p>
            <a:r>
              <a:rPr lang="en-US" altLang="en-US" sz="2000"/>
              <a:t>ALICE: OK, I will will as long as you.</a:t>
            </a:r>
          </a:p>
          <a:p>
            <a:r>
              <a:rPr lang="en-US" altLang="en-US" sz="2000"/>
              <a:t>ELIZA: Do you wish to will will as long as me?</a:t>
            </a:r>
          </a:p>
          <a:p>
            <a:r>
              <a:rPr lang="en-US" altLang="en-US" sz="2000"/>
              <a:t>ALICE: OK, I will will will as long as you.</a:t>
            </a:r>
          </a:p>
          <a:p>
            <a:r>
              <a:rPr lang="en-US" altLang="en-US" sz="2000"/>
              <a:t>ELIZA: Do you wish to will will will as long as me?</a:t>
            </a:r>
          </a:p>
          <a:p>
            <a:r>
              <a:rPr lang="en-US" altLang="en-US" sz="2000"/>
              <a:t>ALICE: OK, I will will will will as long as you.</a:t>
            </a:r>
          </a:p>
          <a:p>
            <a:r>
              <a:rPr lang="en-US" altLang="en-US" sz="2000"/>
              <a:t>ELIZA: Do you wish to will will will will as long as me?</a:t>
            </a:r>
          </a:p>
          <a:p>
            <a:r>
              <a:rPr lang="en-US" altLang="en-US" sz="2000"/>
              <a:t>ALICE: OK, I will will will will will as long as you.</a:t>
            </a:r>
          </a:p>
          <a:p>
            <a:r>
              <a:rPr lang="en-US" altLang="en-US" sz="2000"/>
              <a:t>ELIZA: Do you wish to will will will will will as long as me?</a:t>
            </a:r>
          </a:p>
          <a:p>
            <a:r>
              <a:rPr lang="en-US" altLang="en-US" sz="2000"/>
              <a:t>…</a:t>
            </a:r>
          </a:p>
        </p:txBody>
      </p:sp>
      <p:sp>
        <p:nvSpPr>
          <p:cNvPr id="12292" name="Text Box 5">
            <a:extLst>
              <a:ext uri="{FF2B5EF4-FFF2-40B4-BE49-F238E27FC236}">
                <a16:creationId xmlns:a16="http://schemas.microsoft.com/office/drawing/2014/main" id="{9AD29FBA-E85C-410C-BA77-5BC21312A822}"/>
              </a:ext>
            </a:extLst>
          </p:cNvPr>
          <p:cNvSpPr txBox="1">
            <a:spLocks noChangeArrowheads="1"/>
          </p:cNvSpPr>
          <p:nvPr/>
        </p:nvSpPr>
        <p:spPr bwMode="auto">
          <a:xfrm>
            <a:off x="685800" y="6035675"/>
            <a:ext cx="81661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Eliza gets stuck on the phrase “I will” and then ALICE gets stuck</a:t>
            </a:r>
          </a:p>
          <a:p>
            <a:r>
              <a:rPr lang="en-US" altLang="en-US"/>
              <a:t>on the same phrase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AE40B95-7FC0-42DF-AF85-CE537CD77DA8}"/>
              </a:ext>
            </a:extLst>
          </p:cNvPr>
          <p:cNvSpPr>
            <a:spLocks noGrp="1" noChangeArrowheads="1"/>
          </p:cNvSpPr>
          <p:nvPr>
            <p:ph type="title"/>
          </p:nvPr>
        </p:nvSpPr>
        <p:spPr>
          <a:xfrm>
            <a:off x="685800" y="0"/>
            <a:ext cx="7772400" cy="1143000"/>
          </a:xfrm>
        </p:spPr>
        <p:txBody>
          <a:bodyPr/>
          <a:lstStyle/>
          <a:p>
            <a:r>
              <a:rPr lang="en-US" altLang="en-US"/>
              <a:t>How Useful is the Turing Test?</a:t>
            </a:r>
          </a:p>
        </p:txBody>
      </p:sp>
      <p:sp>
        <p:nvSpPr>
          <p:cNvPr id="13315" name="Rectangle 3">
            <a:extLst>
              <a:ext uri="{FF2B5EF4-FFF2-40B4-BE49-F238E27FC236}">
                <a16:creationId xmlns:a16="http://schemas.microsoft.com/office/drawing/2014/main" id="{1A30BBD2-A37C-48F7-A455-3AF12303B0D2}"/>
              </a:ext>
            </a:extLst>
          </p:cNvPr>
          <p:cNvSpPr>
            <a:spLocks noGrp="1" noChangeArrowheads="1"/>
          </p:cNvSpPr>
          <p:nvPr>
            <p:ph type="body" idx="1"/>
          </p:nvPr>
        </p:nvSpPr>
        <p:spPr>
          <a:xfrm>
            <a:off x="304800" y="914400"/>
            <a:ext cx="8610600" cy="5943600"/>
          </a:xfrm>
        </p:spPr>
        <p:txBody>
          <a:bodyPr>
            <a:normAutofit fontScale="92500"/>
          </a:bodyPr>
          <a:lstStyle/>
          <a:p>
            <a:pPr>
              <a:lnSpc>
                <a:spcPct val="80000"/>
              </a:lnSpc>
              <a:defRPr/>
            </a:pPr>
            <a:r>
              <a:rPr lang="en-US" sz="2800" dirty="0"/>
              <a:t>With Eliza or Alice like rules, we can eventually solve the Turing Test – it just takes writing enough rules</a:t>
            </a:r>
          </a:p>
          <a:p>
            <a:pPr>
              <a:lnSpc>
                <a:spcPct val="80000"/>
              </a:lnSpc>
              <a:defRPr/>
            </a:pPr>
            <a:r>
              <a:rPr lang="en-US" sz="2800" dirty="0"/>
              <a:t>Does the system understand what it is responding to?</a:t>
            </a:r>
          </a:p>
          <a:p>
            <a:pPr lvl="1">
              <a:lnSpc>
                <a:spcPct val="80000"/>
              </a:lnSpc>
              <a:defRPr/>
            </a:pPr>
            <a:r>
              <a:rPr lang="en-US" sz="2400" dirty="0"/>
              <a:t>No, neither Eliza nor Alice understand the text, its just that Alice has better, more in depth and wider ranging rules</a:t>
            </a:r>
          </a:p>
          <a:p>
            <a:pPr>
              <a:lnSpc>
                <a:spcPct val="80000"/>
              </a:lnSpc>
              <a:defRPr/>
            </a:pPr>
            <a:r>
              <a:rPr lang="en-US" dirty="0"/>
              <a:t>However, we could build a representation that models some real-world domain and knowledge base</a:t>
            </a:r>
          </a:p>
          <a:p>
            <a:pPr lvl="1">
              <a:lnSpc>
                <a:spcPct val="80000"/>
              </a:lnSpc>
              <a:defRPr/>
            </a:pPr>
            <a:r>
              <a:rPr lang="en-US" sz="2400" dirty="0"/>
              <a:t>The system can fill in information from the conversation</a:t>
            </a:r>
          </a:p>
          <a:p>
            <a:pPr lvl="2">
              <a:lnSpc>
                <a:spcPct val="80000"/>
              </a:lnSpc>
              <a:defRPr/>
            </a:pPr>
            <a:r>
              <a:rPr lang="en-US" sz="2000" dirty="0"/>
              <a:t>this is sort of like a database, or an object with data attributes to be filled in</a:t>
            </a:r>
          </a:p>
          <a:p>
            <a:pPr lvl="2">
              <a:lnSpc>
                <a:spcPct val="80000"/>
              </a:lnSpc>
              <a:defRPr/>
            </a:pPr>
            <a:r>
              <a:rPr lang="en-US" sz="2000" dirty="0"/>
              <a:t>we can use a variety of AI representations like scripts, frames, semantic networks</a:t>
            </a:r>
          </a:p>
          <a:p>
            <a:pPr lvl="1">
              <a:lnSpc>
                <a:spcPct val="80000"/>
              </a:lnSpc>
              <a:defRPr/>
            </a:pPr>
            <a:r>
              <a:rPr lang="en-US" sz="2400" dirty="0"/>
              <a:t>Questions can be responded to by looking up the stored data</a:t>
            </a:r>
          </a:p>
          <a:p>
            <a:pPr lvl="1">
              <a:lnSpc>
                <a:spcPct val="80000"/>
              </a:lnSpc>
              <a:defRPr/>
            </a:pPr>
            <a:r>
              <a:rPr lang="en-US" sz="2400" dirty="0"/>
              <a:t>In this way, the system is responding, not based merely on “canned” knowledge, but on knowledge that it has “learned”</a:t>
            </a:r>
          </a:p>
          <a:p>
            <a:pPr>
              <a:lnSpc>
                <a:spcPct val="80000"/>
              </a:lnSpc>
              <a:defRPr/>
            </a:pPr>
            <a:r>
              <a:rPr lang="en-US" sz="2800" dirty="0"/>
              <a:t>Does this imply that the system </a:t>
            </a:r>
            <a:r>
              <a:rPr lang="en-US" sz="2800" i="1" dirty="0"/>
              <a:t>knows </a:t>
            </a:r>
            <a:r>
              <a:rPr lang="en-US" sz="2800" dirty="0"/>
              <a:t>what it is discussing?</a:t>
            </a:r>
          </a:p>
          <a:p>
            <a:pPr lvl="1">
              <a:lnSpc>
                <a:spcPct val="80000"/>
              </a:lnSpc>
              <a:defRPr/>
            </a:pPr>
            <a:r>
              <a:rPr lang="en-US" sz="2400" dirty="0"/>
              <a:t>What does it mean to </a:t>
            </a:r>
            <a:r>
              <a:rPr lang="en-US" sz="2400" i="1" dirty="0"/>
              <a:t>know</a:t>
            </a:r>
            <a:r>
              <a:rPr lang="en-US" sz="2400" dirty="0"/>
              <a:t> something?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a:extLst>
              <a:ext uri="{FF2B5EF4-FFF2-40B4-BE49-F238E27FC236}">
                <a16:creationId xmlns:a16="http://schemas.microsoft.com/office/drawing/2014/main" id="{C62110AE-17DB-4995-BC32-D266B34372EE}"/>
              </a:ext>
            </a:extLst>
          </p:cNvPr>
          <p:cNvSpPr>
            <a:spLocks noGrp="1" noChangeArrowheads="1"/>
          </p:cNvSpPr>
          <p:nvPr>
            <p:ph type="title"/>
          </p:nvPr>
        </p:nvSpPr>
        <p:spPr>
          <a:xfrm>
            <a:off x="685800" y="-152400"/>
            <a:ext cx="7772400" cy="1143000"/>
          </a:xfrm>
        </p:spPr>
        <p:txBody>
          <a:bodyPr/>
          <a:lstStyle/>
          <a:p>
            <a:r>
              <a:rPr lang="en-US" altLang="en-US"/>
              <a:t>Table-Lookup vs. Reasoning</a:t>
            </a:r>
          </a:p>
        </p:txBody>
      </p:sp>
      <p:sp>
        <p:nvSpPr>
          <p:cNvPr id="14339" name="Rectangle 1027">
            <a:extLst>
              <a:ext uri="{FF2B5EF4-FFF2-40B4-BE49-F238E27FC236}">
                <a16:creationId xmlns:a16="http://schemas.microsoft.com/office/drawing/2014/main" id="{1AB3E5C1-6963-4B9F-A0DC-DCB62D25E9DE}"/>
              </a:ext>
            </a:extLst>
          </p:cNvPr>
          <p:cNvSpPr>
            <a:spLocks noGrp="1" noChangeArrowheads="1"/>
          </p:cNvSpPr>
          <p:nvPr>
            <p:ph type="body" idx="1"/>
          </p:nvPr>
        </p:nvSpPr>
        <p:spPr>
          <a:xfrm>
            <a:off x="228600" y="838200"/>
            <a:ext cx="8610600" cy="5867400"/>
          </a:xfrm>
        </p:spPr>
        <p:txBody>
          <a:bodyPr/>
          <a:lstStyle/>
          <a:p>
            <a:pPr>
              <a:lnSpc>
                <a:spcPct val="80000"/>
              </a:lnSpc>
            </a:pPr>
            <a:r>
              <a:rPr lang="en-US" altLang="en-US" sz="2400"/>
              <a:t>Consider two approaches to programming a Tic-Tac-Toe player</a:t>
            </a:r>
          </a:p>
          <a:p>
            <a:pPr lvl="1">
              <a:lnSpc>
                <a:spcPct val="80000"/>
              </a:lnSpc>
            </a:pPr>
            <a:r>
              <a:rPr lang="en-US" altLang="en-US" sz="2000"/>
              <a:t>Solution 1:  a pre-enumerated list of best moves given the board configuration</a:t>
            </a:r>
          </a:p>
          <a:p>
            <a:pPr lvl="1">
              <a:lnSpc>
                <a:spcPct val="80000"/>
              </a:lnSpc>
            </a:pPr>
            <a:r>
              <a:rPr lang="en-US" altLang="en-US" sz="2000"/>
              <a:t>Solution 2:  rules (or a heuristic function) that evaluate a board configuration, and using these to select the next best move</a:t>
            </a:r>
          </a:p>
          <a:p>
            <a:pPr>
              <a:lnSpc>
                <a:spcPct val="80000"/>
              </a:lnSpc>
            </a:pPr>
            <a:r>
              <a:rPr lang="en-US" altLang="en-US" sz="2400"/>
              <a:t>Solution 1 is similar to how Eliza works</a:t>
            </a:r>
          </a:p>
          <a:p>
            <a:pPr lvl="1">
              <a:lnSpc>
                <a:spcPct val="80000"/>
              </a:lnSpc>
            </a:pPr>
            <a:r>
              <a:rPr lang="en-US" altLang="en-US" sz="2000"/>
              <a:t>This is not practical for most types of problems </a:t>
            </a:r>
          </a:p>
          <a:p>
            <a:pPr lvl="1">
              <a:lnSpc>
                <a:spcPct val="80000"/>
              </a:lnSpc>
            </a:pPr>
            <a:r>
              <a:rPr lang="en-US" altLang="en-US" sz="2000"/>
              <a:t>Consider solving the game of chess in this way, or trying to come up with all of the responses that a Turing Test program might face</a:t>
            </a:r>
          </a:p>
          <a:p>
            <a:pPr>
              <a:lnSpc>
                <a:spcPct val="80000"/>
              </a:lnSpc>
            </a:pPr>
            <a:r>
              <a:rPr lang="en-US" altLang="en-US" sz="2400"/>
              <a:t>Solution 2 will reason out the best move</a:t>
            </a:r>
          </a:p>
          <a:p>
            <a:pPr lvl="1">
              <a:lnSpc>
                <a:spcPct val="80000"/>
              </a:lnSpc>
            </a:pPr>
            <a:r>
              <a:rPr lang="en-US" altLang="en-US" sz="2000"/>
              <a:t>Given the board configuration, it will analyze each available move and determine which is the best</a:t>
            </a:r>
          </a:p>
          <a:p>
            <a:pPr lvl="1">
              <a:lnSpc>
                <a:spcPct val="80000"/>
              </a:lnSpc>
            </a:pPr>
            <a:r>
              <a:rPr lang="en-US" altLang="en-US" sz="2000"/>
              <a:t>Such a player might even be able to “explain” why it chose the move it did</a:t>
            </a:r>
          </a:p>
          <a:p>
            <a:pPr>
              <a:lnSpc>
                <a:spcPct val="80000"/>
              </a:lnSpc>
            </a:pPr>
            <a:r>
              <a:rPr lang="en-US" altLang="en-US" sz="2400"/>
              <a:t>We can (potentially) build a program that can pass the Turing Test using table-lookup even though it would be a large undertaking</a:t>
            </a:r>
          </a:p>
          <a:p>
            <a:pPr>
              <a:lnSpc>
                <a:spcPct val="80000"/>
              </a:lnSpc>
            </a:pPr>
            <a:r>
              <a:rPr lang="en-US" altLang="en-US" sz="2400"/>
              <a:t>Could we build a program that can pass the Turing Test using reasoning?</a:t>
            </a:r>
          </a:p>
          <a:p>
            <a:pPr lvl="1">
              <a:lnSpc>
                <a:spcPct val="80000"/>
              </a:lnSpc>
            </a:pPr>
            <a:r>
              <a:rPr lang="en-US" altLang="en-US" sz="2000"/>
              <a:t>Even if we can, does this necessarily mean that the system is intelligent?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7449D67-AA7A-41A3-81FA-D7CE994BEE19}"/>
              </a:ext>
            </a:extLst>
          </p:cNvPr>
          <p:cNvSpPr>
            <a:spLocks noGrp="1" noChangeArrowheads="1"/>
          </p:cNvSpPr>
          <p:nvPr>
            <p:ph type="title"/>
          </p:nvPr>
        </p:nvSpPr>
        <p:spPr>
          <a:xfrm>
            <a:off x="0" y="228600"/>
            <a:ext cx="4876800" cy="1143000"/>
          </a:xfrm>
        </p:spPr>
        <p:txBody>
          <a:bodyPr/>
          <a:lstStyle/>
          <a:p>
            <a:r>
              <a:rPr lang="en-US" altLang="en-US" sz="4000"/>
              <a:t>Slot Filling</a:t>
            </a:r>
          </a:p>
        </p:txBody>
      </p:sp>
      <p:sp>
        <p:nvSpPr>
          <p:cNvPr id="15363" name="Rectangle 5">
            <a:extLst>
              <a:ext uri="{FF2B5EF4-FFF2-40B4-BE49-F238E27FC236}">
                <a16:creationId xmlns:a16="http://schemas.microsoft.com/office/drawing/2014/main" id="{ADB939D2-3BBA-4860-865D-02E5D12E3BB2}"/>
              </a:ext>
            </a:extLst>
          </p:cNvPr>
          <p:cNvSpPr>
            <a:spLocks noGrp="1" noChangeArrowheads="1"/>
          </p:cNvSpPr>
          <p:nvPr>
            <p:ph type="body" idx="1"/>
          </p:nvPr>
        </p:nvSpPr>
        <p:spPr>
          <a:xfrm>
            <a:off x="228600" y="1143000"/>
            <a:ext cx="3962400" cy="5257800"/>
          </a:xfrm>
        </p:spPr>
        <p:txBody>
          <a:bodyPr/>
          <a:lstStyle/>
          <a:p>
            <a:pPr>
              <a:lnSpc>
                <a:spcPct val="90000"/>
              </a:lnSpc>
            </a:pPr>
            <a:r>
              <a:rPr lang="en-US" altLang="en-US" sz="2400"/>
              <a:t>Roger Schank created the Script representation</a:t>
            </a:r>
          </a:p>
          <a:p>
            <a:pPr lvl="1">
              <a:lnSpc>
                <a:spcPct val="90000"/>
              </a:lnSpc>
            </a:pPr>
            <a:r>
              <a:rPr lang="en-US" altLang="en-US" sz="2000"/>
              <a:t>the script describes typical sequences of actions and actors for some real-world situation</a:t>
            </a:r>
          </a:p>
          <a:p>
            <a:pPr lvl="1">
              <a:lnSpc>
                <a:spcPct val="90000"/>
              </a:lnSpc>
            </a:pPr>
            <a:r>
              <a:rPr lang="en-US" altLang="en-US" sz="2000"/>
              <a:t>a story (newspaper article) is parsed and slots are filled in</a:t>
            </a:r>
          </a:p>
          <a:p>
            <a:pPr lvl="1">
              <a:lnSpc>
                <a:spcPct val="90000"/>
              </a:lnSpc>
            </a:pPr>
            <a:r>
              <a:rPr lang="en-US" altLang="en-US" sz="2000"/>
              <a:t>SAM (Script Applier Mechanism) uses the filled in script to answer questions</a:t>
            </a:r>
          </a:p>
          <a:p>
            <a:pPr>
              <a:lnSpc>
                <a:spcPct val="90000"/>
              </a:lnSpc>
            </a:pPr>
            <a:r>
              <a:rPr lang="en-US" altLang="en-US" sz="2400"/>
              <a:t>The Script provides the knowledge needed to respond like a human and thus solve the Turing Test</a:t>
            </a:r>
          </a:p>
        </p:txBody>
      </p:sp>
      <p:sp>
        <p:nvSpPr>
          <p:cNvPr id="15364" name="Text Box 6">
            <a:extLst>
              <a:ext uri="{FF2B5EF4-FFF2-40B4-BE49-F238E27FC236}">
                <a16:creationId xmlns:a16="http://schemas.microsoft.com/office/drawing/2014/main" id="{66B9DA2C-D263-4CA5-81C2-45BB1065C394}"/>
              </a:ext>
            </a:extLst>
          </p:cNvPr>
          <p:cNvSpPr txBox="1">
            <a:spLocks noChangeArrowheads="1"/>
          </p:cNvSpPr>
          <p:nvPr/>
        </p:nvSpPr>
        <p:spPr bwMode="auto">
          <a:xfrm>
            <a:off x="1371600" y="6248400"/>
            <a:ext cx="262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Schank’s Restaurant script</a:t>
            </a:r>
          </a:p>
        </p:txBody>
      </p:sp>
      <p:pic>
        <p:nvPicPr>
          <p:cNvPr id="15365" name="Picture 3">
            <a:extLst>
              <a:ext uri="{FF2B5EF4-FFF2-40B4-BE49-F238E27FC236}">
                <a16:creationId xmlns:a16="http://schemas.microsoft.com/office/drawing/2014/main" id="{D6B2CA77-C750-4639-B9CF-1A698E8BD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3538" y="0"/>
            <a:ext cx="497046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690C3C5-9DFB-4E22-AC2B-3E2F4081AC23}"/>
              </a:ext>
            </a:extLst>
          </p:cNvPr>
          <p:cNvSpPr>
            <a:spLocks noGrp="1" noChangeArrowheads="1"/>
          </p:cNvSpPr>
          <p:nvPr>
            <p:ph type="title"/>
          </p:nvPr>
        </p:nvSpPr>
        <p:spPr>
          <a:xfrm>
            <a:off x="762000" y="-152400"/>
            <a:ext cx="7772400" cy="1143000"/>
          </a:xfrm>
        </p:spPr>
        <p:txBody>
          <a:bodyPr/>
          <a:lstStyle/>
          <a:p>
            <a:r>
              <a:rPr lang="en-US" altLang="en-US"/>
              <a:t>The Chinese Room Problem</a:t>
            </a:r>
          </a:p>
        </p:txBody>
      </p:sp>
      <p:sp>
        <p:nvSpPr>
          <p:cNvPr id="16387" name="Rectangle 3">
            <a:extLst>
              <a:ext uri="{FF2B5EF4-FFF2-40B4-BE49-F238E27FC236}">
                <a16:creationId xmlns:a16="http://schemas.microsoft.com/office/drawing/2014/main" id="{46394756-E2AF-492D-AB85-4F827D8DD248}"/>
              </a:ext>
            </a:extLst>
          </p:cNvPr>
          <p:cNvSpPr>
            <a:spLocks noGrp="1" noChangeArrowheads="1"/>
          </p:cNvSpPr>
          <p:nvPr>
            <p:ph type="body" sz="half" idx="1"/>
          </p:nvPr>
        </p:nvSpPr>
        <p:spPr>
          <a:xfrm>
            <a:off x="381000" y="609600"/>
            <a:ext cx="8534400" cy="2895600"/>
          </a:xfrm>
        </p:spPr>
        <p:txBody>
          <a:bodyPr/>
          <a:lstStyle/>
          <a:p>
            <a:pPr>
              <a:lnSpc>
                <a:spcPct val="90000"/>
              </a:lnSpc>
            </a:pPr>
            <a:r>
              <a:rPr lang="en-US" altLang="en-US" sz="2800"/>
              <a:t>From John Searle, Philosopher, in an attempt to demonstrate that computers cannot be intelligent</a:t>
            </a:r>
          </a:p>
          <a:p>
            <a:pPr lvl="1">
              <a:lnSpc>
                <a:spcPct val="90000"/>
              </a:lnSpc>
            </a:pPr>
            <a:r>
              <a:rPr lang="en-US" altLang="en-US" sz="2400"/>
              <a:t>The room consists of you, a book, a storage area (optional), and a mechanism for moving information to and from the room to the outside</a:t>
            </a:r>
          </a:p>
          <a:p>
            <a:pPr lvl="2">
              <a:lnSpc>
                <a:spcPct val="90000"/>
              </a:lnSpc>
            </a:pPr>
            <a:r>
              <a:rPr lang="en-US" altLang="en-US" sz="2000"/>
              <a:t>a Chinese speaking individual provides a question for you in writing</a:t>
            </a:r>
          </a:p>
          <a:p>
            <a:pPr lvl="2">
              <a:lnSpc>
                <a:spcPct val="90000"/>
              </a:lnSpc>
            </a:pPr>
            <a:r>
              <a:rPr lang="en-US" altLang="en-US" sz="2000"/>
              <a:t>you are able to find a matching set of symbols in the book (and storage) and write a response, also in Chinese</a:t>
            </a:r>
          </a:p>
        </p:txBody>
      </p:sp>
      <p:grpSp>
        <p:nvGrpSpPr>
          <p:cNvPr id="16388" name="Group 4">
            <a:extLst>
              <a:ext uri="{FF2B5EF4-FFF2-40B4-BE49-F238E27FC236}">
                <a16:creationId xmlns:a16="http://schemas.microsoft.com/office/drawing/2014/main" id="{2A5935C0-1729-47F2-BB4F-E400A474B25D}"/>
              </a:ext>
            </a:extLst>
          </p:cNvPr>
          <p:cNvGrpSpPr>
            <a:grpSpLocks/>
          </p:cNvGrpSpPr>
          <p:nvPr/>
        </p:nvGrpSpPr>
        <p:grpSpPr bwMode="auto">
          <a:xfrm>
            <a:off x="152400" y="3429000"/>
            <a:ext cx="8677275" cy="3273425"/>
            <a:chOff x="96" y="2160"/>
            <a:chExt cx="5466" cy="2062"/>
          </a:xfrm>
        </p:grpSpPr>
        <p:sp>
          <p:nvSpPr>
            <p:cNvPr id="16390" name="Line 5">
              <a:extLst>
                <a:ext uri="{FF2B5EF4-FFF2-40B4-BE49-F238E27FC236}">
                  <a16:creationId xmlns:a16="http://schemas.microsoft.com/office/drawing/2014/main" id="{BD2416C5-24AB-4F22-AEAC-C475A569BE27}"/>
                </a:ext>
              </a:extLst>
            </p:cNvPr>
            <p:cNvSpPr>
              <a:spLocks noChangeShapeType="1"/>
            </p:cNvSpPr>
            <p:nvPr/>
          </p:nvSpPr>
          <p:spPr bwMode="auto">
            <a:xfrm>
              <a:off x="2352" y="2832"/>
              <a:ext cx="24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6391" name="Group 6">
              <a:extLst>
                <a:ext uri="{FF2B5EF4-FFF2-40B4-BE49-F238E27FC236}">
                  <a16:creationId xmlns:a16="http://schemas.microsoft.com/office/drawing/2014/main" id="{2FEF3B95-711C-4901-B31C-B17AD74656C0}"/>
                </a:ext>
              </a:extLst>
            </p:cNvPr>
            <p:cNvGrpSpPr>
              <a:grpSpLocks/>
            </p:cNvGrpSpPr>
            <p:nvPr/>
          </p:nvGrpSpPr>
          <p:grpSpPr bwMode="auto">
            <a:xfrm>
              <a:off x="96" y="2160"/>
              <a:ext cx="5466" cy="2062"/>
              <a:chOff x="96" y="2160"/>
              <a:chExt cx="5466" cy="2062"/>
            </a:xfrm>
          </p:grpSpPr>
          <p:grpSp>
            <p:nvGrpSpPr>
              <p:cNvPr id="16392" name="Group 7">
                <a:extLst>
                  <a:ext uri="{FF2B5EF4-FFF2-40B4-BE49-F238E27FC236}">
                    <a16:creationId xmlns:a16="http://schemas.microsoft.com/office/drawing/2014/main" id="{B9750EC9-D4C5-47A5-AB7B-FD86FCE8C703}"/>
                  </a:ext>
                </a:extLst>
              </p:cNvPr>
              <p:cNvGrpSpPr>
                <a:grpSpLocks/>
              </p:cNvGrpSpPr>
              <p:nvPr/>
            </p:nvGrpSpPr>
            <p:grpSpPr bwMode="auto">
              <a:xfrm>
                <a:off x="1344" y="3168"/>
                <a:ext cx="958" cy="713"/>
                <a:chOff x="384" y="3006"/>
                <a:chExt cx="958" cy="713"/>
              </a:xfrm>
            </p:grpSpPr>
            <p:sp>
              <p:nvSpPr>
                <p:cNvPr id="16445" name="Freeform 8">
                  <a:extLst>
                    <a:ext uri="{FF2B5EF4-FFF2-40B4-BE49-F238E27FC236}">
                      <a16:creationId xmlns:a16="http://schemas.microsoft.com/office/drawing/2014/main" id="{C0EBAE11-CC5C-462F-B35D-53C928132533}"/>
                    </a:ext>
                  </a:extLst>
                </p:cNvPr>
                <p:cNvSpPr>
                  <a:spLocks/>
                </p:cNvSpPr>
                <p:nvPr/>
              </p:nvSpPr>
              <p:spPr bwMode="auto">
                <a:xfrm>
                  <a:off x="1188" y="3006"/>
                  <a:ext cx="154" cy="642"/>
                </a:xfrm>
                <a:custGeom>
                  <a:avLst/>
                  <a:gdLst>
                    <a:gd name="T0" fmla="*/ 10 w 461"/>
                    <a:gd name="T1" fmla="*/ 0 h 1964"/>
                    <a:gd name="T2" fmla="*/ 13 w 461"/>
                    <a:gd name="T3" fmla="*/ 4 h 1964"/>
                    <a:gd name="T4" fmla="*/ 15 w 461"/>
                    <a:gd name="T5" fmla="*/ 8 h 1964"/>
                    <a:gd name="T6" fmla="*/ 17 w 461"/>
                    <a:gd name="T7" fmla="*/ 27 h 1964"/>
                    <a:gd name="T8" fmla="*/ 20 w 461"/>
                    <a:gd name="T9" fmla="*/ 52 h 1964"/>
                    <a:gd name="T10" fmla="*/ 24 w 461"/>
                    <a:gd name="T11" fmla="*/ 69 h 1964"/>
                    <a:gd name="T12" fmla="*/ 28 w 461"/>
                    <a:gd name="T13" fmla="*/ 86 h 1964"/>
                    <a:gd name="T14" fmla="*/ 35 w 461"/>
                    <a:gd name="T15" fmla="*/ 108 h 1964"/>
                    <a:gd name="T16" fmla="*/ 42 w 461"/>
                    <a:gd name="T17" fmla="*/ 129 h 1964"/>
                    <a:gd name="T18" fmla="*/ 47 w 461"/>
                    <a:gd name="T19" fmla="*/ 150 h 1964"/>
                    <a:gd name="T20" fmla="*/ 50 w 461"/>
                    <a:gd name="T21" fmla="*/ 171 h 1964"/>
                    <a:gd name="T22" fmla="*/ 51 w 461"/>
                    <a:gd name="T23" fmla="*/ 188 h 1964"/>
                    <a:gd name="T24" fmla="*/ 50 w 461"/>
                    <a:gd name="T25" fmla="*/ 198 h 1964"/>
                    <a:gd name="T26" fmla="*/ 49 w 461"/>
                    <a:gd name="T27" fmla="*/ 202 h 1964"/>
                    <a:gd name="T28" fmla="*/ 46 w 461"/>
                    <a:gd name="T29" fmla="*/ 205 h 1964"/>
                    <a:gd name="T30" fmla="*/ 44 w 461"/>
                    <a:gd name="T31" fmla="*/ 207 h 1964"/>
                    <a:gd name="T32" fmla="*/ 41 w 461"/>
                    <a:gd name="T33" fmla="*/ 208 h 1964"/>
                    <a:gd name="T34" fmla="*/ 34 w 461"/>
                    <a:gd name="T35" fmla="*/ 210 h 1964"/>
                    <a:gd name="T36" fmla="*/ 27 w 461"/>
                    <a:gd name="T37" fmla="*/ 210 h 1964"/>
                    <a:gd name="T38" fmla="*/ 18 w 461"/>
                    <a:gd name="T39" fmla="*/ 209 h 1964"/>
                    <a:gd name="T40" fmla="*/ 8 w 461"/>
                    <a:gd name="T41" fmla="*/ 207 h 1964"/>
                    <a:gd name="T42" fmla="*/ 0 w 461"/>
                    <a:gd name="T43" fmla="*/ 205 h 1964"/>
                    <a:gd name="T44" fmla="*/ 2 w 461"/>
                    <a:gd name="T45" fmla="*/ 202 h 1964"/>
                    <a:gd name="T46" fmla="*/ 12 w 461"/>
                    <a:gd name="T47" fmla="*/ 203 h 1964"/>
                    <a:gd name="T48" fmla="*/ 19 w 461"/>
                    <a:gd name="T49" fmla="*/ 204 h 1964"/>
                    <a:gd name="T50" fmla="*/ 27 w 461"/>
                    <a:gd name="T51" fmla="*/ 205 h 1964"/>
                    <a:gd name="T52" fmla="*/ 33 w 461"/>
                    <a:gd name="T53" fmla="*/ 205 h 1964"/>
                    <a:gd name="T54" fmla="*/ 38 w 461"/>
                    <a:gd name="T55" fmla="*/ 203 h 1964"/>
                    <a:gd name="T56" fmla="*/ 43 w 461"/>
                    <a:gd name="T57" fmla="*/ 200 h 1964"/>
                    <a:gd name="T58" fmla="*/ 45 w 461"/>
                    <a:gd name="T59" fmla="*/ 192 h 1964"/>
                    <a:gd name="T60" fmla="*/ 45 w 461"/>
                    <a:gd name="T61" fmla="*/ 177 h 1964"/>
                    <a:gd name="T62" fmla="*/ 42 w 461"/>
                    <a:gd name="T63" fmla="*/ 161 h 1964"/>
                    <a:gd name="T64" fmla="*/ 39 w 461"/>
                    <a:gd name="T65" fmla="*/ 142 h 1964"/>
                    <a:gd name="T66" fmla="*/ 32 w 461"/>
                    <a:gd name="T67" fmla="*/ 119 h 1964"/>
                    <a:gd name="T68" fmla="*/ 25 w 461"/>
                    <a:gd name="T69" fmla="*/ 98 h 1964"/>
                    <a:gd name="T70" fmla="*/ 18 w 461"/>
                    <a:gd name="T71" fmla="*/ 74 h 1964"/>
                    <a:gd name="T72" fmla="*/ 14 w 461"/>
                    <a:gd name="T73" fmla="*/ 53 h 1964"/>
                    <a:gd name="T74" fmla="*/ 11 w 461"/>
                    <a:gd name="T75" fmla="*/ 35 h 1964"/>
                    <a:gd name="T76" fmla="*/ 11 w 461"/>
                    <a:gd name="T77" fmla="*/ 15 h 1964"/>
                    <a:gd name="T78" fmla="*/ 7 w 461"/>
                    <a:gd name="T79" fmla="*/ 5 h 1964"/>
                    <a:gd name="T80" fmla="*/ 10 w 461"/>
                    <a:gd name="T81" fmla="*/ 0 h 1964"/>
                    <a:gd name="T82" fmla="*/ 10 w 461"/>
                    <a:gd name="T83" fmla="*/ 0 h 196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1"/>
                    <a:gd name="T127" fmla="*/ 0 h 1964"/>
                    <a:gd name="T128" fmla="*/ 461 w 461"/>
                    <a:gd name="T129" fmla="*/ 1964 h 196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1" h="1964">
                      <a:moveTo>
                        <a:pt x="86" y="0"/>
                      </a:moveTo>
                      <a:lnTo>
                        <a:pt x="115" y="36"/>
                      </a:lnTo>
                      <a:lnTo>
                        <a:pt x="134" y="79"/>
                      </a:lnTo>
                      <a:lnTo>
                        <a:pt x="151" y="254"/>
                      </a:lnTo>
                      <a:lnTo>
                        <a:pt x="182" y="485"/>
                      </a:lnTo>
                      <a:lnTo>
                        <a:pt x="213" y="650"/>
                      </a:lnTo>
                      <a:lnTo>
                        <a:pt x="254" y="801"/>
                      </a:lnTo>
                      <a:lnTo>
                        <a:pt x="315" y="1013"/>
                      </a:lnTo>
                      <a:lnTo>
                        <a:pt x="376" y="1207"/>
                      </a:lnTo>
                      <a:lnTo>
                        <a:pt x="425" y="1402"/>
                      </a:lnTo>
                      <a:lnTo>
                        <a:pt x="449" y="1596"/>
                      </a:lnTo>
                      <a:lnTo>
                        <a:pt x="461" y="1759"/>
                      </a:lnTo>
                      <a:lnTo>
                        <a:pt x="449" y="1851"/>
                      </a:lnTo>
                      <a:lnTo>
                        <a:pt x="438" y="1887"/>
                      </a:lnTo>
                      <a:lnTo>
                        <a:pt x="415" y="1919"/>
                      </a:lnTo>
                      <a:lnTo>
                        <a:pt x="395" y="1932"/>
                      </a:lnTo>
                      <a:lnTo>
                        <a:pt x="364" y="1948"/>
                      </a:lnTo>
                      <a:lnTo>
                        <a:pt x="308" y="1964"/>
                      </a:lnTo>
                      <a:lnTo>
                        <a:pt x="238" y="1964"/>
                      </a:lnTo>
                      <a:lnTo>
                        <a:pt x="158" y="1954"/>
                      </a:lnTo>
                      <a:lnTo>
                        <a:pt x="70" y="1934"/>
                      </a:lnTo>
                      <a:lnTo>
                        <a:pt x="0" y="1918"/>
                      </a:lnTo>
                      <a:lnTo>
                        <a:pt x="19" y="1887"/>
                      </a:lnTo>
                      <a:lnTo>
                        <a:pt x="110" y="1899"/>
                      </a:lnTo>
                      <a:lnTo>
                        <a:pt x="171" y="1912"/>
                      </a:lnTo>
                      <a:lnTo>
                        <a:pt x="241" y="1919"/>
                      </a:lnTo>
                      <a:lnTo>
                        <a:pt x="297" y="1916"/>
                      </a:lnTo>
                      <a:lnTo>
                        <a:pt x="340" y="1899"/>
                      </a:lnTo>
                      <a:lnTo>
                        <a:pt x="386" y="1871"/>
                      </a:lnTo>
                      <a:lnTo>
                        <a:pt x="400" y="1796"/>
                      </a:lnTo>
                      <a:lnTo>
                        <a:pt x="400" y="1651"/>
                      </a:lnTo>
                      <a:lnTo>
                        <a:pt x="376" y="1511"/>
                      </a:lnTo>
                      <a:lnTo>
                        <a:pt x="346" y="1329"/>
                      </a:lnTo>
                      <a:lnTo>
                        <a:pt x="285" y="1111"/>
                      </a:lnTo>
                      <a:lnTo>
                        <a:pt x="225" y="916"/>
                      </a:lnTo>
                      <a:lnTo>
                        <a:pt x="163" y="691"/>
                      </a:lnTo>
                      <a:lnTo>
                        <a:pt x="127" y="497"/>
                      </a:lnTo>
                      <a:lnTo>
                        <a:pt x="103" y="327"/>
                      </a:lnTo>
                      <a:lnTo>
                        <a:pt x="98" y="139"/>
                      </a:lnTo>
                      <a:lnTo>
                        <a:pt x="60" y="43"/>
                      </a:lnTo>
                      <a:lnTo>
                        <a:pt x="8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6" name="Freeform 9">
                  <a:extLst>
                    <a:ext uri="{FF2B5EF4-FFF2-40B4-BE49-F238E27FC236}">
                      <a16:creationId xmlns:a16="http://schemas.microsoft.com/office/drawing/2014/main" id="{AE909797-D462-4B86-B9F2-F94C6BE692ED}"/>
                    </a:ext>
                  </a:extLst>
                </p:cNvPr>
                <p:cNvSpPr>
                  <a:spLocks/>
                </p:cNvSpPr>
                <p:nvPr/>
              </p:nvSpPr>
              <p:spPr bwMode="auto">
                <a:xfrm>
                  <a:off x="422" y="3133"/>
                  <a:ext cx="529" cy="539"/>
                </a:xfrm>
                <a:custGeom>
                  <a:avLst/>
                  <a:gdLst>
                    <a:gd name="T0" fmla="*/ 176 w 1588"/>
                    <a:gd name="T1" fmla="*/ 0 h 1649"/>
                    <a:gd name="T2" fmla="*/ 130 w 1588"/>
                    <a:gd name="T3" fmla="*/ 16 h 1649"/>
                    <a:gd name="T4" fmla="*/ 73 w 1588"/>
                    <a:gd name="T5" fmla="*/ 36 h 1649"/>
                    <a:gd name="T6" fmla="*/ 21 w 1588"/>
                    <a:gd name="T7" fmla="*/ 52 h 1649"/>
                    <a:gd name="T8" fmla="*/ 0 w 1588"/>
                    <a:gd name="T9" fmla="*/ 59 h 1649"/>
                    <a:gd name="T10" fmla="*/ 15 w 1588"/>
                    <a:gd name="T11" fmla="*/ 87 h 1649"/>
                    <a:gd name="T12" fmla="*/ 41 w 1588"/>
                    <a:gd name="T13" fmla="*/ 134 h 1649"/>
                    <a:gd name="T14" fmla="*/ 68 w 1588"/>
                    <a:gd name="T15" fmla="*/ 176 h 1649"/>
                    <a:gd name="T16" fmla="*/ 55 w 1588"/>
                    <a:gd name="T17" fmla="*/ 148 h 1649"/>
                    <a:gd name="T18" fmla="*/ 41 w 1588"/>
                    <a:gd name="T19" fmla="*/ 118 h 1649"/>
                    <a:gd name="T20" fmla="*/ 32 w 1588"/>
                    <a:gd name="T21" fmla="*/ 87 h 1649"/>
                    <a:gd name="T22" fmla="*/ 32 w 1588"/>
                    <a:gd name="T23" fmla="*/ 66 h 1649"/>
                    <a:gd name="T24" fmla="*/ 52 w 1588"/>
                    <a:gd name="T25" fmla="*/ 56 h 1649"/>
                    <a:gd name="T26" fmla="*/ 90 w 1588"/>
                    <a:gd name="T27" fmla="*/ 43 h 1649"/>
                    <a:gd name="T28" fmla="*/ 129 w 1588"/>
                    <a:gd name="T29" fmla="*/ 30 h 1649"/>
                    <a:gd name="T30" fmla="*/ 162 w 1588"/>
                    <a:gd name="T31" fmla="*/ 16 h 1649"/>
                    <a:gd name="T32" fmla="*/ 176 w 1588"/>
                    <a:gd name="T33" fmla="*/ 0 h 1649"/>
                    <a:gd name="T34" fmla="*/ 176 w 1588"/>
                    <a:gd name="T35" fmla="*/ 0 h 164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88"/>
                    <a:gd name="T55" fmla="*/ 0 h 1649"/>
                    <a:gd name="T56" fmla="*/ 1588 w 1588"/>
                    <a:gd name="T57" fmla="*/ 1649 h 164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88" h="1649">
                      <a:moveTo>
                        <a:pt x="1588" y="0"/>
                      </a:moveTo>
                      <a:lnTo>
                        <a:pt x="1173" y="154"/>
                      </a:lnTo>
                      <a:lnTo>
                        <a:pt x="656" y="336"/>
                      </a:lnTo>
                      <a:lnTo>
                        <a:pt x="190" y="489"/>
                      </a:lnTo>
                      <a:lnTo>
                        <a:pt x="0" y="555"/>
                      </a:lnTo>
                      <a:lnTo>
                        <a:pt x="131" y="810"/>
                      </a:lnTo>
                      <a:lnTo>
                        <a:pt x="372" y="1255"/>
                      </a:lnTo>
                      <a:lnTo>
                        <a:pt x="612" y="1649"/>
                      </a:lnTo>
                      <a:lnTo>
                        <a:pt x="495" y="1387"/>
                      </a:lnTo>
                      <a:lnTo>
                        <a:pt x="372" y="1103"/>
                      </a:lnTo>
                      <a:lnTo>
                        <a:pt x="292" y="817"/>
                      </a:lnTo>
                      <a:lnTo>
                        <a:pt x="284" y="620"/>
                      </a:lnTo>
                      <a:lnTo>
                        <a:pt x="466" y="526"/>
                      </a:lnTo>
                      <a:lnTo>
                        <a:pt x="809" y="402"/>
                      </a:lnTo>
                      <a:lnTo>
                        <a:pt x="1166" y="277"/>
                      </a:lnTo>
                      <a:lnTo>
                        <a:pt x="1457" y="154"/>
                      </a:lnTo>
                      <a:lnTo>
                        <a:pt x="1588" y="0"/>
                      </a:lnTo>
                      <a:close/>
                    </a:path>
                  </a:pathLst>
                </a:custGeom>
                <a:solidFill>
                  <a:srgbClr val="FF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7" name="Freeform 10">
                  <a:extLst>
                    <a:ext uri="{FF2B5EF4-FFF2-40B4-BE49-F238E27FC236}">
                      <a16:creationId xmlns:a16="http://schemas.microsoft.com/office/drawing/2014/main" id="{BE178607-74F7-4246-BCE9-0390DC121311}"/>
                    </a:ext>
                  </a:extLst>
                </p:cNvPr>
                <p:cNvSpPr>
                  <a:spLocks/>
                </p:cNvSpPr>
                <p:nvPr/>
              </p:nvSpPr>
              <p:spPr bwMode="auto">
                <a:xfrm>
                  <a:off x="631" y="3072"/>
                  <a:ext cx="343" cy="160"/>
                </a:xfrm>
                <a:custGeom>
                  <a:avLst/>
                  <a:gdLst>
                    <a:gd name="T0" fmla="*/ 114 w 1028"/>
                    <a:gd name="T1" fmla="*/ 2 h 490"/>
                    <a:gd name="T2" fmla="*/ 109 w 1028"/>
                    <a:gd name="T3" fmla="*/ 0 h 490"/>
                    <a:gd name="T4" fmla="*/ 98 w 1028"/>
                    <a:gd name="T5" fmla="*/ 3 h 490"/>
                    <a:gd name="T6" fmla="*/ 81 w 1028"/>
                    <a:gd name="T7" fmla="*/ 10 h 490"/>
                    <a:gd name="T8" fmla="*/ 70 w 1028"/>
                    <a:gd name="T9" fmla="*/ 16 h 490"/>
                    <a:gd name="T10" fmla="*/ 54 w 1028"/>
                    <a:gd name="T11" fmla="*/ 25 h 490"/>
                    <a:gd name="T12" fmla="*/ 29 w 1028"/>
                    <a:gd name="T13" fmla="*/ 38 h 490"/>
                    <a:gd name="T14" fmla="*/ 13 w 1028"/>
                    <a:gd name="T15" fmla="*/ 47 h 490"/>
                    <a:gd name="T16" fmla="*/ 0 w 1028"/>
                    <a:gd name="T17" fmla="*/ 52 h 490"/>
                    <a:gd name="T18" fmla="*/ 5 w 1028"/>
                    <a:gd name="T19" fmla="*/ 52 h 490"/>
                    <a:gd name="T20" fmla="*/ 21 w 1028"/>
                    <a:gd name="T21" fmla="*/ 46 h 490"/>
                    <a:gd name="T22" fmla="*/ 41 w 1028"/>
                    <a:gd name="T23" fmla="*/ 36 h 490"/>
                    <a:gd name="T24" fmla="*/ 61 w 1028"/>
                    <a:gd name="T25" fmla="*/ 26 h 490"/>
                    <a:gd name="T26" fmla="*/ 83 w 1028"/>
                    <a:gd name="T27" fmla="*/ 15 h 490"/>
                    <a:gd name="T28" fmla="*/ 97 w 1028"/>
                    <a:gd name="T29" fmla="*/ 8 h 490"/>
                    <a:gd name="T30" fmla="*/ 108 w 1028"/>
                    <a:gd name="T31" fmla="*/ 4 h 490"/>
                    <a:gd name="T32" fmla="*/ 114 w 1028"/>
                    <a:gd name="T33" fmla="*/ 6 h 490"/>
                    <a:gd name="T34" fmla="*/ 114 w 1028"/>
                    <a:gd name="T35" fmla="*/ 2 h 490"/>
                    <a:gd name="T36" fmla="*/ 114 w 1028"/>
                    <a:gd name="T37" fmla="*/ 2 h 49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28"/>
                    <a:gd name="T58" fmla="*/ 0 h 490"/>
                    <a:gd name="T59" fmla="*/ 1028 w 1028"/>
                    <a:gd name="T60" fmla="*/ 490 h 49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28" h="490">
                      <a:moveTo>
                        <a:pt x="1028" y="17"/>
                      </a:moveTo>
                      <a:lnTo>
                        <a:pt x="980" y="0"/>
                      </a:lnTo>
                      <a:lnTo>
                        <a:pt x="877" y="29"/>
                      </a:lnTo>
                      <a:lnTo>
                        <a:pt x="731" y="96"/>
                      </a:lnTo>
                      <a:lnTo>
                        <a:pt x="632" y="154"/>
                      </a:lnTo>
                      <a:lnTo>
                        <a:pt x="488" y="236"/>
                      </a:lnTo>
                      <a:lnTo>
                        <a:pt x="265" y="351"/>
                      </a:lnTo>
                      <a:lnTo>
                        <a:pt x="113" y="437"/>
                      </a:lnTo>
                      <a:lnTo>
                        <a:pt x="0" y="485"/>
                      </a:lnTo>
                      <a:lnTo>
                        <a:pt x="46" y="490"/>
                      </a:lnTo>
                      <a:lnTo>
                        <a:pt x="186" y="430"/>
                      </a:lnTo>
                      <a:lnTo>
                        <a:pt x="368" y="339"/>
                      </a:lnTo>
                      <a:lnTo>
                        <a:pt x="550" y="242"/>
                      </a:lnTo>
                      <a:lnTo>
                        <a:pt x="744" y="139"/>
                      </a:lnTo>
                      <a:lnTo>
                        <a:pt x="874" y="80"/>
                      </a:lnTo>
                      <a:lnTo>
                        <a:pt x="973" y="41"/>
                      </a:lnTo>
                      <a:lnTo>
                        <a:pt x="1028" y="53"/>
                      </a:lnTo>
                      <a:lnTo>
                        <a:pt x="1028"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8" name="Freeform 11">
                  <a:extLst>
                    <a:ext uri="{FF2B5EF4-FFF2-40B4-BE49-F238E27FC236}">
                      <a16:creationId xmlns:a16="http://schemas.microsoft.com/office/drawing/2014/main" id="{C6082A8A-89B8-4188-82E2-56BE43F3ED66}"/>
                    </a:ext>
                  </a:extLst>
                </p:cNvPr>
                <p:cNvSpPr>
                  <a:spLocks/>
                </p:cNvSpPr>
                <p:nvPr/>
              </p:nvSpPr>
              <p:spPr bwMode="auto">
                <a:xfrm>
                  <a:off x="384" y="3324"/>
                  <a:ext cx="242" cy="395"/>
                </a:xfrm>
                <a:custGeom>
                  <a:avLst/>
                  <a:gdLst>
                    <a:gd name="T0" fmla="*/ 10 w 727"/>
                    <a:gd name="T1" fmla="*/ 0 h 1208"/>
                    <a:gd name="T2" fmla="*/ 0 w 727"/>
                    <a:gd name="T3" fmla="*/ 4 h 1208"/>
                    <a:gd name="T4" fmla="*/ 9 w 727"/>
                    <a:gd name="T5" fmla="*/ 21 h 1208"/>
                    <a:gd name="T6" fmla="*/ 24 w 727"/>
                    <a:gd name="T7" fmla="*/ 47 h 1208"/>
                    <a:gd name="T8" fmla="*/ 40 w 727"/>
                    <a:gd name="T9" fmla="*/ 70 h 1208"/>
                    <a:gd name="T10" fmla="*/ 54 w 727"/>
                    <a:gd name="T11" fmla="*/ 91 h 1208"/>
                    <a:gd name="T12" fmla="*/ 81 w 727"/>
                    <a:gd name="T13" fmla="*/ 129 h 1208"/>
                    <a:gd name="T14" fmla="*/ 74 w 727"/>
                    <a:gd name="T15" fmla="*/ 113 h 1208"/>
                    <a:gd name="T16" fmla="*/ 62 w 727"/>
                    <a:gd name="T17" fmla="*/ 96 h 1208"/>
                    <a:gd name="T18" fmla="*/ 50 w 727"/>
                    <a:gd name="T19" fmla="*/ 78 h 1208"/>
                    <a:gd name="T20" fmla="*/ 33 w 727"/>
                    <a:gd name="T21" fmla="*/ 53 h 1208"/>
                    <a:gd name="T22" fmla="*/ 18 w 727"/>
                    <a:gd name="T23" fmla="*/ 27 h 1208"/>
                    <a:gd name="T24" fmla="*/ 5 w 727"/>
                    <a:gd name="T25" fmla="*/ 7 h 1208"/>
                    <a:gd name="T26" fmla="*/ 12 w 727"/>
                    <a:gd name="T27" fmla="*/ 3 h 1208"/>
                    <a:gd name="T28" fmla="*/ 10 w 727"/>
                    <a:gd name="T29" fmla="*/ 0 h 1208"/>
                    <a:gd name="T30" fmla="*/ 10 w 727"/>
                    <a:gd name="T31" fmla="*/ 0 h 12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727"/>
                    <a:gd name="T49" fmla="*/ 0 h 1208"/>
                    <a:gd name="T50" fmla="*/ 727 w 727"/>
                    <a:gd name="T51" fmla="*/ 1208 h 12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727" h="1208">
                      <a:moveTo>
                        <a:pt x="91" y="0"/>
                      </a:moveTo>
                      <a:lnTo>
                        <a:pt x="0" y="36"/>
                      </a:lnTo>
                      <a:lnTo>
                        <a:pt x="85" y="200"/>
                      </a:lnTo>
                      <a:lnTo>
                        <a:pt x="218" y="437"/>
                      </a:lnTo>
                      <a:lnTo>
                        <a:pt x="364" y="656"/>
                      </a:lnTo>
                      <a:lnTo>
                        <a:pt x="485" y="850"/>
                      </a:lnTo>
                      <a:lnTo>
                        <a:pt x="727" y="1208"/>
                      </a:lnTo>
                      <a:lnTo>
                        <a:pt x="667" y="1056"/>
                      </a:lnTo>
                      <a:lnTo>
                        <a:pt x="557" y="898"/>
                      </a:lnTo>
                      <a:lnTo>
                        <a:pt x="449" y="728"/>
                      </a:lnTo>
                      <a:lnTo>
                        <a:pt x="297" y="497"/>
                      </a:lnTo>
                      <a:lnTo>
                        <a:pt x="158" y="255"/>
                      </a:lnTo>
                      <a:lnTo>
                        <a:pt x="48" y="66"/>
                      </a:lnTo>
                      <a:lnTo>
                        <a:pt x="110" y="30"/>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nvGrpSpPr>
              <p:cNvPr id="16393" name="Group 12">
                <a:extLst>
                  <a:ext uri="{FF2B5EF4-FFF2-40B4-BE49-F238E27FC236}">
                    <a16:creationId xmlns:a16="http://schemas.microsoft.com/office/drawing/2014/main" id="{FBE6A0AD-14A2-445A-93E2-17D2B128CC0C}"/>
                  </a:ext>
                </a:extLst>
              </p:cNvPr>
              <p:cNvGrpSpPr>
                <a:grpSpLocks/>
              </p:cNvGrpSpPr>
              <p:nvPr/>
            </p:nvGrpSpPr>
            <p:grpSpPr bwMode="auto">
              <a:xfrm>
                <a:off x="96" y="2160"/>
                <a:ext cx="5466" cy="2062"/>
                <a:chOff x="96" y="2160"/>
                <a:chExt cx="5466" cy="2062"/>
              </a:xfrm>
            </p:grpSpPr>
            <p:sp>
              <p:nvSpPr>
                <p:cNvPr id="16394" name="Freeform 13">
                  <a:extLst>
                    <a:ext uri="{FF2B5EF4-FFF2-40B4-BE49-F238E27FC236}">
                      <a16:creationId xmlns:a16="http://schemas.microsoft.com/office/drawing/2014/main" id="{6B2C3AD5-983C-46C3-BDCA-3FA7706AF600}"/>
                    </a:ext>
                  </a:extLst>
                </p:cNvPr>
                <p:cNvSpPr>
                  <a:spLocks/>
                </p:cNvSpPr>
                <p:nvPr/>
              </p:nvSpPr>
              <p:spPr bwMode="auto">
                <a:xfrm>
                  <a:off x="1299" y="3612"/>
                  <a:ext cx="60" cy="75"/>
                </a:xfrm>
                <a:custGeom>
                  <a:avLst/>
                  <a:gdLst>
                    <a:gd name="T0" fmla="*/ 0 w 181"/>
                    <a:gd name="T1" fmla="*/ 23 h 230"/>
                    <a:gd name="T2" fmla="*/ 8 w 181"/>
                    <a:gd name="T3" fmla="*/ 21 h 230"/>
                    <a:gd name="T4" fmla="*/ 13 w 181"/>
                    <a:gd name="T5" fmla="*/ 18 h 230"/>
                    <a:gd name="T6" fmla="*/ 15 w 181"/>
                    <a:gd name="T7" fmla="*/ 13 h 230"/>
                    <a:gd name="T8" fmla="*/ 16 w 181"/>
                    <a:gd name="T9" fmla="*/ 5 h 230"/>
                    <a:gd name="T10" fmla="*/ 17 w 181"/>
                    <a:gd name="T11" fmla="*/ 0 h 230"/>
                    <a:gd name="T12" fmla="*/ 20 w 181"/>
                    <a:gd name="T13" fmla="*/ 0 h 230"/>
                    <a:gd name="T14" fmla="*/ 19 w 181"/>
                    <a:gd name="T15" fmla="*/ 9 h 230"/>
                    <a:gd name="T16" fmla="*/ 19 w 181"/>
                    <a:gd name="T17" fmla="*/ 14 h 230"/>
                    <a:gd name="T18" fmla="*/ 16 w 181"/>
                    <a:gd name="T19" fmla="*/ 19 h 230"/>
                    <a:gd name="T20" fmla="*/ 12 w 181"/>
                    <a:gd name="T21" fmla="*/ 21 h 230"/>
                    <a:gd name="T22" fmla="*/ 7 w 181"/>
                    <a:gd name="T23" fmla="*/ 23 h 230"/>
                    <a:gd name="T24" fmla="*/ 2 w 181"/>
                    <a:gd name="T25" fmla="*/ 24 h 230"/>
                    <a:gd name="T26" fmla="*/ 0 w 181"/>
                    <a:gd name="T27" fmla="*/ 23 h 230"/>
                    <a:gd name="T28" fmla="*/ 0 w 181"/>
                    <a:gd name="T29" fmla="*/ 23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1"/>
                    <a:gd name="T46" fmla="*/ 0 h 230"/>
                    <a:gd name="T47" fmla="*/ 181 w 18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1" h="230">
                      <a:moveTo>
                        <a:pt x="0" y="220"/>
                      </a:moveTo>
                      <a:lnTo>
                        <a:pt x="71" y="192"/>
                      </a:lnTo>
                      <a:lnTo>
                        <a:pt x="117" y="165"/>
                      </a:lnTo>
                      <a:lnTo>
                        <a:pt x="139" y="121"/>
                      </a:lnTo>
                      <a:lnTo>
                        <a:pt x="143" y="45"/>
                      </a:lnTo>
                      <a:lnTo>
                        <a:pt x="154" y="0"/>
                      </a:lnTo>
                      <a:lnTo>
                        <a:pt x="181" y="0"/>
                      </a:lnTo>
                      <a:lnTo>
                        <a:pt x="170" y="82"/>
                      </a:lnTo>
                      <a:lnTo>
                        <a:pt x="170" y="133"/>
                      </a:lnTo>
                      <a:lnTo>
                        <a:pt x="143" y="176"/>
                      </a:lnTo>
                      <a:lnTo>
                        <a:pt x="113" y="196"/>
                      </a:lnTo>
                      <a:lnTo>
                        <a:pt x="64" y="220"/>
                      </a:lnTo>
                      <a:lnTo>
                        <a:pt x="20" y="230"/>
                      </a:lnTo>
                      <a:lnTo>
                        <a:pt x="0" y="2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6395" name="Group 14">
                  <a:extLst>
                    <a:ext uri="{FF2B5EF4-FFF2-40B4-BE49-F238E27FC236}">
                      <a16:creationId xmlns:a16="http://schemas.microsoft.com/office/drawing/2014/main" id="{6B6D7CED-D706-4BC8-90A7-39B18AB8D5C0}"/>
                    </a:ext>
                  </a:extLst>
                </p:cNvPr>
                <p:cNvGrpSpPr>
                  <a:grpSpLocks/>
                </p:cNvGrpSpPr>
                <p:nvPr/>
              </p:nvGrpSpPr>
              <p:grpSpPr bwMode="auto">
                <a:xfrm>
                  <a:off x="96" y="2160"/>
                  <a:ext cx="5466" cy="2062"/>
                  <a:chOff x="96" y="2160"/>
                  <a:chExt cx="5466" cy="2062"/>
                </a:xfrm>
              </p:grpSpPr>
              <p:sp>
                <p:nvSpPr>
                  <p:cNvPr id="16396" name="Oval 15">
                    <a:extLst>
                      <a:ext uri="{FF2B5EF4-FFF2-40B4-BE49-F238E27FC236}">
                        <a16:creationId xmlns:a16="http://schemas.microsoft.com/office/drawing/2014/main" id="{D3B7AE82-0D2B-4548-B65A-D5B95C07ACAE}"/>
                      </a:ext>
                    </a:extLst>
                  </p:cNvPr>
                  <p:cNvSpPr>
                    <a:spLocks noChangeArrowheads="1"/>
                  </p:cNvSpPr>
                  <p:nvPr/>
                </p:nvSpPr>
                <p:spPr bwMode="auto">
                  <a:xfrm>
                    <a:off x="1200" y="2304"/>
                    <a:ext cx="3688" cy="1912"/>
                  </a:xfrm>
                  <a:prstGeom prst="ellipse">
                    <a:avLst/>
                  </a:prstGeom>
                  <a:solidFill>
                    <a:schemeClr val="accent1"/>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397" name="Rectangle 16">
                    <a:extLst>
                      <a:ext uri="{FF2B5EF4-FFF2-40B4-BE49-F238E27FC236}">
                        <a16:creationId xmlns:a16="http://schemas.microsoft.com/office/drawing/2014/main" id="{FD340442-B0FA-449F-98B1-F51C3343A34A}"/>
                      </a:ext>
                    </a:extLst>
                  </p:cNvPr>
                  <p:cNvSpPr>
                    <a:spLocks noChangeArrowheads="1"/>
                  </p:cNvSpPr>
                  <p:nvPr/>
                </p:nvSpPr>
                <p:spPr bwMode="auto">
                  <a:xfrm>
                    <a:off x="1909" y="2592"/>
                    <a:ext cx="149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a:latin typeface="Arial" panose="020B0604020202020204" pitchFamily="34" charset="0"/>
                      </a:rPr>
                      <a:t>Question (Chinese)</a:t>
                    </a:r>
                  </a:p>
                </p:txBody>
              </p:sp>
              <p:sp>
                <p:nvSpPr>
                  <p:cNvPr id="16398" name="Rectangle 17">
                    <a:extLst>
                      <a:ext uri="{FF2B5EF4-FFF2-40B4-BE49-F238E27FC236}">
                        <a16:creationId xmlns:a16="http://schemas.microsoft.com/office/drawing/2014/main" id="{518EAE14-90A5-4992-A03D-995A4F0EDE33}"/>
                      </a:ext>
                    </a:extLst>
                  </p:cNvPr>
                  <p:cNvSpPr>
                    <a:spLocks noChangeArrowheads="1"/>
                  </p:cNvSpPr>
                  <p:nvPr/>
                </p:nvSpPr>
                <p:spPr bwMode="auto">
                  <a:xfrm>
                    <a:off x="3159" y="3851"/>
                    <a:ext cx="231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a:latin typeface="Arial" panose="020B0604020202020204" pitchFamily="34" charset="0"/>
                      </a:rPr>
                      <a:t>Book of Chinese Symbols</a:t>
                    </a:r>
                  </a:p>
                </p:txBody>
              </p:sp>
              <p:sp>
                <p:nvSpPr>
                  <p:cNvPr id="16399" name="Text Box 18">
                    <a:extLst>
                      <a:ext uri="{FF2B5EF4-FFF2-40B4-BE49-F238E27FC236}">
                        <a16:creationId xmlns:a16="http://schemas.microsoft.com/office/drawing/2014/main" id="{E6ADF2AB-1D38-49DB-8F44-E58400E5BFE5}"/>
                      </a:ext>
                    </a:extLst>
                  </p:cNvPr>
                  <p:cNvSpPr txBox="1">
                    <a:spLocks noChangeArrowheads="1"/>
                  </p:cNvSpPr>
                  <p:nvPr/>
                </p:nvSpPr>
                <p:spPr bwMode="auto">
                  <a:xfrm>
                    <a:off x="4752" y="2544"/>
                    <a:ext cx="81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i="1">
                        <a:latin typeface="Arial" panose="020B0604020202020204" pitchFamily="34" charset="0"/>
                      </a:rPr>
                      <a:t>Answer </a:t>
                    </a:r>
                  </a:p>
                  <a:p>
                    <a:r>
                      <a:rPr lang="en-US" altLang="en-US" sz="2000" i="1">
                        <a:latin typeface="Arial" panose="020B0604020202020204" pitchFamily="34" charset="0"/>
                      </a:rPr>
                      <a:t>(Chinese)</a:t>
                    </a:r>
                    <a:endParaRPr lang="en-US" altLang="en-US" sz="2000"/>
                  </a:p>
                </p:txBody>
              </p:sp>
              <p:sp>
                <p:nvSpPr>
                  <p:cNvPr id="16400" name="Line 19">
                    <a:extLst>
                      <a:ext uri="{FF2B5EF4-FFF2-40B4-BE49-F238E27FC236}">
                        <a16:creationId xmlns:a16="http://schemas.microsoft.com/office/drawing/2014/main" id="{FC35876E-D2B3-45B6-B165-98F175555FC8}"/>
                      </a:ext>
                    </a:extLst>
                  </p:cNvPr>
                  <p:cNvSpPr>
                    <a:spLocks noChangeShapeType="1"/>
                  </p:cNvSpPr>
                  <p:nvPr/>
                </p:nvSpPr>
                <p:spPr bwMode="auto">
                  <a:xfrm flipV="1">
                    <a:off x="2880" y="2736"/>
                    <a:ext cx="1104"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1" name="Rectangle 20">
                    <a:extLst>
                      <a:ext uri="{FF2B5EF4-FFF2-40B4-BE49-F238E27FC236}">
                        <a16:creationId xmlns:a16="http://schemas.microsoft.com/office/drawing/2014/main" id="{69C57CC4-BBAD-4C6C-ADC6-FADE92857145}"/>
                      </a:ext>
                    </a:extLst>
                  </p:cNvPr>
                  <p:cNvSpPr>
                    <a:spLocks noChangeArrowheads="1"/>
                  </p:cNvSpPr>
                  <p:nvPr/>
                </p:nvSpPr>
                <p:spPr bwMode="auto">
                  <a:xfrm>
                    <a:off x="1667" y="3934"/>
                    <a:ext cx="787"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a:latin typeface="Arial" panose="020B0604020202020204" pitchFamily="34" charset="0"/>
                      </a:rPr>
                      <a:t>Storage</a:t>
                    </a:r>
                  </a:p>
                </p:txBody>
              </p:sp>
              <p:sp>
                <p:nvSpPr>
                  <p:cNvPr id="16402" name="Rectangle 21">
                    <a:extLst>
                      <a:ext uri="{FF2B5EF4-FFF2-40B4-BE49-F238E27FC236}">
                        <a16:creationId xmlns:a16="http://schemas.microsoft.com/office/drawing/2014/main" id="{D58DCCF9-7A9B-4E3A-B555-4E75612B7D19}"/>
                      </a:ext>
                    </a:extLst>
                  </p:cNvPr>
                  <p:cNvSpPr>
                    <a:spLocks noChangeArrowheads="1"/>
                  </p:cNvSpPr>
                  <p:nvPr/>
                </p:nvSpPr>
                <p:spPr bwMode="auto">
                  <a:xfrm>
                    <a:off x="2592" y="3936"/>
                    <a:ext cx="456"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i="1">
                        <a:latin typeface="Arial" panose="020B0604020202020204" pitchFamily="34" charset="0"/>
                      </a:rPr>
                      <a:t>You</a:t>
                    </a:r>
                  </a:p>
                </p:txBody>
              </p:sp>
              <p:grpSp>
                <p:nvGrpSpPr>
                  <p:cNvPr id="16403" name="Group 22">
                    <a:extLst>
                      <a:ext uri="{FF2B5EF4-FFF2-40B4-BE49-F238E27FC236}">
                        <a16:creationId xmlns:a16="http://schemas.microsoft.com/office/drawing/2014/main" id="{9245FEE9-A81D-48EF-A53B-C928FE69F390}"/>
                      </a:ext>
                    </a:extLst>
                  </p:cNvPr>
                  <p:cNvGrpSpPr>
                    <a:grpSpLocks/>
                  </p:cNvGrpSpPr>
                  <p:nvPr/>
                </p:nvGrpSpPr>
                <p:grpSpPr bwMode="auto">
                  <a:xfrm>
                    <a:off x="1314" y="3145"/>
                    <a:ext cx="991" cy="859"/>
                    <a:chOff x="336" y="2981"/>
                    <a:chExt cx="991" cy="859"/>
                  </a:xfrm>
                </p:grpSpPr>
                <p:sp>
                  <p:nvSpPr>
                    <p:cNvPr id="16434" name="Freeform 23">
                      <a:extLst>
                        <a:ext uri="{FF2B5EF4-FFF2-40B4-BE49-F238E27FC236}">
                          <a16:creationId xmlns:a16="http://schemas.microsoft.com/office/drawing/2014/main" id="{D373F30B-6E42-4629-ADC1-6A80E0E8F6F5}"/>
                        </a:ext>
                      </a:extLst>
                    </p:cNvPr>
                    <p:cNvSpPr>
                      <a:spLocks/>
                    </p:cNvSpPr>
                    <p:nvPr/>
                  </p:nvSpPr>
                  <p:spPr bwMode="auto">
                    <a:xfrm>
                      <a:off x="346" y="3043"/>
                      <a:ext cx="621" cy="737"/>
                    </a:xfrm>
                    <a:custGeom>
                      <a:avLst/>
                      <a:gdLst>
                        <a:gd name="T0" fmla="*/ 108 w 1863"/>
                        <a:gd name="T1" fmla="*/ 46 h 2254"/>
                        <a:gd name="T2" fmla="*/ 0 w 1863"/>
                        <a:gd name="T3" fmla="*/ 101 h 2254"/>
                        <a:gd name="T4" fmla="*/ 29 w 1863"/>
                        <a:gd name="T5" fmla="*/ 139 h 2254"/>
                        <a:gd name="T6" fmla="*/ 73 w 1863"/>
                        <a:gd name="T7" fmla="*/ 196 h 2254"/>
                        <a:gd name="T8" fmla="*/ 104 w 1863"/>
                        <a:gd name="T9" fmla="*/ 241 h 2254"/>
                        <a:gd name="T10" fmla="*/ 92 w 1863"/>
                        <a:gd name="T11" fmla="*/ 210 h 2254"/>
                        <a:gd name="T12" fmla="*/ 68 w 1863"/>
                        <a:gd name="T13" fmla="*/ 181 h 2254"/>
                        <a:gd name="T14" fmla="*/ 42 w 1863"/>
                        <a:gd name="T15" fmla="*/ 143 h 2254"/>
                        <a:gd name="T16" fmla="*/ 20 w 1863"/>
                        <a:gd name="T17" fmla="*/ 106 h 2254"/>
                        <a:gd name="T18" fmla="*/ 65 w 1863"/>
                        <a:gd name="T19" fmla="*/ 80 h 2254"/>
                        <a:gd name="T20" fmla="*/ 98 w 1863"/>
                        <a:gd name="T21" fmla="*/ 69 h 2254"/>
                        <a:gd name="T22" fmla="*/ 172 w 1863"/>
                        <a:gd name="T23" fmla="*/ 41 h 2254"/>
                        <a:gd name="T24" fmla="*/ 200 w 1863"/>
                        <a:gd name="T25" fmla="*/ 22 h 2254"/>
                        <a:gd name="T26" fmla="*/ 207 w 1863"/>
                        <a:gd name="T27" fmla="*/ 0 h 2254"/>
                        <a:gd name="T28" fmla="*/ 166 w 1863"/>
                        <a:gd name="T29" fmla="*/ 17 h 2254"/>
                        <a:gd name="T30" fmla="*/ 108 w 1863"/>
                        <a:gd name="T31" fmla="*/ 46 h 2254"/>
                        <a:gd name="T32" fmla="*/ 108 w 1863"/>
                        <a:gd name="T33" fmla="*/ 46 h 22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3"/>
                        <a:gd name="T52" fmla="*/ 0 h 2254"/>
                        <a:gd name="T53" fmla="*/ 1863 w 1863"/>
                        <a:gd name="T54" fmla="*/ 2254 h 22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3" h="2254">
                          <a:moveTo>
                            <a:pt x="974" y="427"/>
                          </a:moveTo>
                          <a:lnTo>
                            <a:pt x="0" y="945"/>
                          </a:lnTo>
                          <a:lnTo>
                            <a:pt x="263" y="1304"/>
                          </a:lnTo>
                          <a:lnTo>
                            <a:pt x="656" y="1831"/>
                          </a:lnTo>
                          <a:lnTo>
                            <a:pt x="933" y="2254"/>
                          </a:lnTo>
                          <a:lnTo>
                            <a:pt x="831" y="1962"/>
                          </a:lnTo>
                          <a:lnTo>
                            <a:pt x="613" y="1692"/>
                          </a:lnTo>
                          <a:lnTo>
                            <a:pt x="380" y="1334"/>
                          </a:lnTo>
                          <a:lnTo>
                            <a:pt x="179" y="992"/>
                          </a:lnTo>
                          <a:lnTo>
                            <a:pt x="587" y="751"/>
                          </a:lnTo>
                          <a:lnTo>
                            <a:pt x="882" y="644"/>
                          </a:lnTo>
                          <a:lnTo>
                            <a:pt x="1546" y="380"/>
                          </a:lnTo>
                          <a:lnTo>
                            <a:pt x="1801" y="209"/>
                          </a:lnTo>
                          <a:lnTo>
                            <a:pt x="1863" y="0"/>
                          </a:lnTo>
                          <a:lnTo>
                            <a:pt x="1491" y="156"/>
                          </a:lnTo>
                          <a:lnTo>
                            <a:pt x="974" y="427"/>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6435" name="Group 24">
                      <a:extLst>
                        <a:ext uri="{FF2B5EF4-FFF2-40B4-BE49-F238E27FC236}">
                          <a16:creationId xmlns:a16="http://schemas.microsoft.com/office/drawing/2014/main" id="{94B0E7EA-7572-432C-A105-819EB59465E9}"/>
                        </a:ext>
                      </a:extLst>
                    </p:cNvPr>
                    <p:cNvGrpSpPr>
                      <a:grpSpLocks/>
                    </p:cNvGrpSpPr>
                    <p:nvPr/>
                  </p:nvGrpSpPr>
                  <p:grpSpPr bwMode="auto">
                    <a:xfrm>
                      <a:off x="336" y="2981"/>
                      <a:ext cx="991" cy="859"/>
                      <a:chOff x="336" y="2981"/>
                      <a:chExt cx="991" cy="859"/>
                    </a:xfrm>
                  </p:grpSpPr>
                  <p:sp>
                    <p:nvSpPr>
                      <p:cNvPr id="16436" name="Freeform 25">
                        <a:extLst>
                          <a:ext uri="{FF2B5EF4-FFF2-40B4-BE49-F238E27FC236}">
                            <a16:creationId xmlns:a16="http://schemas.microsoft.com/office/drawing/2014/main" id="{77DC379A-6F85-470C-8E87-29EA05F2FC2B}"/>
                          </a:ext>
                        </a:extLst>
                      </p:cNvPr>
                      <p:cNvSpPr>
                        <a:spLocks/>
                      </p:cNvSpPr>
                      <p:nvPr/>
                    </p:nvSpPr>
                    <p:spPr bwMode="auto">
                      <a:xfrm>
                        <a:off x="342" y="3338"/>
                        <a:ext cx="281" cy="390"/>
                      </a:xfrm>
                      <a:custGeom>
                        <a:avLst/>
                        <a:gdLst>
                          <a:gd name="T0" fmla="*/ 13 w 843"/>
                          <a:gd name="T1" fmla="*/ 0 h 1195"/>
                          <a:gd name="T2" fmla="*/ 0 w 843"/>
                          <a:gd name="T3" fmla="*/ 7 h 1195"/>
                          <a:gd name="T4" fmla="*/ 5 w 843"/>
                          <a:gd name="T5" fmla="*/ 14 h 1195"/>
                          <a:gd name="T6" fmla="*/ 21 w 843"/>
                          <a:gd name="T7" fmla="*/ 35 h 1195"/>
                          <a:gd name="T8" fmla="*/ 35 w 843"/>
                          <a:gd name="T9" fmla="*/ 54 h 1195"/>
                          <a:gd name="T10" fmla="*/ 51 w 843"/>
                          <a:gd name="T11" fmla="*/ 74 h 1195"/>
                          <a:gd name="T12" fmla="*/ 65 w 843"/>
                          <a:gd name="T13" fmla="*/ 90 h 1195"/>
                          <a:gd name="T14" fmla="*/ 78 w 843"/>
                          <a:gd name="T15" fmla="*/ 107 h 1195"/>
                          <a:gd name="T16" fmla="*/ 94 w 843"/>
                          <a:gd name="T17" fmla="*/ 127 h 1195"/>
                          <a:gd name="T18" fmla="*/ 75 w 843"/>
                          <a:gd name="T19" fmla="*/ 98 h 1195"/>
                          <a:gd name="T20" fmla="*/ 59 w 843"/>
                          <a:gd name="T21" fmla="*/ 79 h 1195"/>
                          <a:gd name="T22" fmla="*/ 43 w 843"/>
                          <a:gd name="T23" fmla="*/ 58 h 1195"/>
                          <a:gd name="T24" fmla="*/ 29 w 843"/>
                          <a:gd name="T25" fmla="*/ 40 h 1195"/>
                          <a:gd name="T26" fmla="*/ 12 w 843"/>
                          <a:gd name="T27" fmla="*/ 15 h 1195"/>
                          <a:gd name="T28" fmla="*/ 7 w 843"/>
                          <a:gd name="T29" fmla="*/ 9 h 1195"/>
                          <a:gd name="T30" fmla="*/ 12 w 843"/>
                          <a:gd name="T31" fmla="*/ 4 h 1195"/>
                          <a:gd name="T32" fmla="*/ 13 w 843"/>
                          <a:gd name="T33" fmla="*/ 0 h 1195"/>
                          <a:gd name="T34" fmla="*/ 13 w 843"/>
                          <a:gd name="T35" fmla="*/ 0 h 1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3"/>
                          <a:gd name="T55" fmla="*/ 0 h 1195"/>
                          <a:gd name="T56" fmla="*/ 843 w 843"/>
                          <a:gd name="T57" fmla="*/ 1195 h 11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3" h="1195">
                            <a:moveTo>
                              <a:pt x="116" y="0"/>
                            </a:moveTo>
                            <a:lnTo>
                              <a:pt x="0" y="65"/>
                            </a:lnTo>
                            <a:lnTo>
                              <a:pt x="43" y="132"/>
                            </a:lnTo>
                            <a:lnTo>
                              <a:pt x="188" y="327"/>
                            </a:lnTo>
                            <a:lnTo>
                              <a:pt x="315" y="509"/>
                            </a:lnTo>
                            <a:lnTo>
                              <a:pt x="461" y="691"/>
                            </a:lnTo>
                            <a:lnTo>
                              <a:pt x="588" y="849"/>
                            </a:lnTo>
                            <a:lnTo>
                              <a:pt x="704" y="1006"/>
                            </a:lnTo>
                            <a:lnTo>
                              <a:pt x="843" y="1195"/>
                            </a:lnTo>
                            <a:lnTo>
                              <a:pt x="673" y="922"/>
                            </a:lnTo>
                            <a:lnTo>
                              <a:pt x="534" y="739"/>
                            </a:lnTo>
                            <a:lnTo>
                              <a:pt x="388" y="545"/>
                            </a:lnTo>
                            <a:lnTo>
                              <a:pt x="260" y="376"/>
                            </a:lnTo>
                            <a:lnTo>
                              <a:pt x="104" y="144"/>
                            </a:lnTo>
                            <a:lnTo>
                              <a:pt x="67" y="84"/>
                            </a:lnTo>
                            <a:lnTo>
                              <a:pt x="104" y="36"/>
                            </a:lnTo>
                            <a:lnTo>
                              <a:pt x="1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6437" name="Group 26">
                        <a:extLst>
                          <a:ext uri="{FF2B5EF4-FFF2-40B4-BE49-F238E27FC236}">
                            <a16:creationId xmlns:a16="http://schemas.microsoft.com/office/drawing/2014/main" id="{37CF57D1-65BC-4D08-BDE6-D580B3A029E7}"/>
                          </a:ext>
                        </a:extLst>
                      </p:cNvPr>
                      <p:cNvGrpSpPr>
                        <a:grpSpLocks/>
                      </p:cNvGrpSpPr>
                      <p:nvPr/>
                    </p:nvGrpSpPr>
                    <p:grpSpPr bwMode="auto">
                      <a:xfrm>
                        <a:off x="336" y="2981"/>
                        <a:ext cx="991" cy="859"/>
                        <a:chOff x="336" y="2981"/>
                        <a:chExt cx="991" cy="859"/>
                      </a:xfrm>
                    </p:grpSpPr>
                    <p:grpSp>
                      <p:nvGrpSpPr>
                        <p:cNvPr id="16438" name="Group 27">
                          <a:extLst>
                            <a:ext uri="{FF2B5EF4-FFF2-40B4-BE49-F238E27FC236}">
                              <a16:creationId xmlns:a16="http://schemas.microsoft.com/office/drawing/2014/main" id="{2E71917F-076F-4486-8A01-C40B89BA0D92}"/>
                            </a:ext>
                          </a:extLst>
                        </p:cNvPr>
                        <p:cNvGrpSpPr>
                          <a:grpSpLocks/>
                        </p:cNvGrpSpPr>
                        <p:nvPr/>
                      </p:nvGrpSpPr>
                      <p:grpSpPr bwMode="auto">
                        <a:xfrm>
                          <a:off x="346" y="3001"/>
                          <a:ext cx="981" cy="835"/>
                          <a:chOff x="346" y="3001"/>
                          <a:chExt cx="981" cy="835"/>
                        </a:xfrm>
                      </p:grpSpPr>
                      <p:sp>
                        <p:nvSpPr>
                          <p:cNvPr id="16440" name="Freeform 28">
                            <a:extLst>
                              <a:ext uri="{FF2B5EF4-FFF2-40B4-BE49-F238E27FC236}">
                                <a16:creationId xmlns:a16="http://schemas.microsoft.com/office/drawing/2014/main" id="{20472C5F-3953-433D-8F9D-8AA542072565}"/>
                              </a:ext>
                            </a:extLst>
                          </p:cNvPr>
                          <p:cNvSpPr>
                            <a:spLocks/>
                          </p:cNvSpPr>
                          <p:nvPr/>
                        </p:nvSpPr>
                        <p:spPr bwMode="auto">
                          <a:xfrm>
                            <a:off x="346" y="3001"/>
                            <a:ext cx="981" cy="835"/>
                          </a:xfrm>
                          <a:custGeom>
                            <a:avLst/>
                            <a:gdLst>
                              <a:gd name="T0" fmla="*/ 16 w 2945"/>
                              <a:gd name="T1" fmla="*/ 137 h 2555"/>
                              <a:gd name="T2" fmla="*/ 0 w 2945"/>
                              <a:gd name="T3" fmla="*/ 154 h 2555"/>
                              <a:gd name="T4" fmla="*/ 52 w 2945"/>
                              <a:gd name="T5" fmla="*/ 203 h 2555"/>
                              <a:gd name="T6" fmla="*/ 97 w 2945"/>
                              <a:gd name="T7" fmla="*/ 253 h 2555"/>
                              <a:gd name="T8" fmla="*/ 110 w 2945"/>
                              <a:gd name="T9" fmla="*/ 273 h 2555"/>
                              <a:gd name="T10" fmla="*/ 123 w 2945"/>
                              <a:gd name="T11" fmla="*/ 269 h 2555"/>
                              <a:gd name="T12" fmla="*/ 167 w 2945"/>
                              <a:gd name="T13" fmla="*/ 236 h 2555"/>
                              <a:gd name="T14" fmla="*/ 192 w 2945"/>
                              <a:gd name="T15" fmla="*/ 208 h 2555"/>
                              <a:gd name="T16" fmla="*/ 222 w 2945"/>
                              <a:gd name="T17" fmla="*/ 195 h 2555"/>
                              <a:gd name="T18" fmla="*/ 248 w 2945"/>
                              <a:gd name="T19" fmla="*/ 197 h 2555"/>
                              <a:gd name="T20" fmla="*/ 297 w 2945"/>
                              <a:gd name="T21" fmla="*/ 208 h 2555"/>
                              <a:gd name="T22" fmla="*/ 317 w 2945"/>
                              <a:gd name="T23" fmla="*/ 206 h 2555"/>
                              <a:gd name="T24" fmla="*/ 327 w 2945"/>
                              <a:gd name="T25" fmla="*/ 200 h 2555"/>
                              <a:gd name="T26" fmla="*/ 323 w 2945"/>
                              <a:gd name="T27" fmla="*/ 153 h 2555"/>
                              <a:gd name="T28" fmla="*/ 305 w 2945"/>
                              <a:gd name="T29" fmla="*/ 83 h 2555"/>
                              <a:gd name="T30" fmla="*/ 294 w 2945"/>
                              <a:gd name="T31" fmla="*/ 23 h 2555"/>
                              <a:gd name="T32" fmla="*/ 289 w 2945"/>
                              <a:gd name="T33" fmla="*/ 2 h 2555"/>
                              <a:gd name="T34" fmla="*/ 265 w 2945"/>
                              <a:gd name="T35" fmla="*/ 0 h 2555"/>
                              <a:gd name="T36" fmla="*/ 215 w 2945"/>
                              <a:gd name="T37" fmla="*/ 11 h 2555"/>
                              <a:gd name="T38" fmla="*/ 194 w 2945"/>
                              <a:gd name="T39" fmla="*/ 17 h 2555"/>
                              <a:gd name="T40" fmla="*/ 173 w 2945"/>
                              <a:gd name="T41" fmla="*/ 26 h 2555"/>
                              <a:gd name="T42" fmla="*/ 164 w 2945"/>
                              <a:gd name="T43" fmla="*/ 17 h 2555"/>
                              <a:gd name="T44" fmla="*/ 122 w 2945"/>
                              <a:gd name="T45" fmla="*/ 50 h 2555"/>
                              <a:gd name="T46" fmla="*/ 101 w 2945"/>
                              <a:gd name="T47" fmla="*/ 62 h 2555"/>
                              <a:gd name="T48" fmla="*/ 16 w 2945"/>
                              <a:gd name="T49" fmla="*/ 137 h 2555"/>
                              <a:gd name="T50" fmla="*/ 16 w 2945"/>
                              <a:gd name="T51" fmla="*/ 137 h 25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45"/>
                              <a:gd name="T79" fmla="*/ 0 h 2555"/>
                              <a:gd name="T80" fmla="*/ 2945 w 2945"/>
                              <a:gd name="T81" fmla="*/ 2555 h 25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45" h="2555">
                                <a:moveTo>
                                  <a:pt x="145" y="1284"/>
                                </a:moveTo>
                                <a:lnTo>
                                  <a:pt x="0" y="1445"/>
                                </a:lnTo>
                                <a:lnTo>
                                  <a:pt x="467" y="1898"/>
                                </a:lnTo>
                                <a:lnTo>
                                  <a:pt x="875" y="2372"/>
                                </a:lnTo>
                                <a:lnTo>
                                  <a:pt x="992" y="2555"/>
                                </a:lnTo>
                                <a:lnTo>
                                  <a:pt x="1108" y="2519"/>
                                </a:lnTo>
                                <a:lnTo>
                                  <a:pt x="1502" y="2205"/>
                                </a:lnTo>
                                <a:lnTo>
                                  <a:pt x="1727" y="1942"/>
                                </a:lnTo>
                                <a:lnTo>
                                  <a:pt x="1998" y="1826"/>
                                </a:lnTo>
                                <a:lnTo>
                                  <a:pt x="2238" y="1847"/>
                                </a:lnTo>
                                <a:lnTo>
                                  <a:pt x="2682" y="1942"/>
                                </a:lnTo>
                                <a:lnTo>
                                  <a:pt x="2858" y="1928"/>
                                </a:lnTo>
                                <a:lnTo>
                                  <a:pt x="2945" y="1869"/>
                                </a:lnTo>
                                <a:lnTo>
                                  <a:pt x="2915" y="1430"/>
                                </a:lnTo>
                                <a:lnTo>
                                  <a:pt x="2748" y="774"/>
                                </a:lnTo>
                                <a:lnTo>
                                  <a:pt x="2653" y="212"/>
                                </a:lnTo>
                                <a:lnTo>
                                  <a:pt x="2602" y="22"/>
                                </a:lnTo>
                                <a:lnTo>
                                  <a:pt x="2390" y="0"/>
                                </a:lnTo>
                                <a:lnTo>
                                  <a:pt x="1932" y="102"/>
                                </a:lnTo>
                                <a:lnTo>
                                  <a:pt x="1750" y="161"/>
                                </a:lnTo>
                                <a:lnTo>
                                  <a:pt x="1560" y="248"/>
                                </a:lnTo>
                                <a:lnTo>
                                  <a:pt x="1473" y="161"/>
                                </a:lnTo>
                                <a:lnTo>
                                  <a:pt x="1100" y="467"/>
                                </a:lnTo>
                                <a:lnTo>
                                  <a:pt x="911" y="577"/>
                                </a:lnTo>
                                <a:lnTo>
                                  <a:pt x="145" y="1284"/>
                                </a:lnTo>
                                <a:close/>
                              </a:path>
                            </a:pathLst>
                          </a:custGeom>
                          <a:solidFill>
                            <a:srgbClr val="FFE5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1" name="Freeform 29">
                            <a:extLst>
                              <a:ext uri="{FF2B5EF4-FFF2-40B4-BE49-F238E27FC236}">
                                <a16:creationId xmlns:a16="http://schemas.microsoft.com/office/drawing/2014/main" id="{FDF9BA56-E8A2-4C0D-89E6-19FAD48D0C4A}"/>
                              </a:ext>
                            </a:extLst>
                          </p:cNvPr>
                          <p:cNvSpPr>
                            <a:spLocks/>
                          </p:cNvSpPr>
                          <p:nvPr/>
                        </p:nvSpPr>
                        <p:spPr bwMode="auto">
                          <a:xfrm>
                            <a:off x="370" y="3296"/>
                            <a:ext cx="238" cy="386"/>
                          </a:xfrm>
                          <a:custGeom>
                            <a:avLst/>
                            <a:gdLst>
                              <a:gd name="T0" fmla="*/ 13 w 714"/>
                              <a:gd name="T1" fmla="*/ 0 h 1182"/>
                              <a:gd name="T2" fmla="*/ 0 w 714"/>
                              <a:gd name="T3" fmla="*/ 8 h 1182"/>
                              <a:gd name="T4" fmla="*/ 40 w 714"/>
                              <a:gd name="T5" fmla="*/ 73 h 1182"/>
                              <a:gd name="T6" fmla="*/ 79 w 714"/>
                              <a:gd name="T7" fmla="*/ 126 h 1182"/>
                              <a:gd name="T8" fmla="*/ 68 w 714"/>
                              <a:gd name="T9" fmla="*/ 99 h 1182"/>
                              <a:gd name="T10" fmla="*/ 29 w 714"/>
                              <a:gd name="T11" fmla="*/ 33 h 1182"/>
                              <a:gd name="T12" fmla="*/ 13 w 714"/>
                              <a:gd name="T13" fmla="*/ 0 h 1182"/>
                              <a:gd name="T14" fmla="*/ 13 w 714"/>
                              <a:gd name="T15" fmla="*/ 0 h 1182"/>
                              <a:gd name="T16" fmla="*/ 0 60000 65536"/>
                              <a:gd name="T17" fmla="*/ 0 60000 65536"/>
                              <a:gd name="T18" fmla="*/ 0 60000 65536"/>
                              <a:gd name="T19" fmla="*/ 0 60000 65536"/>
                              <a:gd name="T20" fmla="*/ 0 60000 65536"/>
                              <a:gd name="T21" fmla="*/ 0 60000 65536"/>
                              <a:gd name="T22" fmla="*/ 0 60000 65536"/>
                              <a:gd name="T23" fmla="*/ 0 60000 65536"/>
                              <a:gd name="T24" fmla="*/ 0 w 714"/>
                              <a:gd name="T25" fmla="*/ 0 h 1182"/>
                              <a:gd name="T26" fmla="*/ 714 w 714"/>
                              <a:gd name="T27" fmla="*/ 1182 h 11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4" h="1182">
                                <a:moveTo>
                                  <a:pt x="116" y="0"/>
                                </a:moveTo>
                                <a:lnTo>
                                  <a:pt x="0" y="72"/>
                                </a:lnTo>
                                <a:lnTo>
                                  <a:pt x="364" y="686"/>
                                </a:lnTo>
                                <a:lnTo>
                                  <a:pt x="714" y="1182"/>
                                </a:lnTo>
                                <a:lnTo>
                                  <a:pt x="612" y="927"/>
                                </a:lnTo>
                                <a:lnTo>
                                  <a:pt x="262" y="313"/>
                                </a:lnTo>
                                <a:lnTo>
                                  <a:pt x="116" y="0"/>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2" name="Freeform 30">
                            <a:extLst>
                              <a:ext uri="{FF2B5EF4-FFF2-40B4-BE49-F238E27FC236}">
                                <a16:creationId xmlns:a16="http://schemas.microsoft.com/office/drawing/2014/main" id="{636CEF9A-B52E-4F73-B813-68D8838E6A73}"/>
                              </a:ext>
                            </a:extLst>
                          </p:cNvPr>
                          <p:cNvSpPr>
                            <a:spLocks/>
                          </p:cNvSpPr>
                          <p:nvPr/>
                        </p:nvSpPr>
                        <p:spPr bwMode="auto">
                          <a:xfrm>
                            <a:off x="411" y="3584"/>
                            <a:ext cx="88" cy="94"/>
                          </a:xfrm>
                          <a:custGeom>
                            <a:avLst/>
                            <a:gdLst>
                              <a:gd name="T0" fmla="*/ 1 w 266"/>
                              <a:gd name="T1" fmla="*/ 0 h 286"/>
                              <a:gd name="T2" fmla="*/ 0 w 266"/>
                              <a:gd name="T3" fmla="*/ 5 h 286"/>
                              <a:gd name="T4" fmla="*/ 9 w 266"/>
                              <a:gd name="T5" fmla="*/ 10 h 286"/>
                              <a:gd name="T6" fmla="*/ 19 w 266"/>
                              <a:gd name="T7" fmla="*/ 20 h 286"/>
                              <a:gd name="T8" fmla="*/ 29 w 266"/>
                              <a:gd name="T9" fmla="*/ 31 h 286"/>
                              <a:gd name="T10" fmla="*/ 26 w 266"/>
                              <a:gd name="T11" fmla="*/ 24 h 286"/>
                              <a:gd name="T12" fmla="*/ 16 w 266"/>
                              <a:gd name="T13" fmla="*/ 12 h 286"/>
                              <a:gd name="T14" fmla="*/ 1 w 266"/>
                              <a:gd name="T15" fmla="*/ 0 h 286"/>
                              <a:gd name="T16" fmla="*/ 1 w 26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86"/>
                              <a:gd name="T29" fmla="*/ 266 w 26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86">
                                <a:moveTo>
                                  <a:pt x="12" y="0"/>
                                </a:moveTo>
                                <a:lnTo>
                                  <a:pt x="0" y="43"/>
                                </a:lnTo>
                                <a:lnTo>
                                  <a:pt x="79" y="91"/>
                                </a:lnTo>
                                <a:lnTo>
                                  <a:pt x="169" y="188"/>
                                </a:lnTo>
                                <a:lnTo>
                                  <a:pt x="266" y="286"/>
                                </a:lnTo>
                                <a:lnTo>
                                  <a:pt x="235" y="219"/>
                                </a:lnTo>
                                <a:lnTo>
                                  <a:pt x="144" y="11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3" name="Freeform 31">
                            <a:extLst>
                              <a:ext uri="{FF2B5EF4-FFF2-40B4-BE49-F238E27FC236}">
                                <a16:creationId xmlns:a16="http://schemas.microsoft.com/office/drawing/2014/main" id="{9E13FA89-A2E0-45BA-B2B2-D57C0C92651F}"/>
                              </a:ext>
                            </a:extLst>
                          </p:cNvPr>
                          <p:cNvSpPr>
                            <a:spLocks/>
                          </p:cNvSpPr>
                          <p:nvPr/>
                        </p:nvSpPr>
                        <p:spPr bwMode="auto">
                          <a:xfrm>
                            <a:off x="1253" y="3067"/>
                            <a:ext cx="40" cy="223"/>
                          </a:xfrm>
                          <a:custGeom>
                            <a:avLst/>
                            <a:gdLst>
                              <a:gd name="T0" fmla="*/ 0 w 121"/>
                              <a:gd name="T1" fmla="*/ 0 h 686"/>
                              <a:gd name="T2" fmla="*/ 2 w 121"/>
                              <a:gd name="T3" fmla="*/ 11 h 686"/>
                              <a:gd name="T4" fmla="*/ 3 w 121"/>
                              <a:gd name="T5" fmla="*/ 18 h 686"/>
                              <a:gd name="T6" fmla="*/ 3 w 121"/>
                              <a:gd name="T7" fmla="*/ 26 h 686"/>
                              <a:gd name="T8" fmla="*/ 4 w 121"/>
                              <a:gd name="T9" fmla="*/ 36 h 686"/>
                              <a:gd name="T10" fmla="*/ 5 w 121"/>
                              <a:gd name="T11" fmla="*/ 48 h 686"/>
                              <a:gd name="T12" fmla="*/ 8 w 121"/>
                              <a:gd name="T13" fmla="*/ 59 h 686"/>
                              <a:gd name="T14" fmla="*/ 13 w 121"/>
                              <a:gd name="T15" fmla="*/ 72 h 686"/>
                              <a:gd name="T16" fmla="*/ 10 w 121"/>
                              <a:gd name="T17" fmla="*/ 53 h 686"/>
                              <a:gd name="T18" fmla="*/ 8 w 121"/>
                              <a:gd name="T19" fmla="*/ 36 h 686"/>
                              <a:gd name="T20" fmla="*/ 7 w 121"/>
                              <a:gd name="T21" fmla="*/ 27 h 686"/>
                              <a:gd name="T22" fmla="*/ 7 w 121"/>
                              <a:gd name="T23" fmla="*/ 17 h 686"/>
                              <a:gd name="T24" fmla="*/ 5 w 121"/>
                              <a:gd name="T25" fmla="*/ 3 h 686"/>
                              <a:gd name="T26" fmla="*/ 0 w 121"/>
                              <a:gd name="T27" fmla="*/ 0 h 686"/>
                              <a:gd name="T28" fmla="*/ 0 w 121"/>
                              <a:gd name="T29" fmla="*/ 0 h 6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86"/>
                              <a:gd name="T47" fmla="*/ 121 w 121"/>
                              <a:gd name="T48" fmla="*/ 686 h 6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86">
                                <a:moveTo>
                                  <a:pt x="0" y="0"/>
                                </a:moveTo>
                                <a:lnTo>
                                  <a:pt x="20" y="109"/>
                                </a:lnTo>
                                <a:lnTo>
                                  <a:pt x="23" y="165"/>
                                </a:lnTo>
                                <a:lnTo>
                                  <a:pt x="23" y="249"/>
                                </a:lnTo>
                                <a:lnTo>
                                  <a:pt x="34" y="343"/>
                                </a:lnTo>
                                <a:lnTo>
                                  <a:pt x="48" y="454"/>
                                </a:lnTo>
                                <a:lnTo>
                                  <a:pt x="73" y="558"/>
                                </a:lnTo>
                                <a:lnTo>
                                  <a:pt x="121" y="686"/>
                                </a:lnTo>
                                <a:lnTo>
                                  <a:pt x="91" y="504"/>
                                </a:lnTo>
                                <a:lnTo>
                                  <a:pt x="73" y="343"/>
                                </a:lnTo>
                                <a:lnTo>
                                  <a:pt x="67" y="256"/>
                                </a:lnTo>
                                <a:lnTo>
                                  <a:pt x="67" y="164"/>
                                </a:lnTo>
                                <a:lnTo>
                                  <a:pt x="48" y="3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44" name="Freeform 32">
                            <a:extLst>
                              <a:ext uri="{FF2B5EF4-FFF2-40B4-BE49-F238E27FC236}">
                                <a16:creationId xmlns:a16="http://schemas.microsoft.com/office/drawing/2014/main" id="{A7ADE8B6-078C-4DD7-AE36-7EB56B262DB8}"/>
                              </a:ext>
                            </a:extLst>
                          </p:cNvPr>
                          <p:cNvSpPr>
                            <a:spLocks/>
                          </p:cNvSpPr>
                          <p:nvPr/>
                        </p:nvSpPr>
                        <p:spPr bwMode="auto">
                          <a:xfrm>
                            <a:off x="403" y="3111"/>
                            <a:ext cx="517" cy="593"/>
                          </a:xfrm>
                          <a:custGeom>
                            <a:avLst/>
                            <a:gdLst>
                              <a:gd name="T0" fmla="*/ 172 w 1551"/>
                              <a:gd name="T1" fmla="*/ 0 h 1816"/>
                              <a:gd name="T2" fmla="*/ 156 w 1551"/>
                              <a:gd name="T3" fmla="*/ 5 h 1816"/>
                              <a:gd name="T4" fmla="*/ 133 w 1551"/>
                              <a:gd name="T5" fmla="*/ 13 h 1816"/>
                              <a:gd name="T6" fmla="*/ 110 w 1551"/>
                              <a:gd name="T7" fmla="*/ 22 h 1816"/>
                              <a:gd name="T8" fmla="*/ 87 w 1551"/>
                              <a:gd name="T9" fmla="*/ 29 h 1816"/>
                              <a:gd name="T10" fmla="*/ 64 w 1551"/>
                              <a:gd name="T11" fmla="*/ 37 h 1816"/>
                              <a:gd name="T12" fmla="*/ 39 w 1551"/>
                              <a:gd name="T13" fmla="*/ 45 h 1816"/>
                              <a:gd name="T14" fmla="*/ 17 w 1551"/>
                              <a:gd name="T15" fmla="*/ 51 h 1816"/>
                              <a:gd name="T16" fmla="*/ 0 w 1551"/>
                              <a:gd name="T17" fmla="*/ 55 h 1816"/>
                              <a:gd name="T18" fmla="*/ 1 w 1551"/>
                              <a:gd name="T19" fmla="*/ 60 h 1816"/>
                              <a:gd name="T20" fmla="*/ 9 w 1551"/>
                              <a:gd name="T21" fmla="*/ 77 h 1816"/>
                              <a:gd name="T22" fmla="*/ 22 w 1551"/>
                              <a:gd name="T23" fmla="*/ 100 h 1816"/>
                              <a:gd name="T24" fmla="*/ 35 w 1551"/>
                              <a:gd name="T25" fmla="*/ 125 h 1816"/>
                              <a:gd name="T26" fmla="*/ 48 w 1551"/>
                              <a:gd name="T27" fmla="*/ 146 h 1816"/>
                              <a:gd name="T28" fmla="*/ 73 w 1551"/>
                              <a:gd name="T29" fmla="*/ 194 h 1816"/>
                              <a:gd name="T30" fmla="*/ 60 w 1551"/>
                              <a:gd name="T31" fmla="*/ 158 h 1816"/>
                              <a:gd name="T32" fmla="*/ 41 w 1551"/>
                              <a:gd name="T33" fmla="*/ 128 h 1816"/>
                              <a:gd name="T34" fmla="*/ 28 w 1551"/>
                              <a:gd name="T35" fmla="*/ 105 h 1816"/>
                              <a:gd name="T36" fmla="*/ 15 w 1551"/>
                              <a:gd name="T37" fmla="*/ 79 h 1816"/>
                              <a:gd name="T38" fmla="*/ 5 w 1551"/>
                              <a:gd name="T39" fmla="*/ 60 h 1816"/>
                              <a:gd name="T40" fmla="*/ 5 w 1551"/>
                              <a:gd name="T41" fmla="*/ 56 h 1816"/>
                              <a:gd name="T42" fmla="*/ 29 w 1551"/>
                              <a:gd name="T43" fmla="*/ 51 h 1816"/>
                              <a:gd name="T44" fmla="*/ 58 w 1551"/>
                              <a:gd name="T45" fmla="*/ 43 h 1816"/>
                              <a:gd name="T46" fmla="*/ 82 w 1551"/>
                              <a:gd name="T47" fmla="*/ 35 h 1816"/>
                              <a:gd name="T48" fmla="*/ 106 w 1551"/>
                              <a:gd name="T49" fmla="*/ 27 h 1816"/>
                              <a:gd name="T50" fmla="*/ 129 w 1551"/>
                              <a:gd name="T51" fmla="*/ 19 h 1816"/>
                              <a:gd name="T52" fmla="*/ 149 w 1551"/>
                              <a:gd name="T53" fmla="*/ 12 h 1816"/>
                              <a:gd name="T54" fmla="*/ 167 w 1551"/>
                              <a:gd name="T55" fmla="*/ 5 h 1816"/>
                              <a:gd name="T56" fmla="*/ 172 w 1551"/>
                              <a:gd name="T57" fmla="*/ 0 h 1816"/>
                              <a:gd name="T58" fmla="*/ 172 w 1551"/>
                              <a:gd name="T59" fmla="*/ 0 h 18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1"/>
                              <a:gd name="T91" fmla="*/ 0 h 1816"/>
                              <a:gd name="T92" fmla="*/ 1551 w 1551"/>
                              <a:gd name="T93" fmla="*/ 1816 h 18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1" h="1816">
                                <a:moveTo>
                                  <a:pt x="1551" y="0"/>
                                </a:moveTo>
                                <a:lnTo>
                                  <a:pt x="1405" y="43"/>
                                </a:lnTo>
                                <a:lnTo>
                                  <a:pt x="1199" y="122"/>
                                </a:lnTo>
                                <a:lnTo>
                                  <a:pt x="994" y="201"/>
                                </a:lnTo>
                                <a:lnTo>
                                  <a:pt x="787" y="273"/>
                                </a:lnTo>
                                <a:lnTo>
                                  <a:pt x="574" y="347"/>
                                </a:lnTo>
                                <a:lnTo>
                                  <a:pt x="349" y="422"/>
                                </a:lnTo>
                                <a:lnTo>
                                  <a:pt x="151" y="474"/>
                                </a:lnTo>
                                <a:lnTo>
                                  <a:pt x="0" y="516"/>
                                </a:lnTo>
                                <a:lnTo>
                                  <a:pt x="5" y="565"/>
                                </a:lnTo>
                                <a:lnTo>
                                  <a:pt x="77" y="722"/>
                                </a:lnTo>
                                <a:lnTo>
                                  <a:pt x="199" y="941"/>
                                </a:lnTo>
                                <a:lnTo>
                                  <a:pt x="314" y="1172"/>
                                </a:lnTo>
                                <a:lnTo>
                                  <a:pt x="430" y="1365"/>
                                </a:lnTo>
                                <a:lnTo>
                                  <a:pt x="653" y="1816"/>
                                </a:lnTo>
                                <a:lnTo>
                                  <a:pt x="543" y="1482"/>
                                </a:lnTo>
                                <a:lnTo>
                                  <a:pt x="369" y="1202"/>
                                </a:lnTo>
                                <a:lnTo>
                                  <a:pt x="251" y="985"/>
                                </a:lnTo>
                                <a:lnTo>
                                  <a:pt x="135" y="744"/>
                                </a:lnTo>
                                <a:lnTo>
                                  <a:pt x="41" y="559"/>
                                </a:lnTo>
                                <a:lnTo>
                                  <a:pt x="41" y="529"/>
                                </a:lnTo>
                                <a:lnTo>
                                  <a:pt x="259" y="479"/>
                                </a:lnTo>
                                <a:lnTo>
                                  <a:pt x="521" y="400"/>
                                </a:lnTo>
                                <a:lnTo>
                                  <a:pt x="738" y="328"/>
                                </a:lnTo>
                                <a:lnTo>
                                  <a:pt x="951" y="256"/>
                                </a:lnTo>
                                <a:lnTo>
                                  <a:pt x="1162" y="177"/>
                                </a:lnTo>
                                <a:lnTo>
                                  <a:pt x="1338" y="110"/>
                                </a:lnTo>
                                <a:lnTo>
                                  <a:pt x="1501" y="49"/>
                                </a:lnTo>
                                <a:lnTo>
                                  <a:pt x="155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6439" name="Freeform 33">
                          <a:extLst>
                            <a:ext uri="{FF2B5EF4-FFF2-40B4-BE49-F238E27FC236}">
                              <a16:creationId xmlns:a16="http://schemas.microsoft.com/office/drawing/2014/main" id="{12DA8AE3-43D4-413C-8EEF-0A87D76E1212}"/>
                            </a:ext>
                          </a:extLst>
                        </p:cNvPr>
                        <p:cNvSpPr>
                          <a:spLocks/>
                        </p:cNvSpPr>
                        <p:nvPr/>
                      </p:nvSpPr>
                      <p:spPr bwMode="auto">
                        <a:xfrm>
                          <a:off x="336" y="2981"/>
                          <a:ext cx="886" cy="859"/>
                        </a:xfrm>
                        <a:custGeom>
                          <a:avLst/>
                          <a:gdLst>
                            <a:gd name="T0" fmla="*/ 6 w 2659"/>
                            <a:gd name="T1" fmla="*/ 149 h 2629"/>
                            <a:gd name="T2" fmla="*/ 4 w 2659"/>
                            <a:gd name="T3" fmla="*/ 162 h 2629"/>
                            <a:gd name="T4" fmla="*/ 30 w 2659"/>
                            <a:gd name="T5" fmla="*/ 188 h 2629"/>
                            <a:gd name="T6" fmla="*/ 69 w 2659"/>
                            <a:gd name="T7" fmla="*/ 224 h 2629"/>
                            <a:gd name="T8" fmla="*/ 89 w 2659"/>
                            <a:gd name="T9" fmla="*/ 248 h 2629"/>
                            <a:gd name="T10" fmla="*/ 104 w 2659"/>
                            <a:gd name="T11" fmla="*/ 271 h 2629"/>
                            <a:gd name="T12" fmla="*/ 112 w 2659"/>
                            <a:gd name="T13" fmla="*/ 281 h 2629"/>
                            <a:gd name="T14" fmla="*/ 114 w 2659"/>
                            <a:gd name="T15" fmla="*/ 268 h 2629"/>
                            <a:gd name="T16" fmla="*/ 106 w 2659"/>
                            <a:gd name="T17" fmla="*/ 240 h 2629"/>
                            <a:gd name="T18" fmla="*/ 96 w 2659"/>
                            <a:gd name="T19" fmla="*/ 217 h 2629"/>
                            <a:gd name="T20" fmla="*/ 76 w 2659"/>
                            <a:gd name="T21" fmla="*/ 176 h 2629"/>
                            <a:gd name="T22" fmla="*/ 62 w 2659"/>
                            <a:gd name="T23" fmla="*/ 140 h 2629"/>
                            <a:gd name="T24" fmla="*/ 56 w 2659"/>
                            <a:gd name="T25" fmla="*/ 118 h 2629"/>
                            <a:gd name="T26" fmla="*/ 70 w 2659"/>
                            <a:gd name="T27" fmla="*/ 101 h 2629"/>
                            <a:gd name="T28" fmla="*/ 106 w 2659"/>
                            <a:gd name="T29" fmla="*/ 86 h 2629"/>
                            <a:gd name="T30" fmla="*/ 143 w 2659"/>
                            <a:gd name="T31" fmla="*/ 75 h 2629"/>
                            <a:gd name="T32" fmla="*/ 179 w 2659"/>
                            <a:gd name="T33" fmla="*/ 62 h 2629"/>
                            <a:gd name="T34" fmla="*/ 201 w 2659"/>
                            <a:gd name="T35" fmla="*/ 49 h 2629"/>
                            <a:gd name="T36" fmla="*/ 214 w 2659"/>
                            <a:gd name="T37" fmla="*/ 27 h 2629"/>
                            <a:gd name="T38" fmla="*/ 224 w 2659"/>
                            <a:gd name="T39" fmla="*/ 19 h 2629"/>
                            <a:gd name="T40" fmla="*/ 268 w 2659"/>
                            <a:gd name="T41" fmla="*/ 10 h 2629"/>
                            <a:gd name="T42" fmla="*/ 289 w 2659"/>
                            <a:gd name="T43" fmla="*/ 8 h 2629"/>
                            <a:gd name="T44" fmla="*/ 295 w 2659"/>
                            <a:gd name="T45" fmla="*/ 6 h 2629"/>
                            <a:gd name="T46" fmla="*/ 285 w 2659"/>
                            <a:gd name="T47" fmla="*/ 0 h 2629"/>
                            <a:gd name="T48" fmla="*/ 257 w 2659"/>
                            <a:gd name="T49" fmla="*/ 5 h 2629"/>
                            <a:gd name="T50" fmla="*/ 223 w 2659"/>
                            <a:gd name="T51" fmla="*/ 12 h 2629"/>
                            <a:gd name="T52" fmla="*/ 209 w 2659"/>
                            <a:gd name="T53" fmla="*/ 19 h 2629"/>
                            <a:gd name="T54" fmla="*/ 200 w 2659"/>
                            <a:gd name="T55" fmla="*/ 38 h 2629"/>
                            <a:gd name="T56" fmla="*/ 188 w 2659"/>
                            <a:gd name="T57" fmla="*/ 51 h 2629"/>
                            <a:gd name="T58" fmla="*/ 160 w 2659"/>
                            <a:gd name="T59" fmla="*/ 64 h 2629"/>
                            <a:gd name="T60" fmla="*/ 114 w 2659"/>
                            <a:gd name="T61" fmla="*/ 79 h 2629"/>
                            <a:gd name="T62" fmla="*/ 73 w 2659"/>
                            <a:gd name="T63" fmla="*/ 95 h 2629"/>
                            <a:gd name="T64" fmla="*/ 52 w 2659"/>
                            <a:gd name="T65" fmla="*/ 106 h 2629"/>
                            <a:gd name="T66" fmla="*/ 54 w 2659"/>
                            <a:gd name="T67" fmla="*/ 127 h 2629"/>
                            <a:gd name="T68" fmla="*/ 67 w 2659"/>
                            <a:gd name="T69" fmla="*/ 170 h 2629"/>
                            <a:gd name="T70" fmla="*/ 83 w 2659"/>
                            <a:gd name="T71" fmla="*/ 215 h 2629"/>
                            <a:gd name="T72" fmla="*/ 99 w 2659"/>
                            <a:gd name="T73" fmla="*/ 245 h 2629"/>
                            <a:gd name="T74" fmla="*/ 93 w 2659"/>
                            <a:gd name="T75" fmla="*/ 243 h 2629"/>
                            <a:gd name="T76" fmla="*/ 67 w 2659"/>
                            <a:gd name="T77" fmla="*/ 216 h 2629"/>
                            <a:gd name="T78" fmla="*/ 25 w 2659"/>
                            <a:gd name="T79" fmla="*/ 176 h 2629"/>
                            <a:gd name="T80" fmla="*/ 9 w 2659"/>
                            <a:gd name="T81" fmla="*/ 157 h 2629"/>
                            <a:gd name="T82" fmla="*/ 21 w 2659"/>
                            <a:gd name="T83" fmla="*/ 146 h 2629"/>
                            <a:gd name="T84" fmla="*/ 17 w 2659"/>
                            <a:gd name="T85" fmla="*/ 140 h 26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59"/>
                            <a:gd name="T130" fmla="*/ 0 h 2629"/>
                            <a:gd name="T131" fmla="*/ 2659 w 2659"/>
                            <a:gd name="T132" fmla="*/ 2629 h 26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59" h="2629">
                              <a:moveTo>
                                <a:pt x="151" y="1317"/>
                              </a:moveTo>
                              <a:lnTo>
                                <a:pt x="54" y="1397"/>
                              </a:lnTo>
                              <a:lnTo>
                                <a:pt x="0" y="1458"/>
                              </a:lnTo>
                              <a:lnTo>
                                <a:pt x="35" y="1518"/>
                              </a:lnTo>
                              <a:lnTo>
                                <a:pt x="138" y="1615"/>
                              </a:lnTo>
                              <a:lnTo>
                                <a:pt x="272" y="1761"/>
                              </a:lnTo>
                              <a:lnTo>
                                <a:pt x="454" y="1937"/>
                              </a:lnTo>
                              <a:lnTo>
                                <a:pt x="618" y="2101"/>
                              </a:lnTo>
                              <a:lnTo>
                                <a:pt x="721" y="2217"/>
                              </a:lnTo>
                              <a:lnTo>
                                <a:pt x="805" y="2319"/>
                              </a:lnTo>
                              <a:lnTo>
                                <a:pt x="896" y="2447"/>
                              </a:lnTo>
                              <a:lnTo>
                                <a:pt x="938" y="2538"/>
                              </a:lnTo>
                              <a:lnTo>
                                <a:pt x="938" y="2599"/>
                              </a:lnTo>
                              <a:lnTo>
                                <a:pt x="1005" y="2629"/>
                              </a:lnTo>
                              <a:lnTo>
                                <a:pt x="1053" y="2623"/>
                              </a:lnTo>
                              <a:lnTo>
                                <a:pt x="1029" y="2514"/>
                              </a:lnTo>
                              <a:lnTo>
                                <a:pt x="999" y="2361"/>
                              </a:lnTo>
                              <a:lnTo>
                                <a:pt x="956" y="2246"/>
                              </a:lnTo>
                              <a:lnTo>
                                <a:pt x="926" y="2162"/>
                              </a:lnTo>
                              <a:lnTo>
                                <a:pt x="865" y="2028"/>
                              </a:lnTo>
                              <a:lnTo>
                                <a:pt x="764" y="1813"/>
                              </a:lnTo>
                              <a:lnTo>
                                <a:pt x="685" y="1651"/>
                              </a:lnTo>
                              <a:lnTo>
                                <a:pt x="611" y="1482"/>
                              </a:lnTo>
                              <a:lnTo>
                                <a:pt x="557" y="1317"/>
                              </a:lnTo>
                              <a:lnTo>
                                <a:pt x="520" y="1202"/>
                              </a:lnTo>
                              <a:lnTo>
                                <a:pt x="508" y="1106"/>
                              </a:lnTo>
                              <a:lnTo>
                                <a:pt x="514" y="1015"/>
                              </a:lnTo>
                              <a:lnTo>
                                <a:pt x="630" y="948"/>
                              </a:lnTo>
                              <a:lnTo>
                                <a:pt x="761" y="881"/>
                              </a:lnTo>
                              <a:lnTo>
                                <a:pt x="956" y="808"/>
                              </a:lnTo>
                              <a:lnTo>
                                <a:pt x="1144" y="753"/>
                              </a:lnTo>
                              <a:lnTo>
                                <a:pt x="1290" y="705"/>
                              </a:lnTo>
                              <a:lnTo>
                                <a:pt x="1466" y="645"/>
                              </a:lnTo>
                              <a:lnTo>
                                <a:pt x="1612" y="583"/>
                              </a:lnTo>
                              <a:lnTo>
                                <a:pt x="1744" y="515"/>
                              </a:lnTo>
                              <a:lnTo>
                                <a:pt x="1811" y="456"/>
                              </a:lnTo>
                              <a:lnTo>
                                <a:pt x="1871" y="365"/>
                              </a:lnTo>
                              <a:lnTo>
                                <a:pt x="1926" y="256"/>
                              </a:lnTo>
                              <a:lnTo>
                                <a:pt x="1963" y="201"/>
                              </a:lnTo>
                              <a:lnTo>
                                <a:pt x="2017" y="177"/>
                              </a:lnTo>
                              <a:lnTo>
                                <a:pt x="2205" y="141"/>
                              </a:lnTo>
                              <a:lnTo>
                                <a:pt x="2411" y="98"/>
                              </a:lnTo>
                              <a:lnTo>
                                <a:pt x="2532" y="86"/>
                              </a:lnTo>
                              <a:lnTo>
                                <a:pt x="2599" y="79"/>
                              </a:lnTo>
                              <a:lnTo>
                                <a:pt x="2654" y="110"/>
                              </a:lnTo>
                              <a:lnTo>
                                <a:pt x="2659" y="55"/>
                              </a:lnTo>
                              <a:lnTo>
                                <a:pt x="2628" y="26"/>
                              </a:lnTo>
                              <a:lnTo>
                                <a:pt x="2568" y="0"/>
                              </a:lnTo>
                              <a:lnTo>
                                <a:pt x="2465" y="13"/>
                              </a:lnTo>
                              <a:lnTo>
                                <a:pt x="2316" y="47"/>
                              </a:lnTo>
                              <a:lnTo>
                                <a:pt x="2157" y="74"/>
                              </a:lnTo>
                              <a:lnTo>
                                <a:pt x="2005" y="110"/>
                              </a:lnTo>
                              <a:lnTo>
                                <a:pt x="1926" y="134"/>
                              </a:lnTo>
                              <a:lnTo>
                                <a:pt x="1883" y="182"/>
                              </a:lnTo>
                              <a:lnTo>
                                <a:pt x="1847" y="261"/>
                              </a:lnTo>
                              <a:lnTo>
                                <a:pt x="1804" y="353"/>
                              </a:lnTo>
                              <a:lnTo>
                                <a:pt x="1763" y="414"/>
                              </a:lnTo>
                              <a:lnTo>
                                <a:pt x="1689" y="480"/>
                              </a:lnTo>
                              <a:lnTo>
                                <a:pt x="1612" y="523"/>
                              </a:lnTo>
                              <a:lnTo>
                                <a:pt x="1441" y="596"/>
                              </a:lnTo>
                              <a:lnTo>
                                <a:pt x="1206" y="681"/>
                              </a:lnTo>
                              <a:lnTo>
                                <a:pt x="1023" y="741"/>
                              </a:lnTo>
                              <a:lnTo>
                                <a:pt x="831" y="811"/>
                              </a:lnTo>
                              <a:lnTo>
                                <a:pt x="659" y="887"/>
                              </a:lnTo>
                              <a:lnTo>
                                <a:pt x="532" y="954"/>
                              </a:lnTo>
                              <a:lnTo>
                                <a:pt x="472" y="990"/>
                              </a:lnTo>
                              <a:lnTo>
                                <a:pt x="459" y="1045"/>
                              </a:lnTo>
                              <a:lnTo>
                                <a:pt x="484" y="1190"/>
                              </a:lnTo>
                              <a:lnTo>
                                <a:pt x="532" y="1397"/>
                              </a:lnTo>
                              <a:lnTo>
                                <a:pt x="605" y="1591"/>
                              </a:lnTo>
                              <a:lnTo>
                                <a:pt x="714" y="1845"/>
                              </a:lnTo>
                              <a:lnTo>
                                <a:pt x="750" y="2010"/>
                              </a:lnTo>
                              <a:lnTo>
                                <a:pt x="800" y="2143"/>
                              </a:lnTo>
                              <a:lnTo>
                                <a:pt x="889" y="2296"/>
                              </a:lnTo>
                              <a:lnTo>
                                <a:pt x="951" y="2435"/>
                              </a:lnTo>
                              <a:lnTo>
                                <a:pt x="836" y="2277"/>
                              </a:lnTo>
                              <a:lnTo>
                                <a:pt x="733" y="2150"/>
                              </a:lnTo>
                              <a:lnTo>
                                <a:pt x="605" y="2022"/>
                              </a:lnTo>
                              <a:lnTo>
                                <a:pt x="405" y="1828"/>
                              </a:lnTo>
                              <a:lnTo>
                                <a:pt x="229" y="1651"/>
                              </a:lnTo>
                              <a:lnTo>
                                <a:pt x="102" y="1518"/>
                              </a:lnTo>
                              <a:lnTo>
                                <a:pt x="78" y="1470"/>
                              </a:lnTo>
                              <a:lnTo>
                                <a:pt x="133" y="1415"/>
                              </a:lnTo>
                              <a:lnTo>
                                <a:pt x="193" y="1367"/>
                              </a:lnTo>
                              <a:lnTo>
                                <a:pt x="151" y="13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grpSp>
              <p:sp>
                <p:nvSpPr>
                  <p:cNvPr id="16404" name="Line 34">
                    <a:extLst>
                      <a:ext uri="{FF2B5EF4-FFF2-40B4-BE49-F238E27FC236}">
                        <a16:creationId xmlns:a16="http://schemas.microsoft.com/office/drawing/2014/main" id="{D80EA5CC-49EA-4037-9962-F8BA63BAD6F5}"/>
                      </a:ext>
                    </a:extLst>
                  </p:cNvPr>
                  <p:cNvSpPr>
                    <a:spLocks noChangeShapeType="1"/>
                  </p:cNvSpPr>
                  <p:nvPr/>
                </p:nvSpPr>
                <p:spPr bwMode="auto">
                  <a:xfrm>
                    <a:off x="1002" y="2745"/>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5" name="AutoShape 35">
                    <a:extLst>
                      <a:ext uri="{FF2B5EF4-FFF2-40B4-BE49-F238E27FC236}">
                        <a16:creationId xmlns:a16="http://schemas.microsoft.com/office/drawing/2014/main" id="{CD5745A3-7630-452C-9B75-976617037AA6}"/>
                      </a:ext>
                    </a:extLst>
                  </p:cNvPr>
                  <p:cNvSpPr>
                    <a:spLocks noChangeArrowheads="1"/>
                  </p:cNvSpPr>
                  <p:nvPr/>
                </p:nvSpPr>
                <p:spPr bwMode="auto">
                  <a:xfrm>
                    <a:off x="1629" y="2701"/>
                    <a:ext cx="201" cy="88"/>
                  </a:xfrm>
                  <a:prstGeom prst="rightArrow">
                    <a:avLst>
                      <a:gd name="adj1" fmla="val 50000"/>
                      <a:gd name="adj2" fmla="val 114215"/>
                    </a:avLst>
                  </a:prstGeom>
                  <a:solidFill>
                    <a:schemeClr val="tx2"/>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6406" name="Group 36">
                    <a:extLst>
                      <a:ext uri="{FF2B5EF4-FFF2-40B4-BE49-F238E27FC236}">
                        <a16:creationId xmlns:a16="http://schemas.microsoft.com/office/drawing/2014/main" id="{C7F3F66C-9380-448C-A89D-68D2F9D10885}"/>
                      </a:ext>
                    </a:extLst>
                  </p:cNvPr>
                  <p:cNvGrpSpPr>
                    <a:grpSpLocks noChangeAspect="1"/>
                  </p:cNvGrpSpPr>
                  <p:nvPr/>
                </p:nvGrpSpPr>
                <p:grpSpPr bwMode="auto">
                  <a:xfrm>
                    <a:off x="2976" y="2928"/>
                    <a:ext cx="1290" cy="991"/>
                    <a:chOff x="3182" y="2736"/>
                    <a:chExt cx="1848" cy="1419"/>
                  </a:xfrm>
                </p:grpSpPr>
                <p:sp>
                  <p:nvSpPr>
                    <p:cNvPr id="16426" name="Freeform 37">
                      <a:extLst>
                        <a:ext uri="{FF2B5EF4-FFF2-40B4-BE49-F238E27FC236}">
                          <a16:creationId xmlns:a16="http://schemas.microsoft.com/office/drawing/2014/main" id="{40B07EA0-0146-4265-8B0B-41EF0521BBA9}"/>
                        </a:ext>
                      </a:extLst>
                    </p:cNvPr>
                    <p:cNvSpPr>
                      <a:spLocks noChangeAspect="1"/>
                    </p:cNvSpPr>
                    <p:nvPr/>
                  </p:nvSpPr>
                  <p:spPr bwMode="auto">
                    <a:xfrm>
                      <a:off x="3619" y="3526"/>
                      <a:ext cx="1411" cy="629"/>
                    </a:xfrm>
                    <a:custGeom>
                      <a:avLst/>
                      <a:gdLst>
                        <a:gd name="T0" fmla="*/ 21 w 2823"/>
                        <a:gd name="T1" fmla="*/ 297 h 1259"/>
                        <a:gd name="T2" fmla="*/ 57 w 2823"/>
                        <a:gd name="T3" fmla="*/ 287 h 1259"/>
                        <a:gd name="T4" fmla="*/ 100 w 2823"/>
                        <a:gd name="T5" fmla="*/ 275 h 1259"/>
                        <a:gd name="T6" fmla="*/ 141 w 2823"/>
                        <a:gd name="T7" fmla="*/ 264 h 1259"/>
                        <a:gd name="T8" fmla="*/ 194 w 2823"/>
                        <a:gd name="T9" fmla="*/ 254 h 1259"/>
                        <a:gd name="T10" fmla="*/ 405 w 2823"/>
                        <a:gd name="T11" fmla="*/ 244 h 1259"/>
                        <a:gd name="T12" fmla="*/ 417 w 2823"/>
                        <a:gd name="T13" fmla="*/ 231 h 1259"/>
                        <a:gd name="T14" fmla="*/ 429 w 2823"/>
                        <a:gd name="T15" fmla="*/ 218 h 1259"/>
                        <a:gd name="T16" fmla="*/ 444 w 2823"/>
                        <a:gd name="T17" fmla="*/ 203 h 1259"/>
                        <a:gd name="T18" fmla="*/ 458 w 2823"/>
                        <a:gd name="T19" fmla="*/ 188 h 1259"/>
                        <a:gd name="T20" fmla="*/ 466 w 2823"/>
                        <a:gd name="T21" fmla="*/ 180 h 1259"/>
                        <a:gd name="T22" fmla="*/ 480 w 2823"/>
                        <a:gd name="T23" fmla="*/ 167 h 1259"/>
                        <a:gd name="T24" fmla="*/ 489 w 2823"/>
                        <a:gd name="T25" fmla="*/ 158 h 1259"/>
                        <a:gd name="T26" fmla="*/ 500 w 2823"/>
                        <a:gd name="T27" fmla="*/ 148 h 1259"/>
                        <a:gd name="T28" fmla="*/ 510 w 2823"/>
                        <a:gd name="T29" fmla="*/ 139 h 1259"/>
                        <a:gd name="T30" fmla="*/ 520 w 2823"/>
                        <a:gd name="T31" fmla="*/ 131 h 1259"/>
                        <a:gd name="T32" fmla="*/ 541 w 2823"/>
                        <a:gd name="T33" fmla="*/ 115 h 1259"/>
                        <a:gd name="T34" fmla="*/ 562 w 2823"/>
                        <a:gd name="T35" fmla="*/ 101 h 1259"/>
                        <a:gd name="T36" fmla="*/ 581 w 2823"/>
                        <a:gd name="T37" fmla="*/ 90 h 1259"/>
                        <a:gd name="T38" fmla="*/ 603 w 2823"/>
                        <a:gd name="T39" fmla="*/ 78 h 1259"/>
                        <a:gd name="T40" fmla="*/ 629 w 2823"/>
                        <a:gd name="T41" fmla="*/ 66 h 1259"/>
                        <a:gd name="T42" fmla="*/ 622 w 2823"/>
                        <a:gd name="T43" fmla="*/ 9 h 1259"/>
                        <a:gd name="T44" fmla="*/ 701 w 2823"/>
                        <a:gd name="T45" fmla="*/ 69 h 1259"/>
                        <a:gd name="T46" fmla="*/ 667 w 2823"/>
                        <a:gd name="T47" fmla="*/ 81 h 1259"/>
                        <a:gd name="T48" fmla="*/ 637 w 2823"/>
                        <a:gd name="T49" fmla="*/ 95 h 1259"/>
                        <a:gd name="T50" fmla="*/ 616 w 2823"/>
                        <a:gd name="T51" fmla="*/ 104 h 1259"/>
                        <a:gd name="T52" fmla="*/ 596 w 2823"/>
                        <a:gd name="T53" fmla="*/ 115 h 1259"/>
                        <a:gd name="T54" fmla="*/ 576 w 2823"/>
                        <a:gd name="T55" fmla="*/ 127 h 1259"/>
                        <a:gd name="T56" fmla="*/ 557 w 2823"/>
                        <a:gd name="T57" fmla="*/ 139 h 1259"/>
                        <a:gd name="T58" fmla="*/ 540 w 2823"/>
                        <a:gd name="T59" fmla="*/ 152 h 1259"/>
                        <a:gd name="T60" fmla="*/ 525 w 2823"/>
                        <a:gd name="T61" fmla="*/ 166 h 1259"/>
                        <a:gd name="T62" fmla="*/ 509 w 2823"/>
                        <a:gd name="T63" fmla="*/ 181 h 1259"/>
                        <a:gd name="T64" fmla="*/ 492 w 2823"/>
                        <a:gd name="T65" fmla="*/ 196 h 1259"/>
                        <a:gd name="T66" fmla="*/ 477 w 2823"/>
                        <a:gd name="T67" fmla="*/ 212 h 1259"/>
                        <a:gd name="T68" fmla="*/ 462 w 2823"/>
                        <a:gd name="T69" fmla="*/ 227 h 1259"/>
                        <a:gd name="T70" fmla="*/ 448 w 2823"/>
                        <a:gd name="T71" fmla="*/ 242 h 1259"/>
                        <a:gd name="T72" fmla="*/ 436 w 2823"/>
                        <a:gd name="T73" fmla="*/ 254 h 1259"/>
                        <a:gd name="T74" fmla="*/ 426 w 2823"/>
                        <a:gd name="T75" fmla="*/ 264 h 1259"/>
                        <a:gd name="T76" fmla="*/ 414 w 2823"/>
                        <a:gd name="T77" fmla="*/ 278 h 1259"/>
                        <a:gd name="T78" fmla="*/ 215 w 2823"/>
                        <a:gd name="T79" fmla="*/ 290 h 1259"/>
                        <a:gd name="T80" fmla="*/ 134 w 2823"/>
                        <a:gd name="T81" fmla="*/ 304 h 1259"/>
                        <a:gd name="T82" fmla="*/ 96 w 2823"/>
                        <a:gd name="T83" fmla="*/ 314 h 12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23"/>
                        <a:gd name="T127" fmla="*/ 0 h 1259"/>
                        <a:gd name="T128" fmla="*/ 2823 w 2823"/>
                        <a:gd name="T129" fmla="*/ 1259 h 12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23" h="1259">
                          <a:moveTo>
                            <a:pt x="0" y="1213"/>
                          </a:moveTo>
                          <a:lnTo>
                            <a:pt x="25" y="1208"/>
                          </a:lnTo>
                          <a:lnTo>
                            <a:pt x="86" y="1190"/>
                          </a:lnTo>
                          <a:lnTo>
                            <a:pt x="129" y="1177"/>
                          </a:lnTo>
                          <a:lnTo>
                            <a:pt x="175" y="1164"/>
                          </a:lnTo>
                          <a:lnTo>
                            <a:pt x="230" y="1149"/>
                          </a:lnTo>
                          <a:lnTo>
                            <a:pt x="285" y="1133"/>
                          </a:lnTo>
                          <a:lnTo>
                            <a:pt x="342" y="1116"/>
                          </a:lnTo>
                          <a:lnTo>
                            <a:pt x="401" y="1101"/>
                          </a:lnTo>
                          <a:lnTo>
                            <a:pt x="460" y="1086"/>
                          </a:lnTo>
                          <a:lnTo>
                            <a:pt x="515" y="1071"/>
                          </a:lnTo>
                          <a:lnTo>
                            <a:pt x="567" y="1059"/>
                          </a:lnTo>
                          <a:lnTo>
                            <a:pt x="614" y="1046"/>
                          </a:lnTo>
                          <a:lnTo>
                            <a:pt x="690" y="1031"/>
                          </a:lnTo>
                          <a:lnTo>
                            <a:pt x="776" y="1019"/>
                          </a:lnTo>
                          <a:lnTo>
                            <a:pt x="903" y="1010"/>
                          </a:lnTo>
                          <a:lnTo>
                            <a:pt x="1215" y="993"/>
                          </a:lnTo>
                          <a:lnTo>
                            <a:pt x="1620" y="979"/>
                          </a:lnTo>
                          <a:lnTo>
                            <a:pt x="1637" y="960"/>
                          </a:lnTo>
                          <a:lnTo>
                            <a:pt x="1656" y="939"/>
                          </a:lnTo>
                          <a:lnTo>
                            <a:pt x="1669" y="924"/>
                          </a:lnTo>
                          <a:lnTo>
                            <a:pt x="1682" y="909"/>
                          </a:lnTo>
                          <a:lnTo>
                            <a:pt x="1700" y="892"/>
                          </a:lnTo>
                          <a:lnTo>
                            <a:pt x="1717" y="875"/>
                          </a:lnTo>
                          <a:lnTo>
                            <a:pt x="1734" y="854"/>
                          </a:lnTo>
                          <a:lnTo>
                            <a:pt x="1755" y="835"/>
                          </a:lnTo>
                          <a:lnTo>
                            <a:pt x="1776" y="812"/>
                          </a:lnTo>
                          <a:lnTo>
                            <a:pt x="1796" y="791"/>
                          </a:lnTo>
                          <a:lnTo>
                            <a:pt x="1819" y="766"/>
                          </a:lnTo>
                          <a:lnTo>
                            <a:pt x="1833" y="755"/>
                          </a:lnTo>
                          <a:lnTo>
                            <a:pt x="1842" y="744"/>
                          </a:lnTo>
                          <a:lnTo>
                            <a:pt x="1855" y="732"/>
                          </a:lnTo>
                          <a:lnTo>
                            <a:pt x="1867" y="721"/>
                          </a:lnTo>
                          <a:lnTo>
                            <a:pt x="1893" y="694"/>
                          </a:lnTo>
                          <a:lnTo>
                            <a:pt x="1905" y="683"/>
                          </a:lnTo>
                          <a:lnTo>
                            <a:pt x="1920" y="669"/>
                          </a:lnTo>
                          <a:lnTo>
                            <a:pt x="1931" y="658"/>
                          </a:lnTo>
                          <a:lnTo>
                            <a:pt x="1945" y="645"/>
                          </a:lnTo>
                          <a:lnTo>
                            <a:pt x="1958" y="633"/>
                          </a:lnTo>
                          <a:lnTo>
                            <a:pt x="1973" y="622"/>
                          </a:lnTo>
                          <a:lnTo>
                            <a:pt x="1987" y="609"/>
                          </a:lnTo>
                          <a:lnTo>
                            <a:pt x="2000" y="595"/>
                          </a:lnTo>
                          <a:lnTo>
                            <a:pt x="2015" y="584"/>
                          </a:lnTo>
                          <a:lnTo>
                            <a:pt x="2028" y="571"/>
                          </a:lnTo>
                          <a:lnTo>
                            <a:pt x="2042" y="559"/>
                          </a:lnTo>
                          <a:lnTo>
                            <a:pt x="2057" y="548"/>
                          </a:lnTo>
                          <a:lnTo>
                            <a:pt x="2070" y="536"/>
                          </a:lnTo>
                          <a:lnTo>
                            <a:pt x="2083" y="525"/>
                          </a:lnTo>
                          <a:lnTo>
                            <a:pt x="2112" y="502"/>
                          </a:lnTo>
                          <a:lnTo>
                            <a:pt x="2141" y="479"/>
                          </a:lnTo>
                          <a:lnTo>
                            <a:pt x="2167" y="460"/>
                          </a:lnTo>
                          <a:lnTo>
                            <a:pt x="2196" y="439"/>
                          </a:lnTo>
                          <a:lnTo>
                            <a:pt x="2224" y="422"/>
                          </a:lnTo>
                          <a:lnTo>
                            <a:pt x="2251" y="405"/>
                          </a:lnTo>
                          <a:lnTo>
                            <a:pt x="2277" y="388"/>
                          </a:lnTo>
                          <a:lnTo>
                            <a:pt x="2304" y="373"/>
                          </a:lnTo>
                          <a:lnTo>
                            <a:pt x="2327" y="360"/>
                          </a:lnTo>
                          <a:lnTo>
                            <a:pt x="2350" y="346"/>
                          </a:lnTo>
                          <a:lnTo>
                            <a:pt x="2372" y="335"/>
                          </a:lnTo>
                          <a:lnTo>
                            <a:pt x="2414" y="314"/>
                          </a:lnTo>
                          <a:lnTo>
                            <a:pt x="2452" y="295"/>
                          </a:lnTo>
                          <a:lnTo>
                            <a:pt x="2486" y="280"/>
                          </a:lnTo>
                          <a:lnTo>
                            <a:pt x="2517" y="266"/>
                          </a:lnTo>
                          <a:lnTo>
                            <a:pt x="2564" y="245"/>
                          </a:lnTo>
                          <a:lnTo>
                            <a:pt x="2640" y="221"/>
                          </a:lnTo>
                          <a:lnTo>
                            <a:pt x="2490" y="38"/>
                          </a:lnTo>
                          <a:lnTo>
                            <a:pt x="2580" y="0"/>
                          </a:lnTo>
                          <a:lnTo>
                            <a:pt x="2823" y="270"/>
                          </a:lnTo>
                          <a:lnTo>
                            <a:pt x="2804" y="276"/>
                          </a:lnTo>
                          <a:lnTo>
                            <a:pt x="2751" y="297"/>
                          </a:lnTo>
                          <a:lnTo>
                            <a:pt x="2713" y="310"/>
                          </a:lnTo>
                          <a:lnTo>
                            <a:pt x="2671" y="327"/>
                          </a:lnTo>
                          <a:lnTo>
                            <a:pt x="2623" y="346"/>
                          </a:lnTo>
                          <a:lnTo>
                            <a:pt x="2574" y="369"/>
                          </a:lnTo>
                          <a:lnTo>
                            <a:pt x="2549" y="380"/>
                          </a:lnTo>
                          <a:lnTo>
                            <a:pt x="2523" y="394"/>
                          </a:lnTo>
                          <a:lnTo>
                            <a:pt x="2494" y="407"/>
                          </a:lnTo>
                          <a:lnTo>
                            <a:pt x="2466" y="418"/>
                          </a:lnTo>
                          <a:lnTo>
                            <a:pt x="2439" y="434"/>
                          </a:lnTo>
                          <a:lnTo>
                            <a:pt x="2412" y="447"/>
                          </a:lnTo>
                          <a:lnTo>
                            <a:pt x="2384" y="462"/>
                          </a:lnTo>
                          <a:lnTo>
                            <a:pt x="2357" y="477"/>
                          </a:lnTo>
                          <a:lnTo>
                            <a:pt x="2331" y="493"/>
                          </a:lnTo>
                          <a:lnTo>
                            <a:pt x="2304" y="508"/>
                          </a:lnTo>
                          <a:lnTo>
                            <a:pt x="2279" y="525"/>
                          </a:lnTo>
                          <a:lnTo>
                            <a:pt x="2253" y="540"/>
                          </a:lnTo>
                          <a:lnTo>
                            <a:pt x="2230" y="557"/>
                          </a:lnTo>
                          <a:lnTo>
                            <a:pt x="2205" y="574"/>
                          </a:lnTo>
                          <a:lnTo>
                            <a:pt x="2184" y="592"/>
                          </a:lnTo>
                          <a:lnTo>
                            <a:pt x="2163" y="609"/>
                          </a:lnTo>
                          <a:lnTo>
                            <a:pt x="2142" y="628"/>
                          </a:lnTo>
                          <a:lnTo>
                            <a:pt x="2121" y="645"/>
                          </a:lnTo>
                          <a:lnTo>
                            <a:pt x="2101" y="666"/>
                          </a:lnTo>
                          <a:lnTo>
                            <a:pt x="2080" y="685"/>
                          </a:lnTo>
                          <a:lnTo>
                            <a:pt x="2057" y="706"/>
                          </a:lnTo>
                          <a:lnTo>
                            <a:pt x="2036" y="725"/>
                          </a:lnTo>
                          <a:lnTo>
                            <a:pt x="2015" y="746"/>
                          </a:lnTo>
                          <a:lnTo>
                            <a:pt x="1992" y="766"/>
                          </a:lnTo>
                          <a:lnTo>
                            <a:pt x="1971" y="787"/>
                          </a:lnTo>
                          <a:lnTo>
                            <a:pt x="1950" y="808"/>
                          </a:lnTo>
                          <a:lnTo>
                            <a:pt x="1930" y="829"/>
                          </a:lnTo>
                          <a:lnTo>
                            <a:pt x="1909" y="850"/>
                          </a:lnTo>
                          <a:lnTo>
                            <a:pt x="1888" y="871"/>
                          </a:lnTo>
                          <a:lnTo>
                            <a:pt x="1867" y="892"/>
                          </a:lnTo>
                          <a:lnTo>
                            <a:pt x="1848" y="911"/>
                          </a:lnTo>
                          <a:lnTo>
                            <a:pt x="1829" y="930"/>
                          </a:lnTo>
                          <a:lnTo>
                            <a:pt x="1812" y="949"/>
                          </a:lnTo>
                          <a:lnTo>
                            <a:pt x="1795" y="968"/>
                          </a:lnTo>
                          <a:lnTo>
                            <a:pt x="1776" y="985"/>
                          </a:lnTo>
                          <a:lnTo>
                            <a:pt x="1760" y="1002"/>
                          </a:lnTo>
                          <a:lnTo>
                            <a:pt x="1745" y="1017"/>
                          </a:lnTo>
                          <a:lnTo>
                            <a:pt x="1732" y="1033"/>
                          </a:lnTo>
                          <a:lnTo>
                            <a:pt x="1719" y="1048"/>
                          </a:lnTo>
                          <a:lnTo>
                            <a:pt x="1707" y="1059"/>
                          </a:lnTo>
                          <a:lnTo>
                            <a:pt x="1686" y="1082"/>
                          </a:lnTo>
                          <a:lnTo>
                            <a:pt x="1671" y="1097"/>
                          </a:lnTo>
                          <a:lnTo>
                            <a:pt x="1658" y="1113"/>
                          </a:lnTo>
                          <a:lnTo>
                            <a:pt x="1350" y="1126"/>
                          </a:lnTo>
                          <a:lnTo>
                            <a:pt x="1086" y="1141"/>
                          </a:lnTo>
                          <a:lnTo>
                            <a:pt x="863" y="1160"/>
                          </a:lnTo>
                          <a:lnTo>
                            <a:pt x="690" y="1187"/>
                          </a:lnTo>
                          <a:lnTo>
                            <a:pt x="610" y="1202"/>
                          </a:lnTo>
                          <a:lnTo>
                            <a:pt x="536" y="1219"/>
                          </a:lnTo>
                          <a:lnTo>
                            <a:pt x="475" y="1234"/>
                          </a:lnTo>
                          <a:lnTo>
                            <a:pt x="428" y="1246"/>
                          </a:lnTo>
                          <a:lnTo>
                            <a:pt x="386" y="1259"/>
                          </a:lnTo>
                          <a:lnTo>
                            <a:pt x="0" y="1213"/>
                          </a:lnTo>
                          <a:close/>
                        </a:path>
                      </a:pathLst>
                    </a:custGeom>
                    <a:solidFill>
                      <a:srgbClr val="D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7" name="Freeform 38">
                      <a:extLst>
                        <a:ext uri="{FF2B5EF4-FFF2-40B4-BE49-F238E27FC236}">
                          <a16:creationId xmlns:a16="http://schemas.microsoft.com/office/drawing/2014/main" id="{34B8CA1F-A8AF-4FB0-9735-BB29E5AADCEF}"/>
                        </a:ext>
                      </a:extLst>
                    </p:cNvPr>
                    <p:cNvSpPr>
                      <a:spLocks noChangeAspect="1"/>
                    </p:cNvSpPr>
                    <p:nvPr/>
                  </p:nvSpPr>
                  <p:spPr bwMode="auto">
                    <a:xfrm>
                      <a:off x="3292" y="2736"/>
                      <a:ext cx="1704" cy="1233"/>
                    </a:xfrm>
                    <a:custGeom>
                      <a:avLst/>
                      <a:gdLst>
                        <a:gd name="T0" fmla="*/ 577 w 3408"/>
                        <a:gd name="T1" fmla="*/ 13 h 2466"/>
                        <a:gd name="T2" fmla="*/ 521 w 3408"/>
                        <a:gd name="T3" fmla="*/ 33 h 2466"/>
                        <a:gd name="T4" fmla="*/ 489 w 3408"/>
                        <a:gd name="T5" fmla="*/ 48 h 2466"/>
                        <a:gd name="T6" fmla="*/ 461 w 3408"/>
                        <a:gd name="T7" fmla="*/ 66 h 2466"/>
                        <a:gd name="T8" fmla="*/ 439 w 3408"/>
                        <a:gd name="T9" fmla="*/ 87 h 2466"/>
                        <a:gd name="T10" fmla="*/ 422 w 3408"/>
                        <a:gd name="T11" fmla="*/ 108 h 2466"/>
                        <a:gd name="T12" fmla="*/ 404 w 3408"/>
                        <a:gd name="T13" fmla="*/ 133 h 2466"/>
                        <a:gd name="T14" fmla="*/ 374 w 3408"/>
                        <a:gd name="T15" fmla="*/ 180 h 2466"/>
                        <a:gd name="T16" fmla="*/ 348 w 3408"/>
                        <a:gd name="T17" fmla="*/ 179 h 2466"/>
                        <a:gd name="T18" fmla="*/ 303 w 3408"/>
                        <a:gd name="T19" fmla="*/ 166 h 2466"/>
                        <a:gd name="T20" fmla="*/ 221 w 3408"/>
                        <a:gd name="T21" fmla="*/ 157 h 2466"/>
                        <a:gd name="T22" fmla="*/ 112 w 3408"/>
                        <a:gd name="T23" fmla="*/ 171 h 2466"/>
                        <a:gd name="T24" fmla="*/ 53 w 3408"/>
                        <a:gd name="T25" fmla="*/ 186 h 2466"/>
                        <a:gd name="T26" fmla="*/ 3 w 3408"/>
                        <a:gd name="T27" fmla="*/ 204 h 2466"/>
                        <a:gd name="T28" fmla="*/ 222 w 3408"/>
                        <a:gd name="T29" fmla="*/ 579 h 2466"/>
                        <a:gd name="T30" fmla="*/ 332 w 3408"/>
                        <a:gd name="T31" fmla="*/ 563 h 2466"/>
                        <a:gd name="T32" fmla="*/ 451 w 3408"/>
                        <a:gd name="T33" fmla="*/ 573 h 2466"/>
                        <a:gd name="T34" fmla="*/ 511 w 3408"/>
                        <a:gd name="T35" fmla="*/ 593 h 2466"/>
                        <a:gd name="T36" fmla="*/ 553 w 3408"/>
                        <a:gd name="T37" fmla="*/ 612 h 2466"/>
                        <a:gd name="T38" fmla="*/ 569 w 3408"/>
                        <a:gd name="T39" fmla="*/ 600 h 2466"/>
                        <a:gd name="T40" fmla="*/ 590 w 3408"/>
                        <a:gd name="T41" fmla="*/ 550 h 2466"/>
                        <a:gd name="T42" fmla="*/ 608 w 3408"/>
                        <a:gd name="T43" fmla="*/ 513 h 2466"/>
                        <a:gd name="T44" fmla="*/ 630 w 3408"/>
                        <a:gd name="T45" fmla="*/ 474 h 2466"/>
                        <a:gd name="T46" fmla="*/ 654 w 3408"/>
                        <a:gd name="T47" fmla="*/ 436 h 2466"/>
                        <a:gd name="T48" fmla="*/ 668 w 3408"/>
                        <a:gd name="T49" fmla="*/ 419 h 2466"/>
                        <a:gd name="T50" fmla="*/ 682 w 3408"/>
                        <a:gd name="T51" fmla="*/ 404 h 2466"/>
                        <a:gd name="T52" fmla="*/ 697 w 3408"/>
                        <a:gd name="T53" fmla="*/ 390 h 2466"/>
                        <a:gd name="T54" fmla="*/ 719 w 3408"/>
                        <a:gd name="T55" fmla="*/ 374 h 2466"/>
                        <a:gd name="T56" fmla="*/ 748 w 3408"/>
                        <a:gd name="T57" fmla="*/ 357 h 2466"/>
                        <a:gd name="T58" fmla="*/ 774 w 3408"/>
                        <a:gd name="T59" fmla="*/ 342 h 2466"/>
                        <a:gd name="T60" fmla="*/ 809 w 3408"/>
                        <a:gd name="T61" fmla="*/ 326 h 2466"/>
                        <a:gd name="T62" fmla="*/ 852 w 3408"/>
                        <a:gd name="T63" fmla="*/ 310 h 2466"/>
                        <a:gd name="T64" fmla="*/ 810 w 3408"/>
                        <a:gd name="T65" fmla="*/ 300 h 2466"/>
                        <a:gd name="T66" fmla="*/ 771 w 3408"/>
                        <a:gd name="T67" fmla="*/ 316 h 2466"/>
                        <a:gd name="T68" fmla="*/ 740 w 3408"/>
                        <a:gd name="T69" fmla="*/ 330 h 2466"/>
                        <a:gd name="T70" fmla="*/ 710 w 3408"/>
                        <a:gd name="T71" fmla="*/ 348 h 2466"/>
                        <a:gd name="T72" fmla="*/ 681 w 3408"/>
                        <a:gd name="T73" fmla="*/ 369 h 2466"/>
                        <a:gd name="T74" fmla="*/ 659 w 3408"/>
                        <a:gd name="T75" fmla="*/ 389 h 2466"/>
                        <a:gd name="T76" fmla="*/ 648 w 3408"/>
                        <a:gd name="T77" fmla="*/ 401 h 2466"/>
                        <a:gd name="T78" fmla="*/ 635 w 3408"/>
                        <a:gd name="T79" fmla="*/ 419 h 2466"/>
                        <a:gd name="T80" fmla="*/ 596 w 3408"/>
                        <a:gd name="T81" fmla="*/ 480 h 2466"/>
                        <a:gd name="T82" fmla="*/ 568 w 3408"/>
                        <a:gd name="T83" fmla="*/ 538 h 2466"/>
                        <a:gd name="T84" fmla="*/ 549 w 3408"/>
                        <a:gd name="T85" fmla="*/ 580 h 2466"/>
                        <a:gd name="T86" fmla="*/ 520 w 3408"/>
                        <a:gd name="T87" fmla="*/ 568 h 2466"/>
                        <a:gd name="T88" fmla="*/ 466 w 3408"/>
                        <a:gd name="T89" fmla="*/ 550 h 2466"/>
                        <a:gd name="T90" fmla="*/ 401 w 3408"/>
                        <a:gd name="T91" fmla="*/ 537 h 2466"/>
                        <a:gd name="T92" fmla="*/ 247 w 3408"/>
                        <a:gd name="T93" fmla="*/ 546 h 2466"/>
                        <a:gd name="T94" fmla="*/ 54 w 3408"/>
                        <a:gd name="T95" fmla="*/ 212 h 2466"/>
                        <a:gd name="T96" fmla="*/ 105 w 3408"/>
                        <a:gd name="T97" fmla="*/ 198 h 2466"/>
                        <a:gd name="T98" fmla="*/ 180 w 3408"/>
                        <a:gd name="T99" fmla="*/ 185 h 2466"/>
                        <a:gd name="T100" fmla="*/ 306 w 3408"/>
                        <a:gd name="T101" fmla="*/ 190 h 2466"/>
                        <a:gd name="T102" fmla="*/ 370 w 3408"/>
                        <a:gd name="T103" fmla="*/ 209 h 2466"/>
                        <a:gd name="T104" fmla="*/ 401 w 3408"/>
                        <a:gd name="T105" fmla="*/ 185 h 2466"/>
                        <a:gd name="T106" fmla="*/ 427 w 3408"/>
                        <a:gd name="T107" fmla="*/ 143 h 2466"/>
                        <a:gd name="T108" fmla="*/ 445 w 3408"/>
                        <a:gd name="T109" fmla="*/ 120 h 2466"/>
                        <a:gd name="T110" fmla="*/ 465 w 3408"/>
                        <a:gd name="T111" fmla="*/ 99 h 2466"/>
                        <a:gd name="T112" fmla="*/ 488 w 3408"/>
                        <a:gd name="T113" fmla="*/ 80 h 2466"/>
                        <a:gd name="T114" fmla="*/ 514 w 3408"/>
                        <a:gd name="T115" fmla="*/ 66 h 2466"/>
                        <a:gd name="T116" fmla="*/ 540 w 3408"/>
                        <a:gd name="T117" fmla="*/ 53 h 2466"/>
                        <a:gd name="T118" fmla="*/ 590 w 3408"/>
                        <a:gd name="T119" fmla="*/ 36 h 2466"/>
                        <a:gd name="T120" fmla="*/ 642 w 3408"/>
                        <a:gd name="T121" fmla="*/ 23 h 24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08"/>
                        <a:gd name="T184" fmla="*/ 0 h 2466"/>
                        <a:gd name="T185" fmla="*/ 3408 w 3408"/>
                        <a:gd name="T186" fmla="*/ 2466 h 24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08" h="2466">
                          <a:moveTo>
                            <a:pt x="2555" y="0"/>
                          </a:moveTo>
                          <a:lnTo>
                            <a:pt x="2464" y="17"/>
                          </a:lnTo>
                          <a:lnTo>
                            <a:pt x="2365" y="40"/>
                          </a:lnTo>
                          <a:lnTo>
                            <a:pt x="2306" y="55"/>
                          </a:lnTo>
                          <a:lnTo>
                            <a:pt x="2243" y="74"/>
                          </a:lnTo>
                          <a:lnTo>
                            <a:pt x="2181" y="95"/>
                          </a:lnTo>
                          <a:lnTo>
                            <a:pt x="2116" y="118"/>
                          </a:lnTo>
                          <a:lnTo>
                            <a:pt x="2084" y="131"/>
                          </a:lnTo>
                          <a:lnTo>
                            <a:pt x="2049" y="146"/>
                          </a:lnTo>
                          <a:lnTo>
                            <a:pt x="2019" y="160"/>
                          </a:lnTo>
                          <a:lnTo>
                            <a:pt x="1987" y="175"/>
                          </a:lnTo>
                          <a:lnTo>
                            <a:pt x="1956" y="192"/>
                          </a:lnTo>
                          <a:lnTo>
                            <a:pt x="1926" y="209"/>
                          </a:lnTo>
                          <a:lnTo>
                            <a:pt x="1897" y="226"/>
                          </a:lnTo>
                          <a:lnTo>
                            <a:pt x="1871" y="245"/>
                          </a:lnTo>
                          <a:lnTo>
                            <a:pt x="1844" y="264"/>
                          </a:lnTo>
                          <a:lnTo>
                            <a:pt x="1819" y="285"/>
                          </a:lnTo>
                          <a:lnTo>
                            <a:pt x="1797" y="306"/>
                          </a:lnTo>
                          <a:lnTo>
                            <a:pt x="1778" y="327"/>
                          </a:lnTo>
                          <a:lnTo>
                            <a:pt x="1759" y="350"/>
                          </a:lnTo>
                          <a:lnTo>
                            <a:pt x="1740" y="373"/>
                          </a:lnTo>
                          <a:lnTo>
                            <a:pt x="1721" y="394"/>
                          </a:lnTo>
                          <a:lnTo>
                            <a:pt x="1703" y="414"/>
                          </a:lnTo>
                          <a:lnTo>
                            <a:pt x="1686" y="435"/>
                          </a:lnTo>
                          <a:lnTo>
                            <a:pt x="1671" y="456"/>
                          </a:lnTo>
                          <a:lnTo>
                            <a:pt x="1658" y="475"/>
                          </a:lnTo>
                          <a:lnTo>
                            <a:pt x="1643" y="494"/>
                          </a:lnTo>
                          <a:lnTo>
                            <a:pt x="1614" y="532"/>
                          </a:lnTo>
                          <a:lnTo>
                            <a:pt x="1591" y="568"/>
                          </a:lnTo>
                          <a:lnTo>
                            <a:pt x="1549" y="631"/>
                          </a:lnTo>
                          <a:lnTo>
                            <a:pt x="1519" y="683"/>
                          </a:lnTo>
                          <a:lnTo>
                            <a:pt x="1496" y="721"/>
                          </a:lnTo>
                          <a:lnTo>
                            <a:pt x="1479" y="755"/>
                          </a:lnTo>
                          <a:lnTo>
                            <a:pt x="1464" y="747"/>
                          </a:lnTo>
                          <a:lnTo>
                            <a:pt x="1422" y="730"/>
                          </a:lnTo>
                          <a:lnTo>
                            <a:pt x="1390" y="719"/>
                          </a:lnTo>
                          <a:lnTo>
                            <a:pt x="1354" y="705"/>
                          </a:lnTo>
                          <a:lnTo>
                            <a:pt x="1310" y="692"/>
                          </a:lnTo>
                          <a:lnTo>
                            <a:pt x="1262" y="679"/>
                          </a:lnTo>
                          <a:lnTo>
                            <a:pt x="1209" y="667"/>
                          </a:lnTo>
                          <a:lnTo>
                            <a:pt x="1152" y="656"/>
                          </a:lnTo>
                          <a:lnTo>
                            <a:pt x="1089" y="646"/>
                          </a:lnTo>
                          <a:lnTo>
                            <a:pt x="1025" y="639"/>
                          </a:lnTo>
                          <a:lnTo>
                            <a:pt x="886" y="631"/>
                          </a:lnTo>
                          <a:lnTo>
                            <a:pt x="736" y="639"/>
                          </a:lnTo>
                          <a:lnTo>
                            <a:pt x="588" y="660"/>
                          </a:lnTo>
                          <a:lnTo>
                            <a:pt x="515" y="673"/>
                          </a:lnTo>
                          <a:lnTo>
                            <a:pt x="449" y="686"/>
                          </a:lnTo>
                          <a:lnTo>
                            <a:pt x="384" y="702"/>
                          </a:lnTo>
                          <a:lnTo>
                            <a:pt x="323" y="717"/>
                          </a:lnTo>
                          <a:lnTo>
                            <a:pt x="266" y="734"/>
                          </a:lnTo>
                          <a:lnTo>
                            <a:pt x="215" y="747"/>
                          </a:lnTo>
                          <a:lnTo>
                            <a:pt x="166" y="762"/>
                          </a:lnTo>
                          <a:lnTo>
                            <a:pt x="124" y="776"/>
                          </a:lnTo>
                          <a:lnTo>
                            <a:pt x="57" y="800"/>
                          </a:lnTo>
                          <a:lnTo>
                            <a:pt x="15" y="816"/>
                          </a:lnTo>
                          <a:lnTo>
                            <a:pt x="0" y="821"/>
                          </a:lnTo>
                          <a:lnTo>
                            <a:pt x="766" y="2343"/>
                          </a:lnTo>
                          <a:lnTo>
                            <a:pt x="823" y="2329"/>
                          </a:lnTo>
                          <a:lnTo>
                            <a:pt x="890" y="2316"/>
                          </a:lnTo>
                          <a:lnTo>
                            <a:pt x="977" y="2299"/>
                          </a:lnTo>
                          <a:lnTo>
                            <a:pt x="1080" y="2280"/>
                          </a:lnTo>
                          <a:lnTo>
                            <a:pt x="1198" y="2265"/>
                          </a:lnTo>
                          <a:lnTo>
                            <a:pt x="1327" y="2251"/>
                          </a:lnTo>
                          <a:lnTo>
                            <a:pt x="1460" y="2242"/>
                          </a:lnTo>
                          <a:lnTo>
                            <a:pt x="1601" y="2249"/>
                          </a:lnTo>
                          <a:lnTo>
                            <a:pt x="1740" y="2274"/>
                          </a:lnTo>
                          <a:lnTo>
                            <a:pt x="1806" y="2289"/>
                          </a:lnTo>
                          <a:lnTo>
                            <a:pt x="1873" y="2308"/>
                          </a:lnTo>
                          <a:lnTo>
                            <a:pt x="1935" y="2329"/>
                          </a:lnTo>
                          <a:lnTo>
                            <a:pt x="1994" y="2350"/>
                          </a:lnTo>
                          <a:lnTo>
                            <a:pt x="2047" y="2371"/>
                          </a:lnTo>
                          <a:lnTo>
                            <a:pt x="2099" y="2392"/>
                          </a:lnTo>
                          <a:lnTo>
                            <a:pt x="2141" y="2411"/>
                          </a:lnTo>
                          <a:lnTo>
                            <a:pt x="2181" y="2430"/>
                          </a:lnTo>
                          <a:lnTo>
                            <a:pt x="2209" y="2445"/>
                          </a:lnTo>
                          <a:lnTo>
                            <a:pt x="2232" y="2457"/>
                          </a:lnTo>
                          <a:lnTo>
                            <a:pt x="2251" y="2466"/>
                          </a:lnTo>
                          <a:lnTo>
                            <a:pt x="2262" y="2436"/>
                          </a:lnTo>
                          <a:lnTo>
                            <a:pt x="2276" y="2400"/>
                          </a:lnTo>
                          <a:lnTo>
                            <a:pt x="2295" y="2354"/>
                          </a:lnTo>
                          <a:lnTo>
                            <a:pt x="2317" y="2297"/>
                          </a:lnTo>
                          <a:lnTo>
                            <a:pt x="2344" y="2234"/>
                          </a:lnTo>
                          <a:lnTo>
                            <a:pt x="2359" y="2198"/>
                          </a:lnTo>
                          <a:lnTo>
                            <a:pt x="2376" y="2162"/>
                          </a:lnTo>
                          <a:lnTo>
                            <a:pt x="2393" y="2126"/>
                          </a:lnTo>
                          <a:lnTo>
                            <a:pt x="2412" y="2090"/>
                          </a:lnTo>
                          <a:lnTo>
                            <a:pt x="2431" y="2050"/>
                          </a:lnTo>
                          <a:lnTo>
                            <a:pt x="2452" y="2012"/>
                          </a:lnTo>
                          <a:lnTo>
                            <a:pt x="2473" y="1972"/>
                          </a:lnTo>
                          <a:lnTo>
                            <a:pt x="2494" y="1934"/>
                          </a:lnTo>
                          <a:lnTo>
                            <a:pt x="2517" y="1896"/>
                          </a:lnTo>
                          <a:lnTo>
                            <a:pt x="2542" y="1856"/>
                          </a:lnTo>
                          <a:lnTo>
                            <a:pt x="2566" y="1818"/>
                          </a:lnTo>
                          <a:lnTo>
                            <a:pt x="2591" y="1782"/>
                          </a:lnTo>
                          <a:lnTo>
                            <a:pt x="2616" y="1746"/>
                          </a:lnTo>
                          <a:lnTo>
                            <a:pt x="2631" y="1728"/>
                          </a:lnTo>
                          <a:lnTo>
                            <a:pt x="2642" y="1711"/>
                          </a:lnTo>
                          <a:lnTo>
                            <a:pt x="2658" y="1694"/>
                          </a:lnTo>
                          <a:lnTo>
                            <a:pt x="2671" y="1677"/>
                          </a:lnTo>
                          <a:lnTo>
                            <a:pt x="2684" y="1662"/>
                          </a:lnTo>
                          <a:lnTo>
                            <a:pt x="2698" y="1645"/>
                          </a:lnTo>
                          <a:lnTo>
                            <a:pt x="2713" y="1630"/>
                          </a:lnTo>
                          <a:lnTo>
                            <a:pt x="2726" y="1616"/>
                          </a:lnTo>
                          <a:lnTo>
                            <a:pt x="2741" y="1601"/>
                          </a:lnTo>
                          <a:lnTo>
                            <a:pt x="2755" y="1588"/>
                          </a:lnTo>
                          <a:lnTo>
                            <a:pt x="2770" y="1574"/>
                          </a:lnTo>
                          <a:lnTo>
                            <a:pt x="2785" y="1563"/>
                          </a:lnTo>
                          <a:lnTo>
                            <a:pt x="2800" y="1552"/>
                          </a:lnTo>
                          <a:lnTo>
                            <a:pt x="2815" y="1540"/>
                          </a:lnTo>
                          <a:lnTo>
                            <a:pt x="2844" y="1519"/>
                          </a:lnTo>
                          <a:lnTo>
                            <a:pt x="2874" y="1498"/>
                          </a:lnTo>
                          <a:lnTo>
                            <a:pt x="2905" y="1479"/>
                          </a:lnTo>
                          <a:lnTo>
                            <a:pt x="2933" y="1460"/>
                          </a:lnTo>
                          <a:lnTo>
                            <a:pt x="2962" y="1445"/>
                          </a:lnTo>
                          <a:lnTo>
                            <a:pt x="2990" y="1428"/>
                          </a:lnTo>
                          <a:lnTo>
                            <a:pt x="3017" y="1413"/>
                          </a:lnTo>
                          <a:lnTo>
                            <a:pt x="3044" y="1396"/>
                          </a:lnTo>
                          <a:lnTo>
                            <a:pt x="3070" y="1382"/>
                          </a:lnTo>
                          <a:lnTo>
                            <a:pt x="3095" y="1369"/>
                          </a:lnTo>
                          <a:lnTo>
                            <a:pt x="3120" y="1356"/>
                          </a:lnTo>
                          <a:lnTo>
                            <a:pt x="3144" y="1346"/>
                          </a:lnTo>
                          <a:lnTo>
                            <a:pt x="3192" y="1323"/>
                          </a:lnTo>
                          <a:lnTo>
                            <a:pt x="3234" y="1304"/>
                          </a:lnTo>
                          <a:lnTo>
                            <a:pt x="3272" y="1289"/>
                          </a:lnTo>
                          <a:lnTo>
                            <a:pt x="3306" y="1274"/>
                          </a:lnTo>
                          <a:lnTo>
                            <a:pt x="3363" y="1255"/>
                          </a:lnTo>
                          <a:lnTo>
                            <a:pt x="3408" y="1242"/>
                          </a:lnTo>
                          <a:lnTo>
                            <a:pt x="3363" y="1156"/>
                          </a:lnTo>
                          <a:lnTo>
                            <a:pt x="3340" y="1164"/>
                          </a:lnTo>
                          <a:lnTo>
                            <a:pt x="3281" y="1185"/>
                          </a:lnTo>
                          <a:lnTo>
                            <a:pt x="3239" y="1200"/>
                          </a:lnTo>
                          <a:lnTo>
                            <a:pt x="3192" y="1219"/>
                          </a:lnTo>
                          <a:lnTo>
                            <a:pt x="3139" y="1240"/>
                          </a:lnTo>
                          <a:lnTo>
                            <a:pt x="3110" y="1251"/>
                          </a:lnTo>
                          <a:lnTo>
                            <a:pt x="3082" y="1264"/>
                          </a:lnTo>
                          <a:lnTo>
                            <a:pt x="3051" y="1278"/>
                          </a:lnTo>
                          <a:lnTo>
                            <a:pt x="3023" y="1293"/>
                          </a:lnTo>
                          <a:lnTo>
                            <a:pt x="2990" y="1308"/>
                          </a:lnTo>
                          <a:lnTo>
                            <a:pt x="2960" y="1323"/>
                          </a:lnTo>
                          <a:lnTo>
                            <a:pt x="2929" y="1339"/>
                          </a:lnTo>
                          <a:lnTo>
                            <a:pt x="2899" y="1358"/>
                          </a:lnTo>
                          <a:lnTo>
                            <a:pt x="2869" y="1375"/>
                          </a:lnTo>
                          <a:lnTo>
                            <a:pt x="2838" y="1394"/>
                          </a:lnTo>
                          <a:lnTo>
                            <a:pt x="2808" y="1413"/>
                          </a:lnTo>
                          <a:lnTo>
                            <a:pt x="2779" y="1434"/>
                          </a:lnTo>
                          <a:lnTo>
                            <a:pt x="2749" y="1455"/>
                          </a:lnTo>
                          <a:lnTo>
                            <a:pt x="2722" y="1476"/>
                          </a:lnTo>
                          <a:lnTo>
                            <a:pt x="2696" y="1498"/>
                          </a:lnTo>
                          <a:lnTo>
                            <a:pt x="2669" y="1521"/>
                          </a:lnTo>
                          <a:lnTo>
                            <a:pt x="2646" y="1544"/>
                          </a:lnTo>
                          <a:lnTo>
                            <a:pt x="2635" y="1557"/>
                          </a:lnTo>
                          <a:lnTo>
                            <a:pt x="2623" y="1569"/>
                          </a:lnTo>
                          <a:lnTo>
                            <a:pt x="2612" y="1582"/>
                          </a:lnTo>
                          <a:lnTo>
                            <a:pt x="2601" y="1595"/>
                          </a:lnTo>
                          <a:lnTo>
                            <a:pt x="2589" y="1607"/>
                          </a:lnTo>
                          <a:lnTo>
                            <a:pt x="2580" y="1622"/>
                          </a:lnTo>
                          <a:lnTo>
                            <a:pt x="2568" y="1635"/>
                          </a:lnTo>
                          <a:lnTo>
                            <a:pt x="2559" y="1649"/>
                          </a:lnTo>
                          <a:lnTo>
                            <a:pt x="2538" y="1677"/>
                          </a:lnTo>
                          <a:lnTo>
                            <a:pt x="2496" y="1736"/>
                          </a:lnTo>
                          <a:lnTo>
                            <a:pt x="2456" y="1797"/>
                          </a:lnTo>
                          <a:lnTo>
                            <a:pt x="2420" y="1860"/>
                          </a:lnTo>
                          <a:lnTo>
                            <a:pt x="2384" y="1922"/>
                          </a:lnTo>
                          <a:lnTo>
                            <a:pt x="2352" y="1983"/>
                          </a:lnTo>
                          <a:lnTo>
                            <a:pt x="2321" y="2042"/>
                          </a:lnTo>
                          <a:lnTo>
                            <a:pt x="2295" y="2097"/>
                          </a:lnTo>
                          <a:lnTo>
                            <a:pt x="2270" y="2151"/>
                          </a:lnTo>
                          <a:lnTo>
                            <a:pt x="2249" y="2198"/>
                          </a:lnTo>
                          <a:lnTo>
                            <a:pt x="2230" y="2238"/>
                          </a:lnTo>
                          <a:lnTo>
                            <a:pt x="2205" y="2297"/>
                          </a:lnTo>
                          <a:lnTo>
                            <a:pt x="2196" y="2318"/>
                          </a:lnTo>
                          <a:lnTo>
                            <a:pt x="2177" y="2308"/>
                          </a:lnTo>
                          <a:lnTo>
                            <a:pt x="2152" y="2301"/>
                          </a:lnTo>
                          <a:lnTo>
                            <a:pt x="2120" y="2287"/>
                          </a:lnTo>
                          <a:lnTo>
                            <a:pt x="2080" y="2272"/>
                          </a:lnTo>
                          <a:lnTo>
                            <a:pt x="2034" y="2255"/>
                          </a:lnTo>
                          <a:lnTo>
                            <a:pt x="1983" y="2236"/>
                          </a:lnTo>
                          <a:lnTo>
                            <a:pt x="1926" y="2217"/>
                          </a:lnTo>
                          <a:lnTo>
                            <a:pt x="1865" y="2200"/>
                          </a:lnTo>
                          <a:lnTo>
                            <a:pt x="1802" y="2183"/>
                          </a:lnTo>
                          <a:lnTo>
                            <a:pt x="1736" y="2168"/>
                          </a:lnTo>
                          <a:lnTo>
                            <a:pt x="1669" y="2154"/>
                          </a:lnTo>
                          <a:lnTo>
                            <a:pt x="1603" y="2145"/>
                          </a:lnTo>
                          <a:lnTo>
                            <a:pt x="1534" y="2137"/>
                          </a:lnTo>
                          <a:lnTo>
                            <a:pt x="1405" y="2137"/>
                          </a:lnTo>
                          <a:lnTo>
                            <a:pt x="1173" y="2160"/>
                          </a:lnTo>
                          <a:lnTo>
                            <a:pt x="989" y="2183"/>
                          </a:lnTo>
                          <a:lnTo>
                            <a:pt x="865" y="2200"/>
                          </a:lnTo>
                          <a:lnTo>
                            <a:pt x="820" y="2206"/>
                          </a:lnTo>
                          <a:lnTo>
                            <a:pt x="160" y="867"/>
                          </a:lnTo>
                          <a:lnTo>
                            <a:pt x="217" y="850"/>
                          </a:lnTo>
                          <a:lnTo>
                            <a:pt x="283" y="831"/>
                          </a:lnTo>
                          <a:lnTo>
                            <a:pt x="325" y="819"/>
                          </a:lnTo>
                          <a:lnTo>
                            <a:pt x="371" y="808"/>
                          </a:lnTo>
                          <a:lnTo>
                            <a:pt x="420" y="795"/>
                          </a:lnTo>
                          <a:lnTo>
                            <a:pt x="474" y="783"/>
                          </a:lnTo>
                          <a:lnTo>
                            <a:pt x="532" y="772"/>
                          </a:lnTo>
                          <a:lnTo>
                            <a:pt x="591" y="762"/>
                          </a:lnTo>
                          <a:lnTo>
                            <a:pt x="719" y="743"/>
                          </a:lnTo>
                          <a:lnTo>
                            <a:pt x="850" y="730"/>
                          </a:lnTo>
                          <a:lnTo>
                            <a:pt x="981" y="730"/>
                          </a:lnTo>
                          <a:lnTo>
                            <a:pt x="1108" y="742"/>
                          </a:lnTo>
                          <a:lnTo>
                            <a:pt x="1224" y="762"/>
                          </a:lnTo>
                          <a:lnTo>
                            <a:pt x="1327" y="789"/>
                          </a:lnTo>
                          <a:lnTo>
                            <a:pt x="1373" y="802"/>
                          </a:lnTo>
                          <a:lnTo>
                            <a:pt x="1413" y="816"/>
                          </a:lnTo>
                          <a:lnTo>
                            <a:pt x="1479" y="839"/>
                          </a:lnTo>
                          <a:lnTo>
                            <a:pt x="1523" y="856"/>
                          </a:lnTo>
                          <a:lnTo>
                            <a:pt x="1536" y="861"/>
                          </a:lnTo>
                          <a:lnTo>
                            <a:pt x="1567" y="802"/>
                          </a:lnTo>
                          <a:lnTo>
                            <a:pt x="1603" y="740"/>
                          </a:lnTo>
                          <a:lnTo>
                            <a:pt x="1624" y="702"/>
                          </a:lnTo>
                          <a:lnTo>
                            <a:pt x="1650" y="660"/>
                          </a:lnTo>
                          <a:lnTo>
                            <a:pt x="1679" y="616"/>
                          </a:lnTo>
                          <a:lnTo>
                            <a:pt x="1709" y="572"/>
                          </a:lnTo>
                          <a:lnTo>
                            <a:pt x="1726" y="549"/>
                          </a:lnTo>
                          <a:lnTo>
                            <a:pt x="1745" y="529"/>
                          </a:lnTo>
                          <a:lnTo>
                            <a:pt x="1762" y="506"/>
                          </a:lnTo>
                          <a:lnTo>
                            <a:pt x="1781" y="483"/>
                          </a:lnTo>
                          <a:lnTo>
                            <a:pt x="1800" y="460"/>
                          </a:lnTo>
                          <a:lnTo>
                            <a:pt x="1821" y="439"/>
                          </a:lnTo>
                          <a:lnTo>
                            <a:pt x="1842" y="418"/>
                          </a:lnTo>
                          <a:lnTo>
                            <a:pt x="1863" y="397"/>
                          </a:lnTo>
                          <a:lnTo>
                            <a:pt x="1884" y="376"/>
                          </a:lnTo>
                          <a:lnTo>
                            <a:pt x="1907" y="359"/>
                          </a:lnTo>
                          <a:lnTo>
                            <a:pt x="1932" y="340"/>
                          </a:lnTo>
                          <a:lnTo>
                            <a:pt x="1954" y="323"/>
                          </a:lnTo>
                          <a:lnTo>
                            <a:pt x="1979" y="306"/>
                          </a:lnTo>
                          <a:lnTo>
                            <a:pt x="2004" y="291"/>
                          </a:lnTo>
                          <a:lnTo>
                            <a:pt x="2028" y="278"/>
                          </a:lnTo>
                          <a:lnTo>
                            <a:pt x="2053" y="262"/>
                          </a:lnTo>
                          <a:lnTo>
                            <a:pt x="2080" y="247"/>
                          </a:lnTo>
                          <a:lnTo>
                            <a:pt x="2104" y="236"/>
                          </a:lnTo>
                          <a:lnTo>
                            <a:pt x="2131" y="222"/>
                          </a:lnTo>
                          <a:lnTo>
                            <a:pt x="2158" y="213"/>
                          </a:lnTo>
                          <a:lnTo>
                            <a:pt x="2209" y="190"/>
                          </a:lnTo>
                          <a:lnTo>
                            <a:pt x="2260" y="173"/>
                          </a:lnTo>
                          <a:lnTo>
                            <a:pt x="2310" y="156"/>
                          </a:lnTo>
                          <a:lnTo>
                            <a:pt x="2357" y="143"/>
                          </a:lnTo>
                          <a:lnTo>
                            <a:pt x="2401" y="129"/>
                          </a:lnTo>
                          <a:lnTo>
                            <a:pt x="2441" y="120"/>
                          </a:lnTo>
                          <a:lnTo>
                            <a:pt x="2507" y="105"/>
                          </a:lnTo>
                          <a:lnTo>
                            <a:pt x="2568" y="95"/>
                          </a:lnTo>
                          <a:lnTo>
                            <a:pt x="255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8" name="Freeform 39">
                      <a:extLst>
                        <a:ext uri="{FF2B5EF4-FFF2-40B4-BE49-F238E27FC236}">
                          <a16:creationId xmlns:a16="http://schemas.microsoft.com/office/drawing/2014/main" id="{E61C72D7-7394-4704-BC5D-C078C8D0C2BB}"/>
                        </a:ext>
                      </a:extLst>
                    </p:cNvPr>
                    <p:cNvSpPr>
                      <a:spLocks noChangeAspect="1"/>
                    </p:cNvSpPr>
                    <p:nvPr/>
                  </p:nvSpPr>
                  <p:spPr bwMode="auto">
                    <a:xfrm>
                      <a:off x="4540" y="2736"/>
                      <a:ext cx="463" cy="624"/>
                    </a:xfrm>
                    <a:custGeom>
                      <a:avLst/>
                      <a:gdLst>
                        <a:gd name="T0" fmla="*/ 0 w 926"/>
                        <a:gd name="T1" fmla="*/ 18 h 1247"/>
                        <a:gd name="T2" fmla="*/ 197 w 926"/>
                        <a:gd name="T3" fmla="*/ 303 h 1247"/>
                        <a:gd name="T4" fmla="*/ 232 w 926"/>
                        <a:gd name="T5" fmla="*/ 312 h 1247"/>
                        <a:gd name="T6" fmla="*/ 14 w 926"/>
                        <a:gd name="T7" fmla="*/ 0 h 1247"/>
                        <a:gd name="T8" fmla="*/ 0 w 926"/>
                        <a:gd name="T9" fmla="*/ 18 h 1247"/>
                        <a:gd name="T10" fmla="*/ 0 w 926"/>
                        <a:gd name="T11" fmla="*/ 18 h 1247"/>
                        <a:gd name="T12" fmla="*/ 0 60000 65536"/>
                        <a:gd name="T13" fmla="*/ 0 60000 65536"/>
                        <a:gd name="T14" fmla="*/ 0 60000 65536"/>
                        <a:gd name="T15" fmla="*/ 0 60000 65536"/>
                        <a:gd name="T16" fmla="*/ 0 60000 65536"/>
                        <a:gd name="T17" fmla="*/ 0 60000 65536"/>
                        <a:gd name="T18" fmla="*/ 0 w 926"/>
                        <a:gd name="T19" fmla="*/ 0 h 1247"/>
                        <a:gd name="T20" fmla="*/ 926 w 926"/>
                        <a:gd name="T21" fmla="*/ 1247 h 1247"/>
                      </a:gdLst>
                      <a:ahLst/>
                      <a:cxnLst>
                        <a:cxn ang="T12">
                          <a:pos x="T0" y="T1"/>
                        </a:cxn>
                        <a:cxn ang="T13">
                          <a:pos x="T2" y="T3"/>
                        </a:cxn>
                        <a:cxn ang="T14">
                          <a:pos x="T4" y="T5"/>
                        </a:cxn>
                        <a:cxn ang="T15">
                          <a:pos x="T6" y="T7"/>
                        </a:cxn>
                        <a:cxn ang="T16">
                          <a:pos x="T8" y="T9"/>
                        </a:cxn>
                        <a:cxn ang="T17">
                          <a:pos x="T10" y="T11"/>
                        </a:cxn>
                      </a:cxnLst>
                      <a:rect l="T18" t="T19" r="T20" b="T21"/>
                      <a:pathLst>
                        <a:path w="926" h="1247">
                          <a:moveTo>
                            <a:pt x="0" y="70"/>
                          </a:moveTo>
                          <a:lnTo>
                            <a:pt x="785" y="1209"/>
                          </a:lnTo>
                          <a:lnTo>
                            <a:pt x="926" y="1247"/>
                          </a:lnTo>
                          <a:lnTo>
                            <a:pt x="57" y="0"/>
                          </a:lnTo>
                          <a:lnTo>
                            <a:pt x="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9" name="Freeform 40">
                      <a:extLst>
                        <a:ext uri="{FF2B5EF4-FFF2-40B4-BE49-F238E27FC236}">
                          <a16:creationId xmlns:a16="http://schemas.microsoft.com/office/drawing/2014/main" id="{2937E27C-6A35-404B-8F5D-94210CC33FB6}"/>
                        </a:ext>
                      </a:extLst>
                    </p:cNvPr>
                    <p:cNvSpPr>
                      <a:spLocks noChangeAspect="1"/>
                    </p:cNvSpPr>
                    <p:nvPr/>
                  </p:nvSpPr>
                  <p:spPr bwMode="auto">
                    <a:xfrm>
                      <a:off x="3231" y="3219"/>
                      <a:ext cx="1776" cy="840"/>
                    </a:xfrm>
                    <a:custGeom>
                      <a:avLst/>
                      <a:gdLst>
                        <a:gd name="T0" fmla="*/ 194 w 3552"/>
                        <a:gd name="T1" fmla="*/ 420 h 1681"/>
                        <a:gd name="T2" fmla="*/ 222 w 3552"/>
                        <a:gd name="T3" fmla="*/ 411 h 1681"/>
                        <a:gd name="T4" fmla="*/ 262 w 3552"/>
                        <a:gd name="T5" fmla="*/ 400 h 1681"/>
                        <a:gd name="T6" fmla="*/ 309 w 3552"/>
                        <a:gd name="T7" fmla="*/ 388 h 1681"/>
                        <a:gd name="T8" fmla="*/ 360 w 3552"/>
                        <a:gd name="T9" fmla="*/ 378 h 1681"/>
                        <a:gd name="T10" fmla="*/ 530 w 3552"/>
                        <a:gd name="T11" fmla="*/ 381 h 1681"/>
                        <a:gd name="T12" fmla="*/ 600 w 3552"/>
                        <a:gd name="T13" fmla="*/ 394 h 1681"/>
                        <a:gd name="T14" fmla="*/ 616 w 3552"/>
                        <a:gd name="T15" fmla="*/ 369 h 1681"/>
                        <a:gd name="T16" fmla="*/ 644 w 3552"/>
                        <a:gd name="T17" fmla="*/ 327 h 1681"/>
                        <a:gd name="T18" fmla="*/ 667 w 3552"/>
                        <a:gd name="T19" fmla="*/ 293 h 1681"/>
                        <a:gd name="T20" fmla="*/ 680 w 3552"/>
                        <a:gd name="T21" fmla="*/ 276 h 1681"/>
                        <a:gd name="T22" fmla="*/ 690 w 3552"/>
                        <a:gd name="T23" fmla="*/ 263 h 1681"/>
                        <a:gd name="T24" fmla="*/ 701 w 3552"/>
                        <a:gd name="T25" fmla="*/ 251 h 1681"/>
                        <a:gd name="T26" fmla="*/ 711 w 3552"/>
                        <a:gd name="T27" fmla="*/ 239 h 1681"/>
                        <a:gd name="T28" fmla="*/ 721 w 3552"/>
                        <a:gd name="T29" fmla="*/ 227 h 1681"/>
                        <a:gd name="T30" fmla="*/ 731 w 3552"/>
                        <a:gd name="T31" fmla="*/ 216 h 1681"/>
                        <a:gd name="T32" fmla="*/ 742 w 3552"/>
                        <a:gd name="T33" fmla="*/ 206 h 1681"/>
                        <a:gd name="T34" fmla="*/ 755 w 3552"/>
                        <a:gd name="T35" fmla="*/ 195 h 1681"/>
                        <a:gd name="T36" fmla="*/ 774 w 3552"/>
                        <a:gd name="T37" fmla="*/ 182 h 1681"/>
                        <a:gd name="T38" fmla="*/ 792 w 3552"/>
                        <a:gd name="T39" fmla="*/ 171 h 1681"/>
                        <a:gd name="T40" fmla="*/ 810 w 3552"/>
                        <a:gd name="T41" fmla="*/ 161 h 1681"/>
                        <a:gd name="T42" fmla="*/ 841 w 3552"/>
                        <a:gd name="T43" fmla="*/ 146 h 1681"/>
                        <a:gd name="T44" fmla="*/ 866 w 3552"/>
                        <a:gd name="T45" fmla="*/ 137 h 1681"/>
                        <a:gd name="T46" fmla="*/ 835 w 3552"/>
                        <a:gd name="T47" fmla="*/ 76 h 1681"/>
                        <a:gd name="T48" fmla="*/ 833 w 3552"/>
                        <a:gd name="T49" fmla="*/ 126 h 1681"/>
                        <a:gd name="T50" fmla="*/ 812 w 3552"/>
                        <a:gd name="T51" fmla="*/ 136 h 1681"/>
                        <a:gd name="T52" fmla="*/ 783 w 3552"/>
                        <a:gd name="T53" fmla="*/ 151 h 1681"/>
                        <a:gd name="T54" fmla="*/ 767 w 3552"/>
                        <a:gd name="T55" fmla="*/ 160 h 1681"/>
                        <a:gd name="T56" fmla="*/ 751 w 3552"/>
                        <a:gd name="T57" fmla="*/ 170 h 1681"/>
                        <a:gd name="T58" fmla="*/ 735 w 3552"/>
                        <a:gd name="T59" fmla="*/ 182 h 1681"/>
                        <a:gd name="T60" fmla="*/ 719 w 3552"/>
                        <a:gd name="T61" fmla="*/ 194 h 1681"/>
                        <a:gd name="T62" fmla="*/ 703 w 3552"/>
                        <a:gd name="T63" fmla="*/ 209 h 1681"/>
                        <a:gd name="T64" fmla="*/ 689 w 3552"/>
                        <a:gd name="T65" fmla="*/ 224 h 1681"/>
                        <a:gd name="T66" fmla="*/ 681 w 3552"/>
                        <a:gd name="T67" fmla="*/ 234 h 1681"/>
                        <a:gd name="T68" fmla="*/ 673 w 3552"/>
                        <a:gd name="T69" fmla="*/ 244 h 1681"/>
                        <a:gd name="T70" fmla="*/ 665 w 3552"/>
                        <a:gd name="T71" fmla="*/ 255 h 1681"/>
                        <a:gd name="T72" fmla="*/ 633 w 3552"/>
                        <a:gd name="T73" fmla="*/ 299 h 1681"/>
                        <a:gd name="T74" fmla="*/ 608 w 3552"/>
                        <a:gd name="T75" fmla="*/ 338 h 1681"/>
                        <a:gd name="T76" fmla="*/ 589 w 3552"/>
                        <a:gd name="T77" fmla="*/ 369 h 1681"/>
                        <a:gd name="T78" fmla="*/ 562 w 3552"/>
                        <a:gd name="T79" fmla="*/ 360 h 1681"/>
                        <a:gd name="T80" fmla="*/ 521 w 3552"/>
                        <a:gd name="T81" fmla="*/ 350 h 1681"/>
                        <a:gd name="T82" fmla="*/ 445 w 3552"/>
                        <a:gd name="T83" fmla="*/ 343 h 1681"/>
                        <a:gd name="T84" fmla="*/ 330 w 3552"/>
                        <a:gd name="T85" fmla="*/ 354 h 1681"/>
                        <a:gd name="T86" fmla="*/ 275 w 3552"/>
                        <a:gd name="T87" fmla="*/ 367 h 1681"/>
                        <a:gd name="T88" fmla="*/ 230 w 3552"/>
                        <a:gd name="T89" fmla="*/ 378 h 1681"/>
                        <a:gd name="T90" fmla="*/ 38 w 3552"/>
                        <a:gd name="T91" fmla="*/ 32 h 1681"/>
                        <a:gd name="T92" fmla="*/ 64 w 3552"/>
                        <a:gd name="T93" fmla="*/ 0 h 16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52"/>
                        <a:gd name="T142" fmla="*/ 0 h 1681"/>
                        <a:gd name="T143" fmla="*/ 3552 w 3552"/>
                        <a:gd name="T144" fmla="*/ 1681 h 16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52" h="1681">
                          <a:moveTo>
                            <a:pt x="256" y="0"/>
                          </a:moveTo>
                          <a:lnTo>
                            <a:pt x="0" y="68"/>
                          </a:lnTo>
                          <a:lnTo>
                            <a:pt x="773" y="1681"/>
                          </a:lnTo>
                          <a:lnTo>
                            <a:pt x="794" y="1675"/>
                          </a:lnTo>
                          <a:lnTo>
                            <a:pt x="849" y="1658"/>
                          </a:lnTo>
                          <a:lnTo>
                            <a:pt x="889" y="1645"/>
                          </a:lnTo>
                          <a:lnTo>
                            <a:pt x="935" y="1631"/>
                          </a:lnTo>
                          <a:lnTo>
                            <a:pt x="986" y="1616"/>
                          </a:lnTo>
                          <a:lnTo>
                            <a:pt x="1045" y="1601"/>
                          </a:lnTo>
                          <a:lnTo>
                            <a:pt x="1104" y="1586"/>
                          </a:lnTo>
                          <a:lnTo>
                            <a:pt x="1169" y="1571"/>
                          </a:lnTo>
                          <a:lnTo>
                            <a:pt x="1235" y="1555"/>
                          </a:lnTo>
                          <a:lnTo>
                            <a:pt x="1304" y="1540"/>
                          </a:lnTo>
                          <a:lnTo>
                            <a:pt x="1372" y="1529"/>
                          </a:lnTo>
                          <a:lnTo>
                            <a:pt x="1440" y="1515"/>
                          </a:lnTo>
                          <a:lnTo>
                            <a:pt x="1575" y="1498"/>
                          </a:lnTo>
                          <a:lnTo>
                            <a:pt x="1853" y="1498"/>
                          </a:lnTo>
                          <a:lnTo>
                            <a:pt x="2119" y="1527"/>
                          </a:lnTo>
                          <a:lnTo>
                            <a:pt x="2231" y="1544"/>
                          </a:lnTo>
                          <a:lnTo>
                            <a:pt x="2321" y="1559"/>
                          </a:lnTo>
                          <a:lnTo>
                            <a:pt x="2400" y="1576"/>
                          </a:lnTo>
                          <a:lnTo>
                            <a:pt x="2416" y="1550"/>
                          </a:lnTo>
                          <a:lnTo>
                            <a:pt x="2435" y="1517"/>
                          </a:lnTo>
                          <a:lnTo>
                            <a:pt x="2463" y="1477"/>
                          </a:lnTo>
                          <a:lnTo>
                            <a:pt x="2494" y="1426"/>
                          </a:lnTo>
                          <a:lnTo>
                            <a:pt x="2532" y="1371"/>
                          </a:lnTo>
                          <a:lnTo>
                            <a:pt x="2573" y="1308"/>
                          </a:lnTo>
                          <a:lnTo>
                            <a:pt x="2619" y="1242"/>
                          </a:lnTo>
                          <a:lnTo>
                            <a:pt x="2644" y="1207"/>
                          </a:lnTo>
                          <a:lnTo>
                            <a:pt x="2668" y="1173"/>
                          </a:lnTo>
                          <a:lnTo>
                            <a:pt x="2695" y="1139"/>
                          </a:lnTo>
                          <a:lnTo>
                            <a:pt x="2706" y="1122"/>
                          </a:lnTo>
                          <a:lnTo>
                            <a:pt x="2720" y="1105"/>
                          </a:lnTo>
                          <a:lnTo>
                            <a:pt x="2733" y="1088"/>
                          </a:lnTo>
                          <a:lnTo>
                            <a:pt x="2746" y="1070"/>
                          </a:lnTo>
                          <a:lnTo>
                            <a:pt x="2760" y="1053"/>
                          </a:lnTo>
                          <a:lnTo>
                            <a:pt x="2773" y="1036"/>
                          </a:lnTo>
                          <a:lnTo>
                            <a:pt x="2786" y="1021"/>
                          </a:lnTo>
                          <a:lnTo>
                            <a:pt x="2801" y="1004"/>
                          </a:lnTo>
                          <a:lnTo>
                            <a:pt x="2815" y="987"/>
                          </a:lnTo>
                          <a:lnTo>
                            <a:pt x="2828" y="972"/>
                          </a:lnTo>
                          <a:lnTo>
                            <a:pt x="2843" y="956"/>
                          </a:lnTo>
                          <a:lnTo>
                            <a:pt x="2857" y="941"/>
                          </a:lnTo>
                          <a:lnTo>
                            <a:pt x="2870" y="924"/>
                          </a:lnTo>
                          <a:lnTo>
                            <a:pt x="2883" y="909"/>
                          </a:lnTo>
                          <a:lnTo>
                            <a:pt x="2896" y="896"/>
                          </a:lnTo>
                          <a:lnTo>
                            <a:pt x="2912" y="880"/>
                          </a:lnTo>
                          <a:lnTo>
                            <a:pt x="2923" y="867"/>
                          </a:lnTo>
                          <a:lnTo>
                            <a:pt x="2938" y="854"/>
                          </a:lnTo>
                          <a:lnTo>
                            <a:pt x="2952" y="840"/>
                          </a:lnTo>
                          <a:lnTo>
                            <a:pt x="2965" y="827"/>
                          </a:lnTo>
                          <a:lnTo>
                            <a:pt x="2978" y="816"/>
                          </a:lnTo>
                          <a:lnTo>
                            <a:pt x="2992" y="804"/>
                          </a:lnTo>
                          <a:lnTo>
                            <a:pt x="3018" y="783"/>
                          </a:lnTo>
                          <a:lnTo>
                            <a:pt x="3043" y="764"/>
                          </a:lnTo>
                          <a:lnTo>
                            <a:pt x="3069" y="747"/>
                          </a:lnTo>
                          <a:lnTo>
                            <a:pt x="3094" y="730"/>
                          </a:lnTo>
                          <a:lnTo>
                            <a:pt x="3119" y="715"/>
                          </a:lnTo>
                          <a:lnTo>
                            <a:pt x="3144" y="700"/>
                          </a:lnTo>
                          <a:lnTo>
                            <a:pt x="3168" y="684"/>
                          </a:lnTo>
                          <a:lnTo>
                            <a:pt x="3191" y="671"/>
                          </a:lnTo>
                          <a:lnTo>
                            <a:pt x="3214" y="658"/>
                          </a:lnTo>
                          <a:lnTo>
                            <a:pt x="3237" y="646"/>
                          </a:lnTo>
                          <a:lnTo>
                            <a:pt x="3282" y="624"/>
                          </a:lnTo>
                          <a:lnTo>
                            <a:pt x="3324" y="605"/>
                          </a:lnTo>
                          <a:lnTo>
                            <a:pt x="3364" y="587"/>
                          </a:lnTo>
                          <a:lnTo>
                            <a:pt x="3400" y="572"/>
                          </a:lnTo>
                          <a:lnTo>
                            <a:pt x="3434" y="561"/>
                          </a:lnTo>
                          <a:lnTo>
                            <a:pt x="3463" y="551"/>
                          </a:lnTo>
                          <a:lnTo>
                            <a:pt x="3510" y="536"/>
                          </a:lnTo>
                          <a:lnTo>
                            <a:pt x="3552" y="525"/>
                          </a:lnTo>
                          <a:lnTo>
                            <a:pt x="3339" y="304"/>
                          </a:lnTo>
                          <a:lnTo>
                            <a:pt x="3241" y="365"/>
                          </a:lnTo>
                          <a:lnTo>
                            <a:pt x="3377" y="487"/>
                          </a:lnTo>
                          <a:lnTo>
                            <a:pt x="3330" y="506"/>
                          </a:lnTo>
                          <a:lnTo>
                            <a:pt x="3305" y="517"/>
                          </a:lnTo>
                          <a:lnTo>
                            <a:pt x="3277" y="530"/>
                          </a:lnTo>
                          <a:lnTo>
                            <a:pt x="3246" y="546"/>
                          </a:lnTo>
                          <a:lnTo>
                            <a:pt x="3210" y="565"/>
                          </a:lnTo>
                          <a:lnTo>
                            <a:pt x="3172" y="584"/>
                          </a:lnTo>
                          <a:lnTo>
                            <a:pt x="3130" y="605"/>
                          </a:lnTo>
                          <a:lnTo>
                            <a:pt x="3109" y="618"/>
                          </a:lnTo>
                          <a:lnTo>
                            <a:pt x="3090" y="629"/>
                          </a:lnTo>
                          <a:lnTo>
                            <a:pt x="3068" y="643"/>
                          </a:lnTo>
                          <a:lnTo>
                            <a:pt x="3047" y="656"/>
                          </a:lnTo>
                          <a:lnTo>
                            <a:pt x="3026" y="669"/>
                          </a:lnTo>
                          <a:lnTo>
                            <a:pt x="3003" y="683"/>
                          </a:lnTo>
                          <a:lnTo>
                            <a:pt x="2982" y="698"/>
                          </a:lnTo>
                          <a:lnTo>
                            <a:pt x="2961" y="713"/>
                          </a:lnTo>
                          <a:lnTo>
                            <a:pt x="2938" y="728"/>
                          </a:lnTo>
                          <a:lnTo>
                            <a:pt x="2916" y="745"/>
                          </a:lnTo>
                          <a:lnTo>
                            <a:pt x="2896" y="762"/>
                          </a:lnTo>
                          <a:lnTo>
                            <a:pt x="2874" y="778"/>
                          </a:lnTo>
                          <a:lnTo>
                            <a:pt x="2855" y="797"/>
                          </a:lnTo>
                          <a:lnTo>
                            <a:pt x="2832" y="816"/>
                          </a:lnTo>
                          <a:lnTo>
                            <a:pt x="2811" y="839"/>
                          </a:lnTo>
                          <a:lnTo>
                            <a:pt x="2790" y="861"/>
                          </a:lnTo>
                          <a:lnTo>
                            <a:pt x="2767" y="884"/>
                          </a:lnTo>
                          <a:lnTo>
                            <a:pt x="2756" y="897"/>
                          </a:lnTo>
                          <a:lnTo>
                            <a:pt x="2744" y="911"/>
                          </a:lnTo>
                          <a:lnTo>
                            <a:pt x="2733" y="924"/>
                          </a:lnTo>
                          <a:lnTo>
                            <a:pt x="2724" y="937"/>
                          </a:lnTo>
                          <a:lnTo>
                            <a:pt x="2712" y="951"/>
                          </a:lnTo>
                          <a:lnTo>
                            <a:pt x="2701" y="964"/>
                          </a:lnTo>
                          <a:lnTo>
                            <a:pt x="2689" y="979"/>
                          </a:lnTo>
                          <a:lnTo>
                            <a:pt x="2678" y="993"/>
                          </a:lnTo>
                          <a:lnTo>
                            <a:pt x="2666" y="1008"/>
                          </a:lnTo>
                          <a:lnTo>
                            <a:pt x="2657" y="1021"/>
                          </a:lnTo>
                          <a:lnTo>
                            <a:pt x="2613" y="1080"/>
                          </a:lnTo>
                          <a:lnTo>
                            <a:pt x="2571" y="1139"/>
                          </a:lnTo>
                          <a:lnTo>
                            <a:pt x="2532" y="1196"/>
                          </a:lnTo>
                          <a:lnTo>
                            <a:pt x="2495" y="1253"/>
                          </a:lnTo>
                          <a:lnTo>
                            <a:pt x="2463" y="1304"/>
                          </a:lnTo>
                          <a:lnTo>
                            <a:pt x="2431" y="1354"/>
                          </a:lnTo>
                          <a:lnTo>
                            <a:pt x="2406" y="1394"/>
                          </a:lnTo>
                          <a:lnTo>
                            <a:pt x="2370" y="1457"/>
                          </a:lnTo>
                          <a:lnTo>
                            <a:pt x="2355" y="1479"/>
                          </a:lnTo>
                          <a:lnTo>
                            <a:pt x="2338" y="1472"/>
                          </a:lnTo>
                          <a:lnTo>
                            <a:pt x="2283" y="1453"/>
                          </a:lnTo>
                          <a:lnTo>
                            <a:pt x="2245" y="1441"/>
                          </a:lnTo>
                          <a:lnTo>
                            <a:pt x="2197" y="1428"/>
                          </a:lnTo>
                          <a:lnTo>
                            <a:pt x="2144" y="1415"/>
                          </a:lnTo>
                          <a:lnTo>
                            <a:pt x="2083" y="1403"/>
                          </a:lnTo>
                          <a:lnTo>
                            <a:pt x="2016" y="1392"/>
                          </a:lnTo>
                          <a:lnTo>
                            <a:pt x="1944" y="1382"/>
                          </a:lnTo>
                          <a:lnTo>
                            <a:pt x="1783" y="1373"/>
                          </a:lnTo>
                          <a:lnTo>
                            <a:pt x="1604" y="1377"/>
                          </a:lnTo>
                          <a:lnTo>
                            <a:pt x="1412" y="1401"/>
                          </a:lnTo>
                          <a:lnTo>
                            <a:pt x="1317" y="1418"/>
                          </a:lnTo>
                          <a:lnTo>
                            <a:pt x="1233" y="1437"/>
                          </a:lnTo>
                          <a:lnTo>
                            <a:pt x="1161" y="1453"/>
                          </a:lnTo>
                          <a:lnTo>
                            <a:pt x="1098" y="1468"/>
                          </a:lnTo>
                          <a:lnTo>
                            <a:pt x="1041" y="1481"/>
                          </a:lnTo>
                          <a:lnTo>
                            <a:pt x="996" y="1495"/>
                          </a:lnTo>
                          <a:lnTo>
                            <a:pt x="923" y="1515"/>
                          </a:lnTo>
                          <a:lnTo>
                            <a:pt x="851" y="1544"/>
                          </a:lnTo>
                          <a:lnTo>
                            <a:pt x="838" y="1555"/>
                          </a:lnTo>
                          <a:lnTo>
                            <a:pt x="152" y="129"/>
                          </a:lnTo>
                          <a:lnTo>
                            <a:pt x="294" y="93"/>
                          </a:lnTo>
                          <a:lnTo>
                            <a:pt x="25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0" name="Freeform 41">
                      <a:extLst>
                        <a:ext uri="{FF2B5EF4-FFF2-40B4-BE49-F238E27FC236}">
                          <a16:creationId xmlns:a16="http://schemas.microsoft.com/office/drawing/2014/main" id="{238E079A-0CC9-4457-A3D7-D6437AA33346}"/>
                        </a:ext>
                      </a:extLst>
                    </p:cNvPr>
                    <p:cNvSpPr>
                      <a:spLocks noChangeAspect="1"/>
                    </p:cNvSpPr>
                    <p:nvPr/>
                  </p:nvSpPr>
                  <p:spPr bwMode="auto">
                    <a:xfrm>
                      <a:off x="3182" y="3347"/>
                      <a:ext cx="406" cy="780"/>
                    </a:xfrm>
                    <a:custGeom>
                      <a:avLst/>
                      <a:gdLst>
                        <a:gd name="T0" fmla="*/ 67 w 811"/>
                        <a:gd name="T1" fmla="*/ 0 h 1559"/>
                        <a:gd name="T2" fmla="*/ 0 w 811"/>
                        <a:gd name="T3" fmla="*/ 23 h 1559"/>
                        <a:gd name="T4" fmla="*/ 173 w 811"/>
                        <a:gd name="T5" fmla="*/ 390 h 1559"/>
                        <a:gd name="T6" fmla="*/ 203 w 811"/>
                        <a:gd name="T7" fmla="*/ 382 h 1559"/>
                        <a:gd name="T8" fmla="*/ 36 w 811"/>
                        <a:gd name="T9" fmla="*/ 35 h 1559"/>
                        <a:gd name="T10" fmla="*/ 80 w 811"/>
                        <a:gd name="T11" fmla="*/ 21 h 1559"/>
                        <a:gd name="T12" fmla="*/ 67 w 811"/>
                        <a:gd name="T13" fmla="*/ 0 h 1559"/>
                        <a:gd name="T14" fmla="*/ 67 w 811"/>
                        <a:gd name="T15" fmla="*/ 0 h 1559"/>
                        <a:gd name="T16" fmla="*/ 0 60000 65536"/>
                        <a:gd name="T17" fmla="*/ 0 60000 65536"/>
                        <a:gd name="T18" fmla="*/ 0 60000 65536"/>
                        <a:gd name="T19" fmla="*/ 0 60000 65536"/>
                        <a:gd name="T20" fmla="*/ 0 60000 65536"/>
                        <a:gd name="T21" fmla="*/ 0 60000 65536"/>
                        <a:gd name="T22" fmla="*/ 0 60000 65536"/>
                        <a:gd name="T23" fmla="*/ 0 60000 65536"/>
                        <a:gd name="T24" fmla="*/ 0 w 811"/>
                        <a:gd name="T25" fmla="*/ 0 h 1559"/>
                        <a:gd name="T26" fmla="*/ 811 w 811"/>
                        <a:gd name="T27" fmla="*/ 1559 h 15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1" h="1559">
                          <a:moveTo>
                            <a:pt x="266" y="0"/>
                          </a:moveTo>
                          <a:lnTo>
                            <a:pt x="0" y="91"/>
                          </a:lnTo>
                          <a:lnTo>
                            <a:pt x="690" y="1559"/>
                          </a:lnTo>
                          <a:lnTo>
                            <a:pt x="811" y="1528"/>
                          </a:lnTo>
                          <a:lnTo>
                            <a:pt x="144" y="137"/>
                          </a:lnTo>
                          <a:lnTo>
                            <a:pt x="317" y="83"/>
                          </a:lnTo>
                          <a:lnTo>
                            <a:pt x="26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1" name="Freeform 42">
                      <a:extLst>
                        <a:ext uri="{FF2B5EF4-FFF2-40B4-BE49-F238E27FC236}">
                          <a16:creationId xmlns:a16="http://schemas.microsoft.com/office/drawing/2014/main" id="{ED3DF08B-2AF9-45B1-A385-5203321CDA7F}"/>
                        </a:ext>
                      </a:extLst>
                    </p:cNvPr>
                    <p:cNvSpPr>
                      <a:spLocks noChangeAspect="1"/>
                    </p:cNvSpPr>
                    <p:nvPr/>
                  </p:nvSpPr>
                  <p:spPr bwMode="auto">
                    <a:xfrm>
                      <a:off x="4016" y="3119"/>
                      <a:ext cx="403" cy="804"/>
                    </a:xfrm>
                    <a:custGeom>
                      <a:avLst/>
                      <a:gdLst>
                        <a:gd name="T0" fmla="*/ 25 w 806"/>
                        <a:gd name="T1" fmla="*/ 0 h 1607"/>
                        <a:gd name="T2" fmla="*/ 202 w 806"/>
                        <a:gd name="T3" fmla="*/ 377 h 1607"/>
                        <a:gd name="T4" fmla="*/ 187 w 806"/>
                        <a:gd name="T5" fmla="*/ 402 h 1607"/>
                        <a:gd name="T6" fmla="*/ 0 w 806"/>
                        <a:gd name="T7" fmla="*/ 4 h 1607"/>
                        <a:gd name="T8" fmla="*/ 25 w 806"/>
                        <a:gd name="T9" fmla="*/ 0 h 1607"/>
                        <a:gd name="T10" fmla="*/ 25 w 806"/>
                        <a:gd name="T11" fmla="*/ 0 h 1607"/>
                        <a:gd name="T12" fmla="*/ 0 60000 65536"/>
                        <a:gd name="T13" fmla="*/ 0 60000 65536"/>
                        <a:gd name="T14" fmla="*/ 0 60000 65536"/>
                        <a:gd name="T15" fmla="*/ 0 60000 65536"/>
                        <a:gd name="T16" fmla="*/ 0 60000 65536"/>
                        <a:gd name="T17" fmla="*/ 0 60000 65536"/>
                        <a:gd name="T18" fmla="*/ 0 w 806"/>
                        <a:gd name="T19" fmla="*/ 0 h 1607"/>
                        <a:gd name="T20" fmla="*/ 806 w 806"/>
                        <a:gd name="T21" fmla="*/ 1607 h 1607"/>
                      </a:gdLst>
                      <a:ahLst/>
                      <a:cxnLst>
                        <a:cxn ang="T12">
                          <a:pos x="T0" y="T1"/>
                        </a:cxn>
                        <a:cxn ang="T13">
                          <a:pos x="T2" y="T3"/>
                        </a:cxn>
                        <a:cxn ang="T14">
                          <a:pos x="T4" y="T5"/>
                        </a:cxn>
                        <a:cxn ang="T15">
                          <a:pos x="T6" y="T7"/>
                        </a:cxn>
                        <a:cxn ang="T16">
                          <a:pos x="T8" y="T9"/>
                        </a:cxn>
                        <a:cxn ang="T17">
                          <a:pos x="T10" y="T11"/>
                        </a:cxn>
                      </a:cxnLst>
                      <a:rect l="T18" t="T19" r="T20" b="T21"/>
                      <a:pathLst>
                        <a:path w="806" h="1607">
                          <a:moveTo>
                            <a:pt x="99" y="0"/>
                          </a:moveTo>
                          <a:lnTo>
                            <a:pt x="806" y="1508"/>
                          </a:lnTo>
                          <a:lnTo>
                            <a:pt x="747" y="1607"/>
                          </a:lnTo>
                          <a:lnTo>
                            <a:pt x="0" y="15"/>
                          </a:lnTo>
                          <a:lnTo>
                            <a:pt x="9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2" name="Freeform 43">
                      <a:extLst>
                        <a:ext uri="{FF2B5EF4-FFF2-40B4-BE49-F238E27FC236}">
                          <a16:creationId xmlns:a16="http://schemas.microsoft.com/office/drawing/2014/main" id="{6C2ACACC-B0DC-4D0D-9978-DB0242098676}"/>
                        </a:ext>
                      </a:extLst>
                    </p:cNvPr>
                    <p:cNvSpPr>
                      <a:spLocks noChangeAspect="1"/>
                    </p:cNvSpPr>
                    <p:nvPr/>
                  </p:nvSpPr>
                  <p:spPr bwMode="auto">
                    <a:xfrm>
                      <a:off x="3528" y="3199"/>
                      <a:ext cx="704" cy="541"/>
                    </a:xfrm>
                    <a:custGeom>
                      <a:avLst/>
                      <a:gdLst>
                        <a:gd name="T0" fmla="*/ 0 w 1406"/>
                        <a:gd name="T1" fmla="*/ 18 h 1082"/>
                        <a:gd name="T2" fmla="*/ 11 w 1406"/>
                        <a:gd name="T3" fmla="*/ 15 h 1082"/>
                        <a:gd name="T4" fmla="*/ 24 w 1406"/>
                        <a:gd name="T5" fmla="*/ 12 h 1082"/>
                        <a:gd name="T6" fmla="*/ 41 w 1406"/>
                        <a:gd name="T7" fmla="*/ 8 h 1082"/>
                        <a:gd name="T8" fmla="*/ 62 w 1406"/>
                        <a:gd name="T9" fmla="*/ 4 h 1082"/>
                        <a:gd name="T10" fmla="*/ 84 w 1406"/>
                        <a:gd name="T11" fmla="*/ 2 h 1082"/>
                        <a:gd name="T12" fmla="*/ 137 w 1406"/>
                        <a:gd name="T13" fmla="*/ 0 h 1082"/>
                        <a:gd name="T14" fmla="*/ 183 w 1406"/>
                        <a:gd name="T15" fmla="*/ 4 h 1082"/>
                        <a:gd name="T16" fmla="*/ 215 w 1406"/>
                        <a:gd name="T17" fmla="*/ 12 h 1082"/>
                        <a:gd name="T18" fmla="*/ 225 w 1406"/>
                        <a:gd name="T19" fmla="*/ 17 h 1082"/>
                        <a:gd name="T20" fmla="*/ 232 w 1406"/>
                        <a:gd name="T21" fmla="*/ 20 h 1082"/>
                        <a:gd name="T22" fmla="*/ 238 w 1406"/>
                        <a:gd name="T23" fmla="*/ 23 h 1082"/>
                        <a:gd name="T24" fmla="*/ 353 w 1406"/>
                        <a:gd name="T25" fmla="*/ 271 h 1082"/>
                        <a:gd name="T26" fmla="*/ 338 w 1406"/>
                        <a:gd name="T27" fmla="*/ 268 h 1082"/>
                        <a:gd name="T28" fmla="*/ 323 w 1406"/>
                        <a:gd name="T29" fmla="*/ 265 h 1082"/>
                        <a:gd name="T30" fmla="*/ 304 w 1406"/>
                        <a:gd name="T31" fmla="*/ 261 h 1082"/>
                        <a:gd name="T32" fmla="*/ 283 w 1406"/>
                        <a:gd name="T33" fmla="*/ 257 h 1082"/>
                        <a:gd name="T34" fmla="*/ 261 w 1406"/>
                        <a:gd name="T35" fmla="*/ 253 h 1082"/>
                        <a:gd name="T36" fmla="*/ 239 w 1406"/>
                        <a:gd name="T37" fmla="*/ 252 h 1082"/>
                        <a:gd name="T38" fmla="*/ 219 w 1406"/>
                        <a:gd name="T39" fmla="*/ 251 h 1082"/>
                        <a:gd name="T40" fmla="*/ 145 w 1406"/>
                        <a:gd name="T41" fmla="*/ 259 h 1082"/>
                        <a:gd name="T42" fmla="*/ 119 w 1406"/>
                        <a:gd name="T43" fmla="*/ 263 h 1082"/>
                        <a:gd name="T44" fmla="*/ 109 w 1406"/>
                        <a:gd name="T45" fmla="*/ 265 h 1082"/>
                        <a:gd name="T46" fmla="*/ 0 w 1406"/>
                        <a:gd name="T47" fmla="*/ 18 h 1082"/>
                        <a:gd name="T48" fmla="*/ 0 w 1406"/>
                        <a:gd name="T49" fmla="*/ 18 h 10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06"/>
                        <a:gd name="T76" fmla="*/ 0 h 1082"/>
                        <a:gd name="T77" fmla="*/ 1406 w 1406"/>
                        <a:gd name="T78" fmla="*/ 1082 h 10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06" h="1082">
                          <a:moveTo>
                            <a:pt x="0" y="72"/>
                          </a:moveTo>
                          <a:lnTo>
                            <a:pt x="43" y="61"/>
                          </a:lnTo>
                          <a:lnTo>
                            <a:pt x="95" y="48"/>
                          </a:lnTo>
                          <a:lnTo>
                            <a:pt x="163" y="34"/>
                          </a:lnTo>
                          <a:lnTo>
                            <a:pt x="245" y="19"/>
                          </a:lnTo>
                          <a:lnTo>
                            <a:pt x="336" y="8"/>
                          </a:lnTo>
                          <a:lnTo>
                            <a:pt x="545" y="0"/>
                          </a:lnTo>
                          <a:lnTo>
                            <a:pt x="729" y="19"/>
                          </a:lnTo>
                          <a:lnTo>
                            <a:pt x="857" y="51"/>
                          </a:lnTo>
                          <a:lnTo>
                            <a:pt x="899" y="68"/>
                          </a:lnTo>
                          <a:lnTo>
                            <a:pt x="927" y="82"/>
                          </a:lnTo>
                          <a:lnTo>
                            <a:pt x="950" y="95"/>
                          </a:lnTo>
                          <a:lnTo>
                            <a:pt x="1406" y="1082"/>
                          </a:lnTo>
                          <a:lnTo>
                            <a:pt x="1351" y="1069"/>
                          </a:lnTo>
                          <a:lnTo>
                            <a:pt x="1290" y="1057"/>
                          </a:lnTo>
                          <a:lnTo>
                            <a:pt x="1214" y="1042"/>
                          </a:lnTo>
                          <a:lnTo>
                            <a:pt x="1131" y="1027"/>
                          </a:lnTo>
                          <a:lnTo>
                            <a:pt x="1041" y="1015"/>
                          </a:lnTo>
                          <a:lnTo>
                            <a:pt x="952" y="1008"/>
                          </a:lnTo>
                          <a:lnTo>
                            <a:pt x="872" y="1004"/>
                          </a:lnTo>
                          <a:lnTo>
                            <a:pt x="577" y="1033"/>
                          </a:lnTo>
                          <a:lnTo>
                            <a:pt x="475" y="1050"/>
                          </a:lnTo>
                          <a:lnTo>
                            <a:pt x="435" y="1057"/>
                          </a:lnTo>
                          <a:lnTo>
                            <a:pt x="0" y="72"/>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33" name="Freeform 44">
                      <a:extLst>
                        <a:ext uri="{FF2B5EF4-FFF2-40B4-BE49-F238E27FC236}">
                          <a16:creationId xmlns:a16="http://schemas.microsoft.com/office/drawing/2014/main" id="{4C7E3622-99DB-4FC9-BA03-D1D3E710351F}"/>
                        </a:ext>
                      </a:extLst>
                    </p:cNvPr>
                    <p:cNvSpPr>
                      <a:spLocks noChangeAspect="1"/>
                    </p:cNvSpPr>
                    <p:nvPr/>
                  </p:nvSpPr>
                  <p:spPr bwMode="auto">
                    <a:xfrm>
                      <a:off x="4140" y="2880"/>
                      <a:ext cx="619" cy="777"/>
                    </a:xfrm>
                    <a:custGeom>
                      <a:avLst/>
                      <a:gdLst>
                        <a:gd name="T0" fmla="*/ 3 w 1237"/>
                        <a:gd name="T1" fmla="*/ 131 h 1556"/>
                        <a:gd name="T2" fmla="*/ 8 w 1237"/>
                        <a:gd name="T3" fmla="*/ 124 h 1556"/>
                        <a:gd name="T4" fmla="*/ 16 w 1237"/>
                        <a:gd name="T5" fmla="*/ 113 h 1556"/>
                        <a:gd name="T6" fmla="*/ 22 w 1237"/>
                        <a:gd name="T7" fmla="*/ 107 h 1556"/>
                        <a:gd name="T8" fmla="*/ 27 w 1237"/>
                        <a:gd name="T9" fmla="*/ 100 h 1556"/>
                        <a:gd name="T10" fmla="*/ 34 w 1237"/>
                        <a:gd name="T11" fmla="*/ 93 h 1556"/>
                        <a:gd name="T12" fmla="*/ 40 w 1237"/>
                        <a:gd name="T13" fmla="*/ 86 h 1556"/>
                        <a:gd name="T14" fmla="*/ 47 w 1237"/>
                        <a:gd name="T15" fmla="*/ 79 h 1556"/>
                        <a:gd name="T16" fmla="*/ 54 w 1237"/>
                        <a:gd name="T17" fmla="*/ 71 h 1556"/>
                        <a:gd name="T18" fmla="*/ 61 w 1237"/>
                        <a:gd name="T19" fmla="*/ 64 h 1556"/>
                        <a:gd name="T20" fmla="*/ 68 w 1237"/>
                        <a:gd name="T21" fmla="*/ 58 h 1556"/>
                        <a:gd name="T22" fmla="*/ 75 w 1237"/>
                        <a:gd name="T23" fmla="*/ 51 h 1556"/>
                        <a:gd name="T24" fmla="*/ 83 w 1237"/>
                        <a:gd name="T25" fmla="*/ 46 h 1556"/>
                        <a:gd name="T26" fmla="*/ 98 w 1237"/>
                        <a:gd name="T27" fmla="*/ 37 h 1556"/>
                        <a:gd name="T28" fmla="*/ 114 w 1237"/>
                        <a:gd name="T29" fmla="*/ 28 h 1556"/>
                        <a:gd name="T30" fmla="*/ 131 w 1237"/>
                        <a:gd name="T31" fmla="*/ 20 h 1556"/>
                        <a:gd name="T32" fmla="*/ 147 w 1237"/>
                        <a:gd name="T33" fmla="*/ 12 h 1556"/>
                        <a:gd name="T34" fmla="*/ 161 w 1237"/>
                        <a:gd name="T35" fmla="*/ 7 h 1556"/>
                        <a:gd name="T36" fmla="*/ 182 w 1237"/>
                        <a:gd name="T37" fmla="*/ 0 h 1556"/>
                        <a:gd name="T38" fmla="*/ 306 w 1237"/>
                        <a:gd name="T39" fmla="*/ 191 h 1556"/>
                        <a:gd name="T40" fmla="*/ 292 w 1237"/>
                        <a:gd name="T41" fmla="*/ 200 h 1556"/>
                        <a:gd name="T42" fmla="*/ 277 w 1237"/>
                        <a:gd name="T43" fmla="*/ 209 h 1556"/>
                        <a:gd name="T44" fmla="*/ 261 w 1237"/>
                        <a:gd name="T45" fmla="*/ 219 h 1556"/>
                        <a:gd name="T46" fmla="*/ 244 w 1237"/>
                        <a:gd name="T47" fmla="*/ 230 h 1556"/>
                        <a:gd name="T48" fmla="*/ 228 w 1237"/>
                        <a:gd name="T49" fmla="*/ 242 h 1556"/>
                        <a:gd name="T50" fmla="*/ 215 w 1237"/>
                        <a:gd name="T51" fmla="*/ 253 h 1556"/>
                        <a:gd name="T52" fmla="*/ 205 w 1237"/>
                        <a:gd name="T53" fmla="*/ 264 h 1556"/>
                        <a:gd name="T54" fmla="*/ 199 w 1237"/>
                        <a:gd name="T55" fmla="*/ 271 h 1556"/>
                        <a:gd name="T56" fmla="*/ 187 w 1237"/>
                        <a:gd name="T57" fmla="*/ 289 h 1556"/>
                        <a:gd name="T58" fmla="*/ 174 w 1237"/>
                        <a:gd name="T59" fmla="*/ 311 h 1556"/>
                        <a:gd name="T60" fmla="*/ 161 w 1237"/>
                        <a:gd name="T61" fmla="*/ 333 h 1556"/>
                        <a:gd name="T62" fmla="*/ 149 w 1237"/>
                        <a:gd name="T63" fmla="*/ 354 h 1556"/>
                        <a:gd name="T64" fmla="*/ 140 w 1237"/>
                        <a:gd name="T65" fmla="*/ 372 h 1556"/>
                        <a:gd name="T66" fmla="*/ 131 w 1237"/>
                        <a:gd name="T67" fmla="*/ 388 h 1556"/>
                        <a:gd name="T68" fmla="*/ 0 w 1237"/>
                        <a:gd name="T69" fmla="*/ 134 h 1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7"/>
                        <a:gd name="T106" fmla="*/ 0 h 1556"/>
                        <a:gd name="T107" fmla="*/ 1237 w 1237"/>
                        <a:gd name="T108" fmla="*/ 1556 h 1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7" h="1556">
                          <a:moveTo>
                            <a:pt x="0" y="536"/>
                          </a:moveTo>
                          <a:lnTo>
                            <a:pt x="9" y="525"/>
                          </a:lnTo>
                          <a:lnTo>
                            <a:pt x="19" y="513"/>
                          </a:lnTo>
                          <a:lnTo>
                            <a:pt x="30" y="496"/>
                          </a:lnTo>
                          <a:lnTo>
                            <a:pt x="47" y="477"/>
                          </a:lnTo>
                          <a:lnTo>
                            <a:pt x="64" y="455"/>
                          </a:lnTo>
                          <a:lnTo>
                            <a:pt x="76" y="441"/>
                          </a:lnTo>
                          <a:lnTo>
                            <a:pt x="85" y="428"/>
                          </a:lnTo>
                          <a:lnTo>
                            <a:pt x="97" y="415"/>
                          </a:lnTo>
                          <a:lnTo>
                            <a:pt x="108" y="401"/>
                          </a:lnTo>
                          <a:lnTo>
                            <a:pt x="119" y="388"/>
                          </a:lnTo>
                          <a:lnTo>
                            <a:pt x="133" y="375"/>
                          </a:lnTo>
                          <a:lnTo>
                            <a:pt x="144" y="359"/>
                          </a:lnTo>
                          <a:lnTo>
                            <a:pt x="157" y="346"/>
                          </a:lnTo>
                          <a:lnTo>
                            <a:pt x="171" y="331"/>
                          </a:lnTo>
                          <a:lnTo>
                            <a:pt x="186" y="316"/>
                          </a:lnTo>
                          <a:lnTo>
                            <a:pt x="199" y="301"/>
                          </a:lnTo>
                          <a:lnTo>
                            <a:pt x="215" y="287"/>
                          </a:lnTo>
                          <a:lnTo>
                            <a:pt x="228" y="274"/>
                          </a:lnTo>
                          <a:lnTo>
                            <a:pt x="243" y="259"/>
                          </a:lnTo>
                          <a:lnTo>
                            <a:pt x="256" y="247"/>
                          </a:lnTo>
                          <a:lnTo>
                            <a:pt x="272" y="234"/>
                          </a:lnTo>
                          <a:lnTo>
                            <a:pt x="285" y="221"/>
                          </a:lnTo>
                          <a:lnTo>
                            <a:pt x="300" y="207"/>
                          </a:lnTo>
                          <a:lnTo>
                            <a:pt x="313" y="196"/>
                          </a:lnTo>
                          <a:lnTo>
                            <a:pt x="329" y="186"/>
                          </a:lnTo>
                          <a:lnTo>
                            <a:pt x="357" y="165"/>
                          </a:lnTo>
                          <a:lnTo>
                            <a:pt x="389" y="148"/>
                          </a:lnTo>
                          <a:lnTo>
                            <a:pt x="422" y="129"/>
                          </a:lnTo>
                          <a:lnTo>
                            <a:pt x="454" y="112"/>
                          </a:lnTo>
                          <a:lnTo>
                            <a:pt x="488" y="95"/>
                          </a:lnTo>
                          <a:lnTo>
                            <a:pt x="521" y="80"/>
                          </a:lnTo>
                          <a:lnTo>
                            <a:pt x="553" y="65"/>
                          </a:lnTo>
                          <a:lnTo>
                            <a:pt x="585" y="51"/>
                          </a:lnTo>
                          <a:lnTo>
                            <a:pt x="614" y="40"/>
                          </a:lnTo>
                          <a:lnTo>
                            <a:pt x="642" y="30"/>
                          </a:lnTo>
                          <a:lnTo>
                            <a:pt x="686" y="13"/>
                          </a:lnTo>
                          <a:lnTo>
                            <a:pt x="728" y="0"/>
                          </a:lnTo>
                          <a:lnTo>
                            <a:pt x="1237" y="759"/>
                          </a:lnTo>
                          <a:lnTo>
                            <a:pt x="1224" y="766"/>
                          </a:lnTo>
                          <a:lnTo>
                            <a:pt x="1188" y="787"/>
                          </a:lnTo>
                          <a:lnTo>
                            <a:pt x="1165" y="803"/>
                          </a:lnTo>
                          <a:lnTo>
                            <a:pt x="1136" y="818"/>
                          </a:lnTo>
                          <a:lnTo>
                            <a:pt x="1106" y="839"/>
                          </a:lnTo>
                          <a:lnTo>
                            <a:pt x="1074" y="858"/>
                          </a:lnTo>
                          <a:lnTo>
                            <a:pt x="1041" y="880"/>
                          </a:lnTo>
                          <a:lnTo>
                            <a:pt x="1007" y="901"/>
                          </a:lnTo>
                          <a:lnTo>
                            <a:pt x="975" y="924"/>
                          </a:lnTo>
                          <a:lnTo>
                            <a:pt x="941" y="949"/>
                          </a:lnTo>
                          <a:lnTo>
                            <a:pt x="910" y="972"/>
                          </a:lnTo>
                          <a:lnTo>
                            <a:pt x="884" y="995"/>
                          </a:lnTo>
                          <a:lnTo>
                            <a:pt x="857" y="1014"/>
                          </a:lnTo>
                          <a:lnTo>
                            <a:pt x="838" y="1036"/>
                          </a:lnTo>
                          <a:lnTo>
                            <a:pt x="817" y="1059"/>
                          </a:lnTo>
                          <a:lnTo>
                            <a:pt x="808" y="1073"/>
                          </a:lnTo>
                          <a:lnTo>
                            <a:pt x="796" y="1088"/>
                          </a:lnTo>
                          <a:lnTo>
                            <a:pt x="771" y="1122"/>
                          </a:lnTo>
                          <a:lnTo>
                            <a:pt x="747" y="1160"/>
                          </a:lnTo>
                          <a:lnTo>
                            <a:pt x="720" y="1202"/>
                          </a:lnTo>
                          <a:lnTo>
                            <a:pt x="694" y="1246"/>
                          </a:lnTo>
                          <a:lnTo>
                            <a:pt x="667" y="1289"/>
                          </a:lnTo>
                          <a:lnTo>
                            <a:pt x="642" y="1335"/>
                          </a:lnTo>
                          <a:lnTo>
                            <a:pt x="617" y="1377"/>
                          </a:lnTo>
                          <a:lnTo>
                            <a:pt x="595" y="1419"/>
                          </a:lnTo>
                          <a:lnTo>
                            <a:pt x="574" y="1455"/>
                          </a:lnTo>
                          <a:lnTo>
                            <a:pt x="557" y="1489"/>
                          </a:lnTo>
                          <a:lnTo>
                            <a:pt x="530" y="1537"/>
                          </a:lnTo>
                          <a:lnTo>
                            <a:pt x="521" y="1556"/>
                          </a:lnTo>
                          <a:lnTo>
                            <a:pt x="0" y="536"/>
                          </a:lnTo>
                          <a:close/>
                        </a:path>
                      </a:pathLst>
                    </a:custGeom>
                    <a:solidFill>
                      <a:srgbClr val="B8B8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pic>
                <p:nvPicPr>
                  <p:cNvPr id="16407" name="Picture 45" descr="bd05515_">
                    <a:extLst>
                      <a:ext uri="{FF2B5EF4-FFF2-40B4-BE49-F238E27FC236}">
                        <a16:creationId xmlns:a16="http://schemas.microsoft.com/office/drawing/2014/main" id="{66BCE739-8F6C-419A-8018-E48F08AEF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5873" b="48138"/>
                  <a:stretch>
                    <a:fillRect/>
                  </a:stretch>
                </p:blipFill>
                <p:spPr bwMode="auto">
                  <a:xfrm>
                    <a:off x="2208" y="3168"/>
                    <a:ext cx="1008"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08" name="Group 46">
                    <a:extLst>
                      <a:ext uri="{FF2B5EF4-FFF2-40B4-BE49-F238E27FC236}">
                        <a16:creationId xmlns:a16="http://schemas.microsoft.com/office/drawing/2014/main" id="{2F95E4BA-D50C-48B5-93F5-3288950274CD}"/>
                      </a:ext>
                    </a:extLst>
                  </p:cNvPr>
                  <p:cNvGrpSpPr>
                    <a:grpSpLocks noChangeAspect="1"/>
                  </p:cNvGrpSpPr>
                  <p:nvPr/>
                </p:nvGrpSpPr>
                <p:grpSpPr bwMode="auto">
                  <a:xfrm>
                    <a:off x="96" y="2160"/>
                    <a:ext cx="985" cy="981"/>
                    <a:chOff x="116" y="2140"/>
                    <a:chExt cx="1116" cy="1112"/>
                  </a:xfrm>
                </p:grpSpPr>
                <p:sp>
                  <p:nvSpPr>
                    <p:cNvPr id="16413" name="Rectangle 47">
                      <a:extLst>
                        <a:ext uri="{FF2B5EF4-FFF2-40B4-BE49-F238E27FC236}">
                          <a16:creationId xmlns:a16="http://schemas.microsoft.com/office/drawing/2014/main" id="{0B23333F-883A-4356-9445-8D3AFE0A51C9}"/>
                        </a:ext>
                      </a:extLst>
                    </p:cNvPr>
                    <p:cNvSpPr>
                      <a:spLocks noChangeAspect="1" noChangeArrowheads="1"/>
                    </p:cNvSpPr>
                    <p:nvPr/>
                  </p:nvSpPr>
                  <p:spPr bwMode="auto">
                    <a:xfrm>
                      <a:off x="116" y="2140"/>
                      <a:ext cx="1116" cy="1108"/>
                    </a:xfrm>
                    <a:prstGeom prst="rect">
                      <a:avLst/>
                    </a:prstGeom>
                    <a:solidFill>
                      <a:srgbClr val="A5FFCE"/>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4" name="Freeform 48">
                      <a:extLst>
                        <a:ext uri="{FF2B5EF4-FFF2-40B4-BE49-F238E27FC236}">
                          <a16:creationId xmlns:a16="http://schemas.microsoft.com/office/drawing/2014/main" id="{A3429EBA-298D-43A5-A303-759F60FEC7F0}"/>
                        </a:ext>
                      </a:extLst>
                    </p:cNvPr>
                    <p:cNvSpPr>
                      <a:spLocks noChangeAspect="1"/>
                    </p:cNvSpPr>
                    <p:nvPr/>
                  </p:nvSpPr>
                  <p:spPr bwMode="auto">
                    <a:xfrm>
                      <a:off x="116" y="2808"/>
                      <a:ext cx="896" cy="444"/>
                    </a:xfrm>
                    <a:custGeom>
                      <a:avLst/>
                      <a:gdLst>
                        <a:gd name="T0" fmla="*/ 2 w 1792"/>
                        <a:gd name="T1" fmla="*/ 127 h 888"/>
                        <a:gd name="T2" fmla="*/ 7 w 1792"/>
                        <a:gd name="T3" fmla="*/ 118 h 888"/>
                        <a:gd name="T4" fmla="*/ 15 w 1792"/>
                        <a:gd name="T5" fmla="*/ 105 h 888"/>
                        <a:gd name="T6" fmla="*/ 24 w 1792"/>
                        <a:gd name="T7" fmla="*/ 88 h 888"/>
                        <a:gd name="T8" fmla="*/ 33 w 1792"/>
                        <a:gd name="T9" fmla="*/ 71 h 888"/>
                        <a:gd name="T10" fmla="*/ 40 w 1792"/>
                        <a:gd name="T11" fmla="*/ 55 h 888"/>
                        <a:gd name="T12" fmla="*/ 46 w 1792"/>
                        <a:gd name="T13" fmla="*/ 42 h 888"/>
                        <a:gd name="T14" fmla="*/ 50 w 1792"/>
                        <a:gd name="T15" fmla="*/ 35 h 888"/>
                        <a:gd name="T16" fmla="*/ 162 w 1792"/>
                        <a:gd name="T17" fmla="*/ 0 h 888"/>
                        <a:gd name="T18" fmla="*/ 167 w 1792"/>
                        <a:gd name="T19" fmla="*/ 0 h 888"/>
                        <a:gd name="T20" fmla="*/ 178 w 1792"/>
                        <a:gd name="T21" fmla="*/ 0 h 888"/>
                        <a:gd name="T22" fmla="*/ 195 w 1792"/>
                        <a:gd name="T23" fmla="*/ 0 h 888"/>
                        <a:gd name="T24" fmla="*/ 213 w 1792"/>
                        <a:gd name="T25" fmla="*/ 1 h 888"/>
                        <a:gd name="T26" fmla="*/ 232 w 1792"/>
                        <a:gd name="T27" fmla="*/ 1 h 888"/>
                        <a:gd name="T28" fmla="*/ 249 w 1792"/>
                        <a:gd name="T29" fmla="*/ 1 h 888"/>
                        <a:gd name="T30" fmla="*/ 263 w 1792"/>
                        <a:gd name="T31" fmla="*/ 2 h 888"/>
                        <a:gd name="T32" fmla="*/ 270 w 1792"/>
                        <a:gd name="T33" fmla="*/ 2 h 888"/>
                        <a:gd name="T34" fmla="*/ 275 w 1792"/>
                        <a:gd name="T35" fmla="*/ 3 h 888"/>
                        <a:gd name="T36" fmla="*/ 283 w 1792"/>
                        <a:gd name="T37" fmla="*/ 5 h 888"/>
                        <a:gd name="T38" fmla="*/ 292 w 1792"/>
                        <a:gd name="T39" fmla="*/ 7 h 888"/>
                        <a:gd name="T40" fmla="*/ 302 w 1792"/>
                        <a:gd name="T41" fmla="*/ 10 h 888"/>
                        <a:gd name="T42" fmla="*/ 312 w 1792"/>
                        <a:gd name="T43" fmla="*/ 13 h 888"/>
                        <a:gd name="T44" fmla="*/ 321 w 1792"/>
                        <a:gd name="T45" fmla="*/ 14 h 888"/>
                        <a:gd name="T46" fmla="*/ 328 w 1792"/>
                        <a:gd name="T47" fmla="*/ 17 h 888"/>
                        <a:gd name="T48" fmla="*/ 333 w 1792"/>
                        <a:gd name="T49" fmla="*/ 18 h 888"/>
                        <a:gd name="T50" fmla="*/ 337 w 1792"/>
                        <a:gd name="T51" fmla="*/ 22 h 888"/>
                        <a:gd name="T52" fmla="*/ 345 w 1792"/>
                        <a:gd name="T53" fmla="*/ 29 h 888"/>
                        <a:gd name="T54" fmla="*/ 356 w 1792"/>
                        <a:gd name="T55" fmla="*/ 39 h 888"/>
                        <a:gd name="T56" fmla="*/ 369 w 1792"/>
                        <a:gd name="T57" fmla="*/ 51 h 888"/>
                        <a:gd name="T58" fmla="*/ 381 w 1792"/>
                        <a:gd name="T59" fmla="*/ 62 h 888"/>
                        <a:gd name="T60" fmla="*/ 391 w 1792"/>
                        <a:gd name="T61" fmla="*/ 73 h 888"/>
                        <a:gd name="T62" fmla="*/ 398 w 1792"/>
                        <a:gd name="T63" fmla="*/ 80 h 888"/>
                        <a:gd name="T64" fmla="*/ 400 w 1792"/>
                        <a:gd name="T65" fmla="*/ 82 h 888"/>
                        <a:gd name="T66" fmla="*/ 448 w 1792"/>
                        <a:gd name="T67" fmla="*/ 222 h 888"/>
                        <a:gd name="T68" fmla="*/ 0 w 1792"/>
                        <a:gd name="T69" fmla="*/ 130 h 8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2"/>
                        <a:gd name="T106" fmla="*/ 0 h 888"/>
                        <a:gd name="T107" fmla="*/ 1792 w 1792"/>
                        <a:gd name="T108" fmla="*/ 888 h 8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2" h="888">
                          <a:moveTo>
                            <a:pt x="0" y="520"/>
                          </a:moveTo>
                          <a:lnTo>
                            <a:pt x="8" y="511"/>
                          </a:lnTo>
                          <a:lnTo>
                            <a:pt x="18" y="495"/>
                          </a:lnTo>
                          <a:lnTo>
                            <a:pt x="30" y="473"/>
                          </a:lnTo>
                          <a:lnTo>
                            <a:pt x="45" y="446"/>
                          </a:lnTo>
                          <a:lnTo>
                            <a:pt x="61" y="417"/>
                          </a:lnTo>
                          <a:lnTo>
                            <a:pt x="77" y="384"/>
                          </a:lnTo>
                          <a:lnTo>
                            <a:pt x="95" y="351"/>
                          </a:lnTo>
                          <a:lnTo>
                            <a:pt x="112" y="315"/>
                          </a:lnTo>
                          <a:lnTo>
                            <a:pt x="129" y="282"/>
                          </a:lnTo>
                          <a:lnTo>
                            <a:pt x="145" y="248"/>
                          </a:lnTo>
                          <a:lnTo>
                            <a:pt x="160" y="218"/>
                          </a:lnTo>
                          <a:lnTo>
                            <a:pt x="173" y="191"/>
                          </a:lnTo>
                          <a:lnTo>
                            <a:pt x="183" y="168"/>
                          </a:lnTo>
                          <a:lnTo>
                            <a:pt x="193" y="150"/>
                          </a:lnTo>
                          <a:lnTo>
                            <a:pt x="197" y="139"/>
                          </a:lnTo>
                          <a:lnTo>
                            <a:pt x="200" y="135"/>
                          </a:lnTo>
                          <a:lnTo>
                            <a:pt x="648" y="0"/>
                          </a:lnTo>
                          <a:lnTo>
                            <a:pt x="652" y="0"/>
                          </a:lnTo>
                          <a:lnTo>
                            <a:pt x="665" y="0"/>
                          </a:lnTo>
                          <a:lnTo>
                            <a:pt x="685" y="0"/>
                          </a:lnTo>
                          <a:lnTo>
                            <a:pt x="711" y="0"/>
                          </a:lnTo>
                          <a:lnTo>
                            <a:pt x="742" y="0"/>
                          </a:lnTo>
                          <a:lnTo>
                            <a:pt x="777" y="0"/>
                          </a:lnTo>
                          <a:lnTo>
                            <a:pt x="814" y="1"/>
                          </a:lnTo>
                          <a:lnTo>
                            <a:pt x="852" y="1"/>
                          </a:lnTo>
                          <a:lnTo>
                            <a:pt x="891" y="1"/>
                          </a:lnTo>
                          <a:lnTo>
                            <a:pt x="929" y="2"/>
                          </a:lnTo>
                          <a:lnTo>
                            <a:pt x="966" y="2"/>
                          </a:lnTo>
                          <a:lnTo>
                            <a:pt x="999" y="3"/>
                          </a:lnTo>
                          <a:lnTo>
                            <a:pt x="1028" y="4"/>
                          </a:lnTo>
                          <a:lnTo>
                            <a:pt x="1052" y="5"/>
                          </a:lnTo>
                          <a:lnTo>
                            <a:pt x="1069" y="6"/>
                          </a:lnTo>
                          <a:lnTo>
                            <a:pt x="1080" y="8"/>
                          </a:lnTo>
                          <a:lnTo>
                            <a:pt x="1088" y="10"/>
                          </a:lnTo>
                          <a:lnTo>
                            <a:pt x="1098" y="12"/>
                          </a:lnTo>
                          <a:lnTo>
                            <a:pt x="1113" y="16"/>
                          </a:lnTo>
                          <a:lnTo>
                            <a:pt x="1129" y="20"/>
                          </a:lnTo>
                          <a:lnTo>
                            <a:pt x="1146" y="25"/>
                          </a:lnTo>
                          <a:lnTo>
                            <a:pt x="1166" y="29"/>
                          </a:lnTo>
                          <a:lnTo>
                            <a:pt x="1187" y="34"/>
                          </a:lnTo>
                          <a:lnTo>
                            <a:pt x="1208" y="40"/>
                          </a:lnTo>
                          <a:lnTo>
                            <a:pt x="1227" y="46"/>
                          </a:lnTo>
                          <a:lnTo>
                            <a:pt x="1248" y="50"/>
                          </a:lnTo>
                          <a:lnTo>
                            <a:pt x="1266" y="55"/>
                          </a:lnTo>
                          <a:lnTo>
                            <a:pt x="1284" y="59"/>
                          </a:lnTo>
                          <a:lnTo>
                            <a:pt x="1300" y="64"/>
                          </a:lnTo>
                          <a:lnTo>
                            <a:pt x="1312" y="68"/>
                          </a:lnTo>
                          <a:lnTo>
                            <a:pt x="1322" y="70"/>
                          </a:lnTo>
                          <a:lnTo>
                            <a:pt x="1329" y="72"/>
                          </a:lnTo>
                          <a:lnTo>
                            <a:pt x="1335" y="77"/>
                          </a:lnTo>
                          <a:lnTo>
                            <a:pt x="1347" y="86"/>
                          </a:lnTo>
                          <a:lnTo>
                            <a:pt x="1362" y="99"/>
                          </a:lnTo>
                          <a:lnTo>
                            <a:pt x="1380" y="116"/>
                          </a:lnTo>
                          <a:lnTo>
                            <a:pt x="1402" y="135"/>
                          </a:lnTo>
                          <a:lnTo>
                            <a:pt x="1424" y="156"/>
                          </a:lnTo>
                          <a:lnTo>
                            <a:pt x="1448" y="179"/>
                          </a:lnTo>
                          <a:lnTo>
                            <a:pt x="1474" y="203"/>
                          </a:lnTo>
                          <a:lnTo>
                            <a:pt x="1497" y="226"/>
                          </a:lnTo>
                          <a:lnTo>
                            <a:pt x="1521" y="250"/>
                          </a:lnTo>
                          <a:lnTo>
                            <a:pt x="1542" y="270"/>
                          </a:lnTo>
                          <a:lnTo>
                            <a:pt x="1561" y="289"/>
                          </a:lnTo>
                          <a:lnTo>
                            <a:pt x="1577" y="305"/>
                          </a:lnTo>
                          <a:lnTo>
                            <a:pt x="1590" y="317"/>
                          </a:lnTo>
                          <a:lnTo>
                            <a:pt x="1598" y="326"/>
                          </a:lnTo>
                          <a:lnTo>
                            <a:pt x="1600" y="328"/>
                          </a:lnTo>
                          <a:lnTo>
                            <a:pt x="1752" y="688"/>
                          </a:lnTo>
                          <a:lnTo>
                            <a:pt x="1792" y="888"/>
                          </a:lnTo>
                          <a:lnTo>
                            <a:pt x="8" y="880"/>
                          </a:lnTo>
                          <a:lnTo>
                            <a:pt x="0" y="520"/>
                          </a:lnTo>
                          <a:close/>
                        </a:path>
                      </a:pathLst>
                    </a:custGeom>
                    <a:solidFill>
                      <a:srgbClr val="00FF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5" name="Freeform 49">
                      <a:extLst>
                        <a:ext uri="{FF2B5EF4-FFF2-40B4-BE49-F238E27FC236}">
                          <a16:creationId xmlns:a16="http://schemas.microsoft.com/office/drawing/2014/main" id="{1DADF973-2CE6-4F1B-9562-ABBCB0AD5428}"/>
                        </a:ext>
                      </a:extLst>
                    </p:cNvPr>
                    <p:cNvSpPr>
                      <a:spLocks noChangeAspect="1"/>
                    </p:cNvSpPr>
                    <p:nvPr/>
                  </p:nvSpPr>
                  <p:spPr bwMode="auto">
                    <a:xfrm>
                      <a:off x="626" y="2320"/>
                      <a:ext cx="450" cy="576"/>
                    </a:xfrm>
                    <a:custGeom>
                      <a:avLst/>
                      <a:gdLst>
                        <a:gd name="T0" fmla="*/ 157 w 899"/>
                        <a:gd name="T1" fmla="*/ 288 h 1152"/>
                        <a:gd name="T2" fmla="*/ 225 w 899"/>
                        <a:gd name="T3" fmla="*/ 56 h 1152"/>
                        <a:gd name="T4" fmla="*/ 68 w 899"/>
                        <a:gd name="T5" fmla="*/ 0 h 1152"/>
                        <a:gd name="T6" fmla="*/ 0 w 899"/>
                        <a:gd name="T7" fmla="*/ 232 h 1152"/>
                        <a:gd name="T8" fmla="*/ 157 w 899"/>
                        <a:gd name="T9" fmla="*/ 288 h 1152"/>
                        <a:gd name="T10" fmla="*/ 0 60000 65536"/>
                        <a:gd name="T11" fmla="*/ 0 60000 65536"/>
                        <a:gd name="T12" fmla="*/ 0 60000 65536"/>
                        <a:gd name="T13" fmla="*/ 0 60000 65536"/>
                        <a:gd name="T14" fmla="*/ 0 60000 65536"/>
                        <a:gd name="T15" fmla="*/ 0 w 899"/>
                        <a:gd name="T16" fmla="*/ 0 h 1152"/>
                        <a:gd name="T17" fmla="*/ 899 w 899"/>
                        <a:gd name="T18" fmla="*/ 1152 h 1152"/>
                      </a:gdLst>
                      <a:ahLst/>
                      <a:cxnLst>
                        <a:cxn ang="T10">
                          <a:pos x="T0" y="T1"/>
                        </a:cxn>
                        <a:cxn ang="T11">
                          <a:pos x="T2" y="T3"/>
                        </a:cxn>
                        <a:cxn ang="T12">
                          <a:pos x="T4" y="T5"/>
                        </a:cxn>
                        <a:cxn ang="T13">
                          <a:pos x="T6" y="T7"/>
                        </a:cxn>
                        <a:cxn ang="T14">
                          <a:pos x="T8" y="T9"/>
                        </a:cxn>
                      </a:cxnLst>
                      <a:rect l="T15" t="T16" r="T17" b="T18"/>
                      <a:pathLst>
                        <a:path w="899" h="1152">
                          <a:moveTo>
                            <a:pt x="628" y="1152"/>
                          </a:moveTo>
                          <a:lnTo>
                            <a:pt x="899" y="224"/>
                          </a:lnTo>
                          <a:lnTo>
                            <a:pt x="270" y="0"/>
                          </a:lnTo>
                          <a:lnTo>
                            <a:pt x="0" y="928"/>
                          </a:lnTo>
                          <a:lnTo>
                            <a:pt x="628" y="1152"/>
                          </a:lnTo>
                          <a:close/>
                        </a:path>
                      </a:pathLst>
                    </a:custGeom>
                    <a:solidFill>
                      <a:srgbClr val="0019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6" name="Freeform 50">
                      <a:extLst>
                        <a:ext uri="{FF2B5EF4-FFF2-40B4-BE49-F238E27FC236}">
                          <a16:creationId xmlns:a16="http://schemas.microsoft.com/office/drawing/2014/main" id="{34C37526-24AA-41D8-B1AC-2E676DC6EF40}"/>
                        </a:ext>
                      </a:extLst>
                    </p:cNvPr>
                    <p:cNvSpPr>
                      <a:spLocks noChangeAspect="1"/>
                    </p:cNvSpPr>
                    <p:nvPr/>
                  </p:nvSpPr>
                  <p:spPr bwMode="auto">
                    <a:xfrm>
                      <a:off x="646" y="2344"/>
                      <a:ext cx="407" cy="539"/>
                    </a:xfrm>
                    <a:custGeom>
                      <a:avLst/>
                      <a:gdLst>
                        <a:gd name="T0" fmla="*/ 141 w 813"/>
                        <a:gd name="T1" fmla="*/ 269 h 1079"/>
                        <a:gd name="T2" fmla="*/ 204 w 813"/>
                        <a:gd name="T3" fmla="*/ 50 h 1079"/>
                        <a:gd name="T4" fmla="*/ 63 w 813"/>
                        <a:gd name="T5" fmla="*/ 0 h 1079"/>
                        <a:gd name="T6" fmla="*/ 0 w 813"/>
                        <a:gd name="T7" fmla="*/ 219 h 1079"/>
                        <a:gd name="T8" fmla="*/ 141 w 813"/>
                        <a:gd name="T9" fmla="*/ 269 h 1079"/>
                        <a:gd name="T10" fmla="*/ 0 60000 65536"/>
                        <a:gd name="T11" fmla="*/ 0 60000 65536"/>
                        <a:gd name="T12" fmla="*/ 0 60000 65536"/>
                        <a:gd name="T13" fmla="*/ 0 60000 65536"/>
                        <a:gd name="T14" fmla="*/ 0 60000 65536"/>
                        <a:gd name="T15" fmla="*/ 0 w 813"/>
                        <a:gd name="T16" fmla="*/ 0 h 1079"/>
                        <a:gd name="T17" fmla="*/ 813 w 813"/>
                        <a:gd name="T18" fmla="*/ 1079 h 1079"/>
                      </a:gdLst>
                      <a:ahLst/>
                      <a:cxnLst>
                        <a:cxn ang="T10">
                          <a:pos x="T0" y="T1"/>
                        </a:cxn>
                        <a:cxn ang="T11">
                          <a:pos x="T2" y="T3"/>
                        </a:cxn>
                        <a:cxn ang="T12">
                          <a:pos x="T4" y="T5"/>
                        </a:cxn>
                        <a:cxn ang="T13">
                          <a:pos x="T6" y="T7"/>
                        </a:cxn>
                        <a:cxn ang="T14">
                          <a:pos x="T8" y="T9"/>
                        </a:cxn>
                      </a:cxnLst>
                      <a:rect l="T15" t="T16" r="T17" b="T18"/>
                      <a:pathLst>
                        <a:path w="813" h="1079">
                          <a:moveTo>
                            <a:pt x="563" y="1079"/>
                          </a:moveTo>
                          <a:lnTo>
                            <a:pt x="813" y="202"/>
                          </a:lnTo>
                          <a:lnTo>
                            <a:pt x="250" y="0"/>
                          </a:lnTo>
                          <a:lnTo>
                            <a:pt x="0" y="878"/>
                          </a:lnTo>
                          <a:lnTo>
                            <a:pt x="563" y="10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7" name="Freeform 51">
                      <a:extLst>
                        <a:ext uri="{FF2B5EF4-FFF2-40B4-BE49-F238E27FC236}">
                          <a16:creationId xmlns:a16="http://schemas.microsoft.com/office/drawing/2014/main" id="{F8F22774-27B2-4654-B1F2-6051D201669D}"/>
                        </a:ext>
                      </a:extLst>
                    </p:cNvPr>
                    <p:cNvSpPr>
                      <a:spLocks noChangeAspect="1"/>
                    </p:cNvSpPr>
                    <p:nvPr/>
                  </p:nvSpPr>
                  <p:spPr bwMode="auto">
                    <a:xfrm>
                      <a:off x="119" y="2358"/>
                      <a:ext cx="1063" cy="891"/>
                    </a:xfrm>
                    <a:custGeom>
                      <a:avLst/>
                      <a:gdLst>
                        <a:gd name="T0" fmla="*/ 419 w 2125"/>
                        <a:gd name="T1" fmla="*/ 384 h 1782"/>
                        <a:gd name="T2" fmla="*/ 390 w 2125"/>
                        <a:gd name="T3" fmla="*/ 372 h 1782"/>
                        <a:gd name="T4" fmla="*/ 409 w 2125"/>
                        <a:gd name="T5" fmla="*/ 349 h 1782"/>
                        <a:gd name="T6" fmla="*/ 403 w 2125"/>
                        <a:gd name="T7" fmla="*/ 326 h 1782"/>
                        <a:gd name="T8" fmla="*/ 368 w 2125"/>
                        <a:gd name="T9" fmla="*/ 310 h 1782"/>
                        <a:gd name="T10" fmla="*/ 377 w 2125"/>
                        <a:gd name="T11" fmla="*/ 288 h 1782"/>
                        <a:gd name="T12" fmla="*/ 363 w 2125"/>
                        <a:gd name="T13" fmla="*/ 289 h 1782"/>
                        <a:gd name="T14" fmla="*/ 368 w 2125"/>
                        <a:gd name="T15" fmla="*/ 279 h 1782"/>
                        <a:gd name="T16" fmla="*/ 355 w 2125"/>
                        <a:gd name="T17" fmla="*/ 269 h 1782"/>
                        <a:gd name="T18" fmla="*/ 331 w 2125"/>
                        <a:gd name="T19" fmla="*/ 277 h 1782"/>
                        <a:gd name="T20" fmla="*/ 331 w 2125"/>
                        <a:gd name="T21" fmla="*/ 252 h 1782"/>
                        <a:gd name="T22" fmla="*/ 306 w 2125"/>
                        <a:gd name="T23" fmla="*/ 262 h 1782"/>
                        <a:gd name="T24" fmla="*/ 295 w 2125"/>
                        <a:gd name="T25" fmla="*/ 241 h 1782"/>
                        <a:gd name="T26" fmla="*/ 268 w 2125"/>
                        <a:gd name="T27" fmla="*/ 242 h 1782"/>
                        <a:gd name="T28" fmla="*/ 248 w 2125"/>
                        <a:gd name="T29" fmla="*/ 254 h 1782"/>
                        <a:gd name="T30" fmla="*/ 225 w 2125"/>
                        <a:gd name="T31" fmla="*/ 259 h 1782"/>
                        <a:gd name="T32" fmla="*/ 198 w 2125"/>
                        <a:gd name="T33" fmla="*/ 258 h 1782"/>
                        <a:gd name="T34" fmla="*/ 172 w 2125"/>
                        <a:gd name="T35" fmla="*/ 247 h 1782"/>
                        <a:gd name="T36" fmla="*/ 146 w 2125"/>
                        <a:gd name="T37" fmla="*/ 236 h 1782"/>
                        <a:gd name="T38" fmla="*/ 114 w 2125"/>
                        <a:gd name="T39" fmla="*/ 242 h 1782"/>
                        <a:gd name="T40" fmla="*/ 84 w 2125"/>
                        <a:gd name="T41" fmla="*/ 252 h 1782"/>
                        <a:gd name="T42" fmla="*/ 58 w 2125"/>
                        <a:gd name="T43" fmla="*/ 268 h 1782"/>
                        <a:gd name="T44" fmla="*/ 35 w 2125"/>
                        <a:gd name="T45" fmla="*/ 309 h 1782"/>
                        <a:gd name="T46" fmla="*/ 12 w 2125"/>
                        <a:gd name="T47" fmla="*/ 359 h 1782"/>
                        <a:gd name="T48" fmla="*/ 0 w 2125"/>
                        <a:gd name="T49" fmla="*/ 392 h 1782"/>
                        <a:gd name="T50" fmla="*/ 15 w 2125"/>
                        <a:gd name="T51" fmla="*/ 310 h 1782"/>
                        <a:gd name="T52" fmla="*/ 43 w 2125"/>
                        <a:gd name="T53" fmla="*/ 260 h 1782"/>
                        <a:gd name="T54" fmla="*/ 75 w 2125"/>
                        <a:gd name="T55" fmla="*/ 239 h 1782"/>
                        <a:gd name="T56" fmla="*/ 112 w 2125"/>
                        <a:gd name="T57" fmla="*/ 229 h 1782"/>
                        <a:gd name="T58" fmla="*/ 150 w 2125"/>
                        <a:gd name="T59" fmla="*/ 222 h 1782"/>
                        <a:gd name="T60" fmla="*/ 150 w 2125"/>
                        <a:gd name="T61" fmla="*/ 164 h 1782"/>
                        <a:gd name="T62" fmla="*/ 142 w 2125"/>
                        <a:gd name="T63" fmla="*/ 103 h 1782"/>
                        <a:gd name="T64" fmla="*/ 154 w 2125"/>
                        <a:gd name="T65" fmla="*/ 60 h 1782"/>
                        <a:gd name="T66" fmla="*/ 174 w 2125"/>
                        <a:gd name="T67" fmla="*/ 29 h 1782"/>
                        <a:gd name="T68" fmla="*/ 202 w 2125"/>
                        <a:gd name="T69" fmla="*/ 7 h 1782"/>
                        <a:gd name="T70" fmla="*/ 237 w 2125"/>
                        <a:gd name="T71" fmla="*/ 0 h 1782"/>
                        <a:gd name="T72" fmla="*/ 275 w 2125"/>
                        <a:gd name="T73" fmla="*/ 6 h 1782"/>
                        <a:gd name="T74" fmla="*/ 308 w 2125"/>
                        <a:gd name="T75" fmla="*/ 21 h 1782"/>
                        <a:gd name="T76" fmla="*/ 333 w 2125"/>
                        <a:gd name="T77" fmla="*/ 54 h 1782"/>
                        <a:gd name="T78" fmla="*/ 344 w 2125"/>
                        <a:gd name="T79" fmla="*/ 106 h 1782"/>
                        <a:gd name="T80" fmla="*/ 334 w 2125"/>
                        <a:gd name="T81" fmla="*/ 159 h 1782"/>
                        <a:gd name="T82" fmla="*/ 309 w 2125"/>
                        <a:gd name="T83" fmla="*/ 206 h 1782"/>
                        <a:gd name="T84" fmla="*/ 296 w 2125"/>
                        <a:gd name="T85" fmla="*/ 217 h 1782"/>
                        <a:gd name="T86" fmla="*/ 294 w 2125"/>
                        <a:gd name="T87" fmla="*/ 225 h 1782"/>
                        <a:gd name="T88" fmla="*/ 311 w 2125"/>
                        <a:gd name="T89" fmla="*/ 231 h 1782"/>
                        <a:gd name="T90" fmla="*/ 328 w 2125"/>
                        <a:gd name="T91" fmla="*/ 239 h 1782"/>
                        <a:gd name="T92" fmla="*/ 343 w 2125"/>
                        <a:gd name="T93" fmla="*/ 234 h 1782"/>
                        <a:gd name="T94" fmla="*/ 341 w 2125"/>
                        <a:gd name="T95" fmla="*/ 203 h 1782"/>
                        <a:gd name="T96" fmla="*/ 356 w 2125"/>
                        <a:gd name="T97" fmla="*/ 188 h 1782"/>
                        <a:gd name="T98" fmla="*/ 373 w 2125"/>
                        <a:gd name="T99" fmla="*/ 188 h 1782"/>
                        <a:gd name="T100" fmla="*/ 400 w 2125"/>
                        <a:gd name="T101" fmla="*/ 192 h 1782"/>
                        <a:gd name="T102" fmla="*/ 454 w 2125"/>
                        <a:gd name="T103" fmla="*/ 272 h 1782"/>
                        <a:gd name="T104" fmla="*/ 467 w 2125"/>
                        <a:gd name="T105" fmla="*/ 285 h 1782"/>
                        <a:gd name="T106" fmla="*/ 464 w 2125"/>
                        <a:gd name="T107" fmla="*/ 269 h 1782"/>
                        <a:gd name="T108" fmla="*/ 455 w 2125"/>
                        <a:gd name="T109" fmla="*/ 263 h 1782"/>
                        <a:gd name="T110" fmla="*/ 455 w 2125"/>
                        <a:gd name="T111" fmla="*/ 255 h 1782"/>
                        <a:gd name="T112" fmla="*/ 472 w 2125"/>
                        <a:gd name="T113" fmla="*/ 270 h 1782"/>
                        <a:gd name="T114" fmla="*/ 475 w 2125"/>
                        <a:gd name="T115" fmla="*/ 303 h 1782"/>
                        <a:gd name="T116" fmla="*/ 489 w 2125"/>
                        <a:gd name="T117" fmla="*/ 342 h 1782"/>
                        <a:gd name="T118" fmla="*/ 512 w 2125"/>
                        <a:gd name="T119" fmla="*/ 381 h 1782"/>
                        <a:gd name="T120" fmla="*/ 528 w 2125"/>
                        <a:gd name="T121" fmla="*/ 426 h 1782"/>
                        <a:gd name="T122" fmla="*/ 398 w 2125"/>
                        <a:gd name="T123" fmla="*/ 422 h 17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25"/>
                        <a:gd name="T187" fmla="*/ 0 h 1782"/>
                        <a:gd name="T188" fmla="*/ 2125 w 2125"/>
                        <a:gd name="T189" fmla="*/ 1782 h 17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25" h="1782">
                          <a:moveTo>
                            <a:pt x="1590" y="1687"/>
                          </a:moveTo>
                          <a:lnTo>
                            <a:pt x="1698" y="1647"/>
                          </a:lnTo>
                          <a:lnTo>
                            <a:pt x="1685" y="1603"/>
                          </a:lnTo>
                          <a:lnTo>
                            <a:pt x="1571" y="1579"/>
                          </a:lnTo>
                          <a:lnTo>
                            <a:pt x="1676" y="1535"/>
                          </a:lnTo>
                          <a:lnTo>
                            <a:pt x="1674" y="1522"/>
                          </a:lnTo>
                          <a:lnTo>
                            <a:pt x="1674" y="1510"/>
                          </a:lnTo>
                          <a:lnTo>
                            <a:pt x="1672" y="1499"/>
                          </a:lnTo>
                          <a:lnTo>
                            <a:pt x="1665" y="1488"/>
                          </a:lnTo>
                          <a:lnTo>
                            <a:pt x="1559" y="1486"/>
                          </a:lnTo>
                          <a:lnTo>
                            <a:pt x="1645" y="1436"/>
                          </a:lnTo>
                          <a:lnTo>
                            <a:pt x="1646" y="1427"/>
                          </a:lnTo>
                          <a:lnTo>
                            <a:pt x="1644" y="1416"/>
                          </a:lnTo>
                          <a:lnTo>
                            <a:pt x="1639" y="1403"/>
                          </a:lnTo>
                          <a:lnTo>
                            <a:pt x="1635" y="1394"/>
                          </a:lnTo>
                          <a:lnTo>
                            <a:pt x="1543" y="1399"/>
                          </a:lnTo>
                          <a:lnTo>
                            <a:pt x="1622" y="1337"/>
                          </a:lnTo>
                          <a:lnTo>
                            <a:pt x="1619" y="1323"/>
                          </a:lnTo>
                          <a:lnTo>
                            <a:pt x="1615" y="1313"/>
                          </a:lnTo>
                          <a:lnTo>
                            <a:pt x="1610" y="1303"/>
                          </a:lnTo>
                          <a:lnTo>
                            <a:pt x="1602" y="1288"/>
                          </a:lnTo>
                          <a:lnTo>
                            <a:pt x="1515" y="1312"/>
                          </a:lnTo>
                          <a:lnTo>
                            <a:pt x="1576" y="1238"/>
                          </a:lnTo>
                          <a:lnTo>
                            <a:pt x="1564" y="1216"/>
                          </a:lnTo>
                          <a:lnTo>
                            <a:pt x="1472" y="1238"/>
                          </a:lnTo>
                          <a:lnTo>
                            <a:pt x="1521" y="1161"/>
                          </a:lnTo>
                          <a:lnTo>
                            <a:pt x="1517" y="1156"/>
                          </a:lnTo>
                          <a:lnTo>
                            <a:pt x="1514" y="1153"/>
                          </a:lnTo>
                          <a:lnTo>
                            <a:pt x="1510" y="1151"/>
                          </a:lnTo>
                          <a:lnTo>
                            <a:pt x="1506" y="1152"/>
                          </a:lnTo>
                          <a:lnTo>
                            <a:pt x="1427" y="1198"/>
                          </a:lnTo>
                          <a:lnTo>
                            <a:pt x="1433" y="1188"/>
                          </a:lnTo>
                          <a:lnTo>
                            <a:pt x="1439" y="1177"/>
                          </a:lnTo>
                          <a:lnTo>
                            <a:pt x="1446" y="1167"/>
                          </a:lnTo>
                          <a:lnTo>
                            <a:pt x="1452" y="1156"/>
                          </a:lnTo>
                          <a:lnTo>
                            <a:pt x="1458" y="1147"/>
                          </a:lnTo>
                          <a:lnTo>
                            <a:pt x="1465" y="1137"/>
                          </a:lnTo>
                          <a:lnTo>
                            <a:pt x="1472" y="1128"/>
                          </a:lnTo>
                          <a:lnTo>
                            <a:pt x="1478" y="1117"/>
                          </a:lnTo>
                          <a:lnTo>
                            <a:pt x="1472" y="1113"/>
                          </a:lnTo>
                          <a:lnTo>
                            <a:pt x="1468" y="1107"/>
                          </a:lnTo>
                          <a:lnTo>
                            <a:pt x="1462" y="1102"/>
                          </a:lnTo>
                          <a:lnTo>
                            <a:pt x="1456" y="1101"/>
                          </a:lnTo>
                          <a:lnTo>
                            <a:pt x="1385" y="1147"/>
                          </a:lnTo>
                          <a:lnTo>
                            <a:pt x="1419" y="1073"/>
                          </a:lnTo>
                          <a:lnTo>
                            <a:pt x="1412" y="1065"/>
                          </a:lnTo>
                          <a:lnTo>
                            <a:pt x="1404" y="1060"/>
                          </a:lnTo>
                          <a:lnTo>
                            <a:pt x="1396" y="1055"/>
                          </a:lnTo>
                          <a:lnTo>
                            <a:pt x="1388" y="1052"/>
                          </a:lnTo>
                          <a:lnTo>
                            <a:pt x="1324" y="1106"/>
                          </a:lnTo>
                          <a:lnTo>
                            <a:pt x="1357" y="1030"/>
                          </a:lnTo>
                          <a:lnTo>
                            <a:pt x="1348" y="1026"/>
                          </a:lnTo>
                          <a:lnTo>
                            <a:pt x="1340" y="1022"/>
                          </a:lnTo>
                          <a:lnTo>
                            <a:pt x="1331" y="1016"/>
                          </a:lnTo>
                          <a:lnTo>
                            <a:pt x="1321" y="1010"/>
                          </a:lnTo>
                          <a:lnTo>
                            <a:pt x="1312" y="1007"/>
                          </a:lnTo>
                          <a:lnTo>
                            <a:pt x="1303" y="1006"/>
                          </a:lnTo>
                          <a:lnTo>
                            <a:pt x="1294" y="1009"/>
                          </a:lnTo>
                          <a:lnTo>
                            <a:pt x="1286" y="1017"/>
                          </a:lnTo>
                          <a:lnTo>
                            <a:pt x="1223" y="1048"/>
                          </a:lnTo>
                          <a:lnTo>
                            <a:pt x="1264" y="993"/>
                          </a:lnTo>
                          <a:lnTo>
                            <a:pt x="1243" y="985"/>
                          </a:lnTo>
                          <a:lnTo>
                            <a:pt x="1222" y="977"/>
                          </a:lnTo>
                          <a:lnTo>
                            <a:pt x="1200" y="970"/>
                          </a:lnTo>
                          <a:lnTo>
                            <a:pt x="1179" y="964"/>
                          </a:lnTo>
                          <a:lnTo>
                            <a:pt x="1157" y="959"/>
                          </a:lnTo>
                          <a:lnTo>
                            <a:pt x="1134" y="957"/>
                          </a:lnTo>
                          <a:lnTo>
                            <a:pt x="1111" y="955"/>
                          </a:lnTo>
                          <a:lnTo>
                            <a:pt x="1086" y="955"/>
                          </a:lnTo>
                          <a:lnTo>
                            <a:pt x="1071" y="970"/>
                          </a:lnTo>
                          <a:lnTo>
                            <a:pt x="1056" y="982"/>
                          </a:lnTo>
                          <a:lnTo>
                            <a:pt x="1041" y="994"/>
                          </a:lnTo>
                          <a:lnTo>
                            <a:pt x="1025" y="1003"/>
                          </a:lnTo>
                          <a:lnTo>
                            <a:pt x="1009" y="1011"/>
                          </a:lnTo>
                          <a:lnTo>
                            <a:pt x="992" y="1018"/>
                          </a:lnTo>
                          <a:lnTo>
                            <a:pt x="975" y="1024"/>
                          </a:lnTo>
                          <a:lnTo>
                            <a:pt x="957" y="1029"/>
                          </a:lnTo>
                          <a:lnTo>
                            <a:pt x="938" y="1032"/>
                          </a:lnTo>
                          <a:lnTo>
                            <a:pt x="919" y="1034"/>
                          </a:lnTo>
                          <a:lnTo>
                            <a:pt x="899" y="1035"/>
                          </a:lnTo>
                          <a:lnTo>
                            <a:pt x="878" y="1037"/>
                          </a:lnTo>
                          <a:lnTo>
                            <a:pt x="857" y="1035"/>
                          </a:lnTo>
                          <a:lnTo>
                            <a:pt x="835" y="1034"/>
                          </a:lnTo>
                          <a:lnTo>
                            <a:pt x="812" y="1032"/>
                          </a:lnTo>
                          <a:lnTo>
                            <a:pt x="789" y="1030"/>
                          </a:lnTo>
                          <a:lnTo>
                            <a:pt x="767" y="1026"/>
                          </a:lnTo>
                          <a:lnTo>
                            <a:pt x="747" y="1019"/>
                          </a:lnTo>
                          <a:lnTo>
                            <a:pt x="726" y="1011"/>
                          </a:lnTo>
                          <a:lnTo>
                            <a:pt x="706" y="1001"/>
                          </a:lnTo>
                          <a:lnTo>
                            <a:pt x="688" y="988"/>
                          </a:lnTo>
                          <a:lnTo>
                            <a:pt x="671" y="974"/>
                          </a:lnTo>
                          <a:lnTo>
                            <a:pt x="653" y="959"/>
                          </a:lnTo>
                          <a:lnTo>
                            <a:pt x="637" y="943"/>
                          </a:lnTo>
                          <a:lnTo>
                            <a:pt x="611" y="944"/>
                          </a:lnTo>
                          <a:lnTo>
                            <a:pt x="583" y="947"/>
                          </a:lnTo>
                          <a:lnTo>
                            <a:pt x="558" y="949"/>
                          </a:lnTo>
                          <a:lnTo>
                            <a:pt x="531" y="953"/>
                          </a:lnTo>
                          <a:lnTo>
                            <a:pt x="506" y="957"/>
                          </a:lnTo>
                          <a:lnTo>
                            <a:pt x="480" y="963"/>
                          </a:lnTo>
                          <a:lnTo>
                            <a:pt x="455" y="969"/>
                          </a:lnTo>
                          <a:lnTo>
                            <a:pt x="431" y="974"/>
                          </a:lnTo>
                          <a:lnTo>
                            <a:pt x="407" y="982"/>
                          </a:lnTo>
                          <a:lnTo>
                            <a:pt x="383" y="991"/>
                          </a:lnTo>
                          <a:lnTo>
                            <a:pt x="358" y="999"/>
                          </a:lnTo>
                          <a:lnTo>
                            <a:pt x="335" y="1008"/>
                          </a:lnTo>
                          <a:lnTo>
                            <a:pt x="311" y="1018"/>
                          </a:lnTo>
                          <a:lnTo>
                            <a:pt x="288" y="1029"/>
                          </a:lnTo>
                          <a:lnTo>
                            <a:pt x="266" y="1040"/>
                          </a:lnTo>
                          <a:lnTo>
                            <a:pt x="243" y="1052"/>
                          </a:lnTo>
                          <a:lnTo>
                            <a:pt x="229" y="1070"/>
                          </a:lnTo>
                          <a:lnTo>
                            <a:pt x="213" y="1095"/>
                          </a:lnTo>
                          <a:lnTo>
                            <a:pt x="196" y="1125"/>
                          </a:lnTo>
                          <a:lnTo>
                            <a:pt x="177" y="1159"/>
                          </a:lnTo>
                          <a:lnTo>
                            <a:pt x="159" y="1196"/>
                          </a:lnTo>
                          <a:lnTo>
                            <a:pt x="139" y="1235"/>
                          </a:lnTo>
                          <a:lnTo>
                            <a:pt x="120" y="1275"/>
                          </a:lnTo>
                          <a:lnTo>
                            <a:pt x="100" y="1317"/>
                          </a:lnTo>
                          <a:lnTo>
                            <a:pt x="82" y="1358"/>
                          </a:lnTo>
                          <a:lnTo>
                            <a:pt x="63" y="1397"/>
                          </a:lnTo>
                          <a:lnTo>
                            <a:pt x="47" y="1435"/>
                          </a:lnTo>
                          <a:lnTo>
                            <a:pt x="32" y="1471"/>
                          </a:lnTo>
                          <a:lnTo>
                            <a:pt x="21" y="1502"/>
                          </a:lnTo>
                          <a:lnTo>
                            <a:pt x="10" y="1530"/>
                          </a:lnTo>
                          <a:lnTo>
                            <a:pt x="4" y="1552"/>
                          </a:lnTo>
                          <a:lnTo>
                            <a:pt x="0" y="1567"/>
                          </a:lnTo>
                          <a:lnTo>
                            <a:pt x="0" y="1451"/>
                          </a:lnTo>
                          <a:lnTo>
                            <a:pt x="10" y="1391"/>
                          </a:lnTo>
                          <a:lnTo>
                            <a:pt x="23" y="1336"/>
                          </a:lnTo>
                          <a:lnTo>
                            <a:pt x="39" y="1285"/>
                          </a:lnTo>
                          <a:lnTo>
                            <a:pt x="57" y="1238"/>
                          </a:lnTo>
                          <a:lnTo>
                            <a:pt x="77" y="1193"/>
                          </a:lnTo>
                          <a:lnTo>
                            <a:pt x="99" y="1150"/>
                          </a:lnTo>
                          <a:lnTo>
                            <a:pt x="122" y="1107"/>
                          </a:lnTo>
                          <a:lnTo>
                            <a:pt x="148" y="1064"/>
                          </a:lnTo>
                          <a:lnTo>
                            <a:pt x="169" y="1040"/>
                          </a:lnTo>
                          <a:lnTo>
                            <a:pt x="192" y="1018"/>
                          </a:lnTo>
                          <a:lnTo>
                            <a:pt x="218" y="1000"/>
                          </a:lnTo>
                          <a:lnTo>
                            <a:pt x="243" y="984"/>
                          </a:lnTo>
                          <a:lnTo>
                            <a:pt x="271" y="970"/>
                          </a:lnTo>
                          <a:lnTo>
                            <a:pt x="298" y="957"/>
                          </a:lnTo>
                          <a:lnTo>
                            <a:pt x="327" y="947"/>
                          </a:lnTo>
                          <a:lnTo>
                            <a:pt x="356" y="938"/>
                          </a:lnTo>
                          <a:lnTo>
                            <a:pt x="386" y="929"/>
                          </a:lnTo>
                          <a:lnTo>
                            <a:pt x="416" y="923"/>
                          </a:lnTo>
                          <a:lnTo>
                            <a:pt x="447" y="917"/>
                          </a:lnTo>
                          <a:lnTo>
                            <a:pt x="478" y="911"/>
                          </a:lnTo>
                          <a:lnTo>
                            <a:pt x="509" y="905"/>
                          </a:lnTo>
                          <a:lnTo>
                            <a:pt x="539" y="900"/>
                          </a:lnTo>
                          <a:lnTo>
                            <a:pt x="570" y="894"/>
                          </a:lnTo>
                          <a:lnTo>
                            <a:pt x="600" y="888"/>
                          </a:lnTo>
                          <a:lnTo>
                            <a:pt x="597" y="843"/>
                          </a:lnTo>
                          <a:lnTo>
                            <a:pt x="596" y="794"/>
                          </a:lnTo>
                          <a:lnTo>
                            <a:pt x="599" y="744"/>
                          </a:lnTo>
                          <a:lnTo>
                            <a:pt x="611" y="703"/>
                          </a:lnTo>
                          <a:lnTo>
                            <a:pt x="598" y="655"/>
                          </a:lnTo>
                          <a:lnTo>
                            <a:pt x="585" y="608"/>
                          </a:lnTo>
                          <a:lnTo>
                            <a:pt x="576" y="560"/>
                          </a:lnTo>
                          <a:lnTo>
                            <a:pt x="568" y="510"/>
                          </a:lnTo>
                          <a:lnTo>
                            <a:pt x="566" y="462"/>
                          </a:lnTo>
                          <a:lnTo>
                            <a:pt x="567" y="412"/>
                          </a:lnTo>
                          <a:lnTo>
                            <a:pt x="574" y="364"/>
                          </a:lnTo>
                          <a:lnTo>
                            <a:pt x="588" y="317"/>
                          </a:lnTo>
                          <a:lnTo>
                            <a:pt x="596" y="291"/>
                          </a:lnTo>
                          <a:lnTo>
                            <a:pt x="606" y="266"/>
                          </a:lnTo>
                          <a:lnTo>
                            <a:pt x="616" y="241"/>
                          </a:lnTo>
                          <a:lnTo>
                            <a:pt x="630" y="215"/>
                          </a:lnTo>
                          <a:lnTo>
                            <a:pt x="644" y="190"/>
                          </a:lnTo>
                          <a:lnTo>
                            <a:pt x="660" y="166"/>
                          </a:lnTo>
                          <a:lnTo>
                            <a:pt x="676" y="142"/>
                          </a:lnTo>
                          <a:lnTo>
                            <a:pt x="695" y="119"/>
                          </a:lnTo>
                          <a:lnTo>
                            <a:pt x="714" y="97"/>
                          </a:lnTo>
                          <a:lnTo>
                            <a:pt x="736" y="77"/>
                          </a:lnTo>
                          <a:lnTo>
                            <a:pt x="758" y="59"/>
                          </a:lnTo>
                          <a:lnTo>
                            <a:pt x="781" y="41"/>
                          </a:lnTo>
                          <a:lnTo>
                            <a:pt x="805" y="28"/>
                          </a:lnTo>
                          <a:lnTo>
                            <a:pt x="831" y="16"/>
                          </a:lnTo>
                          <a:lnTo>
                            <a:pt x="857" y="7"/>
                          </a:lnTo>
                          <a:lnTo>
                            <a:pt x="885" y="0"/>
                          </a:lnTo>
                          <a:lnTo>
                            <a:pt x="916" y="0"/>
                          </a:lnTo>
                          <a:lnTo>
                            <a:pt x="948" y="0"/>
                          </a:lnTo>
                          <a:lnTo>
                            <a:pt x="978" y="2"/>
                          </a:lnTo>
                          <a:lnTo>
                            <a:pt x="1009" y="4"/>
                          </a:lnTo>
                          <a:lnTo>
                            <a:pt x="1039" y="8"/>
                          </a:lnTo>
                          <a:lnTo>
                            <a:pt x="1069" y="14"/>
                          </a:lnTo>
                          <a:lnTo>
                            <a:pt x="1098" y="21"/>
                          </a:lnTo>
                          <a:lnTo>
                            <a:pt x="1127" y="29"/>
                          </a:lnTo>
                          <a:lnTo>
                            <a:pt x="1153" y="39"/>
                          </a:lnTo>
                          <a:lnTo>
                            <a:pt x="1180" y="52"/>
                          </a:lnTo>
                          <a:lnTo>
                            <a:pt x="1205" y="67"/>
                          </a:lnTo>
                          <a:lnTo>
                            <a:pt x="1229" y="83"/>
                          </a:lnTo>
                          <a:lnTo>
                            <a:pt x="1251" y="102"/>
                          </a:lnTo>
                          <a:lnTo>
                            <a:pt x="1272" y="123"/>
                          </a:lnTo>
                          <a:lnTo>
                            <a:pt x="1291" y="148"/>
                          </a:lnTo>
                          <a:lnTo>
                            <a:pt x="1310" y="175"/>
                          </a:lnTo>
                          <a:lnTo>
                            <a:pt x="1329" y="213"/>
                          </a:lnTo>
                          <a:lnTo>
                            <a:pt x="1346" y="253"/>
                          </a:lnTo>
                          <a:lnTo>
                            <a:pt x="1358" y="294"/>
                          </a:lnTo>
                          <a:lnTo>
                            <a:pt x="1366" y="336"/>
                          </a:lnTo>
                          <a:lnTo>
                            <a:pt x="1371" y="379"/>
                          </a:lnTo>
                          <a:lnTo>
                            <a:pt x="1373" y="421"/>
                          </a:lnTo>
                          <a:lnTo>
                            <a:pt x="1371" y="465"/>
                          </a:lnTo>
                          <a:lnTo>
                            <a:pt x="1366" y="508"/>
                          </a:lnTo>
                          <a:lnTo>
                            <a:pt x="1359" y="551"/>
                          </a:lnTo>
                          <a:lnTo>
                            <a:pt x="1349" y="593"/>
                          </a:lnTo>
                          <a:lnTo>
                            <a:pt x="1335" y="635"/>
                          </a:lnTo>
                          <a:lnTo>
                            <a:pt x="1320" y="676"/>
                          </a:lnTo>
                          <a:lnTo>
                            <a:pt x="1302" y="715"/>
                          </a:lnTo>
                          <a:lnTo>
                            <a:pt x="1282" y="752"/>
                          </a:lnTo>
                          <a:lnTo>
                            <a:pt x="1259" y="789"/>
                          </a:lnTo>
                          <a:lnTo>
                            <a:pt x="1235" y="822"/>
                          </a:lnTo>
                          <a:lnTo>
                            <a:pt x="1225" y="833"/>
                          </a:lnTo>
                          <a:lnTo>
                            <a:pt x="1214" y="842"/>
                          </a:lnTo>
                          <a:lnTo>
                            <a:pt x="1203" y="851"/>
                          </a:lnTo>
                          <a:lnTo>
                            <a:pt x="1192" y="860"/>
                          </a:lnTo>
                          <a:lnTo>
                            <a:pt x="1181" y="868"/>
                          </a:lnTo>
                          <a:lnTo>
                            <a:pt x="1169" y="878"/>
                          </a:lnTo>
                          <a:lnTo>
                            <a:pt x="1158" y="885"/>
                          </a:lnTo>
                          <a:lnTo>
                            <a:pt x="1146" y="893"/>
                          </a:lnTo>
                          <a:lnTo>
                            <a:pt x="1161" y="896"/>
                          </a:lnTo>
                          <a:lnTo>
                            <a:pt x="1175" y="900"/>
                          </a:lnTo>
                          <a:lnTo>
                            <a:pt x="1189" y="904"/>
                          </a:lnTo>
                          <a:lnTo>
                            <a:pt x="1203" y="909"/>
                          </a:lnTo>
                          <a:lnTo>
                            <a:pt x="1217" y="915"/>
                          </a:lnTo>
                          <a:lnTo>
                            <a:pt x="1230" y="920"/>
                          </a:lnTo>
                          <a:lnTo>
                            <a:pt x="1244" y="926"/>
                          </a:lnTo>
                          <a:lnTo>
                            <a:pt x="1258" y="932"/>
                          </a:lnTo>
                          <a:lnTo>
                            <a:pt x="1271" y="938"/>
                          </a:lnTo>
                          <a:lnTo>
                            <a:pt x="1284" y="943"/>
                          </a:lnTo>
                          <a:lnTo>
                            <a:pt x="1298" y="950"/>
                          </a:lnTo>
                          <a:lnTo>
                            <a:pt x="1311" y="956"/>
                          </a:lnTo>
                          <a:lnTo>
                            <a:pt x="1325" y="962"/>
                          </a:lnTo>
                          <a:lnTo>
                            <a:pt x="1339" y="966"/>
                          </a:lnTo>
                          <a:lnTo>
                            <a:pt x="1352" y="972"/>
                          </a:lnTo>
                          <a:lnTo>
                            <a:pt x="1366" y="977"/>
                          </a:lnTo>
                          <a:lnTo>
                            <a:pt x="1371" y="938"/>
                          </a:lnTo>
                          <a:lnTo>
                            <a:pt x="1374" y="901"/>
                          </a:lnTo>
                          <a:lnTo>
                            <a:pt x="1375" y="863"/>
                          </a:lnTo>
                          <a:lnTo>
                            <a:pt x="1372" y="822"/>
                          </a:lnTo>
                          <a:lnTo>
                            <a:pt x="1366" y="817"/>
                          </a:lnTo>
                          <a:lnTo>
                            <a:pt x="1361" y="812"/>
                          </a:lnTo>
                          <a:lnTo>
                            <a:pt x="1356" y="806"/>
                          </a:lnTo>
                          <a:lnTo>
                            <a:pt x="1352" y="800"/>
                          </a:lnTo>
                          <a:lnTo>
                            <a:pt x="1326" y="720"/>
                          </a:lnTo>
                          <a:lnTo>
                            <a:pt x="1410" y="745"/>
                          </a:lnTo>
                          <a:lnTo>
                            <a:pt x="1424" y="749"/>
                          </a:lnTo>
                          <a:lnTo>
                            <a:pt x="1432" y="751"/>
                          </a:lnTo>
                          <a:lnTo>
                            <a:pt x="1438" y="751"/>
                          </a:lnTo>
                          <a:lnTo>
                            <a:pt x="1443" y="744"/>
                          </a:lnTo>
                          <a:lnTo>
                            <a:pt x="1468" y="749"/>
                          </a:lnTo>
                          <a:lnTo>
                            <a:pt x="1492" y="752"/>
                          </a:lnTo>
                          <a:lnTo>
                            <a:pt x="1514" y="757"/>
                          </a:lnTo>
                          <a:lnTo>
                            <a:pt x="1534" y="759"/>
                          </a:lnTo>
                          <a:lnTo>
                            <a:pt x="1556" y="762"/>
                          </a:lnTo>
                          <a:lnTo>
                            <a:pt x="1577" y="764"/>
                          </a:lnTo>
                          <a:lnTo>
                            <a:pt x="1599" y="765"/>
                          </a:lnTo>
                          <a:lnTo>
                            <a:pt x="1621" y="764"/>
                          </a:lnTo>
                          <a:lnTo>
                            <a:pt x="1773" y="897"/>
                          </a:lnTo>
                          <a:lnTo>
                            <a:pt x="1791" y="1068"/>
                          </a:lnTo>
                          <a:lnTo>
                            <a:pt x="1804" y="1078"/>
                          </a:lnTo>
                          <a:lnTo>
                            <a:pt x="1814" y="1088"/>
                          </a:lnTo>
                          <a:lnTo>
                            <a:pt x="1824" y="1099"/>
                          </a:lnTo>
                          <a:lnTo>
                            <a:pt x="1834" y="1109"/>
                          </a:lnTo>
                          <a:lnTo>
                            <a:pt x="1843" y="1118"/>
                          </a:lnTo>
                          <a:lnTo>
                            <a:pt x="1854" y="1128"/>
                          </a:lnTo>
                          <a:lnTo>
                            <a:pt x="1865" y="1137"/>
                          </a:lnTo>
                          <a:lnTo>
                            <a:pt x="1878" y="1145"/>
                          </a:lnTo>
                          <a:lnTo>
                            <a:pt x="1881" y="1123"/>
                          </a:lnTo>
                          <a:lnTo>
                            <a:pt x="1878" y="1105"/>
                          </a:lnTo>
                          <a:lnTo>
                            <a:pt x="1867" y="1088"/>
                          </a:lnTo>
                          <a:lnTo>
                            <a:pt x="1854" y="1076"/>
                          </a:lnTo>
                          <a:lnTo>
                            <a:pt x="1845" y="1071"/>
                          </a:lnTo>
                          <a:lnTo>
                            <a:pt x="1837" y="1067"/>
                          </a:lnTo>
                          <a:lnTo>
                            <a:pt x="1829" y="1062"/>
                          </a:lnTo>
                          <a:lnTo>
                            <a:pt x="1822" y="1056"/>
                          </a:lnTo>
                          <a:lnTo>
                            <a:pt x="1817" y="1050"/>
                          </a:lnTo>
                          <a:lnTo>
                            <a:pt x="1811" y="1045"/>
                          </a:lnTo>
                          <a:lnTo>
                            <a:pt x="1809" y="1037"/>
                          </a:lnTo>
                          <a:lnTo>
                            <a:pt x="1809" y="1027"/>
                          </a:lnTo>
                          <a:lnTo>
                            <a:pt x="1813" y="1025"/>
                          </a:lnTo>
                          <a:lnTo>
                            <a:pt x="1818" y="1023"/>
                          </a:lnTo>
                          <a:lnTo>
                            <a:pt x="1822" y="1020"/>
                          </a:lnTo>
                          <a:lnTo>
                            <a:pt x="1828" y="1022"/>
                          </a:lnTo>
                          <a:lnTo>
                            <a:pt x="1852" y="1039"/>
                          </a:lnTo>
                          <a:lnTo>
                            <a:pt x="1872" y="1057"/>
                          </a:lnTo>
                          <a:lnTo>
                            <a:pt x="1888" y="1077"/>
                          </a:lnTo>
                          <a:lnTo>
                            <a:pt x="1898" y="1098"/>
                          </a:lnTo>
                          <a:lnTo>
                            <a:pt x="1905" y="1122"/>
                          </a:lnTo>
                          <a:lnTo>
                            <a:pt x="1909" y="1148"/>
                          </a:lnTo>
                          <a:lnTo>
                            <a:pt x="1907" y="1178"/>
                          </a:lnTo>
                          <a:lnTo>
                            <a:pt x="1900" y="1212"/>
                          </a:lnTo>
                          <a:lnTo>
                            <a:pt x="1866" y="1250"/>
                          </a:lnTo>
                          <a:lnTo>
                            <a:pt x="1888" y="1277"/>
                          </a:lnTo>
                          <a:lnTo>
                            <a:pt x="1910" y="1306"/>
                          </a:lnTo>
                          <a:lnTo>
                            <a:pt x="1932" y="1335"/>
                          </a:lnTo>
                          <a:lnTo>
                            <a:pt x="1953" y="1365"/>
                          </a:lnTo>
                          <a:lnTo>
                            <a:pt x="1972" y="1395"/>
                          </a:lnTo>
                          <a:lnTo>
                            <a:pt x="1992" y="1425"/>
                          </a:lnTo>
                          <a:lnTo>
                            <a:pt x="2010" y="1457"/>
                          </a:lnTo>
                          <a:lnTo>
                            <a:pt x="2027" y="1488"/>
                          </a:lnTo>
                          <a:lnTo>
                            <a:pt x="2045" y="1522"/>
                          </a:lnTo>
                          <a:lnTo>
                            <a:pt x="2060" y="1555"/>
                          </a:lnTo>
                          <a:lnTo>
                            <a:pt x="2074" y="1591"/>
                          </a:lnTo>
                          <a:lnTo>
                            <a:pt x="2087" y="1626"/>
                          </a:lnTo>
                          <a:lnTo>
                            <a:pt x="2099" y="1663"/>
                          </a:lnTo>
                          <a:lnTo>
                            <a:pt x="2109" y="1701"/>
                          </a:lnTo>
                          <a:lnTo>
                            <a:pt x="2118" y="1740"/>
                          </a:lnTo>
                          <a:lnTo>
                            <a:pt x="2125" y="1782"/>
                          </a:lnTo>
                          <a:lnTo>
                            <a:pt x="1731" y="1782"/>
                          </a:lnTo>
                          <a:lnTo>
                            <a:pt x="1711" y="1721"/>
                          </a:lnTo>
                          <a:lnTo>
                            <a:pt x="1590" y="1687"/>
                          </a:lnTo>
                          <a:close/>
                        </a:path>
                      </a:pathLst>
                    </a:custGeom>
                    <a:solidFill>
                      <a:srgbClr val="7F26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8" name="Freeform 52">
                      <a:extLst>
                        <a:ext uri="{FF2B5EF4-FFF2-40B4-BE49-F238E27FC236}">
                          <a16:creationId xmlns:a16="http://schemas.microsoft.com/office/drawing/2014/main" id="{C215CC8C-0A45-4CB6-8D9F-BA9ADA3259B7}"/>
                        </a:ext>
                      </a:extLst>
                    </p:cNvPr>
                    <p:cNvSpPr>
                      <a:spLocks noChangeAspect="1"/>
                    </p:cNvSpPr>
                    <p:nvPr/>
                  </p:nvSpPr>
                  <p:spPr bwMode="auto">
                    <a:xfrm>
                      <a:off x="433" y="2387"/>
                      <a:ext cx="332" cy="378"/>
                    </a:xfrm>
                    <a:custGeom>
                      <a:avLst/>
                      <a:gdLst>
                        <a:gd name="T0" fmla="*/ 93 w 665"/>
                        <a:gd name="T1" fmla="*/ 5 h 756"/>
                        <a:gd name="T2" fmla="*/ 100 w 665"/>
                        <a:gd name="T3" fmla="*/ 3 h 756"/>
                        <a:gd name="T4" fmla="*/ 106 w 665"/>
                        <a:gd name="T5" fmla="*/ 3 h 756"/>
                        <a:gd name="T6" fmla="*/ 113 w 665"/>
                        <a:gd name="T7" fmla="*/ 5 h 756"/>
                        <a:gd name="T8" fmla="*/ 119 w 665"/>
                        <a:gd name="T9" fmla="*/ 6 h 756"/>
                        <a:gd name="T10" fmla="*/ 125 w 665"/>
                        <a:gd name="T11" fmla="*/ 11 h 756"/>
                        <a:gd name="T12" fmla="*/ 131 w 665"/>
                        <a:gd name="T13" fmla="*/ 14 h 756"/>
                        <a:gd name="T14" fmla="*/ 137 w 665"/>
                        <a:gd name="T15" fmla="*/ 18 h 756"/>
                        <a:gd name="T16" fmla="*/ 149 w 665"/>
                        <a:gd name="T17" fmla="*/ 30 h 756"/>
                        <a:gd name="T18" fmla="*/ 161 w 665"/>
                        <a:gd name="T19" fmla="*/ 53 h 756"/>
                        <a:gd name="T20" fmla="*/ 165 w 665"/>
                        <a:gd name="T21" fmla="*/ 80 h 756"/>
                        <a:gd name="T22" fmla="*/ 165 w 665"/>
                        <a:gd name="T23" fmla="*/ 107 h 756"/>
                        <a:gd name="T24" fmla="*/ 163 w 665"/>
                        <a:gd name="T25" fmla="*/ 132 h 756"/>
                        <a:gd name="T26" fmla="*/ 157 w 665"/>
                        <a:gd name="T27" fmla="*/ 150 h 756"/>
                        <a:gd name="T28" fmla="*/ 148 w 665"/>
                        <a:gd name="T29" fmla="*/ 167 h 756"/>
                        <a:gd name="T30" fmla="*/ 136 w 665"/>
                        <a:gd name="T31" fmla="*/ 182 h 756"/>
                        <a:gd name="T32" fmla="*/ 129 w 665"/>
                        <a:gd name="T33" fmla="*/ 181 h 756"/>
                        <a:gd name="T34" fmla="*/ 126 w 665"/>
                        <a:gd name="T35" fmla="*/ 164 h 756"/>
                        <a:gd name="T36" fmla="*/ 120 w 665"/>
                        <a:gd name="T37" fmla="*/ 149 h 756"/>
                        <a:gd name="T38" fmla="*/ 110 w 665"/>
                        <a:gd name="T39" fmla="*/ 136 h 756"/>
                        <a:gd name="T40" fmla="*/ 99 w 665"/>
                        <a:gd name="T41" fmla="*/ 129 h 756"/>
                        <a:gd name="T42" fmla="*/ 93 w 665"/>
                        <a:gd name="T43" fmla="*/ 125 h 756"/>
                        <a:gd name="T44" fmla="*/ 86 w 665"/>
                        <a:gd name="T45" fmla="*/ 122 h 756"/>
                        <a:gd name="T46" fmla="*/ 80 w 665"/>
                        <a:gd name="T47" fmla="*/ 121 h 756"/>
                        <a:gd name="T48" fmla="*/ 73 w 665"/>
                        <a:gd name="T49" fmla="*/ 120 h 756"/>
                        <a:gd name="T50" fmla="*/ 65 w 665"/>
                        <a:gd name="T51" fmla="*/ 120 h 756"/>
                        <a:gd name="T52" fmla="*/ 57 w 665"/>
                        <a:gd name="T53" fmla="*/ 120 h 756"/>
                        <a:gd name="T54" fmla="*/ 49 w 665"/>
                        <a:gd name="T55" fmla="*/ 121 h 756"/>
                        <a:gd name="T56" fmla="*/ 39 w 665"/>
                        <a:gd name="T57" fmla="*/ 122 h 756"/>
                        <a:gd name="T58" fmla="*/ 30 w 665"/>
                        <a:gd name="T59" fmla="*/ 126 h 756"/>
                        <a:gd name="T60" fmla="*/ 20 w 665"/>
                        <a:gd name="T61" fmla="*/ 133 h 756"/>
                        <a:gd name="T62" fmla="*/ 11 w 665"/>
                        <a:gd name="T63" fmla="*/ 140 h 756"/>
                        <a:gd name="T64" fmla="*/ 2 w 665"/>
                        <a:gd name="T65" fmla="*/ 127 h 756"/>
                        <a:gd name="T66" fmla="*/ 0 w 665"/>
                        <a:gd name="T67" fmla="*/ 96 h 756"/>
                        <a:gd name="T68" fmla="*/ 8 w 665"/>
                        <a:gd name="T69" fmla="*/ 66 h 756"/>
                        <a:gd name="T70" fmla="*/ 23 w 665"/>
                        <a:gd name="T71" fmla="*/ 39 h 756"/>
                        <a:gd name="T72" fmla="*/ 36 w 665"/>
                        <a:gd name="T73" fmla="*/ 24 h 756"/>
                        <a:gd name="T74" fmla="*/ 42 w 665"/>
                        <a:gd name="T75" fmla="*/ 18 h 756"/>
                        <a:gd name="T76" fmla="*/ 49 w 665"/>
                        <a:gd name="T77" fmla="*/ 12 h 756"/>
                        <a:gd name="T78" fmla="*/ 56 w 665"/>
                        <a:gd name="T79" fmla="*/ 6 h 756"/>
                        <a:gd name="T80" fmla="*/ 63 w 665"/>
                        <a:gd name="T81" fmla="*/ 3 h 756"/>
                        <a:gd name="T82" fmla="*/ 70 w 665"/>
                        <a:gd name="T83" fmla="*/ 1 h 756"/>
                        <a:gd name="T84" fmla="*/ 78 w 665"/>
                        <a:gd name="T85" fmla="*/ 1 h 756"/>
                        <a:gd name="T86" fmla="*/ 85 w 665"/>
                        <a:gd name="T87" fmla="*/ 3 h 7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65"/>
                        <a:gd name="T133" fmla="*/ 0 h 756"/>
                        <a:gd name="T134" fmla="*/ 665 w 665"/>
                        <a:gd name="T135" fmla="*/ 756 h 7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65" h="756">
                          <a:moveTo>
                            <a:pt x="359" y="27"/>
                          </a:moveTo>
                          <a:lnTo>
                            <a:pt x="373" y="20"/>
                          </a:lnTo>
                          <a:lnTo>
                            <a:pt x="387" y="14"/>
                          </a:lnTo>
                          <a:lnTo>
                            <a:pt x="400" y="12"/>
                          </a:lnTo>
                          <a:lnTo>
                            <a:pt x="413" y="11"/>
                          </a:lnTo>
                          <a:lnTo>
                            <a:pt x="426" y="11"/>
                          </a:lnTo>
                          <a:lnTo>
                            <a:pt x="440" y="13"/>
                          </a:lnTo>
                          <a:lnTo>
                            <a:pt x="453" y="17"/>
                          </a:lnTo>
                          <a:lnTo>
                            <a:pt x="465" y="21"/>
                          </a:lnTo>
                          <a:lnTo>
                            <a:pt x="478" y="27"/>
                          </a:lnTo>
                          <a:lnTo>
                            <a:pt x="489" y="33"/>
                          </a:lnTo>
                          <a:lnTo>
                            <a:pt x="502" y="41"/>
                          </a:lnTo>
                          <a:lnTo>
                            <a:pt x="514" y="48"/>
                          </a:lnTo>
                          <a:lnTo>
                            <a:pt x="525" y="56"/>
                          </a:lnTo>
                          <a:lnTo>
                            <a:pt x="537" y="64"/>
                          </a:lnTo>
                          <a:lnTo>
                            <a:pt x="548" y="72"/>
                          </a:lnTo>
                          <a:lnTo>
                            <a:pt x="559" y="80"/>
                          </a:lnTo>
                          <a:lnTo>
                            <a:pt x="597" y="120"/>
                          </a:lnTo>
                          <a:lnTo>
                            <a:pt x="625" y="165"/>
                          </a:lnTo>
                          <a:lnTo>
                            <a:pt x="645" y="214"/>
                          </a:lnTo>
                          <a:lnTo>
                            <a:pt x="656" y="265"/>
                          </a:lnTo>
                          <a:lnTo>
                            <a:pt x="662" y="320"/>
                          </a:lnTo>
                          <a:lnTo>
                            <a:pt x="665" y="375"/>
                          </a:lnTo>
                          <a:lnTo>
                            <a:pt x="662" y="430"/>
                          </a:lnTo>
                          <a:lnTo>
                            <a:pt x="660" y="487"/>
                          </a:lnTo>
                          <a:lnTo>
                            <a:pt x="653" y="525"/>
                          </a:lnTo>
                          <a:lnTo>
                            <a:pt x="644" y="561"/>
                          </a:lnTo>
                          <a:lnTo>
                            <a:pt x="631" y="598"/>
                          </a:lnTo>
                          <a:lnTo>
                            <a:pt x="615" y="633"/>
                          </a:lnTo>
                          <a:lnTo>
                            <a:pt x="595" y="666"/>
                          </a:lnTo>
                          <a:lnTo>
                            <a:pt x="572" y="697"/>
                          </a:lnTo>
                          <a:lnTo>
                            <a:pt x="547" y="728"/>
                          </a:lnTo>
                          <a:lnTo>
                            <a:pt x="518" y="756"/>
                          </a:lnTo>
                          <a:lnTo>
                            <a:pt x="517" y="722"/>
                          </a:lnTo>
                          <a:lnTo>
                            <a:pt x="514" y="688"/>
                          </a:lnTo>
                          <a:lnTo>
                            <a:pt x="507" y="656"/>
                          </a:lnTo>
                          <a:lnTo>
                            <a:pt x="496" y="625"/>
                          </a:lnTo>
                          <a:lnTo>
                            <a:pt x="483" y="595"/>
                          </a:lnTo>
                          <a:lnTo>
                            <a:pt x="464" y="567"/>
                          </a:lnTo>
                          <a:lnTo>
                            <a:pt x="441" y="543"/>
                          </a:lnTo>
                          <a:lnTo>
                            <a:pt x="412" y="521"/>
                          </a:lnTo>
                          <a:lnTo>
                            <a:pt x="398" y="513"/>
                          </a:lnTo>
                          <a:lnTo>
                            <a:pt x="386" y="506"/>
                          </a:lnTo>
                          <a:lnTo>
                            <a:pt x="373" y="500"/>
                          </a:lnTo>
                          <a:lnTo>
                            <a:pt x="359" y="495"/>
                          </a:lnTo>
                          <a:lnTo>
                            <a:pt x="347" y="491"/>
                          </a:lnTo>
                          <a:lnTo>
                            <a:pt x="334" y="487"/>
                          </a:lnTo>
                          <a:lnTo>
                            <a:pt x="320" y="484"/>
                          </a:lnTo>
                          <a:lnTo>
                            <a:pt x="306" y="482"/>
                          </a:lnTo>
                          <a:lnTo>
                            <a:pt x="292" y="481"/>
                          </a:lnTo>
                          <a:lnTo>
                            <a:pt x="277" y="480"/>
                          </a:lnTo>
                          <a:lnTo>
                            <a:pt x="263" y="480"/>
                          </a:lnTo>
                          <a:lnTo>
                            <a:pt x="248" y="481"/>
                          </a:lnTo>
                          <a:lnTo>
                            <a:pt x="231" y="481"/>
                          </a:lnTo>
                          <a:lnTo>
                            <a:pt x="215" y="483"/>
                          </a:lnTo>
                          <a:lnTo>
                            <a:pt x="198" y="484"/>
                          </a:lnTo>
                          <a:lnTo>
                            <a:pt x="180" y="487"/>
                          </a:lnTo>
                          <a:lnTo>
                            <a:pt x="159" y="491"/>
                          </a:lnTo>
                          <a:lnTo>
                            <a:pt x="139" y="497"/>
                          </a:lnTo>
                          <a:lnTo>
                            <a:pt x="120" y="506"/>
                          </a:lnTo>
                          <a:lnTo>
                            <a:pt x="100" y="518"/>
                          </a:lnTo>
                          <a:lnTo>
                            <a:pt x="82" y="530"/>
                          </a:lnTo>
                          <a:lnTo>
                            <a:pt x="64" y="544"/>
                          </a:lnTo>
                          <a:lnTo>
                            <a:pt x="47" y="558"/>
                          </a:lnTo>
                          <a:lnTo>
                            <a:pt x="31" y="573"/>
                          </a:lnTo>
                          <a:lnTo>
                            <a:pt x="9" y="511"/>
                          </a:lnTo>
                          <a:lnTo>
                            <a:pt x="0" y="449"/>
                          </a:lnTo>
                          <a:lnTo>
                            <a:pt x="2" y="386"/>
                          </a:lnTo>
                          <a:lnTo>
                            <a:pt x="14" y="324"/>
                          </a:lnTo>
                          <a:lnTo>
                            <a:pt x="34" y="264"/>
                          </a:lnTo>
                          <a:lnTo>
                            <a:pt x="62" y="208"/>
                          </a:lnTo>
                          <a:lnTo>
                            <a:pt x="95" y="155"/>
                          </a:lnTo>
                          <a:lnTo>
                            <a:pt x="134" y="105"/>
                          </a:lnTo>
                          <a:lnTo>
                            <a:pt x="145" y="94"/>
                          </a:lnTo>
                          <a:lnTo>
                            <a:pt x="158" y="82"/>
                          </a:lnTo>
                          <a:lnTo>
                            <a:pt x="170" y="71"/>
                          </a:lnTo>
                          <a:lnTo>
                            <a:pt x="183" y="59"/>
                          </a:lnTo>
                          <a:lnTo>
                            <a:pt x="197" y="48"/>
                          </a:lnTo>
                          <a:lnTo>
                            <a:pt x="211" y="36"/>
                          </a:lnTo>
                          <a:lnTo>
                            <a:pt x="225" y="27"/>
                          </a:lnTo>
                          <a:lnTo>
                            <a:pt x="238" y="18"/>
                          </a:lnTo>
                          <a:lnTo>
                            <a:pt x="252" y="11"/>
                          </a:lnTo>
                          <a:lnTo>
                            <a:pt x="267" y="5"/>
                          </a:lnTo>
                          <a:lnTo>
                            <a:pt x="282" y="2"/>
                          </a:lnTo>
                          <a:lnTo>
                            <a:pt x="297" y="0"/>
                          </a:lnTo>
                          <a:lnTo>
                            <a:pt x="312" y="3"/>
                          </a:lnTo>
                          <a:lnTo>
                            <a:pt x="328" y="7"/>
                          </a:lnTo>
                          <a:lnTo>
                            <a:pt x="343" y="15"/>
                          </a:lnTo>
                          <a:lnTo>
                            <a:pt x="359" y="27"/>
                          </a:lnTo>
                          <a:close/>
                        </a:path>
                      </a:pathLst>
                    </a:custGeom>
                    <a:solidFill>
                      <a:srgbClr val="FFFF7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9" name="Freeform 53">
                      <a:extLst>
                        <a:ext uri="{FF2B5EF4-FFF2-40B4-BE49-F238E27FC236}">
                          <a16:creationId xmlns:a16="http://schemas.microsoft.com/office/drawing/2014/main" id="{0401D3FC-82A7-4F76-9782-4169D0274468}"/>
                        </a:ext>
                      </a:extLst>
                    </p:cNvPr>
                    <p:cNvSpPr>
                      <a:spLocks noChangeAspect="1"/>
                    </p:cNvSpPr>
                    <p:nvPr/>
                  </p:nvSpPr>
                  <p:spPr bwMode="auto">
                    <a:xfrm>
                      <a:off x="499" y="2445"/>
                      <a:ext cx="75" cy="153"/>
                    </a:xfrm>
                    <a:custGeom>
                      <a:avLst/>
                      <a:gdLst>
                        <a:gd name="T0" fmla="*/ 37 w 151"/>
                        <a:gd name="T1" fmla="*/ 5 h 304"/>
                        <a:gd name="T2" fmla="*/ 31 w 151"/>
                        <a:gd name="T3" fmla="*/ 12 h 304"/>
                        <a:gd name="T4" fmla="*/ 24 w 151"/>
                        <a:gd name="T5" fmla="*/ 21 h 304"/>
                        <a:gd name="T6" fmla="*/ 18 w 151"/>
                        <a:gd name="T7" fmla="*/ 29 h 304"/>
                        <a:gd name="T8" fmla="*/ 13 w 151"/>
                        <a:gd name="T9" fmla="*/ 37 h 304"/>
                        <a:gd name="T10" fmla="*/ 9 w 151"/>
                        <a:gd name="T11" fmla="*/ 46 h 304"/>
                        <a:gd name="T12" fmla="*/ 6 w 151"/>
                        <a:gd name="T13" fmla="*/ 55 h 304"/>
                        <a:gd name="T14" fmla="*/ 4 w 151"/>
                        <a:gd name="T15" fmla="*/ 65 h 304"/>
                        <a:gd name="T16" fmla="*/ 5 w 151"/>
                        <a:gd name="T17" fmla="*/ 75 h 304"/>
                        <a:gd name="T18" fmla="*/ 3 w 151"/>
                        <a:gd name="T19" fmla="*/ 77 h 304"/>
                        <a:gd name="T20" fmla="*/ 2 w 151"/>
                        <a:gd name="T21" fmla="*/ 77 h 304"/>
                        <a:gd name="T22" fmla="*/ 1 w 151"/>
                        <a:gd name="T23" fmla="*/ 76 h 304"/>
                        <a:gd name="T24" fmla="*/ 0 w 151"/>
                        <a:gd name="T25" fmla="*/ 74 h 304"/>
                        <a:gd name="T26" fmla="*/ 0 w 151"/>
                        <a:gd name="T27" fmla="*/ 63 h 304"/>
                        <a:gd name="T28" fmla="*/ 0 w 151"/>
                        <a:gd name="T29" fmla="*/ 53 h 304"/>
                        <a:gd name="T30" fmla="*/ 2 w 151"/>
                        <a:gd name="T31" fmla="*/ 42 h 304"/>
                        <a:gd name="T32" fmla="*/ 5 w 151"/>
                        <a:gd name="T33" fmla="*/ 31 h 304"/>
                        <a:gd name="T34" fmla="*/ 9 w 151"/>
                        <a:gd name="T35" fmla="*/ 22 h 304"/>
                        <a:gd name="T36" fmla="*/ 14 w 151"/>
                        <a:gd name="T37" fmla="*/ 13 h 304"/>
                        <a:gd name="T38" fmla="*/ 21 w 151"/>
                        <a:gd name="T39" fmla="*/ 6 h 304"/>
                        <a:gd name="T40" fmla="*/ 30 w 151"/>
                        <a:gd name="T41" fmla="*/ 0 h 304"/>
                        <a:gd name="T42" fmla="*/ 33 w 151"/>
                        <a:gd name="T43" fmla="*/ 1 h 304"/>
                        <a:gd name="T44" fmla="*/ 35 w 151"/>
                        <a:gd name="T45" fmla="*/ 2 h 304"/>
                        <a:gd name="T46" fmla="*/ 36 w 151"/>
                        <a:gd name="T47" fmla="*/ 3 h 304"/>
                        <a:gd name="T48" fmla="*/ 37 w 151"/>
                        <a:gd name="T49" fmla="*/ 5 h 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304"/>
                        <a:gd name="T77" fmla="*/ 151 w 151"/>
                        <a:gd name="T78" fmla="*/ 304 h 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304">
                          <a:moveTo>
                            <a:pt x="151" y="18"/>
                          </a:moveTo>
                          <a:lnTo>
                            <a:pt x="125" y="48"/>
                          </a:lnTo>
                          <a:lnTo>
                            <a:pt x="99" y="81"/>
                          </a:lnTo>
                          <a:lnTo>
                            <a:pt x="75" y="113"/>
                          </a:lnTo>
                          <a:lnTo>
                            <a:pt x="53" y="146"/>
                          </a:lnTo>
                          <a:lnTo>
                            <a:pt x="36" y="181"/>
                          </a:lnTo>
                          <a:lnTo>
                            <a:pt x="24" y="219"/>
                          </a:lnTo>
                          <a:lnTo>
                            <a:pt x="19" y="258"/>
                          </a:lnTo>
                          <a:lnTo>
                            <a:pt x="22" y="299"/>
                          </a:lnTo>
                          <a:lnTo>
                            <a:pt x="15" y="304"/>
                          </a:lnTo>
                          <a:lnTo>
                            <a:pt x="9" y="304"/>
                          </a:lnTo>
                          <a:lnTo>
                            <a:pt x="5" y="301"/>
                          </a:lnTo>
                          <a:lnTo>
                            <a:pt x="0" y="295"/>
                          </a:lnTo>
                          <a:lnTo>
                            <a:pt x="0" y="251"/>
                          </a:lnTo>
                          <a:lnTo>
                            <a:pt x="3" y="208"/>
                          </a:lnTo>
                          <a:lnTo>
                            <a:pt x="8" y="166"/>
                          </a:lnTo>
                          <a:lnTo>
                            <a:pt x="20" y="124"/>
                          </a:lnTo>
                          <a:lnTo>
                            <a:pt x="36" y="86"/>
                          </a:lnTo>
                          <a:lnTo>
                            <a:pt x="58" y="52"/>
                          </a:lnTo>
                          <a:lnTo>
                            <a:pt x="87" y="23"/>
                          </a:lnTo>
                          <a:lnTo>
                            <a:pt x="123" y="0"/>
                          </a:lnTo>
                          <a:lnTo>
                            <a:pt x="132" y="2"/>
                          </a:lnTo>
                          <a:lnTo>
                            <a:pt x="140" y="5"/>
                          </a:lnTo>
                          <a:lnTo>
                            <a:pt x="146" y="9"/>
                          </a:lnTo>
                          <a:lnTo>
                            <a:pt x="151" y="18"/>
                          </a:lnTo>
                          <a:close/>
                        </a:path>
                      </a:pathLst>
                    </a:custGeom>
                    <a:solidFill>
                      <a:srgbClr val="7F26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0" name="Freeform 54">
                      <a:extLst>
                        <a:ext uri="{FF2B5EF4-FFF2-40B4-BE49-F238E27FC236}">
                          <a16:creationId xmlns:a16="http://schemas.microsoft.com/office/drawing/2014/main" id="{DABCBA95-B3C1-4E11-8ED6-582F4D2DDB2A}"/>
                        </a:ext>
                      </a:extLst>
                    </p:cNvPr>
                    <p:cNvSpPr>
                      <a:spLocks noChangeAspect="1"/>
                    </p:cNvSpPr>
                    <p:nvPr/>
                  </p:nvSpPr>
                  <p:spPr bwMode="auto">
                    <a:xfrm>
                      <a:off x="452" y="2649"/>
                      <a:ext cx="220" cy="200"/>
                    </a:xfrm>
                    <a:custGeom>
                      <a:avLst/>
                      <a:gdLst>
                        <a:gd name="T0" fmla="*/ 28 w 440"/>
                        <a:gd name="T1" fmla="*/ 8 h 398"/>
                        <a:gd name="T2" fmla="*/ 19 w 440"/>
                        <a:gd name="T3" fmla="*/ 24 h 398"/>
                        <a:gd name="T4" fmla="*/ 14 w 440"/>
                        <a:gd name="T5" fmla="*/ 42 h 398"/>
                        <a:gd name="T6" fmla="*/ 17 w 440"/>
                        <a:gd name="T7" fmla="*/ 56 h 398"/>
                        <a:gd name="T8" fmla="*/ 26 w 440"/>
                        <a:gd name="T9" fmla="*/ 68 h 398"/>
                        <a:gd name="T10" fmla="*/ 41 w 440"/>
                        <a:gd name="T11" fmla="*/ 76 h 398"/>
                        <a:gd name="T12" fmla="*/ 58 w 440"/>
                        <a:gd name="T13" fmla="*/ 78 h 398"/>
                        <a:gd name="T14" fmla="*/ 73 w 440"/>
                        <a:gd name="T15" fmla="*/ 73 h 398"/>
                        <a:gd name="T16" fmla="*/ 85 w 440"/>
                        <a:gd name="T17" fmla="*/ 62 h 398"/>
                        <a:gd name="T18" fmla="*/ 91 w 440"/>
                        <a:gd name="T19" fmla="*/ 48 h 398"/>
                        <a:gd name="T20" fmla="*/ 90 w 440"/>
                        <a:gd name="T21" fmla="*/ 34 h 398"/>
                        <a:gd name="T22" fmla="*/ 87 w 440"/>
                        <a:gd name="T23" fmla="*/ 29 h 398"/>
                        <a:gd name="T24" fmla="*/ 82 w 440"/>
                        <a:gd name="T25" fmla="*/ 24 h 398"/>
                        <a:gd name="T26" fmla="*/ 74 w 440"/>
                        <a:gd name="T27" fmla="*/ 21 h 398"/>
                        <a:gd name="T28" fmla="*/ 60 w 440"/>
                        <a:gd name="T29" fmla="*/ 21 h 398"/>
                        <a:gd name="T30" fmla="*/ 51 w 440"/>
                        <a:gd name="T31" fmla="*/ 27 h 398"/>
                        <a:gd name="T32" fmla="*/ 47 w 440"/>
                        <a:gd name="T33" fmla="*/ 41 h 398"/>
                        <a:gd name="T34" fmla="*/ 54 w 440"/>
                        <a:gd name="T35" fmla="*/ 50 h 398"/>
                        <a:gd name="T36" fmla="*/ 60 w 440"/>
                        <a:gd name="T37" fmla="*/ 51 h 398"/>
                        <a:gd name="T38" fmla="*/ 66 w 440"/>
                        <a:gd name="T39" fmla="*/ 48 h 398"/>
                        <a:gd name="T40" fmla="*/ 67 w 440"/>
                        <a:gd name="T41" fmla="*/ 41 h 398"/>
                        <a:gd name="T42" fmla="*/ 63 w 440"/>
                        <a:gd name="T43" fmla="*/ 39 h 398"/>
                        <a:gd name="T44" fmla="*/ 57 w 440"/>
                        <a:gd name="T45" fmla="*/ 44 h 398"/>
                        <a:gd name="T46" fmla="*/ 54 w 440"/>
                        <a:gd name="T47" fmla="*/ 38 h 398"/>
                        <a:gd name="T48" fmla="*/ 56 w 440"/>
                        <a:gd name="T49" fmla="*/ 33 h 398"/>
                        <a:gd name="T50" fmla="*/ 62 w 440"/>
                        <a:gd name="T51" fmla="*/ 30 h 398"/>
                        <a:gd name="T52" fmla="*/ 68 w 440"/>
                        <a:gd name="T53" fmla="*/ 29 h 398"/>
                        <a:gd name="T54" fmla="*/ 74 w 440"/>
                        <a:gd name="T55" fmla="*/ 31 h 398"/>
                        <a:gd name="T56" fmla="*/ 79 w 440"/>
                        <a:gd name="T57" fmla="*/ 35 h 398"/>
                        <a:gd name="T58" fmla="*/ 81 w 440"/>
                        <a:gd name="T59" fmla="*/ 44 h 398"/>
                        <a:gd name="T60" fmla="*/ 76 w 440"/>
                        <a:gd name="T61" fmla="*/ 56 h 398"/>
                        <a:gd name="T62" fmla="*/ 62 w 440"/>
                        <a:gd name="T63" fmla="*/ 65 h 398"/>
                        <a:gd name="T64" fmla="*/ 46 w 440"/>
                        <a:gd name="T65" fmla="*/ 66 h 398"/>
                        <a:gd name="T66" fmla="*/ 34 w 440"/>
                        <a:gd name="T67" fmla="*/ 60 h 398"/>
                        <a:gd name="T68" fmla="*/ 28 w 440"/>
                        <a:gd name="T69" fmla="*/ 49 h 398"/>
                        <a:gd name="T70" fmla="*/ 27 w 440"/>
                        <a:gd name="T71" fmla="*/ 37 h 398"/>
                        <a:gd name="T72" fmla="*/ 32 w 440"/>
                        <a:gd name="T73" fmla="*/ 23 h 398"/>
                        <a:gd name="T74" fmla="*/ 43 w 440"/>
                        <a:gd name="T75" fmla="*/ 10 h 398"/>
                        <a:gd name="T76" fmla="*/ 57 w 440"/>
                        <a:gd name="T77" fmla="*/ 4 h 398"/>
                        <a:gd name="T78" fmla="*/ 69 w 440"/>
                        <a:gd name="T79" fmla="*/ 4 h 398"/>
                        <a:gd name="T80" fmla="*/ 79 w 440"/>
                        <a:gd name="T81" fmla="*/ 7 h 398"/>
                        <a:gd name="T82" fmla="*/ 88 w 440"/>
                        <a:gd name="T83" fmla="*/ 12 h 398"/>
                        <a:gd name="T84" fmla="*/ 97 w 440"/>
                        <a:gd name="T85" fmla="*/ 19 h 398"/>
                        <a:gd name="T86" fmla="*/ 103 w 440"/>
                        <a:gd name="T87" fmla="*/ 29 h 398"/>
                        <a:gd name="T88" fmla="*/ 110 w 440"/>
                        <a:gd name="T89" fmla="*/ 53 h 398"/>
                        <a:gd name="T90" fmla="*/ 102 w 440"/>
                        <a:gd name="T91" fmla="*/ 77 h 398"/>
                        <a:gd name="T92" fmla="*/ 91 w 440"/>
                        <a:gd name="T93" fmla="*/ 88 h 398"/>
                        <a:gd name="T94" fmla="*/ 78 w 440"/>
                        <a:gd name="T95" fmla="*/ 96 h 398"/>
                        <a:gd name="T96" fmla="*/ 64 w 440"/>
                        <a:gd name="T97" fmla="*/ 100 h 398"/>
                        <a:gd name="T98" fmla="*/ 47 w 440"/>
                        <a:gd name="T99" fmla="*/ 100 h 398"/>
                        <a:gd name="T100" fmla="*/ 27 w 440"/>
                        <a:gd name="T101" fmla="*/ 96 h 398"/>
                        <a:gd name="T102" fmla="*/ 8 w 440"/>
                        <a:gd name="T103" fmla="*/ 82 h 398"/>
                        <a:gd name="T104" fmla="*/ 1 w 440"/>
                        <a:gd name="T105" fmla="*/ 63 h 398"/>
                        <a:gd name="T106" fmla="*/ 1 w 440"/>
                        <a:gd name="T107" fmla="*/ 41 h 398"/>
                        <a:gd name="T108" fmla="*/ 7 w 440"/>
                        <a:gd name="T109" fmla="*/ 22 h 398"/>
                        <a:gd name="T110" fmla="*/ 21 w 440"/>
                        <a:gd name="T111" fmla="*/ 8 h 398"/>
                        <a:gd name="T112" fmla="*/ 29 w 440"/>
                        <a:gd name="T113" fmla="*/ 3 h 398"/>
                        <a:gd name="T114" fmla="*/ 34 w 440"/>
                        <a:gd name="T115" fmla="*/ 1 h 398"/>
                        <a:gd name="T116" fmla="*/ 39 w 440"/>
                        <a:gd name="T117" fmla="*/ 0 h 3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0"/>
                        <a:gd name="T178" fmla="*/ 0 h 398"/>
                        <a:gd name="T179" fmla="*/ 440 w 440"/>
                        <a:gd name="T180" fmla="*/ 398 h 39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0" h="398">
                          <a:moveTo>
                            <a:pt x="154" y="0"/>
                          </a:moveTo>
                          <a:lnTo>
                            <a:pt x="131" y="15"/>
                          </a:lnTo>
                          <a:lnTo>
                            <a:pt x="112" y="32"/>
                          </a:lnTo>
                          <a:lnTo>
                            <a:pt x="97" y="52"/>
                          </a:lnTo>
                          <a:lnTo>
                            <a:pt x="84" y="72"/>
                          </a:lnTo>
                          <a:lnTo>
                            <a:pt x="74" y="95"/>
                          </a:lnTo>
                          <a:lnTo>
                            <a:pt x="66" y="118"/>
                          </a:lnTo>
                          <a:lnTo>
                            <a:pt x="60" y="144"/>
                          </a:lnTo>
                          <a:lnTo>
                            <a:pt x="55" y="168"/>
                          </a:lnTo>
                          <a:lnTo>
                            <a:pt x="56" y="188"/>
                          </a:lnTo>
                          <a:lnTo>
                            <a:pt x="61" y="206"/>
                          </a:lnTo>
                          <a:lnTo>
                            <a:pt x="68" y="223"/>
                          </a:lnTo>
                          <a:lnTo>
                            <a:pt x="77" y="241"/>
                          </a:lnTo>
                          <a:lnTo>
                            <a:pt x="89" y="255"/>
                          </a:lnTo>
                          <a:lnTo>
                            <a:pt x="101" y="270"/>
                          </a:lnTo>
                          <a:lnTo>
                            <a:pt x="116" y="283"/>
                          </a:lnTo>
                          <a:lnTo>
                            <a:pt x="132" y="295"/>
                          </a:lnTo>
                          <a:lnTo>
                            <a:pt x="161" y="302"/>
                          </a:lnTo>
                          <a:lnTo>
                            <a:pt x="187" y="306"/>
                          </a:lnTo>
                          <a:lnTo>
                            <a:pt x="211" y="308"/>
                          </a:lnTo>
                          <a:lnTo>
                            <a:pt x="233" y="308"/>
                          </a:lnTo>
                          <a:lnTo>
                            <a:pt x="253" y="305"/>
                          </a:lnTo>
                          <a:lnTo>
                            <a:pt x="273" y="298"/>
                          </a:lnTo>
                          <a:lnTo>
                            <a:pt x="291" y="288"/>
                          </a:lnTo>
                          <a:lnTo>
                            <a:pt x="310" y="274"/>
                          </a:lnTo>
                          <a:lnTo>
                            <a:pt x="326" y="260"/>
                          </a:lnTo>
                          <a:lnTo>
                            <a:pt x="339" y="245"/>
                          </a:lnTo>
                          <a:lnTo>
                            <a:pt x="349" y="228"/>
                          </a:lnTo>
                          <a:lnTo>
                            <a:pt x="357" y="211"/>
                          </a:lnTo>
                          <a:lnTo>
                            <a:pt x="362" y="192"/>
                          </a:lnTo>
                          <a:lnTo>
                            <a:pt x="364" y="174"/>
                          </a:lnTo>
                          <a:lnTo>
                            <a:pt x="363" y="154"/>
                          </a:lnTo>
                          <a:lnTo>
                            <a:pt x="359" y="135"/>
                          </a:lnTo>
                          <a:lnTo>
                            <a:pt x="356" y="126"/>
                          </a:lnTo>
                          <a:lnTo>
                            <a:pt x="352" y="120"/>
                          </a:lnTo>
                          <a:lnTo>
                            <a:pt x="347" y="113"/>
                          </a:lnTo>
                          <a:lnTo>
                            <a:pt x="341" y="106"/>
                          </a:lnTo>
                          <a:lnTo>
                            <a:pt x="334" y="99"/>
                          </a:lnTo>
                          <a:lnTo>
                            <a:pt x="326" y="93"/>
                          </a:lnTo>
                          <a:lnTo>
                            <a:pt x="319" y="88"/>
                          </a:lnTo>
                          <a:lnTo>
                            <a:pt x="312" y="84"/>
                          </a:lnTo>
                          <a:lnTo>
                            <a:pt x="295" y="83"/>
                          </a:lnTo>
                          <a:lnTo>
                            <a:pt x="278" y="82"/>
                          </a:lnTo>
                          <a:lnTo>
                            <a:pt x="260" y="82"/>
                          </a:lnTo>
                          <a:lnTo>
                            <a:pt x="243" y="84"/>
                          </a:lnTo>
                          <a:lnTo>
                            <a:pt x="227" y="88"/>
                          </a:lnTo>
                          <a:lnTo>
                            <a:pt x="213" y="97"/>
                          </a:lnTo>
                          <a:lnTo>
                            <a:pt x="201" y="108"/>
                          </a:lnTo>
                          <a:lnTo>
                            <a:pt x="192" y="124"/>
                          </a:lnTo>
                          <a:lnTo>
                            <a:pt x="189" y="144"/>
                          </a:lnTo>
                          <a:lnTo>
                            <a:pt x="188" y="161"/>
                          </a:lnTo>
                          <a:lnTo>
                            <a:pt x="192" y="178"/>
                          </a:lnTo>
                          <a:lnTo>
                            <a:pt x="204" y="192"/>
                          </a:lnTo>
                          <a:lnTo>
                            <a:pt x="214" y="197"/>
                          </a:lnTo>
                          <a:lnTo>
                            <a:pt x="223" y="199"/>
                          </a:lnTo>
                          <a:lnTo>
                            <a:pt x="233" y="200"/>
                          </a:lnTo>
                          <a:lnTo>
                            <a:pt x="241" y="200"/>
                          </a:lnTo>
                          <a:lnTo>
                            <a:pt x="248" y="199"/>
                          </a:lnTo>
                          <a:lnTo>
                            <a:pt x="254" y="196"/>
                          </a:lnTo>
                          <a:lnTo>
                            <a:pt x="261" y="192"/>
                          </a:lnTo>
                          <a:lnTo>
                            <a:pt x="269" y="186"/>
                          </a:lnTo>
                          <a:lnTo>
                            <a:pt x="269" y="174"/>
                          </a:lnTo>
                          <a:lnTo>
                            <a:pt x="267" y="161"/>
                          </a:lnTo>
                          <a:lnTo>
                            <a:pt x="263" y="150"/>
                          </a:lnTo>
                          <a:lnTo>
                            <a:pt x="254" y="139"/>
                          </a:lnTo>
                          <a:lnTo>
                            <a:pt x="253" y="155"/>
                          </a:lnTo>
                          <a:lnTo>
                            <a:pt x="249" y="167"/>
                          </a:lnTo>
                          <a:lnTo>
                            <a:pt x="241" y="174"/>
                          </a:lnTo>
                          <a:lnTo>
                            <a:pt x="228" y="175"/>
                          </a:lnTo>
                          <a:lnTo>
                            <a:pt x="221" y="168"/>
                          </a:lnTo>
                          <a:lnTo>
                            <a:pt x="218" y="160"/>
                          </a:lnTo>
                          <a:lnTo>
                            <a:pt x="216" y="150"/>
                          </a:lnTo>
                          <a:lnTo>
                            <a:pt x="216" y="139"/>
                          </a:lnTo>
                          <a:lnTo>
                            <a:pt x="221" y="133"/>
                          </a:lnTo>
                          <a:lnTo>
                            <a:pt x="227" y="130"/>
                          </a:lnTo>
                          <a:lnTo>
                            <a:pt x="234" y="125"/>
                          </a:lnTo>
                          <a:lnTo>
                            <a:pt x="241" y="122"/>
                          </a:lnTo>
                          <a:lnTo>
                            <a:pt x="249" y="120"/>
                          </a:lnTo>
                          <a:lnTo>
                            <a:pt x="256" y="117"/>
                          </a:lnTo>
                          <a:lnTo>
                            <a:pt x="264" y="116"/>
                          </a:lnTo>
                          <a:lnTo>
                            <a:pt x="272" y="115"/>
                          </a:lnTo>
                          <a:lnTo>
                            <a:pt x="280" y="116"/>
                          </a:lnTo>
                          <a:lnTo>
                            <a:pt x="288" y="118"/>
                          </a:lnTo>
                          <a:lnTo>
                            <a:pt x="296" y="122"/>
                          </a:lnTo>
                          <a:lnTo>
                            <a:pt x="304" y="126"/>
                          </a:lnTo>
                          <a:lnTo>
                            <a:pt x="311" y="132"/>
                          </a:lnTo>
                          <a:lnTo>
                            <a:pt x="316" y="139"/>
                          </a:lnTo>
                          <a:lnTo>
                            <a:pt x="320" y="147"/>
                          </a:lnTo>
                          <a:lnTo>
                            <a:pt x="321" y="155"/>
                          </a:lnTo>
                          <a:lnTo>
                            <a:pt x="322" y="176"/>
                          </a:lnTo>
                          <a:lnTo>
                            <a:pt x="319" y="193"/>
                          </a:lnTo>
                          <a:lnTo>
                            <a:pt x="311" y="209"/>
                          </a:lnTo>
                          <a:lnTo>
                            <a:pt x="303" y="223"/>
                          </a:lnTo>
                          <a:lnTo>
                            <a:pt x="286" y="239"/>
                          </a:lnTo>
                          <a:lnTo>
                            <a:pt x="267" y="252"/>
                          </a:lnTo>
                          <a:lnTo>
                            <a:pt x="248" y="259"/>
                          </a:lnTo>
                          <a:lnTo>
                            <a:pt x="227" y="264"/>
                          </a:lnTo>
                          <a:lnTo>
                            <a:pt x="205" y="265"/>
                          </a:lnTo>
                          <a:lnTo>
                            <a:pt x="184" y="261"/>
                          </a:lnTo>
                          <a:lnTo>
                            <a:pt x="165" y="257"/>
                          </a:lnTo>
                          <a:lnTo>
                            <a:pt x="146" y="249"/>
                          </a:lnTo>
                          <a:lnTo>
                            <a:pt x="134" y="237"/>
                          </a:lnTo>
                          <a:lnTo>
                            <a:pt x="123" y="223"/>
                          </a:lnTo>
                          <a:lnTo>
                            <a:pt x="115" y="209"/>
                          </a:lnTo>
                          <a:lnTo>
                            <a:pt x="109" y="194"/>
                          </a:lnTo>
                          <a:lnTo>
                            <a:pt x="106" y="178"/>
                          </a:lnTo>
                          <a:lnTo>
                            <a:pt x="104" y="162"/>
                          </a:lnTo>
                          <a:lnTo>
                            <a:pt x="105" y="145"/>
                          </a:lnTo>
                          <a:lnTo>
                            <a:pt x="108" y="128"/>
                          </a:lnTo>
                          <a:lnTo>
                            <a:pt x="116" y="109"/>
                          </a:lnTo>
                          <a:lnTo>
                            <a:pt x="128" y="91"/>
                          </a:lnTo>
                          <a:lnTo>
                            <a:pt x="140" y="72"/>
                          </a:lnTo>
                          <a:lnTo>
                            <a:pt x="154" y="55"/>
                          </a:lnTo>
                          <a:lnTo>
                            <a:pt x="170" y="39"/>
                          </a:lnTo>
                          <a:lnTo>
                            <a:pt x="189" y="26"/>
                          </a:lnTo>
                          <a:lnTo>
                            <a:pt x="207" y="18"/>
                          </a:lnTo>
                          <a:lnTo>
                            <a:pt x="228" y="14"/>
                          </a:lnTo>
                          <a:lnTo>
                            <a:pt x="243" y="14"/>
                          </a:lnTo>
                          <a:lnTo>
                            <a:pt x="258" y="15"/>
                          </a:lnTo>
                          <a:lnTo>
                            <a:pt x="273" y="16"/>
                          </a:lnTo>
                          <a:lnTo>
                            <a:pt x="287" y="18"/>
                          </a:lnTo>
                          <a:lnTo>
                            <a:pt x="301" y="23"/>
                          </a:lnTo>
                          <a:lnTo>
                            <a:pt x="314" y="26"/>
                          </a:lnTo>
                          <a:lnTo>
                            <a:pt x="327" y="32"/>
                          </a:lnTo>
                          <a:lnTo>
                            <a:pt x="340" y="39"/>
                          </a:lnTo>
                          <a:lnTo>
                            <a:pt x="351" y="46"/>
                          </a:lnTo>
                          <a:lnTo>
                            <a:pt x="364" y="55"/>
                          </a:lnTo>
                          <a:lnTo>
                            <a:pt x="374" y="64"/>
                          </a:lnTo>
                          <a:lnTo>
                            <a:pt x="385" y="75"/>
                          </a:lnTo>
                          <a:lnTo>
                            <a:pt x="395" y="86"/>
                          </a:lnTo>
                          <a:lnTo>
                            <a:pt x="404" y="99"/>
                          </a:lnTo>
                          <a:lnTo>
                            <a:pt x="412" y="113"/>
                          </a:lnTo>
                          <a:lnTo>
                            <a:pt x="420" y="128"/>
                          </a:lnTo>
                          <a:lnTo>
                            <a:pt x="434" y="167"/>
                          </a:lnTo>
                          <a:lnTo>
                            <a:pt x="440" y="208"/>
                          </a:lnTo>
                          <a:lnTo>
                            <a:pt x="435" y="250"/>
                          </a:lnTo>
                          <a:lnTo>
                            <a:pt x="420" y="290"/>
                          </a:lnTo>
                          <a:lnTo>
                            <a:pt x="407" y="307"/>
                          </a:lnTo>
                          <a:lnTo>
                            <a:pt x="392" y="323"/>
                          </a:lnTo>
                          <a:lnTo>
                            <a:pt x="377" y="337"/>
                          </a:lnTo>
                          <a:lnTo>
                            <a:pt x="362" y="350"/>
                          </a:lnTo>
                          <a:lnTo>
                            <a:pt x="347" y="361"/>
                          </a:lnTo>
                          <a:lnTo>
                            <a:pt x="329" y="372"/>
                          </a:lnTo>
                          <a:lnTo>
                            <a:pt x="312" y="380"/>
                          </a:lnTo>
                          <a:lnTo>
                            <a:pt x="295" y="387"/>
                          </a:lnTo>
                          <a:lnTo>
                            <a:pt x="275" y="391"/>
                          </a:lnTo>
                          <a:lnTo>
                            <a:pt x="256" y="396"/>
                          </a:lnTo>
                          <a:lnTo>
                            <a:pt x="234" y="397"/>
                          </a:lnTo>
                          <a:lnTo>
                            <a:pt x="211" y="398"/>
                          </a:lnTo>
                          <a:lnTo>
                            <a:pt x="187" y="396"/>
                          </a:lnTo>
                          <a:lnTo>
                            <a:pt x="161" y="394"/>
                          </a:lnTo>
                          <a:lnTo>
                            <a:pt x="134" y="389"/>
                          </a:lnTo>
                          <a:lnTo>
                            <a:pt x="105" y="382"/>
                          </a:lnTo>
                          <a:lnTo>
                            <a:pt x="75" y="366"/>
                          </a:lnTo>
                          <a:lnTo>
                            <a:pt x="51" y="348"/>
                          </a:lnTo>
                          <a:lnTo>
                            <a:pt x="32" y="326"/>
                          </a:lnTo>
                          <a:lnTo>
                            <a:pt x="18" y="303"/>
                          </a:lnTo>
                          <a:lnTo>
                            <a:pt x="9" y="277"/>
                          </a:lnTo>
                          <a:lnTo>
                            <a:pt x="3" y="250"/>
                          </a:lnTo>
                          <a:lnTo>
                            <a:pt x="0" y="222"/>
                          </a:lnTo>
                          <a:lnTo>
                            <a:pt x="0" y="192"/>
                          </a:lnTo>
                          <a:lnTo>
                            <a:pt x="1" y="164"/>
                          </a:lnTo>
                          <a:lnTo>
                            <a:pt x="7" y="138"/>
                          </a:lnTo>
                          <a:lnTo>
                            <a:pt x="16" y="113"/>
                          </a:lnTo>
                          <a:lnTo>
                            <a:pt x="28" y="88"/>
                          </a:lnTo>
                          <a:lnTo>
                            <a:pt x="43" y="67"/>
                          </a:lnTo>
                          <a:lnTo>
                            <a:pt x="61" y="47"/>
                          </a:lnTo>
                          <a:lnTo>
                            <a:pt x="82" y="30"/>
                          </a:lnTo>
                          <a:lnTo>
                            <a:pt x="105" y="16"/>
                          </a:lnTo>
                          <a:lnTo>
                            <a:pt x="110" y="14"/>
                          </a:lnTo>
                          <a:lnTo>
                            <a:pt x="116" y="11"/>
                          </a:lnTo>
                          <a:lnTo>
                            <a:pt x="123" y="9"/>
                          </a:lnTo>
                          <a:lnTo>
                            <a:pt x="129" y="6"/>
                          </a:lnTo>
                          <a:lnTo>
                            <a:pt x="135" y="4"/>
                          </a:lnTo>
                          <a:lnTo>
                            <a:pt x="142" y="2"/>
                          </a:lnTo>
                          <a:lnTo>
                            <a:pt x="147" y="1"/>
                          </a:lnTo>
                          <a:lnTo>
                            <a:pt x="154" y="0"/>
                          </a:lnTo>
                          <a:close/>
                        </a:path>
                      </a:pathLst>
                    </a:custGeom>
                    <a:solidFill>
                      <a:srgbClr val="FFFF7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1" name="Freeform 55">
                      <a:extLst>
                        <a:ext uri="{FF2B5EF4-FFF2-40B4-BE49-F238E27FC236}">
                          <a16:creationId xmlns:a16="http://schemas.microsoft.com/office/drawing/2014/main" id="{4E25B05E-5559-417A-85B1-658A7747FEEB}"/>
                        </a:ext>
                      </a:extLst>
                    </p:cNvPr>
                    <p:cNvSpPr>
                      <a:spLocks noChangeAspect="1"/>
                    </p:cNvSpPr>
                    <p:nvPr/>
                  </p:nvSpPr>
                  <p:spPr bwMode="auto">
                    <a:xfrm>
                      <a:off x="808" y="2742"/>
                      <a:ext cx="234" cy="217"/>
                    </a:xfrm>
                    <a:custGeom>
                      <a:avLst/>
                      <a:gdLst>
                        <a:gd name="T0" fmla="*/ 117 w 468"/>
                        <a:gd name="T1" fmla="*/ 98 h 435"/>
                        <a:gd name="T2" fmla="*/ 115 w 468"/>
                        <a:gd name="T3" fmla="*/ 99 h 435"/>
                        <a:gd name="T4" fmla="*/ 113 w 468"/>
                        <a:gd name="T5" fmla="*/ 100 h 435"/>
                        <a:gd name="T6" fmla="*/ 112 w 468"/>
                        <a:gd name="T7" fmla="*/ 102 h 435"/>
                        <a:gd name="T8" fmla="*/ 110 w 468"/>
                        <a:gd name="T9" fmla="*/ 103 h 435"/>
                        <a:gd name="T10" fmla="*/ 109 w 468"/>
                        <a:gd name="T11" fmla="*/ 104 h 435"/>
                        <a:gd name="T12" fmla="*/ 108 w 468"/>
                        <a:gd name="T13" fmla="*/ 105 h 435"/>
                        <a:gd name="T14" fmla="*/ 107 w 468"/>
                        <a:gd name="T15" fmla="*/ 107 h 435"/>
                        <a:gd name="T16" fmla="*/ 107 w 468"/>
                        <a:gd name="T17" fmla="*/ 108 h 435"/>
                        <a:gd name="T18" fmla="*/ 27 w 468"/>
                        <a:gd name="T19" fmla="*/ 32 h 435"/>
                        <a:gd name="T20" fmla="*/ 27 w 468"/>
                        <a:gd name="T21" fmla="*/ 29 h 435"/>
                        <a:gd name="T22" fmla="*/ 26 w 468"/>
                        <a:gd name="T23" fmla="*/ 26 h 435"/>
                        <a:gd name="T24" fmla="*/ 25 w 468"/>
                        <a:gd name="T25" fmla="*/ 24 h 435"/>
                        <a:gd name="T26" fmla="*/ 23 w 468"/>
                        <a:gd name="T27" fmla="*/ 21 h 435"/>
                        <a:gd name="T28" fmla="*/ 21 w 468"/>
                        <a:gd name="T29" fmla="*/ 19 h 435"/>
                        <a:gd name="T30" fmla="*/ 19 w 468"/>
                        <a:gd name="T31" fmla="*/ 17 h 435"/>
                        <a:gd name="T32" fmla="*/ 17 w 468"/>
                        <a:gd name="T33" fmla="*/ 15 h 435"/>
                        <a:gd name="T34" fmla="*/ 14 w 468"/>
                        <a:gd name="T35" fmla="*/ 14 h 435"/>
                        <a:gd name="T36" fmla="*/ 12 w 468"/>
                        <a:gd name="T37" fmla="*/ 13 h 435"/>
                        <a:gd name="T38" fmla="*/ 10 w 468"/>
                        <a:gd name="T39" fmla="*/ 13 h 435"/>
                        <a:gd name="T40" fmla="*/ 7 w 468"/>
                        <a:gd name="T41" fmla="*/ 12 h 435"/>
                        <a:gd name="T42" fmla="*/ 5 w 468"/>
                        <a:gd name="T43" fmla="*/ 11 h 435"/>
                        <a:gd name="T44" fmla="*/ 3 w 468"/>
                        <a:gd name="T45" fmla="*/ 9 h 435"/>
                        <a:gd name="T46" fmla="*/ 2 w 468"/>
                        <a:gd name="T47" fmla="*/ 8 h 435"/>
                        <a:gd name="T48" fmla="*/ 1 w 468"/>
                        <a:gd name="T49" fmla="*/ 6 h 435"/>
                        <a:gd name="T50" fmla="*/ 0 w 468"/>
                        <a:gd name="T51" fmla="*/ 3 h 435"/>
                        <a:gd name="T52" fmla="*/ 2 w 468"/>
                        <a:gd name="T53" fmla="*/ 1 h 435"/>
                        <a:gd name="T54" fmla="*/ 4 w 468"/>
                        <a:gd name="T55" fmla="*/ 0 h 435"/>
                        <a:gd name="T56" fmla="*/ 7 w 468"/>
                        <a:gd name="T57" fmla="*/ 0 h 435"/>
                        <a:gd name="T58" fmla="*/ 9 w 468"/>
                        <a:gd name="T59" fmla="*/ 1 h 435"/>
                        <a:gd name="T60" fmla="*/ 11 w 468"/>
                        <a:gd name="T61" fmla="*/ 2 h 435"/>
                        <a:gd name="T62" fmla="*/ 13 w 468"/>
                        <a:gd name="T63" fmla="*/ 3 h 435"/>
                        <a:gd name="T64" fmla="*/ 14 w 468"/>
                        <a:gd name="T65" fmla="*/ 4 h 435"/>
                        <a:gd name="T66" fmla="*/ 14 w 468"/>
                        <a:gd name="T67" fmla="*/ 4 h 435"/>
                        <a:gd name="T68" fmla="*/ 15 w 468"/>
                        <a:gd name="T69" fmla="*/ 7 h 435"/>
                        <a:gd name="T70" fmla="*/ 17 w 468"/>
                        <a:gd name="T71" fmla="*/ 9 h 435"/>
                        <a:gd name="T72" fmla="*/ 19 w 468"/>
                        <a:gd name="T73" fmla="*/ 11 h 435"/>
                        <a:gd name="T74" fmla="*/ 21 w 468"/>
                        <a:gd name="T75" fmla="*/ 13 h 435"/>
                        <a:gd name="T76" fmla="*/ 23 w 468"/>
                        <a:gd name="T77" fmla="*/ 15 h 435"/>
                        <a:gd name="T78" fmla="*/ 25 w 468"/>
                        <a:gd name="T79" fmla="*/ 17 h 435"/>
                        <a:gd name="T80" fmla="*/ 27 w 468"/>
                        <a:gd name="T81" fmla="*/ 18 h 435"/>
                        <a:gd name="T82" fmla="*/ 29 w 468"/>
                        <a:gd name="T83" fmla="*/ 20 h 435"/>
                        <a:gd name="T84" fmla="*/ 117 w 468"/>
                        <a:gd name="T85" fmla="*/ 98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8"/>
                        <a:gd name="T130" fmla="*/ 0 h 435"/>
                        <a:gd name="T131" fmla="*/ 468 w 468"/>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8" h="435">
                          <a:moveTo>
                            <a:pt x="468" y="394"/>
                          </a:moveTo>
                          <a:lnTo>
                            <a:pt x="458" y="399"/>
                          </a:lnTo>
                          <a:lnTo>
                            <a:pt x="450" y="403"/>
                          </a:lnTo>
                          <a:lnTo>
                            <a:pt x="445" y="408"/>
                          </a:lnTo>
                          <a:lnTo>
                            <a:pt x="439" y="412"/>
                          </a:lnTo>
                          <a:lnTo>
                            <a:pt x="435" y="417"/>
                          </a:lnTo>
                          <a:lnTo>
                            <a:pt x="432" y="423"/>
                          </a:lnTo>
                          <a:lnTo>
                            <a:pt x="428" y="429"/>
                          </a:lnTo>
                          <a:lnTo>
                            <a:pt x="426" y="435"/>
                          </a:lnTo>
                          <a:lnTo>
                            <a:pt x="108" y="130"/>
                          </a:lnTo>
                          <a:lnTo>
                            <a:pt x="107" y="119"/>
                          </a:lnTo>
                          <a:lnTo>
                            <a:pt x="104" y="107"/>
                          </a:lnTo>
                          <a:lnTo>
                            <a:pt x="99" y="97"/>
                          </a:lnTo>
                          <a:lnTo>
                            <a:pt x="92" y="86"/>
                          </a:lnTo>
                          <a:lnTo>
                            <a:pt x="84" y="77"/>
                          </a:lnTo>
                          <a:lnTo>
                            <a:pt x="76" y="70"/>
                          </a:lnTo>
                          <a:lnTo>
                            <a:pt x="66" y="63"/>
                          </a:lnTo>
                          <a:lnTo>
                            <a:pt x="55" y="59"/>
                          </a:lnTo>
                          <a:lnTo>
                            <a:pt x="47" y="55"/>
                          </a:lnTo>
                          <a:lnTo>
                            <a:pt x="38" y="52"/>
                          </a:lnTo>
                          <a:lnTo>
                            <a:pt x="28" y="48"/>
                          </a:lnTo>
                          <a:lnTo>
                            <a:pt x="20" y="44"/>
                          </a:lnTo>
                          <a:lnTo>
                            <a:pt x="11" y="39"/>
                          </a:lnTo>
                          <a:lnTo>
                            <a:pt x="5" y="32"/>
                          </a:lnTo>
                          <a:lnTo>
                            <a:pt x="1" y="24"/>
                          </a:lnTo>
                          <a:lnTo>
                            <a:pt x="0" y="15"/>
                          </a:lnTo>
                          <a:lnTo>
                            <a:pt x="7" y="5"/>
                          </a:lnTo>
                          <a:lnTo>
                            <a:pt x="16" y="0"/>
                          </a:lnTo>
                          <a:lnTo>
                            <a:pt x="25" y="0"/>
                          </a:lnTo>
                          <a:lnTo>
                            <a:pt x="35" y="4"/>
                          </a:lnTo>
                          <a:lnTo>
                            <a:pt x="44" y="9"/>
                          </a:lnTo>
                          <a:lnTo>
                            <a:pt x="49" y="14"/>
                          </a:lnTo>
                          <a:lnTo>
                            <a:pt x="54" y="17"/>
                          </a:lnTo>
                          <a:lnTo>
                            <a:pt x="55" y="17"/>
                          </a:lnTo>
                          <a:lnTo>
                            <a:pt x="61" y="28"/>
                          </a:lnTo>
                          <a:lnTo>
                            <a:pt x="68" y="38"/>
                          </a:lnTo>
                          <a:lnTo>
                            <a:pt x="76" y="46"/>
                          </a:lnTo>
                          <a:lnTo>
                            <a:pt x="83" y="54"/>
                          </a:lnTo>
                          <a:lnTo>
                            <a:pt x="91" y="61"/>
                          </a:lnTo>
                          <a:lnTo>
                            <a:pt x="100" y="68"/>
                          </a:lnTo>
                          <a:lnTo>
                            <a:pt x="108" y="74"/>
                          </a:lnTo>
                          <a:lnTo>
                            <a:pt x="117" y="80"/>
                          </a:lnTo>
                          <a:lnTo>
                            <a:pt x="468" y="3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2" name="Freeform 56">
                      <a:extLst>
                        <a:ext uri="{FF2B5EF4-FFF2-40B4-BE49-F238E27FC236}">
                          <a16:creationId xmlns:a16="http://schemas.microsoft.com/office/drawing/2014/main" id="{1C595F73-9681-423D-9E6F-149052AE517F}"/>
                        </a:ext>
                      </a:extLst>
                    </p:cNvPr>
                    <p:cNvSpPr>
                      <a:spLocks noChangeAspect="1"/>
                    </p:cNvSpPr>
                    <p:nvPr/>
                  </p:nvSpPr>
                  <p:spPr bwMode="auto">
                    <a:xfrm>
                      <a:off x="868" y="2752"/>
                      <a:ext cx="123" cy="115"/>
                    </a:xfrm>
                    <a:custGeom>
                      <a:avLst/>
                      <a:gdLst>
                        <a:gd name="T0" fmla="*/ 62 w 245"/>
                        <a:gd name="T1" fmla="*/ 33 h 228"/>
                        <a:gd name="T2" fmla="*/ 61 w 245"/>
                        <a:gd name="T3" fmla="*/ 58 h 228"/>
                        <a:gd name="T4" fmla="*/ 56 w 245"/>
                        <a:gd name="T5" fmla="*/ 53 h 228"/>
                        <a:gd name="T6" fmla="*/ 51 w 245"/>
                        <a:gd name="T7" fmla="*/ 49 h 228"/>
                        <a:gd name="T8" fmla="*/ 45 w 245"/>
                        <a:gd name="T9" fmla="*/ 45 h 228"/>
                        <a:gd name="T10" fmla="*/ 40 w 245"/>
                        <a:gd name="T11" fmla="*/ 40 h 228"/>
                        <a:gd name="T12" fmla="*/ 35 w 245"/>
                        <a:gd name="T13" fmla="*/ 35 h 228"/>
                        <a:gd name="T14" fmla="*/ 31 w 245"/>
                        <a:gd name="T15" fmla="*/ 30 h 228"/>
                        <a:gd name="T16" fmla="*/ 29 w 245"/>
                        <a:gd name="T17" fmla="*/ 23 h 228"/>
                        <a:gd name="T18" fmla="*/ 29 w 245"/>
                        <a:gd name="T19" fmla="*/ 16 h 228"/>
                        <a:gd name="T20" fmla="*/ 28 w 245"/>
                        <a:gd name="T21" fmla="*/ 15 h 228"/>
                        <a:gd name="T22" fmla="*/ 26 w 245"/>
                        <a:gd name="T23" fmla="*/ 14 h 228"/>
                        <a:gd name="T24" fmla="*/ 24 w 245"/>
                        <a:gd name="T25" fmla="*/ 14 h 228"/>
                        <a:gd name="T26" fmla="*/ 21 w 245"/>
                        <a:gd name="T27" fmla="*/ 14 h 228"/>
                        <a:gd name="T28" fmla="*/ 18 w 245"/>
                        <a:gd name="T29" fmla="*/ 13 h 228"/>
                        <a:gd name="T30" fmla="*/ 14 w 245"/>
                        <a:gd name="T31" fmla="*/ 13 h 228"/>
                        <a:gd name="T32" fmla="*/ 11 w 245"/>
                        <a:gd name="T33" fmla="*/ 12 h 228"/>
                        <a:gd name="T34" fmla="*/ 8 w 245"/>
                        <a:gd name="T35" fmla="*/ 10 h 228"/>
                        <a:gd name="T36" fmla="*/ 5 w 245"/>
                        <a:gd name="T37" fmla="*/ 9 h 228"/>
                        <a:gd name="T38" fmla="*/ 3 w 245"/>
                        <a:gd name="T39" fmla="*/ 7 h 228"/>
                        <a:gd name="T40" fmla="*/ 1 w 245"/>
                        <a:gd name="T41" fmla="*/ 4 h 228"/>
                        <a:gd name="T42" fmla="*/ 0 w 245"/>
                        <a:gd name="T43" fmla="*/ 0 h 228"/>
                        <a:gd name="T44" fmla="*/ 29 w 245"/>
                        <a:gd name="T45" fmla="*/ 4 h 228"/>
                        <a:gd name="T46" fmla="*/ 62 w 245"/>
                        <a:gd name="T47" fmla="*/ 33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5"/>
                        <a:gd name="T73" fmla="*/ 0 h 228"/>
                        <a:gd name="T74" fmla="*/ 245 w 245"/>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5" h="228">
                          <a:moveTo>
                            <a:pt x="245" y="130"/>
                          </a:moveTo>
                          <a:lnTo>
                            <a:pt x="243" y="228"/>
                          </a:lnTo>
                          <a:lnTo>
                            <a:pt x="223" y="211"/>
                          </a:lnTo>
                          <a:lnTo>
                            <a:pt x="201" y="193"/>
                          </a:lnTo>
                          <a:lnTo>
                            <a:pt x="178" y="176"/>
                          </a:lnTo>
                          <a:lnTo>
                            <a:pt x="158" y="158"/>
                          </a:lnTo>
                          <a:lnTo>
                            <a:pt x="139" y="139"/>
                          </a:lnTo>
                          <a:lnTo>
                            <a:pt x="124" y="117"/>
                          </a:lnTo>
                          <a:lnTo>
                            <a:pt x="116" y="92"/>
                          </a:lnTo>
                          <a:lnTo>
                            <a:pt x="115" y="64"/>
                          </a:lnTo>
                          <a:lnTo>
                            <a:pt x="109" y="59"/>
                          </a:lnTo>
                          <a:lnTo>
                            <a:pt x="101" y="56"/>
                          </a:lnTo>
                          <a:lnTo>
                            <a:pt x="93" y="56"/>
                          </a:lnTo>
                          <a:lnTo>
                            <a:pt x="84" y="55"/>
                          </a:lnTo>
                          <a:lnTo>
                            <a:pt x="69" y="52"/>
                          </a:lnTo>
                          <a:lnTo>
                            <a:pt x="55" y="49"/>
                          </a:lnTo>
                          <a:lnTo>
                            <a:pt x="41" y="45"/>
                          </a:lnTo>
                          <a:lnTo>
                            <a:pt x="30" y="40"/>
                          </a:lnTo>
                          <a:lnTo>
                            <a:pt x="19" y="33"/>
                          </a:lnTo>
                          <a:lnTo>
                            <a:pt x="10" y="25"/>
                          </a:lnTo>
                          <a:lnTo>
                            <a:pt x="4" y="14"/>
                          </a:lnTo>
                          <a:lnTo>
                            <a:pt x="0" y="0"/>
                          </a:lnTo>
                          <a:lnTo>
                            <a:pt x="113" y="15"/>
                          </a:lnTo>
                          <a:lnTo>
                            <a:pt x="245" y="130"/>
                          </a:lnTo>
                          <a:close/>
                        </a:path>
                      </a:pathLst>
                    </a:custGeom>
                    <a:solidFill>
                      <a:srgbClr val="E5A5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3" name="Freeform 57">
                      <a:extLst>
                        <a:ext uri="{FF2B5EF4-FFF2-40B4-BE49-F238E27FC236}">
                          <a16:creationId xmlns:a16="http://schemas.microsoft.com/office/drawing/2014/main" id="{5A6EDE7F-D27C-49A5-A07A-09FD9E2E04E7}"/>
                        </a:ext>
                      </a:extLst>
                    </p:cNvPr>
                    <p:cNvSpPr>
                      <a:spLocks noChangeAspect="1"/>
                    </p:cNvSpPr>
                    <p:nvPr/>
                  </p:nvSpPr>
                  <p:spPr bwMode="auto">
                    <a:xfrm>
                      <a:off x="827" y="2788"/>
                      <a:ext cx="168" cy="184"/>
                    </a:xfrm>
                    <a:custGeom>
                      <a:avLst/>
                      <a:gdLst>
                        <a:gd name="T0" fmla="*/ 8 w 335"/>
                        <a:gd name="T1" fmla="*/ 4 h 370"/>
                        <a:gd name="T2" fmla="*/ 8 w 335"/>
                        <a:gd name="T3" fmla="*/ 13 h 370"/>
                        <a:gd name="T4" fmla="*/ 10 w 335"/>
                        <a:gd name="T5" fmla="*/ 22 h 370"/>
                        <a:gd name="T6" fmla="*/ 12 w 335"/>
                        <a:gd name="T7" fmla="*/ 30 h 370"/>
                        <a:gd name="T8" fmla="*/ 13 w 335"/>
                        <a:gd name="T9" fmla="*/ 38 h 370"/>
                        <a:gd name="T10" fmla="*/ 15 w 335"/>
                        <a:gd name="T11" fmla="*/ 39 h 370"/>
                        <a:gd name="T12" fmla="*/ 17 w 335"/>
                        <a:gd name="T13" fmla="*/ 38 h 370"/>
                        <a:gd name="T14" fmla="*/ 18 w 335"/>
                        <a:gd name="T15" fmla="*/ 38 h 370"/>
                        <a:gd name="T16" fmla="*/ 20 w 335"/>
                        <a:gd name="T17" fmla="*/ 38 h 370"/>
                        <a:gd name="T18" fmla="*/ 20 w 335"/>
                        <a:gd name="T19" fmla="*/ 37 h 370"/>
                        <a:gd name="T20" fmla="*/ 21 w 335"/>
                        <a:gd name="T21" fmla="*/ 36 h 370"/>
                        <a:gd name="T22" fmla="*/ 23 w 335"/>
                        <a:gd name="T23" fmla="*/ 35 h 370"/>
                        <a:gd name="T24" fmla="*/ 24 w 335"/>
                        <a:gd name="T25" fmla="*/ 35 h 370"/>
                        <a:gd name="T26" fmla="*/ 25 w 335"/>
                        <a:gd name="T27" fmla="*/ 34 h 370"/>
                        <a:gd name="T28" fmla="*/ 27 w 335"/>
                        <a:gd name="T29" fmla="*/ 34 h 370"/>
                        <a:gd name="T30" fmla="*/ 28 w 335"/>
                        <a:gd name="T31" fmla="*/ 33 h 370"/>
                        <a:gd name="T32" fmla="*/ 30 w 335"/>
                        <a:gd name="T33" fmla="*/ 33 h 370"/>
                        <a:gd name="T34" fmla="*/ 34 w 335"/>
                        <a:gd name="T35" fmla="*/ 35 h 370"/>
                        <a:gd name="T36" fmla="*/ 84 w 335"/>
                        <a:gd name="T37" fmla="*/ 82 h 370"/>
                        <a:gd name="T38" fmla="*/ 81 w 335"/>
                        <a:gd name="T39" fmla="*/ 83 h 370"/>
                        <a:gd name="T40" fmla="*/ 78 w 335"/>
                        <a:gd name="T41" fmla="*/ 84 h 370"/>
                        <a:gd name="T42" fmla="*/ 74 w 335"/>
                        <a:gd name="T43" fmla="*/ 85 h 370"/>
                        <a:gd name="T44" fmla="*/ 71 w 335"/>
                        <a:gd name="T45" fmla="*/ 86 h 370"/>
                        <a:gd name="T46" fmla="*/ 67 w 335"/>
                        <a:gd name="T47" fmla="*/ 87 h 370"/>
                        <a:gd name="T48" fmla="*/ 64 w 335"/>
                        <a:gd name="T49" fmla="*/ 88 h 370"/>
                        <a:gd name="T50" fmla="*/ 61 w 335"/>
                        <a:gd name="T51" fmla="*/ 90 h 370"/>
                        <a:gd name="T52" fmla="*/ 58 w 335"/>
                        <a:gd name="T53" fmla="*/ 92 h 370"/>
                        <a:gd name="T54" fmla="*/ 56 w 335"/>
                        <a:gd name="T55" fmla="*/ 88 h 370"/>
                        <a:gd name="T56" fmla="*/ 52 w 335"/>
                        <a:gd name="T57" fmla="*/ 84 h 370"/>
                        <a:gd name="T58" fmla="*/ 49 w 335"/>
                        <a:gd name="T59" fmla="*/ 79 h 370"/>
                        <a:gd name="T60" fmla="*/ 46 w 335"/>
                        <a:gd name="T61" fmla="*/ 75 h 370"/>
                        <a:gd name="T62" fmla="*/ 43 w 335"/>
                        <a:gd name="T63" fmla="*/ 72 h 370"/>
                        <a:gd name="T64" fmla="*/ 39 w 335"/>
                        <a:gd name="T65" fmla="*/ 68 h 370"/>
                        <a:gd name="T66" fmla="*/ 36 w 335"/>
                        <a:gd name="T67" fmla="*/ 64 h 370"/>
                        <a:gd name="T68" fmla="*/ 32 w 335"/>
                        <a:gd name="T69" fmla="*/ 60 h 370"/>
                        <a:gd name="T70" fmla="*/ 29 w 335"/>
                        <a:gd name="T71" fmla="*/ 56 h 370"/>
                        <a:gd name="T72" fmla="*/ 25 w 335"/>
                        <a:gd name="T73" fmla="*/ 53 h 370"/>
                        <a:gd name="T74" fmla="*/ 21 w 335"/>
                        <a:gd name="T75" fmla="*/ 50 h 370"/>
                        <a:gd name="T76" fmla="*/ 17 w 335"/>
                        <a:gd name="T77" fmla="*/ 46 h 370"/>
                        <a:gd name="T78" fmla="*/ 13 w 335"/>
                        <a:gd name="T79" fmla="*/ 43 h 370"/>
                        <a:gd name="T80" fmla="*/ 9 w 335"/>
                        <a:gd name="T81" fmla="*/ 40 h 370"/>
                        <a:gd name="T82" fmla="*/ 5 w 335"/>
                        <a:gd name="T83" fmla="*/ 37 h 370"/>
                        <a:gd name="T84" fmla="*/ 0 w 335"/>
                        <a:gd name="T85" fmla="*/ 35 h 370"/>
                        <a:gd name="T86" fmla="*/ 0 w 335"/>
                        <a:gd name="T87" fmla="*/ 0 h 370"/>
                        <a:gd name="T88" fmla="*/ 2 w 335"/>
                        <a:gd name="T89" fmla="*/ 1 h 370"/>
                        <a:gd name="T90" fmla="*/ 5 w 335"/>
                        <a:gd name="T91" fmla="*/ 1 h 370"/>
                        <a:gd name="T92" fmla="*/ 7 w 335"/>
                        <a:gd name="T93" fmla="*/ 3 h 370"/>
                        <a:gd name="T94" fmla="*/ 8 w 335"/>
                        <a:gd name="T95" fmla="*/ 4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5"/>
                        <a:gd name="T145" fmla="*/ 0 h 370"/>
                        <a:gd name="T146" fmla="*/ 335 w 335"/>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5" h="370">
                          <a:moveTo>
                            <a:pt x="31" y="19"/>
                          </a:moveTo>
                          <a:lnTo>
                            <a:pt x="32" y="54"/>
                          </a:lnTo>
                          <a:lnTo>
                            <a:pt x="38" y="88"/>
                          </a:lnTo>
                          <a:lnTo>
                            <a:pt x="45" y="120"/>
                          </a:lnTo>
                          <a:lnTo>
                            <a:pt x="52" y="153"/>
                          </a:lnTo>
                          <a:lnTo>
                            <a:pt x="59" y="156"/>
                          </a:lnTo>
                          <a:lnTo>
                            <a:pt x="65" y="155"/>
                          </a:lnTo>
                          <a:lnTo>
                            <a:pt x="72" y="153"/>
                          </a:lnTo>
                          <a:lnTo>
                            <a:pt x="78" y="153"/>
                          </a:lnTo>
                          <a:lnTo>
                            <a:pt x="80" y="149"/>
                          </a:lnTo>
                          <a:lnTo>
                            <a:pt x="84" y="145"/>
                          </a:lnTo>
                          <a:lnTo>
                            <a:pt x="89" y="143"/>
                          </a:lnTo>
                          <a:lnTo>
                            <a:pt x="94" y="140"/>
                          </a:lnTo>
                          <a:lnTo>
                            <a:pt x="100" y="138"/>
                          </a:lnTo>
                          <a:lnTo>
                            <a:pt x="106" y="136"/>
                          </a:lnTo>
                          <a:lnTo>
                            <a:pt x="112" y="135"/>
                          </a:lnTo>
                          <a:lnTo>
                            <a:pt x="117" y="134"/>
                          </a:lnTo>
                          <a:lnTo>
                            <a:pt x="136" y="140"/>
                          </a:lnTo>
                          <a:lnTo>
                            <a:pt x="335" y="329"/>
                          </a:lnTo>
                          <a:lnTo>
                            <a:pt x="322" y="334"/>
                          </a:lnTo>
                          <a:lnTo>
                            <a:pt x="310" y="339"/>
                          </a:lnTo>
                          <a:lnTo>
                            <a:pt x="296" y="342"/>
                          </a:lnTo>
                          <a:lnTo>
                            <a:pt x="282" y="346"/>
                          </a:lnTo>
                          <a:lnTo>
                            <a:pt x="268" y="349"/>
                          </a:lnTo>
                          <a:lnTo>
                            <a:pt x="256" y="354"/>
                          </a:lnTo>
                          <a:lnTo>
                            <a:pt x="244" y="361"/>
                          </a:lnTo>
                          <a:lnTo>
                            <a:pt x="232" y="370"/>
                          </a:lnTo>
                          <a:lnTo>
                            <a:pt x="221" y="354"/>
                          </a:lnTo>
                          <a:lnTo>
                            <a:pt x="208" y="337"/>
                          </a:lnTo>
                          <a:lnTo>
                            <a:pt x="196" y="320"/>
                          </a:lnTo>
                          <a:lnTo>
                            <a:pt x="183" y="304"/>
                          </a:lnTo>
                          <a:lnTo>
                            <a:pt x="169" y="289"/>
                          </a:lnTo>
                          <a:lnTo>
                            <a:pt x="155" y="273"/>
                          </a:lnTo>
                          <a:lnTo>
                            <a:pt x="141" y="258"/>
                          </a:lnTo>
                          <a:lnTo>
                            <a:pt x="127" y="243"/>
                          </a:lnTo>
                          <a:lnTo>
                            <a:pt x="113" y="228"/>
                          </a:lnTo>
                          <a:lnTo>
                            <a:pt x="97" y="214"/>
                          </a:lnTo>
                          <a:lnTo>
                            <a:pt x="82" y="201"/>
                          </a:lnTo>
                          <a:lnTo>
                            <a:pt x="65" y="188"/>
                          </a:lnTo>
                          <a:lnTo>
                            <a:pt x="49" y="174"/>
                          </a:lnTo>
                          <a:lnTo>
                            <a:pt x="33" y="163"/>
                          </a:lnTo>
                          <a:lnTo>
                            <a:pt x="17" y="151"/>
                          </a:lnTo>
                          <a:lnTo>
                            <a:pt x="0" y="140"/>
                          </a:lnTo>
                          <a:lnTo>
                            <a:pt x="0" y="0"/>
                          </a:lnTo>
                          <a:lnTo>
                            <a:pt x="8" y="5"/>
                          </a:lnTo>
                          <a:lnTo>
                            <a:pt x="17" y="7"/>
                          </a:lnTo>
                          <a:lnTo>
                            <a:pt x="25" y="12"/>
                          </a:lnTo>
                          <a:lnTo>
                            <a:pt x="31" y="19"/>
                          </a:lnTo>
                          <a:close/>
                        </a:path>
                      </a:pathLst>
                    </a:custGeom>
                    <a:solidFill>
                      <a:srgbClr val="E5A5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4" name="Freeform 58">
                      <a:extLst>
                        <a:ext uri="{FF2B5EF4-FFF2-40B4-BE49-F238E27FC236}">
                          <a16:creationId xmlns:a16="http://schemas.microsoft.com/office/drawing/2014/main" id="{CF53F3AA-9E9D-4281-9339-443B238ED978}"/>
                        </a:ext>
                      </a:extLst>
                    </p:cNvPr>
                    <p:cNvSpPr>
                      <a:spLocks noChangeAspect="1"/>
                    </p:cNvSpPr>
                    <p:nvPr/>
                  </p:nvSpPr>
                  <p:spPr bwMode="auto">
                    <a:xfrm>
                      <a:off x="962" y="2978"/>
                      <a:ext cx="172" cy="251"/>
                    </a:xfrm>
                    <a:custGeom>
                      <a:avLst/>
                      <a:gdLst>
                        <a:gd name="T0" fmla="*/ 86 w 345"/>
                        <a:gd name="T1" fmla="*/ 125 h 501"/>
                        <a:gd name="T2" fmla="*/ 33 w 345"/>
                        <a:gd name="T3" fmla="*/ 126 h 501"/>
                        <a:gd name="T4" fmla="*/ 33 w 345"/>
                        <a:gd name="T5" fmla="*/ 120 h 501"/>
                        <a:gd name="T6" fmla="*/ 32 w 345"/>
                        <a:gd name="T7" fmla="*/ 114 h 501"/>
                        <a:gd name="T8" fmla="*/ 31 w 345"/>
                        <a:gd name="T9" fmla="*/ 108 h 501"/>
                        <a:gd name="T10" fmla="*/ 30 w 345"/>
                        <a:gd name="T11" fmla="*/ 102 h 501"/>
                        <a:gd name="T12" fmla="*/ 29 w 345"/>
                        <a:gd name="T13" fmla="*/ 97 h 501"/>
                        <a:gd name="T14" fmla="*/ 27 w 345"/>
                        <a:gd name="T15" fmla="*/ 91 h 501"/>
                        <a:gd name="T16" fmla="*/ 26 w 345"/>
                        <a:gd name="T17" fmla="*/ 85 h 501"/>
                        <a:gd name="T18" fmla="*/ 24 w 345"/>
                        <a:gd name="T19" fmla="*/ 80 h 501"/>
                        <a:gd name="T20" fmla="*/ 8 w 345"/>
                        <a:gd name="T21" fmla="*/ 31 h 501"/>
                        <a:gd name="T22" fmla="*/ 7 w 345"/>
                        <a:gd name="T23" fmla="*/ 29 h 501"/>
                        <a:gd name="T24" fmla="*/ 6 w 345"/>
                        <a:gd name="T25" fmla="*/ 26 h 501"/>
                        <a:gd name="T26" fmla="*/ 5 w 345"/>
                        <a:gd name="T27" fmla="*/ 24 h 501"/>
                        <a:gd name="T28" fmla="*/ 4 w 345"/>
                        <a:gd name="T29" fmla="*/ 22 h 501"/>
                        <a:gd name="T30" fmla="*/ 3 w 345"/>
                        <a:gd name="T31" fmla="*/ 19 h 501"/>
                        <a:gd name="T32" fmla="*/ 2 w 345"/>
                        <a:gd name="T33" fmla="*/ 17 h 501"/>
                        <a:gd name="T34" fmla="*/ 1 w 345"/>
                        <a:gd name="T35" fmla="*/ 14 h 501"/>
                        <a:gd name="T36" fmla="*/ 0 w 345"/>
                        <a:gd name="T37" fmla="*/ 12 h 501"/>
                        <a:gd name="T38" fmla="*/ 2 w 345"/>
                        <a:gd name="T39" fmla="*/ 10 h 501"/>
                        <a:gd name="T40" fmla="*/ 5 w 345"/>
                        <a:gd name="T41" fmla="*/ 8 h 501"/>
                        <a:gd name="T42" fmla="*/ 7 w 345"/>
                        <a:gd name="T43" fmla="*/ 6 h 501"/>
                        <a:gd name="T44" fmla="*/ 10 w 345"/>
                        <a:gd name="T45" fmla="*/ 5 h 501"/>
                        <a:gd name="T46" fmla="*/ 13 w 345"/>
                        <a:gd name="T47" fmla="*/ 4 h 501"/>
                        <a:gd name="T48" fmla="*/ 16 w 345"/>
                        <a:gd name="T49" fmla="*/ 3 h 501"/>
                        <a:gd name="T50" fmla="*/ 19 w 345"/>
                        <a:gd name="T51" fmla="*/ 1 h 501"/>
                        <a:gd name="T52" fmla="*/ 22 w 345"/>
                        <a:gd name="T53" fmla="*/ 0 h 501"/>
                        <a:gd name="T54" fmla="*/ 25 w 345"/>
                        <a:gd name="T55" fmla="*/ 4 h 501"/>
                        <a:gd name="T56" fmla="*/ 14 w 345"/>
                        <a:gd name="T57" fmla="*/ 21 h 501"/>
                        <a:gd name="T58" fmla="*/ 33 w 345"/>
                        <a:gd name="T59" fmla="*/ 14 h 501"/>
                        <a:gd name="T60" fmla="*/ 37 w 345"/>
                        <a:gd name="T61" fmla="*/ 16 h 501"/>
                        <a:gd name="T62" fmla="*/ 39 w 345"/>
                        <a:gd name="T63" fmla="*/ 18 h 501"/>
                        <a:gd name="T64" fmla="*/ 41 w 345"/>
                        <a:gd name="T65" fmla="*/ 21 h 501"/>
                        <a:gd name="T66" fmla="*/ 41 w 345"/>
                        <a:gd name="T67" fmla="*/ 22 h 501"/>
                        <a:gd name="T68" fmla="*/ 23 w 345"/>
                        <a:gd name="T69" fmla="*/ 33 h 501"/>
                        <a:gd name="T70" fmla="*/ 46 w 345"/>
                        <a:gd name="T71" fmla="*/ 33 h 501"/>
                        <a:gd name="T72" fmla="*/ 49 w 345"/>
                        <a:gd name="T73" fmla="*/ 34 h 501"/>
                        <a:gd name="T74" fmla="*/ 51 w 345"/>
                        <a:gd name="T75" fmla="*/ 35 h 501"/>
                        <a:gd name="T76" fmla="*/ 52 w 345"/>
                        <a:gd name="T77" fmla="*/ 37 h 501"/>
                        <a:gd name="T78" fmla="*/ 54 w 345"/>
                        <a:gd name="T79" fmla="*/ 39 h 501"/>
                        <a:gd name="T80" fmla="*/ 33 w 345"/>
                        <a:gd name="T81" fmla="*/ 48 h 501"/>
                        <a:gd name="T82" fmla="*/ 59 w 345"/>
                        <a:gd name="T83" fmla="*/ 49 h 501"/>
                        <a:gd name="T84" fmla="*/ 62 w 345"/>
                        <a:gd name="T85" fmla="*/ 52 h 501"/>
                        <a:gd name="T86" fmla="*/ 63 w 345"/>
                        <a:gd name="T87" fmla="*/ 53 h 501"/>
                        <a:gd name="T88" fmla="*/ 64 w 345"/>
                        <a:gd name="T89" fmla="*/ 56 h 501"/>
                        <a:gd name="T90" fmla="*/ 65 w 345"/>
                        <a:gd name="T91" fmla="*/ 60 h 501"/>
                        <a:gd name="T92" fmla="*/ 46 w 345"/>
                        <a:gd name="T93" fmla="*/ 71 h 501"/>
                        <a:gd name="T94" fmla="*/ 73 w 345"/>
                        <a:gd name="T95" fmla="*/ 71 h 501"/>
                        <a:gd name="T96" fmla="*/ 74 w 345"/>
                        <a:gd name="T97" fmla="*/ 74 h 501"/>
                        <a:gd name="T98" fmla="*/ 76 w 345"/>
                        <a:gd name="T99" fmla="*/ 77 h 501"/>
                        <a:gd name="T100" fmla="*/ 77 w 345"/>
                        <a:gd name="T101" fmla="*/ 81 h 501"/>
                        <a:gd name="T102" fmla="*/ 77 w 345"/>
                        <a:gd name="T103" fmla="*/ 84 h 501"/>
                        <a:gd name="T104" fmla="*/ 53 w 345"/>
                        <a:gd name="T105" fmla="*/ 91 h 501"/>
                        <a:gd name="T106" fmla="*/ 82 w 345"/>
                        <a:gd name="T107" fmla="*/ 97 h 501"/>
                        <a:gd name="T108" fmla="*/ 82 w 345"/>
                        <a:gd name="T109" fmla="*/ 100 h 501"/>
                        <a:gd name="T110" fmla="*/ 83 w 345"/>
                        <a:gd name="T111" fmla="*/ 102 h 501"/>
                        <a:gd name="T112" fmla="*/ 84 w 345"/>
                        <a:gd name="T113" fmla="*/ 105 h 501"/>
                        <a:gd name="T114" fmla="*/ 84 w 345"/>
                        <a:gd name="T115" fmla="*/ 107 h 501"/>
                        <a:gd name="T116" fmla="*/ 59 w 345"/>
                        <a:gd name="T117" fmla="*/ 113 h 501"/>
                        <a:gd name="T118" fmla="*/ 86 w 345"/>
                        <a:gd name="T119" fmla="*/ 125 h 5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45"/>
                        <a:gd name="T181" fmla="*/ 0 h 501"/>
                        <a:gd name="T182" fmla="*/ 345 w 345"/>
                        <a:gd name="T183" fmla="*/ 501 h 5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45" h="501">
                          <a:moveTo>
                            <a:pt x="345" y="499"/>
                          </a:moveTo>
                          <a:lnTo>
                            <a:pt x="135" y="501"/>
                          </a:lnTo>
                          <a:lnTo>
                            <a:pt x="132" y="478"/>
                          </a:lnTo>
                          <a:lnTo>
                            <a:pt x="128" y="455"/>
                          </a:lnTo>
                          <a:lnTo>
                            <a:pt x="125" y="431"/>
                          </a:lnTo>
                          <a:lnTo>
                            <a:pt x="121" y="408"/>
                          </a:lnTo>
                          <a:lnTo>
                            <a:pt x="117" y="385"/>
                          </a:lnTo>
                          <a:lnTo>
                            <a:pt x="111" y="364"/>
                          </a:lnTo>
                          <a:lnTo>
                            <a:pt x="105" y="340"/>
                          </a:lnTo>
                          <a:lnTo>
                            <a:pt x="99" y="319"/>
                          </a:lnTo>
                          <a:lnTo>
                            <a:pt x="35" y="122"/>
                          </a:lnTo>
                          <a:lnTo>
                            <a:pt x="31" y="114"/>
                          </a:lnTo>
                          <a:lnTo>
                            <a:pt x="27" y="104"/>
                          </a:lnTo>
                          <a:lnTo>
                            <a:pt x="23" y="95"/>
                          </a:lnTo>
                          <a:lnTo>
                            <a:pt x="19" y="85"/>
                          </a:lnTo>
                          <a:lnTo>
                            <a:pt x="14" y="76"/>
                          </a:lnTo>
                          <a:lnTo>
                            <a:pt x="10" y="65"/>
                          </a:lnTo>
                          <a:lnTo>
                            <a:pt x="5" y="56"/>
                          </a:lnTo>
                          <a:lnTo>
                            <a:pt x="0" y="47"/>
                          </a:lnTo>
                          <a:lnTo>
                            <a:pt x="10" y="38"/>
                          </a:lnTo>
                          <a:lnTo>
                            <a:pt x="20" y="31"/>
                          </a:lnTo>
                          <a:lnTo>
                            <a:pt x="31" y="24"/>
                          </a:lnTo>
                          <a:lnTo>
                            <a:pt x="42" y="18"/>
                          </a:lnTo>
                          <a:lnTo>
                            <a:pt x="53" y="13"/>
                          </a:lnTo>
                          <a:lnTo>
                            <a:pt x="65" y="9"/>
                          </a:lnTo>
                          <a:lnTo>
                            <a:pt x="76" y="4"/>
                          </a:lnTo>
                          <a:lnTo>
                            <a:pt x="88" y="0"/>
                          </a:lnTo>
                          <a:lnTo>
                            <a:pt x="103" y="16"/>
                          </a:lnTo>
                          <a:lnTo>
                            <a:pt x="59" y="84"/>
                          </a:lnTo>
                          <a:lnTo>
                            <a:pt x="134" y="55"/>
                          </a:lnTo>
                          <a:lnTo>
                            <a:pt x="149" y="61"/>
                          </a:lnTo>
                          <a:lnTo>
                            <a:pt x="158" y="71"/>
                          </a:lnTo>
                          <a:lnTo>
                            <a:pt x="164" y="81"/>
                          </a:lnTo>
                          <a:lnTo>
                            <a:pt x="165" y="86"/>
                          </a:lnTo>
                          <a:lnTo>
                            <a:pt x="93" y="130"/>
                          </a:lnTo>
                          <a:lnTo>
                            <a:pt x="186" y="130"/>
                          </a:lnTo>
                          <a:lnTo>
                            <a:pt x="196" y="133"/>
                          </a:lnTo>
                          <a:lnTo>
                            <a:pt x="204" y="138"/>
                          </a:lnTo>
                          <a:lnTo>
                            <a:pt x="210" y="146"/>
                          </a:lnTo>
                          <a:lnTo>
                            <a:pt x="217" y="155"/>
                          </a:lnTo>
                          <a:lnTo>
                            <a:pt x="134" y="190"/>
                          </a:lnTo>
                          <a:lnTo>
                            <a:pt x="238" y="196"/>
                          </a:lnTo>
                          <a:lnTo>
                            <a:pt x="249" y="205"/>
                          </a:lnTo>
                          <a:lnTo>
                            <a:pt x="255" y="211"/>
                          </a:lnTo>
                          <a:lnTo>
                            <a:pt x="258" y="222"/>
                          </a:lnTo>
                          <a:lnTo>
                            <a:pt x="263" y="238"/>
                          </a:lnTo>
                          <a:lnTo>
                            <a:pt x="184" y="283"/>
                          </a:lnTo>
                          <a:lnTo>
                            <a:pt x="292" y="283"/>
                          </a:lnTo>
                          <a:lnTo>
                            <a:pt x="298" y="296"/>
                          </a:lnTo>
                          <a:lnTo>
                            <a:pt x="304" y="307"/>
                          </a:lnTo>
                          <a:lnTo>
                            <a:pt x="309" y="321"/>
                          </a:lnTo>
                          <a:lnTo>
                            <a:pt x="310" y="335"/>
                          </a:lnTo>
                          <a:lnTo>
                            <a:pt x="215" y="362"/>
                          </a:lnTo>
                          <a:lnTo>
                            <a:pt x="330" y="388"/>
                          </a:lnTo>
                          <a:lnTo>
                            <a:pt x="331" y="398"/>
                          </a:lnTo>
                          <a:lnTo>
                            <a:pt x="334" y="407"/>
                          </a:lnTo>
                          <a:lnTo>
                            <a:pt x="338" y="417"/>
                          </a:lnTo>
                          <a:lnTo>
                            <a:pt x="339" y="427"/>
                          </a:lnTo>
                          <a:lnTo>
                            <a:pt x="239" y="449"/>
                          </a:lnTo>
                          <a:lnTo>
                            <a:pt x="345" y="499"/>
                          </a:lnTo>
                          <a:close/>
                        </a:path>
                      </a:pathLst>
                    </a:custGeom>
                    <a:solidFill>
                      <a:srgbClr val="00FF7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25" name="Freeform 59">
                      <a:extLst>
                        <a:ext uri="{FF2B5EF4-FFF2-40B4-BE49-F238E27FC236}">
                          <a16:creationId xmlns:a16="http://schemas.microsoft.com/office/drawing/2014/main" id="{177F43DC-19A0-46C8-8383-1D0661DD181F}"/>
                        </a:ext>
                      </a:extLst>
                    </p:cNvPr>
                    <p:cNvSpPr>
                      <a:spLocks noChangeAspect="1"/>
                    </p:cNvSpPr>
                    <p:nvPr/>
                  </p:nvSpPr>
                  <p:spPr bwMode="auto">
                    <a:xfrm>
                      <a:off x="914" y="2445"/>
                      <a:ext cx="72" cy="49"/>
                    </a:xfrm>
                    <a:custGeom>
                      <a:avLst/>
                      <a:gdLst>
                        <a:gd name="T0" fmla="*/ 25 w 144"/>
                        <a:gd name="T1" fmla="*/ 17 h 98"/>
                        <a:gd name="T2" fmla="*/ 30 w 144"/>
                        <a:gd name="T3" fmla="*/ 13 h 98"/>
                        <a:gd name="T4" fmla="*/ 31 w 144"/>
                        <a:gd name="T5" fmla="*/ 10 h 98"/>
                        <a:gd name="T6" fmla="*/ 31 w 144"/>
                        <a:gd name="T7" fmla="*/ 6 h 98"/>
                        <a:gd name="T8" fmla="*/ 29 w 144"/>
                        <a:gd name="T9" fmla="*/ 6 h 98"/>
                        <a:gd name="T10" fmla="*/ 27 w 144"/>
                        <a:gd name="T11" fmla="*/ 6 h 98"/>
                        <a:gd name="T12" fmla="*/ 27 w 144"/>
                        <a:gd name="T13" fmla="*/ 7 h 98"/>
                        <a:gd name="T14" fmla="*/ 28 w 144"/>
                        <a:gd name="T15" fmla="*/ 10 h 98"/>
                        <a:gd name="T16" fmla="*/ 26 w 144"/>
                        <a:gd name="T17" fmla="*/ 12 h 98"/>
                        <a:gd name="T18" fmla="*/ 24 w 144"/>
                        <a:gd name="T19" fmla="*/ 13 h 98"/>
                        <a:gd name="T20" fmla="*/ 21 w 144"/>
                        <a:gd name="T21" fmla="*/ 12 h 98"/>
                        <a:gd name="T22" fmla="*/ 20 w 144"/>
                        <a:gd name="T23" fmla="*/ 7 h 98"/>
                        <a:gd name="T24" fmla="*/ 21 w 144"/>
                        <a:gd name="T25" fmla="*/ 3 h 98"/>
                        <a:gd name="T26" fmla="*/ 23 w 144"/>
                        <a:gd name="T27" fmla="*/ 2 h 98"/>
                        <a:gd name="T28" fmla="*/ 26 w 144"/>
                        <a:gd name="T29" fmla="*/ 2 h 98"/>
                        <a:gd name="T30" fmla="*/ 29 w 144"/>
                        <a:gd name="T31" fmla="*/ 3 h 98"/>
                        <a:gd name="T32" fmla="*/ 34 w 144"/>
                        <a:gd name="T33" fmla="*/ 5 h 98"/>
                        <a:gd name="T34" fmla="*/ 36 w 144"/>
                        <a:gd name="T35" fmla="*/ 11 h 98"/>
                        <a:gd name="T36" fmla="*/ 36 w 144"/>
                        <a:gd name="T37" fmla="*/ 15 h 98"/>
                        <a:gd name="T38" fmla="*/ 35 w 144"/>
                        <a:gd name="T39" fmla="*/ 18 h 98"/>
                        <a:gd name="T40" fmla="*/ 33 w 144"/>
                        <a:gd name="T41" fmla="*/ 19 h 98"/>
                        <a:gd name="T42" fmla="*/ 30 w 144"/>
                        <a:gd name="T43" fmla="*/ 20 h 98"/>
                        <a:gd name="T44" fmla="*/ 27 w 144"/>
                        <a:gd name="T45" fmla="*/ 22 h 98"/>
                        <a:gd name="T46" fmla="*/ 25 w 144"/>
                        <a:gd name="T47" fmla="*/ 25 h 98"/>
                        <a:gd name="T48" fmla="*/ 20 w 144"/>
                        <a:gd name="T49" fmla="*/ 23 h 98"/>
                        <a:gd name="T50" fmla="*/ 18 w 144"/>
                        <a:gd name="T51" fmla="*/ 20 h 98"/>
                        <a:gd name="T52" fmla="*/ 13 w 144"/>
                        <a:gd name="T53" fmla="*/ 21 h 98"/>
                        <a:gd name="T54" fmla="*/ 11 w 144"/>
                        <a:gd name="T55" fmla="*/ 23 h 98"/>
                        <a:gd name="T56" fmla="*/ 9 w 144"/>
                        <a:gd name="T57" fmla="*/ 23 h 98"/>
                        <a:gd name="T58" fmla="*/ 6 w 144"/>
                        <a:gd name="T59" fmla="*/ 23 h 98"/>
                        <a:gd name="T60" fmla="*/ 3 w 144"/>
                        <a:gd name="T61" fmla="*/ 22 h 98"/>
                        <a:gd name="T62" fmla="*/ 2 w 144"/>
                        <a:gd name="T63" fmla="*/ 20 h 98"/>
                        <a:gd name="T64" fmla="*/ 1 w 144"/>
                        <a:gd name="T65" fmla="*/ 18 h 98"/>
                        <a:gd name="T66" fmla="*/ 1 w 144"/>
                        <a:gd name="T67" fmla="*/ 15 h 98"/>
                        <a:gd name="T68" fmla="*/ 1 w 144"/>
                        <a:gd name="T69" fmla="*/ 12 h 98"/>
                        <a:gd name="T70" fmla="*/ 1 w 144"/>
                        <a:gd name="T71" fmla="*/ 6 h 98"/>
                        <a:gd name="T72" fmla="*/ 5 w 144"/>
                        <a:gd name="T73" fmla="*/ 3 h 98"/>
                        <a:gd name="T74" fmla="*/ 9 w 144"/>
                        <a:gd name="T75" fmla="*/ 1 h 98"/>
                        <a:gd name="T76" fmla="*/ 14 w 144"/>
                        <a:gd name="T77" fmla="*/ 2 h 98"/>
                        <a:gd name="T78" fmla="*/ 17 w 144"/>
                        <a:gd name="T79" fmla="*/ 6 h 98"/>
                        <a:gd name="T80" fmla="*/ 17 w 144"/>
                        <a:gd name="T81" fmla="*/ 12 h 98"/>
                        <a:gd name="T82" fmla="*/ 19 w 144"/>
                        <a:gd name="T83" fmla="*/ 17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98"/>
                        <a:gd name="T128" fmla="*/ 144 w 144"/>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98">
                          <a:moveTo>
                            <a:pt x="88" y="69"/>
                          </a:moveTo>
                          <a:lnTo>
                            <a:pt x="102" y="66"/>
                          </a:lnTo>
                          <a:lnTo>
                            <a:pt x="113" y="61"/>
                          </a:lnTo>
                          <a:lnTo>
                            <a:pt x="120" y="53"/>
                          </a:lnTo>
                          <a:lnTo>
                            <a:pt x="124" y="45"/>
                          </a:lnTo>
                          <a:lnTo>
                            <a:pt x="126" y="37"/>
                          </a:lnTo>
                          <a:lnTo>
                            <a:pt x="126" y="30"/>
                          </a:lnTo>
                          <a:lnTo>
                            <a:pt x="124" y="24"/>
                          </a:lnTo>
                          <a:lnTo>
                            <a:pt x="121" y="21"/>
                          </a:lnTo>
                          <a:lnTo>
                            <a:pt x="117" y="21"/>
                          </a:lnTo>
                          <a:lnTo>
                            <a:pt x="114" y="21"/>
                          </a:lnTo>
                          <a:lnTo>
                            <a:pt x="111" y="22"/>
                          </a:lnTo>
                          <a:lnTo>
                            <a:pt x="109" y="24"/>
                          </a:lnTo>
                          <a:lnTo>
                            <a:pt x="108" y="31"/>
                          </a:lnTo>
                          <a:lnTo>
                            <a:pt x="110" y="36"/>
                          </a:lnTo>
                          <a:lnTo>
                            <a:pt x="113" y="40"/>
                          </a:lnTo>
                          <a:lnTo>
                            <a:pt x="109" y="46"/>
                          </a:lnTo>
                          <a:lnTo>
                            <a:pt x="107" y="50"/>
                          </a:lnTo>
                          <a:lnTo>
                            <a:pt x="103" y="51"/>
                          </a:lnTo>
                          <a:lnTo>
                            <a:pt x="99" y="52"/>
                          </a:lnTo>
                          <a:lnTo>
                            <a:pt x="93" y="52"/>
                          </a:lnTo>
                          <a:lnTo>
                            <a:pt x="87" y="45"/>
                          </a:lnTo>
                          <a:lnTo>
                            <a:pt x="83" y="38"/>
                          </a:lnTo>
                          <a:lnTo>
                            <a:pt x="82" y="30"/>
                          </a:lnTo>
                          <a:lnTo>
                            <a:pt x="83" y="21"/>
                          </a:lnTo>
                          <a:lnTo>
                            <a:pt x="85" y="14"/>
                          </a:lnTo>
                          <a:lnTo>
                            <a:pt x="90" y="10"/>
                          </a:lnTo>
                          <a:lnTo>
                            <a:pt x="94" y="7"/>
                          </a:lnTo>
                          <a:lnTo>
                            <a:pt x="100" y="7"/>
                          </a:lnTo>
                          <a:lnTo>
                            <a:pt x="106" y="7"/>
                          </a:lnTo>
                          <a:lnTo>
                            <a:pt x="111" y="8"/>
                          </a:lnTo>
                          <a:lnTo>
                            <a:pt x="118" y="9"/>
                          </a:lnTo>
                          <a:lnTo>
                            <a:pt x="123" y="10"/>
                          </a:lnTo>
                          <a:lnTo>
                            <a:pt x="133" y="17"/>
                          </a:lnTo>
                          <a:lnTo>
                            <a:pt x="139" y="29"/>
                          </a:lnTo>
                          <a:lnTo>
                            <a:pt x="141" y="43"/>
                          </a:lnTo>
                          <a:lnTo>
                            <a:pt x="144" y="55"/>
                          </a:lnTo>
                          <a:lnTo>
                            <a:pt x="141" y="61"/>
                          </a:lnTo>
                          <a:lnTo>
                            <a:pt x="140" y="67"/>
                          </a:lnTo>
                          <a:lnTo>
                            <a:pt x="138" y="71"/>
                          </a:lnTo>
                          <a:lnTo>
                            <a:pt x="133" y="76"/>
                          </a:lnTo>
                          <a:lnTo>
                            <a:pt x="129" y="74"/>
                          </a:lnTo>
                          <a:lnTo>
                            <a:pt x="124" y="75"/>
                          </a:lnTo>
                          <a:lnTo>
                            <a:pt x="120" y="78"/>
                          </a:lnTo>
                          <a:lnTo>
                            <a:pt x="114" y="79"/>
                          </a:lnTo>
                          <a:lnTo>
                            <a:pt x="110" y="88"/>
                          </a:lnTo>
                          <a:lnTo>
                            <a:pt x="107" y="94"/>
                          </a:lnTo>
                          <a:lnTo>
                            <a:pt x="100" y="98"/>
                          </a:lnTo>
                          <a:lnTo>
                            <a:pt x="91" y="97"/>
                          </a:lnTo>
                          <a:lnTo>
                            <a:pt x="83" y="92"/>
                          </a:lnTo>
                          <a:lnTo>
                            <a:pt x="77" y="83"/>
                          </a:lnTo>
                          <a:lnTo>
                            <a:pt x="70" y="77"/>
                          </a:lnTo>
                          <a:lnTo>
                            <a:pt x="57" y="77"/>
                          </a:lnTo>
                          <a:lnTo>
                            <a:pt x="53" y="82"/>
                          </a:lnTo>
                          <a:lnTo>
                            <a:pt x="49" y="85"/>
                          </a:lnTo>
                          <a:lnTo>
                            <a:pt x="44" y="89"/>
                          </a:lnTo>
                          <a:lnTo>
                            <a:pt x="39" y="90"/>
                          </a:lnTo>
                          <a:lnTo>
                            <a:pt x="34" y="91"/>
                          </a:lnTo>
                          <a:lnTo>
                            <a:pt x="29" y="91"/>
                          </a:lnTo>
                          <a:lnTo>
                            <a:pt x="24" y="90"/>
                          </a:lnTo>
                          <a:lnTo>
                            <a:pt x="18" y="89"/>
                          </a:lnTo>
                          <a:lnTo>
                            <a:pt x="15" y="86"/>
                          </a:lnTo>
                          <a:lnTo>
                            <a:pt x="11" y="83"/>
                          </a:lnTo>
                          <a:lnTo>
                            <a:pt x="8" y="79"/>
                          </a:lnTo>
                          <a:lnTo>
                            <a:pt x="4" y="76"/>
                          </a:lnTo>
                          <a:lnTo>
                            <a:pt x="6" y="71"/>
                          </a:lnTo>
                          <a:lnTo>
                            <a:pt x="4" y="67"/>
                          </a:lnTo>
                          <a:lnTo>
                            <a:pt x="3" y="63"/>
                          </a:lnTo>
                          <a:lnTo>
                            <a:pt x="0" y="61"/>
                          </a:lnTo>
                          <a:lnTo>
                            <a:pt x="1" y="48"/>
                          </a:lnTo>
                          <a:lnTo>
                            <a:pt x="1" y="37"/>
                          </a:lnTo>
                          <a:lnTo>
                            <a:pt x="4" y="25"/>
                          </a:lnTo>
                          <a:lnTo>
                            <a:pt x="14" y="15"/>
                          </a:lnTo>
                          <a:lnTo>
                            <a:pt x="22" y="11"/>
                          </a:lnTo>
                          <a:lnTo>
                            <a:pt x="31" y="7"/>
                          </a:lnTo>
                          <a:lnTo>
                            <a:pt x="39" y="2"/>
                          </a:lnTo>
                          <a:lnTo>
                            <a:pt x="47" y="0"/>
                          </a:lnTo>
                          <a:lnTo>
                            <a:pt x="58" y="5"/>
                          </a:lnTo>
                          <a:lnTo>
                            <a:pt x="63" y="14"/>
                          </a:lnTo>
                          <a:lnTo>
                            <a:pt x="65" y="25"/>
                          </a:lnTo>
                          <a:lnTo>
                            <a:pt x="67" y="38"/>
                          </a:lnTo>
                          <a:lnTo>
                            <a:pt x="67" y="51"/>
                          </a:lnTo>
                          <a:lnTo>
                            <a:pt x="70" y="61"/>
                          </a:lnTo>
                          <a:lnTo>
                            <a:pt x="76" y="67"/>
                          </a:lnTo>
                          <a:lnTo>
                            <a:pt x="88" y="6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6409" name="Line 60">
                    <a:extLst>
                      <a:ext uri="{FF2B5EF4-FFF2-40B4-BE49-F238E27FC236}">
                        <a16:creationId xmlns:a16="http://schemas.microsoft.com/office/drawing/2014/main" id="{073DE281-855F-4165-99F6-6420214EF186}"/>
                      </a:ext>
                    </a:extLst>
                  </p:cNvPr>
                  <p:cNvSpPr>
                    <a:spLocks noChangeShapeType="1"/>
                  </p:cNvSpPr>
                  <p:nvPr/>
                </p:nvSpPr>
                <p:spPr bwMode="auto">
                  <a:xfrm>
                    <a:off x="3984" y="2732"/>
                    <a:ext cx="6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AutoShape 61">
                    <a:extLst>
                      <a:ext uri="{FF2B5EF4-FFF2-40B4-BE49-F238E27FC236}">
                        <a16:creationId xmlns:a16="http://schemas.microsoft.com/office/drawing/2014/main" id="{202027A4-6672-4C59-880B-557C9B3D9BC0}"/>
                      </a:ext>
                    </a:extLst>
                  </p:cNvPr>
                  <p:cNvSpPr>
                    <a:spLocks noChangeArrowheads="1"/>
                  </p:cNvSpPr>
                  <p:nvPr/>
                </p:nvSpPr>
                <p:spPr bwMode="auto">
                  <a:xfrm>
                    <a:off x="4611" y="2688"/>
                    <a:ext cx="201" cy="88"/>
                  </a:xfrm>
                  <a:prstGeom prst="rightArrow">
                    <a:avLst>
                      <a:gd name="adj1" fmla="val 50000"/>
                      <a:gd name="adj2" fmla="val 114215"/>
                    </a:avLst>
                  </a:prstGeom>
                  <a:solidFill>
                    <a:schemeClr val="tx2"/>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6411" name="Line 62">
                    <a:extLst>
                      <a:ext uri="{FF2B5EF4-FFF2-40B4-BE49-F238E27FC236}">
                        <a16:creationId xmlns:a16="http://schemas.microsoft.com/office/drawing/2014/main" id="{DA96D774-9388-42D0-8B1D-2523065C4A1F}"/>
                      </a:ext>
                    </a:extLst>
                  </p:cNvPr>
                  <p:cNvSpPr>
                    <a:spLocks noChangeShapeType="1"/>
                  </p:cNvSpPr>
                  <p:nvPr/>
                </p:nvSpPr>
                <p:spPr bwMode="auto">
                  <a:xfrm>
                    <a:off x="960" y="2649"/>
                    <a:ext cx="370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2" name="Line 63">
                    <a:extLst>
                      <a:ext uri="{FF2B5EF4-FFF2-40B4-BE49-F238E27FC236}">
                        <a16:creationId xmlns:a16="http://schemas.microsoft.com/office/drawing/2014/main" id="{AB574F2D-FD1B-4BA2-BC64-720168DB19B0}"/>
                      </a:ext>
                    </a:extLst>
                  </p:cNvPr>
                  <p:cNvSpPr>
                    <a:spLocks noChangeShapeType="1"/>
                  </p:cNvSpPr>
                  <p:nvPr/>
                </p:nvSpPr>
                <p:spPr bwMode="auto">
                  <a:xfrm>
                    <a:off x="960" y="2841"/>
                    <a:ext cx="37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grpSp>
      </p:grpSp>
      <p:sp>
        <p:nvSpPr>
          <p:cNvPr id="16389" name="Text Box 64">
            <a:extLst>
              <a:ext uri="{FF2B5EF4-FFF2-40B4-BE49-F238E27FC236}">
                <a16:creationId xmlns:a16="http://schemas.microsoft.com/office/drawing/2014/main" id="{01A0146C-5399-481A-9A57-9995D3953ACB}"/>
              </a:ext>
            </a:extLst>
          </p:cNvPr>
          <p:cNvSpPr txBox="1">
            <a:spLocks noChangeArrowheads="1"/>
          </p:cNvSpPr>
          <p:nvPr/>
        </p:nvSpPr>
        <p:spPr bwMode="auto">
          <a:xfrm>
            <a:off x="136525" y="53752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1272F17-FA21-430E-9E25-90574B162489}"/>
              </a:ext>
            </a:extLst>
          </p:cNvPr>
          <p:cNvSpPr>
            <a:spLocks noGrp="1" noChangeArrowheads="1"/>
          </p:cNvSpPr>
          <p:nvPr>
            <p:ph type="title"/>
          </p:nvPr>
        </p:nvSpPr>
        <p:spPr>
          <a:xfrm>
            <a:off x="228600" y="0"/>
            <a:ext cx="8534400" cy="1143000"/>
          </a:xfrm>
        </p:spPr>
        <p:txBody>
          <a:bodyPr/>
          <a:lstStyle/>
          <a:p>
            <a:r>
              <a:rPr lang="en-US" altLang="en-US"/>
              <a:t>Chinese Room:  </a:t>
            </a:r>
            <a:br>
              <a:rPr lang="en-US" altLang="en-US"/>
            </a:br>
            <a:r>
              <a:rPr lang="en-US" altLang="en-US" sz="3600"/>
              <a:t>An Analogy for a Computer</a:t>
            </a:r>
          </a:p>
        </p:txBody>
      </p:sp>
      <p:grpSp>
        <p:nvGrpSpPr>
          <p:cNvPr id="17411" name="Group 3">
            <a:extLst>
              <a:ext uri="{FF2B5EF4-FFF2-40B4-BE49-F238E27FC236}">
                <a16:creationId xmlns:a16="http://schemas.microsoft.com/office/drawing/2014/main" id="{DF1F3567-B0BE-417C-B0F7-FD5B98C9F4C7}"/>
              </a:ext>
            </a:extLst>
          </p:cNvPr>
          <p:cNvGrpSpPr>
            <a:grpSpLocks/>
          </p:cNvGrpSpPr>
          <p:nvPr/>
        </p:nvGrpSpPr>
        <p:grpSpPr bwMode="auto">
          <a:xfrm>
            <a:off x="228600" y="1905000"/>
            <a:ext cx="7694613" cy="4502150"/>
            <a:chOff x="96" y="1392"/>
            <a:chExt cx="4847" cy="2836"/>
          </a:xfrm>
        </p:grpSpPr>
        <p:grpSp>
          <p:nvGrpSpPr>
            <p:cNvPr id="17417" name="Group 4">
              <a:extLst>
                <a:ext uri="{FF2B5EF4-FFF2-40B4-BE49-F238E27FC236}">
                  <a16:creationId xmlns:a16="http://schemas.microsoft.com/office/drawing/2014/main" id="{22E4BD92-D608-4641-88EC-6E48D517D700}"/>
                </a:ext>
              </a:extLst>
            </p:cNvPr>
            <p:cNvGrpSpPr>
              <a:grpSpLocks/>
            </p:cNvGrpSpPr>
            <p:nvPr/>
          </p:nvGrpSpPr>
          <p:grpSpPr bwMode="auto">
            <a:xfrm>
              <a:off x="96" y="1392"/>
              <a:ext cx="4847" cy="2836"/>
              <a:chOff x="96" y="1392"/>
              <a:chExt cx="4847" cy="2836"/>
            </a:xfrm>
          </p:grpSpPr>
          <p:grpSp>
            <p:nvGrpSpPr>
              <p:cNvPr id="17419" name="Group 5">
                <a:extLst>
                  <a:ext uri="{FF2B5EF4-FFF2-40B4-BE49-F238E27FC236}">
                    <a16:creationId xmlns:a16="http://schemas.microsoft.com/office/drawing/2014/main" id="{9E53E324-8A1D-4B3F-9208-6206E0DAC6C4}"/>
                  </a:ext>
                </a:extLst>
              </p:cNvPr>
              <p:cNvGrpSpPr>
                <a:grpSpLocks/>
              </p:cNvGrpSpPr>
              <p:nvPr/>
            </p:nvGrpSpPr>
            <p:grpSpPr bwMode="auto">
              <a:xfrm>
                <a:off x="96" y="1392"/>
                <a:ext cx="4847" cy="2836"/>
                <a:chOff x="96" y="1392"/>
                <a:chExt cx="4847" cy="2836"/>
              </a:xfrm>
            </p:grpSpPr>
            <p:grpSp>
              <p:nvGrpSpPr>
                <p:cNvPr id="17422" name="Group 6">
                  <a:extLst>
                    <a:ext uri="{FF2B5EF4-FFF2-40B4-BE49-F238E27FC236}">
                      <a16:creationId xmlns:a16="http://schemas.microsoft.com/office/drawing/2014/main" id="{63ED8F97-D6A6-4A7F-B982-F1DB670FD805}"/>
                    </a:ext>
                  </a:extLst>
                </p:cNvPr>
                <p:cNvGrpSpPr>
                  <a:grpSpLocks/>
                </p:cNvGrpSpPr>
                <p:nvPr/>
              </p:nvGrpSpPr>
              <p:grpSpPr bwMode="auto">
                <a:xfrm>
                  <a:off x="96" y="2160"/>
                  <a:ext cx="4792" cy="2068"/>
                  <a:chOff x="96" y="2160"/>
                  <a:chExt cx="4792" cy="2068"/>
                </a:xfrm>
              </p:grpSpPr>
              <p:grpSp>
                <p:nvGrpSpPr>
                  <p:cNvPr id="17428" name="Group 7">
                    <a:extLst>
                      <a:ext uri="{FF2B5EF4-FFF2-40B4-BE49-F238E27FC236}">
                        <a16:creationId xmlns:a16="http://schemas.microsoft.com/office/drawing/2014/main" id="{412C6B23-7692-463D-B8E7-FFD2CF33C321}"/>
                      </a:ext>
                    </a:extLst>
                  </p:cNvPr>
                  <p:cNvGrpSpPr>
                    <a:grpSpLocks/>
                  </p:cNvGrpSpPr>
                  <p:nvPr/>
                </p:nvGrpSpPr>
                <p:grpSpPr bwMode="auto">
                  <a:xfrm>
                    <a:off x="1200" y="2304"/>
                    <a:ext cx="3688" cy="1924"/>
                    <a:chOff x="877" y="2306"/>
                    <a:chExt cx="3688" cy="1924"/>
                  </a:xfrm>
                </p:grpSpPr>
                <p:sp>
                  <p:nvSpPr>
                    <p:cNvPr id="17469" name="Oval 8">
                      <a:extLst>
                        <a:ext uri="{FF2B5EF4-FFF2-40B4-BE49-F238E27FC236}">
                          <a16:creationId xmlns:a16="http://schemas.microsoft.com/office/drawing/2014/main" id="{BA12AFDE-18D5-4F18-99DC-2D6655A54652}"/>
                        </a:ext>
                      </a:extLst>
                    </p:cNvPr>
                    <p:cNvSpPr>
                      <a:spLocks noChangeArrowheads="1"/>
                    </p:cNvSpPr>
                    <p:nvPr/>
                  </p:nvSpPr>
                  <p:spPr bwMode="auto">
                    <a:xfrm>
                      <a:off x="877" y="2306"/>
                      <a:ext cx="3688" cy="1912"/>
                    </a:xfrm>
                    <a:prstGeom prst="ellipse">
                      <a:avLst/>
                    </a:prstGeom>
                    <a:solidFill>
                      <a:schemeClr val="accent1"/>
                    </a:solidFill>
                    <a:ln w="12700">
                      <a:solidFill>
                        <a:srgbClr val="003300"/>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70" name="Rectangle 9">
                      <a:extLst>
                        <a:ext uri="{FF2B5EF4-FFF2-40B4-BE49-F238E27FC236}">
                          <a16:creationId xmlns:a16="http://schemas.microsoft.com/office/drawing/2014/main" id="{DEBBE750-6E58-4C59-A951-287BAB599B11}"/>
                        </a:ext>
                      </a:extLst>
                    </p:cNvPr>
                    <p:cNvSpPr>
                      <a:spLocks noChangeArrowheads="1"/>
                    </p:cNvSpPr>
                    <p:nvPr/>
                  </p:nvSpPr>
                  <p:spPr bwMode="auto">
                    <a:xfrm>
                      <a:off x="1340" y="3936"/>
                      <a:ext cx="122" cy="294"/>
                    </a:xfrm>
                    <a:prstGeom prst="rect">
                      <a:avLst/>
                    </a:prstGeom>
                    <a:noFill/>
                    <a:ln w="12700">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i="1">
                        <a:latin typeface="Arial" panose="020B0604020202020204" pitchFamily="34" charset="0"/>
                      </a:endParaRPr>
                    </a:p>
                  </p:txBody>
                </p:sp>
                <p:sp>
                  <p:nvSpPr>
                    <p:cNvPr id="17471" name="Rectangle 10">
                      <a:extLst>
                        <a:ext uri="{FF2B5EF4-FFF2-40B4-BE49-F238E27FC236}">
                          <a16:creationId xmlns:a16="http://schemas.microsoft.com/office/drawing/2014/main" id="{539A4985-6A49-4EC5-B2CC-C7595E17C21E}"/>
                        </a:ext>
                      </a:extLst>
                    </p:cNvPr>
                    <p:cNvSpPr>
                      <a:spLocks noChangeArrowheads="1"/>
                    </p:cNvSpPr>
                    <p:nvPr/>
                  </p:nvSpPr>
                  <p:spPr bwMode="auto">
                    <a:xfrm>
                      <a:off x="2492" y="3936"/>
                      <a:ext cx="122" cy="294"/>
                    </a:xfrm>
                    <a:prstGeom prst="rect">
                      <a:avLst/>
                    </a:prstGeom>
                    <a:noFill/>
                    <a:ln w="12700">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i="1">
                        <a:latin typeface="Arial" panose="020B0604020202020204" pitchFamily="34" charset="0"/>
                      </a:endParaRPr>
                    </a:p>
                  </p:txBody>
                </p:sp>
              </p:grpSp>
              <p:grpSp>
                <p:nvGrpSpPr>
                  <p:cNvPr id="17429" name="Group 11">
                    <a:extLst>
                      <a:ext uri="{FF2B5EF4-FFF2-40B4-BE49-F238E27FC236}">
                        <a16:creationId xmlns:a16="http://schemas.microsoft.com/office/drawing/2014/main" id="{832C5314-0EB6-436B-BF85-4B84CC4A7777}"/>
                      </a:ext>
                    </a:extLst>
                  </p:cNvPr>
                  <p:cNvGrpSpPr>
                    <a:grpSpLocks/>
                  </p:cNvGrpSpPr>
                  <p:nvPr/>
                </p:nvGrpSpPr>
                <p:grpSpPr bwMode="auto">
                  <a:xfrm>
                    <a:off x="1314" y="3145"/>
                    <a:ext cx="991" cy="859"/>
                    <a:chOff x="336" y="2981"/>
                    <a:chExt cx="991" cy="859"/>
                  </a:xfrm>
                </p:grpSpPr>
                <p:sp>
                  <p:nvSpPr>
                    <p:cNvPr id="17458" name="Freeform 12">
                      <a:extLst>
                        <a:ext uri="{FF2B5EF4-FFF2-40B4-BE49-F238E27FC236}">
                          <a16:creationId xmlns:a16="http://schemas.microsoft.com/office/drawing/2014/main" id="{BF0ABA3A-26BE-4E86-A05B-913B9F594657}"/>
                        </a:ext>
                      </a:extLst>
                    </p:cNvPr>
                    <p:cNvSpPr>
                      <a:spLocks/>
                    </p:cNvSpPr>
                    <p:nvPr/>
                  </p:nvSpPr>
                  <p:spPr bwMode="auto">
                    <a:xfrm>
                      <a:off x="346" y="3043"/>
                      <a:ext cx="621" cy="737"/>
                    </a:xfrm>
                    <a:custGeom>
                      <a:avLst/>
                      <a:gdLst>
                        <a:gd name="T0" fmla="*/ 108 w 1863"/>
                        <a:gd name="T1" fmla="*/ 46 h 2254"/>
                        <a:gd name="T2" fmla="*/ 0 w 1863"/>
                        <a:gd name="T3" fmla="*/ 101 h 2254"/>
                        <a:gd name="T4" fmla="*/ 29 w 1863"/>
                        <a:gd name="T5" fmla="*/ 139 h 2254"/>
                        <a:gd name="T6" fmla="*/ 73 w 1863"/>
                        <a:gd name="T7" fmla="*/ 196 h 2254"/>
                        <a:gd name="T8" fmla="*/ 104 w 1863"/>
                        <a:gd name="T9" fmla="*/ 241 h 2254"/>
                        <a:gd name="T10" fmla="*/ 92 w 1863"/>
                        <a:gd name="T11" fmla="*/ 210 h 2254"/>
                        <a:gd name="T12" fmla="*/ 68 w 1863"/>
                        <a:gd name="T13" fmla="*/ 181 h 2254"/>
                        <a:gd name="T14" fmla="*/ 42 w 1863"/>
                        <a:gd name="T15" fmla="*/ 143 h 2254"/>
                        <a:gd name="T16" fmla="*/ 20 w 1863"/>
                        <a:gd name="T17" fmla="*/ 106 h 2254"/>
                        <a:gd name="T18" fmla="*/ 65 w 1863"/>
                        <a:gd name="T19" fmla="*/ 80 h 2254"/>
                        <a:gd name="T20" fmla="*/ 98 w 1863"/>
                        <a:gd name="T21" fmla="*/ 69 h 2254"/>
                        <a:gd name="T22" fmla="*/ 172 w 1863"/>
                        <a:gd name="T23" fmla="*/ 41 h 2254"/>
                        <a:gd name="T24" fmla="*/ 200 w 1863"/>
                        <a:gd name="T25" fmla="*/ 22 h 2254"/>
                        <a:gd name="T26" fmla="*/ 207 w 1863"/>
                        <a:gd name="T27" fmla="*/ 0 h 2254"/>
                        <a:gd name="T28" fmla="*/ 166 w 1863"/>
                        <a:gd name="T29" fmla="*/ 17 h 2254"/>
                        <a:gd name="T30" fmla="*/ 108 w 1863"/>
                        <a:gd name="T31" fmla="*/ 46 h 2254"/>
                        <a:gd name="T32" fmla="*/ 108 w 1863"/>
                        <a:gd name="T33" fmla="*/ 46 h 22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63"/>
                        <a:gd name="T52" fmla="*/ 0 h 2254"/>
                        <a:gd name="T53" fmla="*/ 1863 w 1863"/>
                        <a:gd name="T54" fmla="*/ 2254 h 22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63" h="2254">
                          <a:moveTo>
                            <a:pt x="974" y="427"/>
                          </a:moveTo>
                          <a:lnTo>
                            <a:pt x="0" y="945"/>
                          </a:lnTo>
                          <a:lnTo>
                            <a:pt x="263" y="1304"/>
                          </a:lnTo>
                          <a:lnTo>
                            <a:pt x="656" y="1831"/>
                          </a:lnTo>
                          <a:lnTo>
                            <a:pt x="933" y="2254"/>
                          </a:lnTo>
                          <a:lnTo>
                            <a:pt x="831" y="1962"/>
                          </a:lnTo>
                          <a:lnTo>
                            <a:pt x="613" y="1692"/>
                          </a:lnTo>
                          <a:lnTo>
                            <a:pt x="380" y="1334"/>
                          </a:lnTo>
                          <a:lnTo>
                            <a:pt x="179" y="992"/>
                          </a:lnTo>
                          <a:lnTo>
                            <a:pt x="587" y="751"/>
                          </a:lnTo>
                          <a:lnTo>
                            <a:pt x="882" y="644"/>
                          </a:lnTo>
                          <a:lnTo>
                            <a:pt x="1546" y="380"/>
                          </a:lnTo>
                          <a:lnTo>
                            <a:pt x="1801" y="209"/>
                          </a:lnTo>
                          <a:lnTo>
                            <a:pt x="1863" y="0"/>
                          </a:lnTo>
                          <a:lnTo>
                            <a:pt x="1491" y="156"/>
                          </a:lnTo>
                          <a:lnTo>
                            <a:pt x="974" y="427"/>
                          </a:lnTo>
                          <a:close/>
                        </a:path>
                      </a:pathLst>
                    </a:custGeom>
                    <a:solidFill>
                      <a:srgbClr val="FFBFBF"/>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7459" name="Group 13">
                      <a:extLst>
                        <a:ext uri="{FF2B5EF4-FFF2-40B4-BE49-F238E27FC236}">
                          <a16:creationId xmlns:a16="http://schemas.microsoft.com/office/drawing/2014/main" id="{BBAD6705-6EA2-4C0F-8584-308071980D4D}"/>
                        </a:ext>
                      </a:extLst>
                    </p:cNvPr>
                    <p:cNvGrpSpPr>
                      <a:grpSpLocks/>
                    </p:cNvGrpSpPr>
                    <p:nvPr/>
                  </p:nvGrpSpPr>
                  <p:grpSpPr bwMode="auto">
                    <a:xfrm>
                      <a:off x="336" y="2981"/>
                      <a:ext cx="991" cy="859"/>
                      <a:chOff x="336" y="2981"/>
                      <a:chExt cx="991" cy="859"/>
                    </a:xfrm>
                  </p:grpSpPr>
                  <p:sp>
                    <p:nvSpPr>
                      <p:cNvPr id="17460" name="Freeform 14">
                        <a:extLst>
                          <a:ext uri="{FF2B5EF4-FFF2-40B4-BE49-F238E27FC236}">
                            <a16:creationId xmlns:a16="http://schemas.microsoft.com/office/drawing/2014/main" id="{EE18CE1B-4F32-4DF2-AE46-9DA85BAD049D}"/>
                          </a:ext>
                        </a:extLst>
                      </p:cNvPr>
                      <p:cNvSpPr>
                        <a:spLocks/>
                      </p:cNvSpPr>
                      <p:nvPr/>
                    </p:nvSpPr>
                    <p:spPr bwMode="auto">
                      <a:xfrm>
                        <a:off x="342" y="3338"/>
                        <a:ext cx="281" cy="390"/>
                      </a:xfrm>
                      <a:custGeom>
                        <a:avLst/>
                        <a:gdLst>
                          <a:gd name="T0" fmla="*/ 13 w 843"/>
                          <a:gd name="T1" fmla="*/ 0 h 1195"/>
                          <a:gd name="T2" fmla="*/ 0 w 843"/>
                          <a:gd name="T3" fmla="*/ 7 h 1195"/>
                          <a:gd name="T4" fmla="*/ 5 w 843"/>
                          <a:gd name="T5" fmla="*/ 14 h 1195"/>
                          <a:gd name="T6" fmla="*/ 21 w 843"/>
                          <a:gd name="T7" fmla="*/ 35 h 1195"/>
                          <a:gd name="T8" fmla="*/ 35 w 843"/>
                          <a:gd name="T9" fmla="*/ 54 h 1195"/>
                          <a:gd name="T10" fmla="*/ 51 w 843"/>
                          <a:gd name="T11" fmla="*/ 74 h 1195"/>
                          <a:gd name="T12" fmla="*/ 65 w 843"/>
                          <a:gd name="T13" fmla="*/ 90 h 1195"/>
                          <a:gd name="T14" fmla="*/ 78 w 843"/>
                          <a:gd name="T15" fmla="*/ 107 h 1195"/>
                          <a:gd name="T16" fmla="*/ 94 w 843"/>
                          <a:gd name="T17" fmla="*/ 127 h 1195"/>
                          <a:gd name="T18" fmla="*/ 75 w 843"/>
                          <a:gd name="T19" fmla="*/ 98 h 1195"/>
                          <a:gd name="T20" fmla="*/ 59 w 843"/>
                          <a:gd name="T21" fmla="*/ 79 h 1195"/>
                          <a:gd name="T22" fmla="*/ 43 w 843"/>
                          <a:gd name="T23" fmla="*/ 58 h 1195"/>
                          <a:gd name="T24" fmla="*/ 29 w 843"/>
                          <a:gd name="T25" fmla="*/ 40 h 1195"/>
                          <a:gd name="T26" fmla="*/ 12 w 843"/>
                          <a:gd name="T27" fmla="*/ 15 h 1195"/>
                          <a:gd name="T28" fmla="*/ 7 w 843"/>
                          <a:gd name="T29" fmla="*/ 9 h 1195"/>
                          <a:gd name="T30" fmla="*/ 12 w 843"/>
                          <a:gd name="T31" fmla="*/ 4 h 1195"/>
                          <a:gd name="T32" fmla="*/ 13 w 843"/>
                          <a:gd name="T33" fmla="*/ 0 h 1195"/>
                          <a:gd name="T34" fmla="*/ 13 w 843"/>
                          <a:gd name="T35" fmla="*/ 0 h 11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43"/>
                          <a:gd name="T55" fmla="*/ 0 h 1195"/>
                          <a:gd name="T56" fmla="*/ 843 w 843"/>
                          <a:gd name="T57" fmla="*/ 1195 h 119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43" h="1195">
                            <a:moveTo>
                              <a:pt x="116" y="0"/>
                            </a:moveTo>
                            <a:lnTo>
                              <a:pt x="0" y="65"/>
                            </a:lnTo>
                            <a:lnTo>
                              <a:pt x="43" y="132"/>
                            </a:lnTo>
                            <a:lnTo>
                              <a:pt x="188" y="327"/>
                            </a:lnTo>
                            <a:lnTo>
                              <a:pt x="315" y="509"/>
                            </a:lnTo>
                            <a:lnTo>
                              <a:pt x="461" y="691"/>
                            </a:lnTo>
                            <a:lnTo>
                              <a:pt x="588" y="849"/>
                            </a:lnTo>
                            <a:lnTo>
                              <a:pt x="704" y="1006"/>
                            </a:lnTo>
                            <a:lnTo>
                              <a:pt x="843" y="1195"/>
                            </a:lnTo>
                            <a:lnTo>
                              <a:pt x="673" y="922"/>
                            </a:lnTo>
                            <a:lnTo>
                              <a:pt x="534" y="739"/>
                            </a:lnTo>
                            <a:lnTo>
                              <a:pt x="388" y="545"/>
                            </a:lnTo>
                            <a:lnTo>
                              <a:pt x="260" y="376"/>
                            </a:lnTo>
                            <a:lnTo>
                              <a:pt x="104" y="144"/>
                            </a:lnTo>
                            <a:lnTo>
                              <a:pt x="67" y="84"/>
                            </a:lnTo>
                            <a:lnTo>
                              <a:pt x="104" y="36"/>
                            </a:lnTo>
                            <a:lnTo>
                              <a:pt x="116" y="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7461" name="Group 15">
                        <a:extLst>
                          <a:ext uri="{FF2B5EF4-FFF2-40B4-BE49-F238E27FC236}">
                            <a16:creationId xmlns:a16="http://schemas.microsoft.com/office/drawing/2014/main" id="{72146FFF-D32E-4EF9-87EE-433466B5CE89}"/>
                          </a:ext>
                        </a:extLst>
                      </p:cNvPr>
                      <p:cNvGrpSpPr>
                        <a:grpSpLocks/>
                      </p:cNvGrpSpPr>
                      <p:nvPr/>
                    </p:nvGrpSpPr>
                    <p:grpSpPr bwMode="auto">
                      <a:xfrm>
                        <a:off x="336" y="2981"/>
                        <a:ext cx="991" cy="859"/>
                        <a:chOff x="336" y="2981"/>
                        <a:chExt cx="991" cy="859"/>
                      </a:xfrm>
                    </p:grpSpPr>
                    <p:grpSp>
                      <p:nvGrpSpPr>
                        <p:cNvPr id="17462" name="Group 16">
                          <a:extLst>
                            <a:ext uri="{FF2B5EF4-FFF2-40B4-BE49-F238E27FC236}">
                              <a16:creationId xmlns:a16="http://schemas.microsoft.com/office/drawing/2014/main" id="{0D8586A2-7287-42D2-B3E1-6E6305B8A597}"/>
                            </a:ext>
                          </a:extLst>
                        </p:cNvPr>
                        <p:cNvGrpSpPr>
                          <a:grpSpLocks/>
                        </p:cNvGrpSpPr>
                        <p:nvPr/>
                      </p:nvGrpSpPr>
                      <p:grpSpPr bwMode="auto">
                        <a:xfrm>
                          <a:off x="346" y="3001"/>
                          <a:ext cx="981" cy="835"/>
                          <a:chOff x="346" y="3001"/>
                          <a:chExt cx="981" cy="835"/>
                        </a:xfrm>
                      </p:grpSpPr>
                      <p:sp>
                        <p:nvSpPr>
                          <p:cNvPr id="17464" name="Freeform 17">
                            <a:extLst>
                              <a:ext uri="{FF2B5EF4-FFF2-40B4-BE49-F238E27FC236}">
                                <a16:creationId xmlns:a16="http://schemas.microsoft.com/office/drawing/2014/main" id="{B1F06937-650A-40A1-9E2B-33779FD0D8C8}"/>
                              </a:ext>
                            </a:extLst>
                          </p:cNvPr>
                          <p:cNvSpPr>
                            <a:spLocks/>
                          </p:cNvSpPr>
                          <p:nvPr/>
                        </p:nvSpPr>
                        <p:spPr bwMode="auto">
                          <a:xfrm>
                            <a:off x="346" y="3001"/>
                            <a:ext cx="981" cy="835"/>
                          </a:xfrm>
                          <a:custGeom>
                            <a:avLst/>
                            <a:gdLst>
                              <a:gd name="T0" fmla="*/ 16 w 2945"/>
                              <a:gd name="T1" fmla="*/ 137 h 2555"/>
                              <a:gd name="T2" fmla="*/ 0 w 2945"/>
                              <a:gd name="T3" fmla="*/ 154 h 2555"/>
                              <a:gd name="T4" fmla="*/ 52 w 2945"/>
                              <a:gd name="T5" fmla="*/ 203 h 2555"/>
                              <a:gd name="T6" fmla="*/ 97 w 2945"/>
                              <a:gd name="T7" fmla="*/ 253 h 2555"/>
                              <a:gd name="T8" fmla="*/ 110 w 2945"/>
                              <a:gd name="T9" fmla="*/ 273 h 2555"/>
                              <a:gd name="T10" fmla="*/ 123 w 2945"/>
                              <a:gd name="T11" fmla="*/ 269 h 2555"/>
                              <a:gd name="T12" fmla="*/ 167 w 2945"/>
                              <a:gd name="T13" fmla="*/ 236 h 2555"/>
                              <a:gd name="T14" fmla="*/ 192 w 2945"/>
                              <a:gd name="T15" fmla="*/ 208 h 2555"/>
                              <a:gd name="T16" fmla="*/ 222 w 2945"/>
                              <a:gd name="T17" fmla="*/ 195 h 2555"/>
                              <a:gd name="T18" fmla="*/ 248 w 2945"/>
                              <a:gd name="T19" fmla="*/ 197 h 2555"/>
                              <a:gd name="T20" fmla="*/ 297 w 2945"/>
                              <a:gd name="T21" fmla="*/ 208 h 2555"/>
                              <a:gd name="T22" fmla="*/ 317 w 2945"/>
                              <a:gd name="T23" fmla="*/ 206 h 2555"/>
                              <a:gd name="T24" fmla="*/ 327 w 2945"/>
                              <a:gd name="T25" fmla="*/ 200 h 2555"/>
                              <a:gd name="T26" fmla="*/ 323 w 2945"/>
                              <a:gd name="T27" fmla="*/ 153 h 2555"/>
                              <a:gd name="T28" fmla="*/ 305 w 2945"/>
                              <a:gd name="T29" fmla="*/ 83 h 2555"/>
                              <a:gd name="T30" fmla="*/ 294 w 2945"/>
                              <a:gd name="T31" fmla="*/ 23 h 2555"/>
                              <a:gd name="T32" fmla="*/ 289 w 2945"/>
                              <a:gd name="T33" fmla="*/ 2 h 2555"/>
                              <a:gd name="T34" fmla="*/ 265 w 2945"/>
                              <a:gd name="T35" fmla="*/ 0 h 2555"/>
                              <a:gd name="T36" fmla="*/ 215 w 2945"/>
                              <a:gd name="T37" fmla="*/ 11 h 2555"/>
                              <a:gd name="T38" fmla="*/ 194 w 2945"/>
                              <a:gd name="T39" fmla="*/ 17 h 2555"/>
                              <a:gd name="T40" fmla="*/ 173 w 2945"/>
                              <a:gd name="T41" fmla="*/ 26 h 2555"/>
                              <a:gd name="T42" fmla="*/ 164 w 2945"/>
                              <a:gd name="T43" fmla="*/ 17 h 2555"/>
                              <a:gd name="T44" fmla="*/ 122 w 2945"/>
                              <a:gd name="T45" fmla="*/ 50 h 2555"/>
                              <a:gd name="T46" fmla="*/ 101 w 2945"/>
                              <a:gd name="T47" fmla="*/ 62 h 2555"/>
                              <a:gd name="T48" fmla="*/ 16 w 2945"/>
                              <a:gd name="T49" fmla="*/ 137 h 2555"/>
                              <a:gd name="T50" fmla="*/ 16 w 2945"/>
                              <a:gd name="T51" fmla="*/ 137 h 255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945"/>
                              <a:gd name="T79" fmla="*/ 0 h 2555"/>
                              <a:gd name="T80" fmla="*/ 2945 w 2945"/>
                              <a:gd name="T81" fmla="*/ 2555 h 255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945" h="2555">
                                <a:moveTo>
                                  <a:pt x="145" y="1284"/>
                                </a:moveTo>
                                <a:lnTo>
                                  <a:pt x="0" y="1445"/>
                                </a:lnTo>
                                <a:lnTo>
                                  <a:pt x="467" y="1898"/>
                                </a:lnTo>
                                <a:lnTo>
                                  <a:pt x="875" y="2372"/>
                                </a:lnTo>
                                <a:lnTo>
                                  <a:pt x="992" y="2555"/>
                                </a:lnTo>
                                <a:lnTo>
                                  <a:pt x="1108" y="2519"/>
                                </a:lnTo>
                                <a:lnTo>
                                  <a:pt x="1502" y="2205"/>
                                </a:lnTo>
                                <a:lnTo>
                                  <a:pt x="1727" y="1942"/>
                                </a:lnTo>
                                <a:lnTo>
                                  <a:pt x="1998" y="1826"/>
                                </a:lnTo>
                                <a:lnTo>
                                  <a:pt x="2238" y="1847"/>
                                </a:lnTo>
                                <a:lnTo>
                                  <a:pt x="2682" y="1942"/>
                                </a:lnTo>
                                <a:lnTo>
                                  <a:pt x="2858" y="1928"/>
                                </a:lnTo>
                                <a:lnTo>
                                  <a:pt x="2945" y="1869"/>
                                </a:lnTo>
                                <a:lnTo>
                                  <a:pt x="2915" y="1430"/>
                                </a:lnTo>
                                <a:lnTo>
                                  <a:pt x="2748" y="774"/>
                                </a:lnTo>
                                <a:lnTo>
                                  <a:pt x="2653" y="212"/>
                                </a:lnTo>
                                <a:lnTo>
                                  <a:pt x="2602" y="22"/>
                                </a:lnTo>
                                <a:lnTo>
                                  <a:pt x="2390" y="0"/>
                                </a:lnTo>
                                <a:lnTo>
                                  <a:pt x="1932" y="102"/>
                                </a:lnTo>
                                <a:lnTo>
                                  <a:pt x="1750" y="161"/>
                                </a:lnTo>
                                <a:lnTo>
                                  <a:pt x="1560" y="248"/>
                                </a:lnTo>
                                <a:lnTo>
                                  <a:pt x="1473" y="161"/>
                                </a:lnTo>
                                <a:lnTo>
                                  <a:pt x="1100" y="467"/>
                                </a:lnTo>
                                <a:lnTo>
                                  <a:pt x="911" y="577"/>
                                </a:lnTo>
                                <a:lnTo>
                                  <a:pt x="145" y="1284"/>
                                </a:lnTo>
                                <a:close/>
                              </a:path>
                            </a:pathLst>
                          </a:custGeom>
                          <a:solidFill>
                            <a:srgbClr val="FFE5D9"/>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65" name="Freeform 18">
                            <a:extLst>
                              <a:ext uri="{FF2B5EF4-FFF2-40B4-BE49-F238E27FC236}">
                                <a16:creationId xmlns:a16="http://schemas.microsoft.com/office/drawing/2014/main" id="{328D3D2A-2B38-40AC-9BD2-3B5759B2AF3F}"/>
                              </a:ext>
                            </a:extLst>
                          </p:cNvPr>
                          <p:cNvSpPr>
                            <a:spLocks/>
                          </p:cNvSpPr>
                          <p:nvPr/>
                        </p:nvSpPr>
                        <p:spPr bwMode="auto">
                          <a:xfrm>
                            <a:off x="370" y="3296"/>
                            <a:ext cx="238" cy="386"/>
                          </a:xfrm>
                          <a:custGeom>
                            <a:avLst/>
                            <a:gdLst>
                              <a:gd name="T0" fmla="*/ 13 w 714"/>
                              <a:gd name="T1" fmla="*/ 0 h 1182"/>
                              <a:gd name="T2" fmla="*/ 0 w 714"/>
                              <a:gd name="T3" fmla="*/ 8 h 1182"/>
                              <a:gd name="T4" fmla="*/ 40 w 714"/>
                              <a:gd name="T5" fmla="*/ 73 h 1182"/>
                              <a:gd name="T6" fmla="*/ 79 w 714"/>
                              <a:gd name="T7" fmla="*/ 126 h 1182"/>
                              <a:gd name="T8" fmla="*/ 68 w 714"/>
                              <a:gd name="T9" fmla="*/ 99 h 1182"/>
                              <a:gd name="T10" fmla="*/ 29 w 714"/>
                              <a:gd name="T11" fmla="*/ 33 h 1182"/>
                              <a:gd name="T12" fmla="*/ 13 w 714"/>
                              <a:gd name="T13" fmla="*/ 0 h 1182"/>
                              <a:gd name="T14" fmla="*/ 13 w 714"/>
                              <a:gd name="T15" fmla="*/ 0 h 1182"/>
                              <a:gd name="T16" fmla="*/ 0 60000 65536"/>
                              <a:gd name="T17" fmla="*/ 0 60000 65536"/>
                              <a:gd name="T18" fmla="*/ 0 60000 65536"/>
                              <a:gd name="T19" fmla="*/ 0 60000 65536"/>
                              <a:gd name="T20" fmla="*/ 0 60000 65536"/>
                              <a:gd name="T21" fmla="*/ 0 60000 65536"/>
                              <a:gd name="T22" fmla="*/ 0 60000 65536"/>
                              <a:gd name="T23" fmla="*/ 0 60000 65536"/>
                              <a:gd name="T24" fmla="*/ 0 w 714"/>
                              <a:gd name="T25" fmla="*/ 0 h 1182"/>
                              <a:gd name="T26" fmla="*/ 714 w 714"/>
                              <a:gd name="T27" fmla="*/ 1182 h 11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14" h="1182">
                                <a:moveTo>
                                  <a:pt x="116" y="0"/>
                                </a:moveTo>
                                <a:lnTo>
                                  <a:pt x="0" y="72"/>
                                </a:lnTo>
                                <a:lnTo>
                                  <a:pt x="364" y="686"/>
                                </a:lnTo>
                                <a:lnTo>
                                  <a:pt x="714" y="1182"/>
                                </a:lnTo>
                                <a:lnTo>
                                  <a:pt x="612" y="927"/>
                                </a:lnTo>
                                <a:lnTo>
                                  <a:pt x="262" y="313"/>
                                </a:lnTo>
                                <a:lnTo>
                                  <a:pt x="116" y="0"/>
                                </a:lnTo>
                                <a:close/>
                              </a:path>
                            </a:pathLst>
                          </a:custGeom>
                          <a:solidFill>
                            <a:srgbClr val="FFF2CC"/>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66" name="Freeform 19">
                            <a:extLst>
                              <a:ext uri="{FF2B5EF4-FFF2-40B4-BE49-F238E27FC236}">
                                <a16:creationId xmlns:a16="http://schemas.microsoft.com/office/drawing/2014/main" id="{0B520CA5-9A3B-4884-AA95-38170E9ED9A5}"/>
                              </a:ext>
                            </a:extLst>
                          </p:cNvPr>
                          <p:cNvSpPr>
                            <a:spLocks/>
                          </p:cNvSpPr>
                          <p:nvPr/>
                        </p:nvSpPr>
                        <p:spPr bwMode="auto">
                          <a:xfrm>
                            <a:off x="411" y="3584"/>
                            <a:ext cx="88" cy="94"/>
                          </a:xfrm>
                          <a:custGeom>
                            <a:avLst/>
                            <a:gdLst>
                              <a:gd name="T0" fmla="*/ 1 w 266"/>
                              <a:gd name="T1" fmla="*/ 0 h 286"/>
                              <a:gd name="T2" fmla="*/ 0 w 266"/>
                              <a:gd name="T3" fmla="*/ 5 h 286"/>
                              <a:gd name="T4" fmla="*/ 9 w 266"/>
                              <a:gd name="T5" fmla="*/ 10 h 286"/>
                              <a:gd name="T6" fmla="*/ 19 w 266"/>
                              <a:gd name="T7" fmla="*/ 20 h 286"/>
                              <a:gd name="T8" fmla="*/ 29 w 266"/>
                              <a:gd name="T9" fmla="*/ 31 h 286"/>
                              <a:gd name="T10" fmla="*/ 26 w 266"/>
                              <a:gd name="T11" fmla="*/ 24 h 286"/>
                              <a:gd name="T12" fmla="*/ 16 w 266"/>
                              <a:gd name="T13" fmla="*/ 12 h 286"/>
                              <a:gd name="T14" fmla="*/ 1 w 266"/>
                              <a:gd name="T15" fmla="*/ 0 h 286"/>
                              <a:gd name="T16" fmla="*/ 1 w 266"/>
                              <a:gd name="T17" fmla="*/ 0 h 28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6"/>
                              <a:gd name="T28" fmla="*/ 0 h 286"/>
                              <a:gd name="T29" fmla="*/ 266 w 266"/>
                              <a:gd name="T30" fmla="*/ 286 h 28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6" h="286">
                                <a:moveTo>
                                  <a:pt x="12" y="0"/>
                                </a:moveTo>
                                <a:lnTo>
                                  <a:pt x="0" y="43"/>
                                </a:lnTo>
                                <a:lnTo>
                                  <a:pt x="79" y="91"/>
                                </a:lnTo>
                                <a:lnTo>
                                  <a:pt x="169" y="188"/>
                                </a:lnTo>
                                <a:lnTo>
                                  <a:pt x="266" y="286"/>
                                </a:lnTo>
                                <a:lnTo>
                                  <a:pt x="235" y="219"/>
                                </a:lnTo>
                                <a:lnTo>
                                  <a:pt x="144" y="110"/>
                                </a:lnTo>
                                <a:lnTo>
                                  <a:pt x="12" y="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67" name="Freeform 20">
                            <a:extLst>
                              <a:ext uri="{FF2B5EF4-FFF2-40B4-BE49-F238E27FC236}">
                                <a16:creationId xmlns:a16="http://schemas.microsoft.com/office/drawing/2014/main" id="{5AA816F9-21BE-47FE-B646-B9B01C381D61}"/>
                              </a:ext>
                            </a:extLst>
                          </p:cNvPr>
                          <p:cNvSpPr>
                            <a:spLocks/>
                          </p:cNvSpPr>
                          <p:nvPr/>
                        </p:nvSpPr>
                        <p:spPr bwMode="auto">
                          <a:xfrm>
                            <a:off x="1253" y="3067"/>
                            <a:ext cx="40" cy="223"/>
                          </a:xfrm>
                          <a:custGeom>
                            <a:avLst/>
                            <a:gdLst>
                              <a:gd name="T0" fmla="*/ 0 w 121"/>
                              <a:gd name="T1" fmla="*/ 0 h 686"/>
                              <a:gd name="T2" fmla="*/ 2 w 121"/>
                              <a:gd name="T3" fmla="*/ 11 h 686"/>
                              <a:gd name="T4" fmla="*/ 3 w 121"/>
                              <a:gd name="T5" fmla="*/ 18 h 686"/>
                              <a:gd name="T6" fmla="*/ 3 w 121"/>
                              <a:gd name="T7" fmla="*/ 26 h 686"/>
                              <a:gd name="T8" fmla="*/ 4 w 121"/>
                              <a:gd name="T9" fmla="*/ 36 h 686"/>
                              <a:gd name="T10" fmla="*/ 5 w 121"/>
                              <a:gd name="T11" fmla="*/ 48 h 686"/>
                              <a:gd name="T12" fmla="*/ 8 w 121"/>
                              <a:gd name="T13" fmla="*/ 59 h 686"/>
                              <a:gd name="T14" fmla="*/ 13 w 121"/>
                              <a:gd name="T15" fmla="*/ 72 h 686"/>
                              <a:gd name="T16" fmla="*/ 10 w 121"/>
                              <a:gd name="T17" fmla="*/ 53 h 686"/>
                              <a:gd name="T18" fmla="*/ 8 w 121"/>
                              <a:gd name="T19" fmla="*/ 36 h 686"/>
                              <a:gd name="T20" fmla="*/ 7 w 121"/>
                              <a:gd name="T21" fmla="*/ 27 h 686"/>
                              <a:gd name="T22" fmla="*/ 7 w 121"/>
                              <a:gd name="T23" fmla="*/ 17 h 686"/>
                              <a:gd name="T24" fmla="*/ 5 w 121"/>
                              <a:gd name="T25" fmla="*/ 3 h 686"/>
                              <a:gd name="T26" fmla="*/ 0 w 121"/>
                              <a:gd name="T27" fmla="*/ 0 h 686"/>
                              <a:gd name="T28" fmla="*/ 0 w 121"/>
                              <a:gd name="T29" fmla="*/ 0 h 6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1"/>
                              <a:gd name="T46" fmla="*/ 0 h 686"/>
                              <a:gd name="T47" fmla="*/ 121 w 121"/>
                              <a:gd name="T48" fmla="*/ 686 h 6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1" h="686">
                                <a:moveTo>
                                  <a:pt x="0" y="0"/>
                                </a:moveTo>
                                <a:lnTo>
                                  <a:pt x="20" y="109"/>
                                </a:lnTo>
                                <a:lnTo>
                                  <a:pt x="23" y="165"/>
                                </a:lnTo>
                                <a:lnTo>
                                  <a:pt x="23" y="249"/>
                                </a:lnTo>
                                <a:lnTo>
                                  <a:pt x="34" y="343"/>
                                </a:lnTo>
                                <a:lnTo>
                                  <a:pt x="48" y="454"/>
                                </a:lnTo>
                                <a:lnTo>
                                  <a:pt x="73" y="558"/>
                                </a:lnTo>
                                <a:lnTo>
                                  <a:pt x="121" y="686"/>
                                </a:lnTo>
                                <a:lnTo>
                                  <a:pt x="91" y="504"/>
                                </a:lnTo>
                                <a:lnTo>
                                  <a:pt x="73" y="343"/>
                                </a:lnTo>
                                <a:lnTo>
                                  <a:pt x="67" y="256"/>
                                </a:lnTo>
                                <a:lnTo>
                                  <a:pt x="67" y="164"/>
                                </a:lnTo>
                                <a:lnTo>
                                  <a:pt x="48" y="30"/>
                                </a:lnTo>
                                <a:lnTo>
                                  <a:pt x="0" y="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68" name="Freeform 21">
                            <a:extLst>
                              <a:ext uri="{FF2B5EF4-FFF2-40B4-BE49-F238E27FC236}">
                                <a16:creationId xmlns:a16="http://schemas.microsoft.com/office/drawing/2014/main" id="{DF1A2FCC-6BF7-46B6-BD5E-D7C1870113C3}"/>
                              </a:ext>
                            </a:extLst>
                          </p:cNvPr>
                          <p:cNvSpPr>
                            <a:spLocks/>
                          </p:cNvSpPr>
                          <p:nvPr/>
                        </p:nvSpPr>
                        <p:spPr bwMode="auto">
                          <a:xfrm>
                            <a:off x="403" y="3111"/>
                            <a:ext cx="517" cy="593"/>
                          </a:xfrm>
                          <a:custGeom>
                            <a:avLst/>
                            <a:gdLst>
                              <a:gd name="T0" fmla="*/ 172 w 1551"/>
                              <a:gd name="T1" fmla="*/ 0 h 1816"/>
                              <a:gd name="T2" fmla="*/ 156 w 1551"/>
                              <a:gd name="T3" fmla="*/ 5 h 1816"/>
                              <a:gd name="T4" fmla="*/ 133 w 1551"/>
                              <a:gd name="T5" fmla="*/ 13 h 1816"/>
                              <a:gd name="T6" fmla="*/ 110 w 1551"/>
                              <a:gd name="T7" fmla="*/ 22 h 1816"/>
                              <a:gd name="T8" fmla="*/ 87 w 1551"/>
                              <a:gd name="T9" fmla="*/ 29 h 1816"/>
                              <a:gd name="T10" fmla="*/ 64 w 1551"/>
                              <a:gd name="T11" fmla="*/ 37 h 1816"/>
                              <a:gd name="T12" fmla="*/ 39 w 1551"/>
                              <a:gd name="T13" fmla="*/ 45 h 1816"/>
                              <a:gd name="T14" fmla="*/ 17 w 1551"/>
                              <a:gd name="T15" fmla="*/ 51 h 1816"/>
                              <a:gd name="T16" fmla="*/ 0 w 1551"/>
                              <a:gd name="T17" fmla="*/ 55 h 1816"/>
                              <a:gd name="T18" fmla="*/ 1 w 1551"/>
                              <a:gd name="T19" fmla="*/ 60 h 1816"/>
                              <a:gd name="T20" fmla="*/ 9 w 1551"/>
                              <a:gd name="T21" fmla="*/ 77 h 1816"/>
                              <a:gd name="T22" fmla="*/ 22 w 1551"/>
                              <a:gd name="T23" fmla="*/ 100 h 1816"/>
                              <a:gd name="T24" fmla="*/ 35 w 1551"/>
                              <a:gd name="T25" fmla="*/ 125 h 1816"/>
                              <a:gd name="T26" fmla="*/ 48 w 1551"/>
                              <a:gd name="T27" fmla="*/ 146 h 1816"/>
                              <a:gd name="T28" fmla="*/ 73 w 1551"/>
                              <a:gd name="T29" fmla="*/ 194 h 1816"/>
                              <a:gd name="T30" fmla="*/ 60 w 1551"/>
                              <a:gd name="T31" fmla="*/ 158 h 1816"/>
                              <a:gd name="T32" fmla="*/ 41 w 1551"/>
                              <a:gd name="T33" fmla="*/ 128 h 1816"/>
                              <a:gd name="T34" fmla="*/ 28 w 1551"/>
                              <a:gd name="T35" fmla="*/ 105 h 1816"/>
                              <a:gd name="T36" fmla="*/ 15 w 1551"/>
                              <a:gd name="T37" fmla="*/ 79 h 1816"/>
                              <a:gd name="T38" fmla="*/ 5 w 1551"/>
                              <a:gd name="T39" fmla="*/ 60 h 1816"/>
                              <a:gd name="T40" fmla="*/ 5 w 1551"/>
                              <a:gd name="T41" fmla="*/ 56 h 1816"/>
                              <a:gd name="T42" fmla="*/ 29 w 1551"/>
                              <a:gd name="T43" fmla="*/ 51 h 1816"/>
                              <a:gd name="T44" fmla="*/ 58 w 1551"/>
                              <a:gd name="T45" fmla="*/ 43 h 1816"/>
                              <a:gd name="T46" fmla="*/ 82 w 1551"/>
                              <a:gd name="T47" fmla="*/ 35 h 1816"/>
                              <a:gd name="T48" fmla="*/ 106 w 1551"/>
                              <a:gd name="T49" fmla="*/ 27 h 1816"/>
                              <a:gd name="T50" fmla="*/ 129 w 1551"/>
                              <a:gd name="T51" fmla="*/ 19 h 1816"/>
                              <a:gd name="T52" fmla="*/ 149 w 1551"/>
                              <a:gd name="T53" fmla="*/ 12 h 1816"/>
                              <a:gd name="T54" fmla="*/ 167 w 1551"/>
                              <a:gd name="T55" fmla="*/ 5 h 1816"/>
                              <a:gd name="T56" fmla="*/ 172 w 1551"/>
                              <a:gd name="T57" fmla="*/ 0 h 1816"/>
                              <a:gd name="T58" fmla="*/ 172 w 1551"/>
                              <a:gd name="T59" fmla="*/ 0 h 181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551"/>
                              <a:gd name="T91" fmla="*/ 0 h 1816"/>
                              <a:gd name="T92" fmla="*/ 1551 w 1551"/>
                              <a:gd name="T93" fmla="*/ 1816 h 181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551" h="1816">
                                <a:moveTo>
                                  <a:pt x="1551" y="0"/>
                                </a:moveTo>
                                <a:lnTo>
                                  <a:pt x="1405" y="43"/>
                                </a:lnTo>
                                <a:lnTo>
                                  <a:pt x="1199" y="122"/>
                                </a:lnTo>
                                <a:lnTo>
                                  <a:pt x="994" y="201"/>
                                </a:lnTo>
                                <a:lnTo>
                                  <a:pt x="787" y="273"/>
                                </a:lnTo>
                                <a:lnTo>
                                  <a:pt x="574" y="347"/>
                                </a:lnTo>
                                <a:lnTo>
                                  <a:pt x="349" y="422"/>
                                </a:lnTo>
                                <a:lnTo>
                                  <a:pt x="151" y="474"/>
                                </a:lnTo>
                                <a:lnTo>
                                  <a:pt x="0" y="516"/>
                                </a:lnTo>
                                <a:lnTo>
                                  <a:pt x="5" y="565"/>
                                </a:lnTo>
                                <a:lnTo>
                                  <a:pt x="77" y="722"/>
                                </a:lnTo>
                                <a:lnTo>
                                  <a:pt x="199" y="941"/>
                                </a:lnTo>
                                <a:lnTo>
                                  <a:pt x="314" y="1172"/>
                                </a:lnTo>
                                <a:lnTo>
                                  <a:pt x="430" y="1365"/>
                                </a:lnTo>
                                <a:lnTo>
                                  <a:pt x="653" y="1816"/>
                                </a:lnTo>
                                <a:lnTo>
                                  <a:pt x="543" y="1482"/>
                                </a:lnTo>
                                <a:lnTo>
                                  <a:pt x="369" y="1202"/>
                                </a:lnTo>
                                <a:lnTo>
                                  <a:pt x="251" y="985"/>
                                </a:lnTo>
                                <a:lnTo>
                                  <a:pt x="135" y="744"/>
                                </a:lnTo>
                                <a:lnTo>
                                  <a:pt x="41" y="559"/>
                                </a:lnTo>
                                <a:lnTo>
                                  <a:pt x="41" y="529"/>
                                </a:lnTo>
                                <a:lnTo>
                                  <a:pt x="259" y="479"/>
                                </a:lnTo>
                                <a:lnTo>
                                  <a:pt x="521" y="400"/>
                                </a:lnTo>
                                <a:lnTo>
                                  <a:pt x="738" y="328"/>
                                </a:lnTo>
                                <a:lnTo>
                                  <a:pt x="951" y="256"/>
                                </a:lnTo>
                                <a:lnTo>
                                  <a:pt x="1162" y="177"/>
                                </a:lnTo>
                                <a:lnTo>
                                  <a:pt x="1338" y="110"/>
                                </a:lnTo>
                                <a:lnTo>
                                  <a:pt x="1501" y="49"/>
                                </a:lnTo>
                                <a:lnTo>
                                  <a:pt x="1551" y="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7463" name="Freeform 22">
                          <a:extLst>
                            <a:ext uri="{FF2B5EF4-FFF2-40B4-BE49-F238E27FC236}">
                              <a16:creationId xmlns:a16="http://schemas.microsoft.com/office/drawing/2014/main" id="{8A1DECF9-5F0F-44C5-A50C-785129E86B58}"/>
                            </a:ext>
                          </a:extLst>
                        </p:cNvPr>
                        <p:cNvSpPr>
                          <a:spLocks/>
                        </p:cNvSpPr>
                        <p:nvPr/>
                      </p:nvSpPr>
                      <p:spPr bwMode="auto">
                        <a:xfrm>
                          <a:off x="336" y="2981"/>
                          <a:ext cx="886" cy="859"/>
                        </a:xfrm>
                        <a:custGeom>
                          <a:avLst/>
                          <a:gdLst>
                            <a:gd name="T0" fmla="*/ 6 w 2659"/>
                            <a:gd name="T1" fmla="*/ 149 h 2629"/>
                            <a:gd name="T2" fmla="*/ 4 w 2659"/>
                            <a:gd name="T3" fmla="*/ 162 h 2629"/>
                            <a:gd name="T4" fmla="*/ 30 w 2659"/>
                            <a:gd name="T5" fmla="*/ 188 h 2629"/>
                            <a:gd name="T6" fmla="*/ 69 w 2659"/>
                            <a:gd name="T7" fmla="*/ 224 h 2629"/>
                            <a:gd name="T8" fmla="*/ 89 w 2659"/>
                            <a:gd name="T9" fmla="*/ 248 h 2629"/>
                            <a:gd name="T10" fmla="*/ 104 w 2659"/>
                            <a:gd name="T11" fmla="*/ 271 h 2629"/>
                            <a:gd name="T12" fmla="*/ 112 w 2659"/>
                            <a:gd name="T13" fmla="*/ 281 h 2629"/>
                            <a:gd name="T14" fmla="*/ 114 w 2659"/>
                            <a:gd name="T15" fmla="*/ 268 h 2629"/>
                            <a:gd name="T16" fmla="*/ 106 w 2659"/>
                            <a:gd name="T17" fmla="*/ 240 h 2629"/>
                            <a:gd name="T18" fmla="*/ 96 w 2659"/>
                            <a:gd name="T19" fmla="*/ 217 h 2629"/>
                            <a:gd name="T20" fmla="*/ 76 w 2659"/>
                            <a:gd name="T21" fmla="*/ 176 h 2629"/>
                            <a:gd name="T22" fmla="*/ 62 w 2659"/>
                            <a:gd name="T23" fmla="*/ 140 h 2629"/>
                            <a:gd name="T24" fmla="*/ 56 w 2659"/>
                            <a:gd name="T25" fmla="*/ 118 h 2629"/>
                            <a:gd name="T26" fmla="*/ 70 w 2659"/>
                            <a:gd name="T27" fmla="*/ 101 h 2629"/>
                            <a:gd name="T28" fmla="*/ 106 w 2659"/>
                            <a:gd name="T29" fmla="*/ 86 h 2629"/>
                            <a:gd name="T30" fmla="*/ 143 w 2659"/>
                            <a:gd name="T31" fmla="*/ 75 h 2629"/>
                            <a:gd name="T32" fmla="*/ 179 w 2659"/>
                            <a:gd name="T33" fmla="*/ 62 h 2629"/>
                            <a:gd name="T34" fmla="*/ 201 w 2659"/>
                            <a:gd name="T35" fmla="*/ 49 h 2629"/>
                            <a:gd name="T36" fmla="*/ 214 w 2659"/>
                            <a:gd name="T37" fmla="*/ 27 h 2629"/>
                            <a:gd name="T38" fmla="*/ 224 w 2659"/>
                            <a:gd name="T39" fmla="*/ 19 h 2629"/>
                            <a:gd name="T40" fmla="*/ 268 w 2659"/>
                            <a:gd name="T41" fmla="*/ 10 h 2629"/>
                            <a:gd name="T42" fmla="*/ 289 w 2659"/>
                            <a:gd name="T43" fmla="*/ 8 h 2629"/>
                            <a:gd name="T44" fmla="*/ 295 w 2659"/>
                            <a:gd name="T45" fmla="*/ 6 h 2629"/>
                            <a:gd name="T46" fmla="*/ 285 w 2659"/>
                            <a:gd name="T47" fmla="*/ 0 h 2629"/>
                            <a:gd name="T48" fmla="*/ 257 w 2659"/>
                            <a:gd name="T49" fmla="*/ 5 h 2629"/>
                            <a:gd name="T50" fmla="*/ 223 w 2659"/>
                            <a:gd name="T51" fmla="*/ 12 h 2629"/>
                            <a:gd name="T52" fmla="*/ 209 w 2659"/>
                            <a:gd name="T53" fmla="*/ 19 h 2629"/>
                            <a:gd name="T54" fmla="*/ 200 w 2659"/>
                            <a:gd name="T55" fmla="*/ 38 h 2629"/>
                            <a:gd name="T56" fmla="*/ 188 w 2659"/>
                            <a:gd name="T57" fmla="*/ 51 h 2629"/>
                            <a:gd name="T58" fmla="*/ 160 w 2659"/>
                            <a:gd name="T59" fmla="*/ 64 h 2629"/>
                            <a:gd name="T60" fmla="*/ 114 w 2659"/>
                            <a:gd name="T61" fmla="*/ 79 h 2629"/>
                            <a:gd name="T62" fmla="*/ 73 w 2659"/>
                            <a:gd name="T63" fmla="*/ 95 h 2629"/>
                            <a:gd name="T64" fmla="*/ 52 w 2659"/>
                            <a:gd name="T65" fmla="*/ 106 h 2629"/>
                            <a:gd name="T66" fmla="*/ 54 w 2659"/>
                            <a:gd name="T67" fmla="*/ 127 h 2629"/>
                            <a:gd name="T68" fmla="*/ 67 w 2659"/>
                            <a:gd name="T69" fmla="*/ 170 h 2629"/>
                            <a:gd name="T70" fmla="*/ 83 w 2659"/>
                            <a:gd name="T71" fmla="*/ 215 h 2629"/>
                            <a:gd name="T72" fmla="*/ 99 w 2659"/>
                            <a:gd name="T73" fmla="*/ 245 h 2629"/>
                            <a:gd name="T74" fmla="*/ 93 w 2659"/>
                            <a:gd name="T75" fmla="*/ 243 h 2629"/>
                            <a:gd name="T76" fmla="*/ 67 w 2659"/>
                            <a:gd name="T77" fmla="*/ 216 h 2629"/>
                            <a:gd name="T78" fmla="*/ 25 w 2659"/>
                            <a:gd name="T79" fmla="*/ 176 h 2629"/>
                            <a:gd name="T80" fmla="*/ 9 w 2659"/>
                            <a:gd name="T81" fmla="*/ 157 h 2629"/>
                            <a:gd name="T82" fmla="*/ 21 w 2659"/>
                            <a:gd name="T83" fmla="*/ 146 h 2629"/>
                            <a:gd name="T84" fmla="*/ 17 w 2659"/>
                            <a:gd name="T85" fmla="*/ 140 h 262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2659"/>
                            <a:gd name="T130" fmla="*/ 0 h 2629"/>
                            <a:gd name="T131" fmla="*/ 2659 w 2659"/>
                            <a:gd name="T132" fmla="*/ 2629 h 262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2659" h="2629">
                              <a:moveTo>
                                <a:pt x="151" y="1317"/>
                              </a:moveTo>
                              <a:lnTo>
                                <a:pt x="54" y="1397"/>
                              </a:lnTo>
                              <a:lnTo>
                                <a:pt x="0" y="1458"/>
                              </a:lnTo>
                              <a:lnTo>
                                <a:pt x="35" y="1518"/>
                              </a:lnTo>
                              <a:lnTo>
                                <a:pt x="138" y="1615"/>
                              </a:lnTo>
                              <a:lnTo>
                                <a:pt x="272" y="1761"/>
                              </a:lnTo>
                              <a:lnTo>
                                <a:pt x="454" y="1937"/>
                              </a:lnTo>
                              <a:lnTo>
                                <a:pt x="618" y="2101"/>
                              </a:lnTo>
                              <a:lnTo>
                                <a:pt x="721" y="2217"/>
                              </a:lnTo>
                              <a:lnTo>
                                <a:pt x="805" y="2319"/>
                              </a:lnTo>
                              <a:lnTo>
                                <a:pt x="896" y="2447"/>
                              </a:lnTo>
                              <a:lnTo>
                                <a:pt x="938" y="2538"/>
                              </a:lnTo>
                              <a:lnTo>
                                <a:pt x="938" y="2599"/>
                              </a:lnTo>
                              <a:lnTo>
                                <a:pt x="1005" y="2629"/>
                              </a:lnTo>
                              <a:lnTo>
                                <a:pt x="1053" y="2623"/>
                              </a:lnTo>
                              <a:lnTo>
                                <a:pt x="1029" y="2514"/>
                              </a:lnTo>
                              <a:lnTo>
                                <a:pt x="999" y="2361"/>
                              </a:lnTo>
                              <a:lnTo>
                                <a:pt x="956" y="2246"/>
                              </a:lnTo>
                              <a:lnTo>
                                <a:pt x="926" y="2162"/>
                              </a:lnTo>
                              <a:lnTo>
                                <a:pt x="865" y="2028"/>
                              </a:lnTo>
                              <a:lnTo>
                                <a:pt x="764" y="1813"/>
                              </a:lnTo>
                              <a:lnTo>
                                <a:pt x="685" y="1651"/>
                              </a:lnTo>
                              <a:lnTo>
                                <a:pt x="611" y="1482"/>
                              </a:lnTo>
                              <a:lnTo>
                                <a:pt x="557" y="1317"/>
                              </a:lnTo>
                              <a:lnTo>
                                <a:pt x="520" y="1202"/>
                              </a:lnTo>
                              <a:lnTo>
                                <a:pt x="508" y="1106"/>
                              </a:lnTo>
                              <a:lnTo>
                                <a:pt x="514" y="1015"/>
                              </a:lnTo>
                              <a:lnTo>
                                <a:pt x="630" y="948"/>
                              </a:lnTo>
                              <a:lnTo>
                                <a:pt x="761" y="881"/>
                              </a:lnTo>
                              <a:lnTo>
                                <a:pt x="956" y="808"/>
                              </a:lnTo>
                              <a:lnTo>
                                <a:pt x="1144" y="753"/>
                              </a:lnTo>
                              <a:lnTo>
                                <a:pt x="1290" y="705"/>
                              </a:lnTo>
                              <a:lnTo>
                                <a:pt x="1466" y="645"/>
                              </a:lnTo>
                              <a:lnTo>
                                <a:pt x="1612" y="583"/>
                              </a:lnTo>
                              <a:lnTo>
                                <a:pt x="1744" y="515"/>
                              </a:lnTo>
                              <a:lnTo>
                                <a:pt x="1811" y="456"/>
                              </a:lnTo>
                              <a:lnTo>
                                <a:pt x="1871" y="365"/>
                              </a:lnTo>
                              <a:lnTo>
                                <a:pt x="1926" y="256"/>
                              </a:lnTo>
                              <a:lnTo>
                                <a:pt x="1963" y="201"/>
                              </a:lnTo>
                              <a:lnTo>
                                <a:pt x="2017" y="177"/>
                              </a:lnTo>
                              <a:lnTo>
                                <a:pt x="2205" y="141"/>
                              </a:lnTo>
                              <a:lnTo>
                                <a:pt x="2411" y="98"/>
                              </a:lnTo>
                              <a:lnTo>
                                <a:pt x="2532" y="86"/>
                              </a:lnTo>
                              <a:lnTo>
                                <a:pt x="2599" y="79"/>
                              </a:lnTo>
                              <a:lnTo>
                                <a:pt x="2654" y="110"/>
                              </a:lnTo>
                              <a:lnTo>
                                <a:pt x="2659" y="55"/>
                              </a:lnTo>
                              <a:lnTo>
                                <a:pt x="2628" y="26"/>
                              </a:lnTo>
                              <a:lnTo>
                                <a:pt x="2568" y="0"/>
                              </a:lnTo>
                              <a:lnTo>
                                <a:pt x="2465" y="13"/>
                              </a:lnTo>
                              <a:lnTo>
                                <a:pt x="2316" y="47"/>
                              </a:lnTo>
                              <a:lnTo>
                                <a:pt x="2157" y="74"/>
                              </a:lnTo>
                              <a:lnTo>
                                <a:pt x="2005" y="110"/>
                              </a:lnTo>
                              <a:lnTo>
                                <a:pt x="1926" y="134"/>
                              </a:lnTo>
                              <a:lnTo>
                                <a:pt x="1883" y="182"/>
                              </a:lnTo>
                              <a:lnTo>
                                <a:pt x="1847" y="261"/>
                              </a:lnTo>
                              <a:lnTo>
                                <a:pt x="1804" y="353"/>
                              </a:lnTo>
                              <a:lnTo>
                                <a:pt x="1763" y="414"/>
                              </a:lnTo>
                              <a:lnTo>
                                <a:pt x="1689" y="480"/>
                              </a:lnTo>
                              <a:lnTo>
                                <a:pt x="1612" y="523"/>
                              </a:lnTo>
                              <a:lnTo>
                                <a:pt x="1441" y="596"/>
                              </a:lnTo>
                              <a:lnTo>
                                <a:pt x="1206" y="681"/>
                              </a:lnTo>
                              <a:lnTo>
                                <a:pt x="1023" y="741"/>
                              </a:lnTo>
                              <a:lnTo>
                                <a:pt x="831" y="811"/>
                              </a:lnTo>
                              <a:lnTo>
                                <a:pt x="659" y="887"/>
                              </a:lnTo>
                              <a:lnTo>
                                <a:pt x="532" y="954"/>
                              </a:lnTo>
                              <a:lnTo>
                                <a:pt x="472" y="990"/>
                              </a:lnTo>
                              <a:lnTo>
                                <a:pt x="459" y="1045"/>
                              </a:lnTo>
                              <a:lnTo>
                                <a:pt x="484" y="1190"/>
                              </a:lnTo>
                              <a:lnTo>
                                <a:pt x="532" y="1397"/>
                              </a:lnTo>
                              <a:lnTo>
                                <a:pt x="605" y="1591"/>
                              </a:lnTo>
                              <a:lnTo>
                                <a:pt x="714" y="1845"/>
                              </a:lnTo>
                              <a:lnTo>
                                <a:pt x="750" y="2010"/>
                              </a:lnTo>
                              <a:lnTo>
                                <a:pt x="800" y="2143"/>
                              </a:lnTo>
                              <a:lnTo>
                                <a:pt x="889" y="2296"/>
                              </a:lnTo>
                              <a:lnTo>
                                <a:pt x="951" y="2435"/>
                              </a:lnTo>
                              <a:lnTo>
                                <a:pt x="836" y="2277"/>
                              </a:lnTo>
                              <a:lnTo>
                                <a:pt x="733" y="2150"/>
                              </a:lnTo>
                              <a:lnTo>
                                <a:pt x="605" y="2022"/>
                              </a:lnTo>
                              <a:lnTo>
                                <a:pt x="405" y="1828"/>
                              </a:lnTo>
                              <a:lnTo>
                                <a:pt x="229" y="1651"/>
                              </a:lnTo>
                              <a:lnTo>
                                <a:pt x="102" y="1518"/>
                              </a:lnTo>
                              <a:lnTo>
                                <a:pt x="78" y="1470"/>
                              </a:lnTo>
                              <a:lnTo>
                                <a:pt x="133" y="1415"/>
                              </a:lnTo>
                              <a:lnTo>
                                <a:pt x="193" y="1367"/>
                              </a:lnTo>
                              <a:lnTo>
                                <a:pt x="151" y="1317"/>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grpSp>
              </p:grpSp>
              <p:sp>
                <p:nvSpPr>
                  <p:cNvPr id="17430" name="Line 23">
                    <a:extLst>
                      <a:ext uri="{FF2B5EF4-FFF2-40B4-BE49-F238E27FC236}">
                        <a16:creationId xmlns:a16="http://schemas.microsoft.com/office/drawing/2014/main" id="{991C9E85-33BA-47F0-A861-843E3E19C155}"/>
                      </a:ext>
                    </a:extLst>
                  </p:cNvPr>
                  <p:cNvSpPr>
                    <a:spLocks noChangeShapeType="1"/>
                  </p:cNvSpPr>
                  <p:nvPr/>
                </p:nvSpPr>
                <p:spPr bwMode="auto">
                  <a:xfrm>
                    <a:off x="1002" y="2745"/>
                    <a:ext cx="624" cy="0"/>
                  </a:xfrm>
                  <a:prstGeom prst="line">
                    <a:avLst/>
                  </a:prstGeom>
                  <a:noFill/>
                  <a:ln w="12700">
                    <a:solidFill>
                      <a:srgbClr val="00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1" name="AutoShape 24">
                    <a:extLst>
                      <a:ext uri="{FF2B5EF4-FFF2-40B4-BE49-F238E27FC236}">
                        <a16:creationId xmlns:a16="http://schemas.microsoft.com/office/drawing/2014/main" id="{F0643BE8-A27E-4E21-83BE-E1EB493D9623}"/>
                      </a:ext>
                    </a:extLst>
                  </p:cNvPr>
                  <p:cNvSpPr>
                    <a:spLocks noChangeArrowheads="1"/>
                  </p:cNvSpPr>
                  <p:nvPr/>
                </p:nvSpPr>
                <p:spPr bwMode="auto">
                  <a:xfrm>
                    <a:off x="1629" y="2701"/>
                    <a:ext cx="201" cy="88"/>
                  </a:xfrm>
                  <a:prstGeom prst="rightArrow">
                    <a:avLst>
                      <a:gd name="adj1" fmla="val 50000"/>
                      <a:gd name="adj2" fmla="val 114215"/>
                    </a:avLst>
                  </a:prstGeom>
                  <a:solidFill>
                    <a:schemeClr val="tx2"/>
                  </a:solidFill>
                  <a:ln w="12700">
                    <a:solidFill>
                      <a:srgbClr val="0033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17432" name="Group 25">
                    <a:extLst>
                      <a:ext uri="{FF2B5EF4-FFF2-40B4-BE49-F238E27FC236}">
                        <a16:creationId xmlns:a16="http://schemas.microsoft.com/office/drawing/2014/main" id="{9562FBB4-4279-433D-BD70-F3029389251B}"/>
                      </a:ext>
                    </a:extLst>
                  </p:cNvPr>
                  <p:cNvGrpSpPr>
                    <a:grpSpLocks noChangeAspect="1"/>
                  </p:cNvGrpSpPr>
                  <p:nvPr/>
                </p:nvGrpSpPr>
                <p:grpSpPr bwMode="auto">
                  <a:xfrm>
                    <a:off x="2976" y="2928"/>
                    <a:ext cx="1290" cy="991"/>
                    <a:chOff x="3182" y="2736"/>
                    <a:chExt cx="1848" cy="1419"/>
                  </a:xfrm>
                </p:grpSpPr>
                <p:sp>
                  <p:nvSpPr>
                    <p:cNvPr id="17450" name="Freeform 26">
                      <a:extLst>
                        <a:ext uri="{FF2B5EF4-FFF2-40B4-BE49-F238E27FC236}">
                          <a16:creationId xmlns:a16="http://schemas.microsoft.com/office/drawing/2014/main" id="{0C9AED49-0184-44BF-AB1A-8793DBAFAEDF}"/>
                        </a:ext>
                      </a:extLst>
                    </p:cNvPr>
                    <p:cNvSpPr>
                      <a:spLocks noChangeAspect="1"/>
                    </p:cNvSpPr>
                    <p:nvPr/>
                  </p:nvSpPr>
                  <p:spPr bwMode="auto">
                    <a:xfrm>
                      <a:off x="3619" y="3526"/>
                      <a:ext cx="1411" cy="629"/>
                    </a:xfrm>
                    <a:custGeom>
                      <a:avLst/>
                      <a:gdLst>
                        <a:gd name="T0" fmla="*/ 21 w 2823"/>
                        <a:gd name="T1" fmla="*/ 297 h 1259"/>
                        <a:gd name="T2" fmla="*/ 57 w 2823"/>
                        <a:gd name="T3" fmla="*/ 287 h 1259"/>
                        <a:gd name="T4" fmla="*/ 100 w 2823"/>
                        <a:gd name="T5" fmla="*/ 275 h 1259"/>
                        <a:gd name="T6" fmla="*/ 141 w 2823"/>
                        <a:gd name="T7" fmla="*/ 264 h 1259"/>
                        <a:gd name="T8" fmla="*/ 194 w 2823"/>
                        <a:gd name="T9" fmla="*/ 254 h 1259"/>
                        <a:gd name="T10" fmla="*/ 405 w 2823"/>
                        <a:gd name="T11" fmla="*/ 244 h 1259"/>
                        <a:gd name="T12" fmla="*/ 417 w 2823"/>
                        <a:gd name="T13" fmla="*/ 231 h 1259"/>
                        <a:gd name="T14" fmla="*/ 429 w 2823"/>
                        <a:gd name="T15" fmla="*/ 218 h 1259"/>
                        <a:gd name="T16" fmla="*/ 444 w 2823"/>
                        <a:gd name="T17" fmla="*/ 203 h 1259"/>
                        <a:gd name="T18" fmla="*/ 458 w 2823"/>
                        <a:gd name="T19" fmla="*/ 188 h 1259"/>
                        <a:gd name="T20" fmla="*/ 466 w 2823"/>
                        <a:gd name="T21" fmla="*/ 180 h 1259"/>
                        <a:gd name="T22" fmla="*/ 480 w 2823"/>
                        <a:gd name="T23" fmla="*/ 167 h 1259"/>
                        <a:gd name="T24" fmla="*/ 489 w 2823"/>
                        <a:gd name="T25" fmla="*/ 158 h 1259"/>
                        <a:gd name="T26" fmla="*/ 500 w 2823"/>
                        <a:gd name="T27" fmla="*/ 148 h 1259"/>
                        <a:gd name="T28" fmla="*/ 510 w 2823"/>
                        <a:gd name="T29" fmla="*/ 139 h 1259"/>
                        <a:gd name="T30" fmla="*/ 520 w 2823"/>
                        <a:gd name="T31" fmla="*/ 131 h 1259"/>
                        <a:gd name="T32" fmla="*/ 541 w 2823"/>
                        <a:gd name="T33" fmla="*/ 115 h 1259"/>
                        <a:gd name="T34" fmla="*/ 562 w 2823"/>
                        <a:gd name="T35" fmla="*/ 101 h 1259"/>
                        <a:gd name="T36" fmla="*/ 581 w 2823"/>
                        <a:gd name="T37" fmla="*/ 90 h 1259"/>
                        <a:gd name="T38" fmla="*/ 603 w 2823"/>
                        <a:gd name="T39" fmla="*/ 78 h 1259"/>
                        <a:gd name="T40" fmla="*/ 629 w 2823"/>
                        <a:gd name="T41" fmla="*/ 66 h 1259"/>
                        <a:gd name="T42" fmla="*/ 622 w 2823"/>
                        <a:gd name="T43" fmla="*/ 9 h 1259"/>
                        <a:gd name="T44" fmla="*/ 701 w 2823"/>
                        <a:gd name="T45" fmla="*/ 69 h 1259"/>
                        <a:gd name="T46" fmla="*/ 667 w 2823"/>
                        <a:gd name="T47" fmla="*/ 81 h 1259"/>
                        <a:gd name="T48" fmla="*/ 637 w 2823"/>
                        <a:gd name="T49" fmla="*/ 95 h 1259"/>
                        <a:gd name="T50" fmla="*/ 616 w 2823"/>
                        <a:gd name="T51" fmla="*/ 104 h 1259"/>
                        <a:gd name="T52" fmla="*/ 596 w 2823"/>
                        <a:gd name="T53" fmla="*/ 115 h 1259"/>
                        <a:gd name="T54" fmla="*/ 576 w 2823"/>
                        <a:gd name="T55" fmla="*/ 127 h 1259"/>
                        <a:gd name="T56" fmla="*/ 557 w 2823"/>
                        <a:gd name="T57" fmla="*/ 139 h 1259"/>
                        <a:gd name="T58" fmla="*/ 540 w 2823"/>
                        <a:gd name="T59" fmla="*/ 152 h 1259"/>
                        <a:gd name="T60" fmla="*/ 525 w 2823"/>
                        <a:gd name="T61" fmla="*/ 166 h 1259"/>
                        <a:gd name="T62" fmla="*/ 509 w 2823"/>
                        <a:gd name="T63" fmla="*/ 181 h 1259"/>
                        <a:gd name="T64" fmla="*/ 492 w 2823"/>
                        <a:gd name="T65" fmla="*/ 196 h 1259"/>
                        <a:gd name="T66" fmla="*/ 477 w 2823"/>
                        <a:gd name="T67" fmla="*/ 212 h 1259"/>
                        <a:gd name="T68" fmla="*/ 462 w 2823"/>
                        <a:gd name="T69" fmla="*/ 227 h 1259"/>
                        <a:gd name="T70" fmla="*/ 448 w 2823"/>
                        <a:gd name="T71" fmla="*/ 242 h 1259"/>
                        <a:gd name="T72" fmla="*/ 436 w 2823"/>
                        <a:gd name="T73" fmla="*/ 254 h 1259"/>
                        <a:gd name="T74" fmla="*/ 426 w 2823"/>
                        <a:gd name="T75" fmla="*/ 264 h 1259"/>
                        <a:gd name="T76" fmla="*/ 414 w 2823"/>
                        <a:gd name="T77" fmla="*/ 278 h 1259"/>
                        <a:gd name="T78" fmla="*/ 215 w 2823"/>
                        <a:gd name="T79" fmla="*/ 290 h 1259"/>
                        <a:gd name="T80" fmla="*/ 134 w 2823"/>
                        <a:gd name="T81" fmla="*/ 304 h 1259"/>
                        <a:gd name="T82" fmla="*/ 96 w 2823"/>
                        <a:gd name="T83" fmla="*/ 314 h 125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823"/>
                        <a:gd name="T127" fmla="*/ 0 h 1259"/>
                        <a:gd name="T128" fmla="*/ 2823 w 2823"/>
                        <a:gd name="T129" fmla="*/ 1259 h 125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823" h="1259">
                          <a:moveTo>
                            <a:pt x="0" y="1213"/>
                          </a:moveTo>
                          <a:lnTo>
                            <a:pt x="25" y="1208"/>
                          </a:lnTo>
                          <a:lnTo>
                            <a:pt x="86" y="1190"/>
                          </a:lnTo>
                          <a:lnTo>
                            <a:pt x="129" y="1177"/>
                          </a:lnTo>
                          <a:lnTo>
                            <a:pt x="175" y="1164"/>
                          </a:lnTo>
                          <a:lnTo>
                            <a:pt x="230" y="1149"/>
                          </a:lnTo>
                          <a:lnTo>
                            <a:pt x="285" y="1133"/>
                          </a:lnTo>
                          <a:lnTo>
                            <a:pt x="342" y="1116"/>
                          </a:lnTo>
                          <a:lnTo>
                            <a:pt x="401" y="1101"/>
                          </a:lnTo>
                          <a:lnTo>
                            <a:pt x="460" y="1086"/>
                          </a:lnTo>
                          <a:lnTo>
                            <a:pt x="515" y="1071"/>
                          </a:lnTo>
                          <a:lnTo>
                            <a:pt x="567" y="1059"/>
                          </a:lnTo>
                          <a:lnTo>
                            <a:pt x="614" y="1046"/>
                          </a:lnTo>
                          <a:lnTo>
                            <a:pt x="690" y="1031"/>
                          </a:lnTo>
                          <a:lnTo>
                            <a:pt x="776" y="1019"/>
                          </a:lnTo>
                          <a:lnTo>
                            <a:pt x="903" y="1010"/>
                          </a:lnTo>
                          <a:lnTo>
                            <a:pt x="1215" y="993"/>
                          </a:lnTo>
                          <a:lnTo>
                            <a:pt x="1620" y="979"/>
                          </a:lnTo>
                          <a:lnTo>
                            <a:pt x="1637" y="960"/>
                          </a:lnTo>
                          <a:lnTo>
                            <a:pt x="1656" y="939"/>
                          </a:lnTo>
                          <a:lnTo>
                            <a:pt x="1669" y="924"/>
                          </a:lnTo>
                          <a:lnTo>
                            <a:pt x="1682" y="909"/>
                          </a:lnTo>
                          <a:lnTo>
                            <a:pt x="1700" y="892"/>
                          </a:lnTo>
                          <a:lnTo>
                            <a:pt x="1717" y="875"/>
                          </a:lnTo>
                          <a:lnTo>
                            <a:pt x="1734" y="854"/>
                          </a:lnTo>
                          <a:lnTo>
                            <a:pt x="1755" y="835"/>
                          </a:lnTo>
                          <a:lnTo>
                            <a:pt x="1776" y="812"/>
                          </a:lnTo>
                          <a:lnTo>
                            <a:pt x="1796" y="791"/>
                          </a:lnTo>
                          <a:lnTo>
                            <a:pt x="1819" y="766"/>
                          </a:lnTo>
                          <a:lnTo>
                            <a:pt x="1833" y="755"/>
                          </a:lnTo>
                          <a:lnTo>
                            <a:pt x="1842" y="744"/>
                          </a:lnTo>
                          <a:lnTo>
                            <a:pt x="1855" y="732"/>
                          </a:lnTo>
                          <a:lnTo>
                            <a:pt x="1867" y="721"/>
                          </a:lnTo>
                          <a:lnTo>
                            <a:pt x="1893" y="694"/>
                          </a:lnTo>
                          <a:lnTo>
                            <a:pt x="1905" y="683"/>
                          </a:lnTo>
                          <a:lnTo>
                            <a:pt x="1920" y="669"/>
                          </a:lnTo>
                          <a:lnTo>
                            <a:pt x="1931" y="658"/>
                          </a:lnTo>
                          <a:lnTo>
                            <a:pt x="1945" y="645"/>
                          </a:lnTo>
                          <a:lnTo>
                            <a:pt x="1958" y="633"/>
                          </a:lnTo>
                          <a:lnTo>
                            <a:pt x="1973" y="622"/>
                          </a:lnTo>
                          <a:lnTo>
                            <a:pt x="1987" y="609"/>
                          </a:lnTo>
                          <a:lnTo>
                            <a:pt x="2000" y="595"/>
                          </a:lnTo>
                          <a:lnTo>
                            <a:pt x="2015" y="584"/>
                          </a:lnTo>
                          <a:lnTo>
                            <a:pt x="2028" y="571"/>
                          </a:lnTo>
                          <a:lnTo>
                            <a:pt x="2042" y="559"/>
                          </a:lnTo>
                          <a:lnTo>
                            <a:pt x="2057" y="548"/>
                          </a:lnTo>
                          <a:lnTo>
                            <a:pt x="2070" y="536"/>
                          </a:lnTo>
                          <a:lnTo>
                            <a:pt x="2083" y="525"/>
                          </a:lnTo>
                          <a:lnTo>
                            <a:pt x="2112" y="502"/>
                          </a:lnTo>
                          <a:lnTo>
                            <a:pt x="2141" y="479"/>
                          </a:lnTo>
                          <a:lnTo>
                            <a:pt x="2167" y="460"/>
                          </a:lnTo>
                          <a:lnTo>
                            <a:pt x="2196" y="439"/>
                          </a:lnTo>
                          <a:lnTo>
                            <a:pt x="2224" y="422"/>
                          </a:lnTo>
                          <a:lnTo>
                            <a:pt x="2251" y="405"/>
                          </a:lnTo>
                          <a:lnTo>
                            <a:pt x="2277" y="388"/>
                          </a:lnTo>
                          <a:lnTo>
                            <a:pt x="2304" y="373"/>
                          </a:lnTo>
                          <a:lnTo>
                            <a:pt x="2327" y="360"/>
                          </a:lnTo>
                          <a:lnTo>
                            <a:pt x="2350" y="346"/>
                          </a:lnTo>
                          <a:lnTo>
                            <a:pt x="2372" y="335"/>
                          </a:lnTo>
                          <a:lnTo>
                            <a:pt x="2414" y="314"/>
                          </a:lnTo>
                          <a:lnTo>
                            <a:pt x="2452" y="295"/>
                          </a:lnTo>
                          <a:lnTo>
                            <a:pt x="2486" y="280"/>
                          </a:lnTo>
                          <a:lnTo>
                            <a:pt x="2517" y="266"/>
                          </a:lnTo>
                          <a:lnTo>
                            <a:pt x="2564" y="245"/>
                          </a:lnTo>
                          <a:lnTo>
                            <a:pt x="2640" y="221"/>
                          </a:lnTo>
                          <a:lnTo>
                            <a:pt x="2490" y="38"/>
                          </a:lnTo>
                          <a:lnTo>
                            <a:pt x="2580" y="0"/>
                          </a:lnTo>
                          <a:lnTo>
                            <a:pt x="2823" y="270"/>
                          </a:lnTo>
                          <a:lnTo>
                            <a:pt x="2804" y="276"/>
                          </a:lnTo>
                          <a:lnTo>
                            <a:pt x="2751" y="297"/>
                          </a:lnTo>
                          <a:lnTo>
                            <a:pt x="2713" y="310"/>
                          </a:lnTo>
                          <a:lnTo>
                            <a:pt x="2671" y="327"/>
                          </a:lnTo>
                          <a:lnTo>
                            <a:pt x="2623" y="346"/>
                          </a:lnTo>
                          <a:lnTo>
                            <a:pt x="2574" y="369"/>
                          </a:lnTo>
                          <a:lnTo>
                            <a:pt x="2549" y="380"/>
                          </a:lnTo>
                          <a:lnTo>
                            <a:pt x="2523" y="394"/>
                          </a:lnTo>
                          <a:lnTo>
                            <a:pt x="2494" y="407"/>
                          </a:lnTo>
                          <a:lnTo>
                            <a:pt x="2466" y="418"/>
                          </a:lnTo>
                          <a:lnTo>
                            <a:pt x="2439" y="434"/>
                          </a:lnTo>
                          <a:lnTo>
                            <a:pt x="2412" y="447"/>
                          </a:lnTo>
                          <a:lnTo>
                            <a:pt x="2384" y="462"/>
                          </a:lnTo>
                          <a:lnTo>
                            <a:pt x="2357" y="477"/>
                          </a:lnTo>
                          <a:lnTo>
                            <a:pt x="2331" y="493"/>
                          </a:lnTo>
                          <a:lnTo>
                            <a:pt x="2304" y="508"/>
                          </a:lnTo>
                          <a:lnTo>
                            <a:pt x="2279" y="525"/>
                          </a:lnTo>
                          <a:lnTo>
                            <a:pt x="2253" y="540"/>
                          </a:lnTo>
                          <a:lnTo>
                            <a:pt x="2230" y="557"/>
                          </a:lnTo>
                          <a:lnTo>
                            <a:pt x="2205" y="574"/>
                          </a:lnTo>
                          <a:lnTo>
                            <a:pt x="2184" y="592"/>
                          </a:lnTo>
                          <a:lnTo>
                            <a:pt x="2163" y="609"/>
                          </a:lnTo>
                          <a:lnTo>
                            <a:pt x="2142" y="628"/>
                          </a:lnTo>
                          <a:lnTo>
                            <a:pt x="2121" y="645"/>
                          </a:lnTo>
                          <a:lnTo>
                            <a:pt x="2101" y="666"/>
                          </a:lnTo>
                          <a:lnTo>
                            <a:pt x="2080" y="685"/>
                          </a:lnTo>
                          <a:lnTo>
                            <a:pt x="2057" y="706"/>
                          </a:lnTo>
                          <a:lnTo>
                            <a:pt x="2036" y="725"/>
                          </a:lnTo>
                          <a:lnTo>
                            <a:pt x="2015" y="746"/>
                          </a:lnTo>
                          <a:lnTo>
                            <a:pt x="1992" y="766"/>
                          </a:lnTo>
                          <a:lnTo>
                            <a:pt x="1971" y="787"/>
                          </a:lnTo>
                          <a:lnTo>
                            <a:pt x="1950" y="808"/>
                          </a:lnTo>
                          <a:lnTo>
                            <a:pt x="1930" y="829"/>
                          </a:lnTo>
                          <a:lnTo>
                            <a:pt x="1909" y="850"/>
                          </a:lnTo>
                          <a:lnTo>
                            <a:pt x="1888" y="871"/>
                          </a:lnTo>
                          <a:lnTo>
                            <a:pt x="1867" y="892"/>
                          </a:lnTo>
                          <a:lnTo>
                            <a:pt x="1848" y="911"/>
                          </a:lnTo>
                          <a:lnTo>
                            <a:pt x="1829" y="930"/>
                          </a:lnTo>
                          <a:lnTo>
                            <a:pt x="1812" y="949"/>
                          </a:lnTo>
                          <a:lnTo>
                            <a:pt x="1795" y="968"/>
                          </a:lnTo>
                          <a:lnTo>
                            <a:pt x="1776" y="985"/>
                          </a:lnTo>
                          <a:lnTo>
                            <a:pt x="1760" y="1002"/>
                          </a:lnTo>
                          <a:lnTo>
                            <a:pt x="1745" y="1017"/>
                          </a:lnTo>
                          <a:lnTo>
                            <a:pt x="1732" y="1033"/>
                          </a:lnTo>
                          <a:lnTo>
                            <a:pt x="1719" y="1048"/>
                          </a:lnTo>
                          <a:lnTo>
                            <a:pt x="1707" y="1059"/>
                          </a:lnTo>
                          <a:lnTo>
                            <a:pt x="1686" y="1082"/>
                          </a:lnTo>
                          <a:lnTo>
                            <a:pt x="1671" y="1097"/>
                          </a:lnTo>
                          <a:lnTo>
                            <a:pt x="1658" y="1113"/>
                          </a:lnTo>
                          <a:lnTo>
                            <a:pt x="1350" y="1126"/>
                          </a:lnTo>
                          <a:lnTo>
                            <a:pt x="1086" y="1141"/>
                          </a:lnTo>
                          <a:lnTo>
                            <a:pt x="863" y="1160"/>
                          </a:lnTo>
                          <a:lnTo>
                            <a:pt x="690" y="1187"/>
                          </a:lnTo>
                          <a:lnTo>
                            <a:pt x="610" y="1202"/>
                          </a:lnTo>
                          <a:lnTo>
                            <a:pt x="536" y="1219"/>
                          </a:lnTo>
                          <a:lnTo>
                            <a:pt x="475" y="1234"/>
                          </a:lnTo>
                          <a:lnTo>
                            <a:pt x="428" y="1246"/>
                          </a:lnTo>
                          <a:lnTo>
                            <a:pt x="386" y="1259"/>
                          </a:lnTo>
                          <a:lnTo>
                            <a:pt x="0" y="1213"/>
                          </a:lnTo>
                          <a:close/>
                        </a:path>
                      </a:pathLst>
                    </a:custGeom>
                    <a:solidFill>
                      <a:srgbClr val="D66666"/>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51" name="Freeform 27">
                      <a:extLst>
                        <a:ext uri="{FF2B5EF4-FFF2-40B4-BE49-F238E27FC236}">
                          <a16:creationId xmlns:a16="http://schemas.microsoft.com/office/drawing/2014/main" id="{BE7770BA-5B3D-46F9-B341-DC749C592D97}"/>
                        </a:ext>
                      </a:extLst>
                    </p:cNvPr>
                    <p:cNvSpPr>
                      <a:spLocks noChangeAspect="1"/>
                    </p:cNvSpPr>
                    <p:nvPr/>
                  </p:nvSpPr>
                  <p:spPr bwMode="auto">
                    <a:xfrm>
                      <a:off x="3292" y="2736"/>
                      <a:ext cx="1704" cy="1233"/>
                    </a:xfrm>
                    <a:custGeom>
                      <a:avLst/>
                      <a:gdLst>
                        <a:gd name="T0" fmla="*/ 577 w 3408"/>
                        <a:gd name="T1" fmla="*/ 13 h 2466"/>
                        <a:gd name="T2" fmla="*/ 521 w 3408"/>
                        <a:gd name="T3" fmla="*/ 33 h 2466"/>
                        <a:gd name="T4" fmla="*/ 489 w 3408"/>
                        <a:gd name="T5" fmla="*/ 48 h 2466"/>
                        <a:gd name="T6" fmla="*/ 461 w 3408"/>
                        <a:gd name="T7" fmla="*/ 66 h 2466"/>
                        <a:gd name="T8" fmla="*/ 439 w 3408"/>
                        <a:gd name="T9" fmla="*/ 87 h 2466"/>
                        <a:gd name="T10" fmla="*/ 422 w 3408"/>
                        <a:gd name="T11" fmla="*/ 108 h 2466"/>
                        <a:gd name="T12" fmla="*/ 404 w 3408"/>
                        <a:gd name="T13" fmla="*/ 133 h 2466"/>
                        <a:gd name="T14" fmla="*/ 374 w 3408"/>
                        <a:gd name="T15" fmla="*/ 180 h 2466"/>
                        <a:gd name="T16" fmla="*/ 348 w 3408"/>
                        <a:gd name="T17" fmla="*/ 179 h 2466"/>
                        <a:gd name="T18" fmla="*/ 303 w 3408"/>
                        <a:gd name="T19" fmla="*/ 166 h 2466"/>
                        <a:gd name="T20" fmla="*/ 221 w 3408"/>
                        <a:gd name="T21" fmla="*/ 157 h 2466"/>
                        <a:gd name="T22" fmla="*/ 112 w 3408"/>
                        <a:gd name="T23" fmla="*/ 171 h 2466"/>
                        <a:gd name="T24" fmla="*/ 53 w 3408"/>
                        <a:gd name="T25" fmla="*/ 186 h 2466"/>
                        <a:gd name="T26" fmla="*/ 3 w 3408"/>
                        <a:gd name="T27" fmla="*/ 204 h 2466"/>
                        <a:gd name="T28" fmla="*/ 222 w 3408"/>
                        <a:gd name="T29" fmla="*/ 579 h 2466"/>
                        <a:gd name="T30" fmla="*/ 332 w 3408"/>
                        <a:gd name="T31" fmla="*/ 563 h 2466"/>
                        <a:gd name="T32" fmla="*/ 451 w 3408"/>
                        <a:gd name="T33" fmla="*/ 573 h 2466"/>
                        <a:gd name="T34" fmla="*/ 511 w 3408"/>
                        <a:gd name="T35" fmla="*/ 593 h 2466"/>
                        <a:gd name="T36" fmla="*/ 553 w 3408"/>
                        <a:gd name="T37" fmla="*/ 612 h 2466"/>
                        <a:gd name="T38" fmla="*/ 569 w 3408"/>
                        <a:gd name="T39" fmla="*/ 600 h 2466"/>
                        <a:gd name="T40" fmla="*/ 590 w 3408"/>
                        <a:gd name="T41" fmla="*/ 550 h 2466"/>
                        <a:gd name="T42" fmla="*/ 608 w 3408"/>
                        <a:gd name="T43" fmla="*/ 513 h 2466"/>
                        <a:gd name="T44" fmla="*/ 630 w 3408"/>
                        <a:gd name="T45" fmla="*/ 474 h 2466"/>
                        <a:gd name="T46" fmla="*/ 654 w 3408"/>
                        <a:gd name="T47" fmla="*/ 436 h 2466"/>
                        <a:gd name="T48" fmla="*/ 668 w 3408"/>
                        <a:gd name="T49" fmla="*/ 419 h 2466"/>
                        <a:gd name="T50" fmla="*/ 682 w 3408"/>
                        <a:gd name="T51" fmla="*/ 404 h 2466"/>
                        <a:gd name="T52" fmla="*/ 697 w 3408"/>
                        <a:gd name="T53" fmla="*/ 390 h 2466"/>
                        <a:gd name="T54" fmla="*/ 719 w 3408"/>
                        <a:gd name="T55" fmla="*/ 374 h 2466"/>
                        <a:gd name="T56" fmla="*/ 748 w 3408"/>
                        <a:gd name="T57" fmla="*/ 357 h 2466"/>
                        <a:gd name="T58" fmla="*/ 774 w 3408"/>
                        <a:gd name="T59" fmla="*/ 342 h 2466"/>
                        <a:gd name="T60" fmla="*/ 809 w 3408"/>
                        <a:gd name="T61" fmla="*/ 326 h 2466"/>
                        <a:gd name="T62" fmla="*/ 852 w 3408"/>
                        <a:gd name="T63" fmla="*/ 310 h 2466"/>
                        <a:gd name="T64" fmla="*/ 810 w 3408"/>
                        <a:gd name="T65" fmla="*/ 300 h 2466"/>
                        <a:gd name="T66" fmla="*/ 771 w 3408"/>
                        <a:gd name="T67" fmla="*/ 316 h 2466"/>
                        <a:gd name="T68" fmla="*/ 740 w 3408"/>
                        <a:gd name="T69" fmla="*/ 330 h 2466"/>
                        <a:gd name="T70" fmla="*/ 710 w 3408"/>
                        <a:gd name="T71" fmla="*/ 348 h 2466"/>
                        <a:gd name="T72" fmla="*/ 681 w 3408"/>
                        <a:gd name="T73" fmla="*/ 369 h 2466"/>
                        <a:gd name="T74" fmla="*/ 659 w 3408"/>
                        <a:gd name="T75" fmla="*/ 389 h 2466"/>
                        <a:gd name="T76" fmla="*/ 648 w 3408"/>
                        <a:gd name="T77" fmla="*/ 401 h 2466"/>
                        <a:gd name="T78" fmla="*/ 635 w 3408"/>
                        <a:gd name="T79" fmla="*/ 419 h 2466"/>
                        <a:gd name="T80" fmla="*/ 596 w 3408"/>
                        <a:gd name="T81" fmla="*/ 480 h 2466"/>
                        <a:gd name="T82" fmla="*/ 568 w 3408"/>
                        <a:gd name="T83" fmla="*/ 538 h 2466"/>
                        <a:gd name="T84" fmla="*/ 549 w 3408"/>
                        <a:gd name="T85" fmla="*/ 580 h 2466"/>
                        <a:gd name="T86" fmla="*/ 520 w 3408"/>
                        <a:gd name="T87" fmla="*/ 568 h 2466"/>
                        <a:gd name="T88" fmla="*/ 466 w 3408"/>
                        <a:gd name="T89" fmla="*/ 550 h 2466"/>
                        <a:gd name="T90" fmla="*/ 401 w 3408"/>
                        <a:gd name="T91" fmla="*/ 537 h 2466"/>
                        <a:gd name="T92" fmla="*/ 247 w 3408"/>
                        <a:gd name="T93" fmla="*/ 546 h 2466"/>
                        <a:gd name="T94" fmla="*/ 54 w 3408"/>
                        <a:gd name="T95" fmla="*/ 212 h 2466"/>
                        <a:gd name="T96" fmla="*/ 105 w 3408"/>
                        <a:gd name="T97" fmla="*/ 198 h 2466"/>
                        <a:gd name="T98" fmla="*/ 180 w 3408"/>
                        <a:gd name="T99" fmla="*/ 185 h 2466"/>
                        <a:gd name="T100" fmla="*/ 306 w 3408"/>
                        <a:gd name="T101" fmla="*/ 190 h 2466"/>
                        <a:gd name="T102" fmla="*/ 370 w 3408"/>
                        <a:gd name="T103" fmla="*/ 209 h 2466"/>
                        <a:gd name="T104" fmla="*/ 401 w 3408"/>
                        <a:gd name="T105" fmla="*/ 185 h 2466"/>
                        <a:gd name="T106" fmla="*/ 427 w 3408"/>
                        <a:gd name="T107" fmla="*/ 143 h 2466"/>
                        <a:gd name="T108" fmla="*/ 445 w 3408"/>
                        <a:gd name="T109" fmla="*/ 120 h 2466"/>
                        <a:gd name="T110" fmla="*/ 465 w 3408"/>
                        <a:gd name="T111" fmla="*/ 99 h 2466"/>
                        <a:gd name="T112" fmla="*/ 488 w 3408"/>
                        <a:gd name="T113" fmla="*/ 80 h 2466"/>
                        <a:gd name="T114" fmla="*/ 514 w 3408"/>
                        <a:gd name="T115" fmla="*/ 66 h 2466"/>
                        <a:gd name="T116" fmla="*/ 540 w 3408"/>
                        <a:gd name="T117" fmla="*/ 53 h 2466"/>
                        <a:gd name="T118" fmla="*/ 590 w 3408"/>
                        <a:gd name="T119" fmla="*/ 36 h 2466"/>
                        <a:gd name="T120" fmla="*/ 642 w 3408"/>
                        <a:gd name="T121" fmla="*/ 23 h 246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08"/>
                        <a:gd name="T184" fmla="*/ 0 h 2466"/>
                        <a:gd name="T185" fmla="*/ 3408 w 3408"/>
                        <a:gd name="T186" fmla="*/ 2466 h 246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08" h="2466">
                          <a:moveTo>
                            <a:pt x="2555" y="0"/>
                          </a:moveTo>
                          <a:lnTo>
                            <a:pt x="2464" y="17"/>
                          </a:lnTo>
                          <a:lnTo>
                            <a:pt x="2365" y="40"/>
                          </a:lnTo>
                          <a:lnTo>
                            <a:pt x="2306" y="55"/>
                          </a:lnTo>
                          <a:lnTo>
                            <a:pt x="2243" y="74"/>
                          </a:lnTo>
                          <a:lnTo>
                            <a:pt x="2181" y="95"/>
                          </a:lnTo>
                          <a:lnTo>
                            <a:pt x="2116" y="118"/>
                          </a:lnTo>
                          <a:lnTo>
                            <a:pt x="2084" y="131"/>
                          </a:lnTo>
                          <a:lnTo>
                            <a:pt x="2049" y="146"/>
                          </a:lnTo>
                          <a:lnTo>
                            <a:pt x="2019" y="160"/>
                          </a:lnTo>
                          <a:lnTo>
                            <a:pt x="1987" y="175"/>
                          </a:lnTo>
                          <a:lnTo>
                            <a:pt x="1956" y="192"/>
                          </a:lnTo>
                          <a:lnTo>
                            <a:pt x="1926" y="209"/>
                          </a:lnTo>
                          <a:lnTo>
                            <a:pt x="1897" y="226"/>
                          </a:lnTo>
                          <a:lnTo>
                            <a:pt x="1871" y="245"/>
                          </a:lnTo>
                          <a:lnTo>
                            <a:pt x="1844" y="264"/>
                          </a:lnTo>
                          <a:lnTo>
                            <a:pt x="1819" y="285"/>
                          </a:lnTo>
                          <a:lnTo>
                            <a:pt x="1797" y="306"/>
                          </a:lnTo>
                          <a:lnTo>
                            <a:pt x="1778" y="327"/>
                          </a:lnTo>
                          <a:lnTo>
                            <a:pt x="1759" y="350"/>
                          </a:lnTo>
                          <a:lnTo>
                            <a:pt x="1740" y="373"/>
                          </a:lnTo>
                          <a:lnTo>
                            <a:pt x="1721" y="394"/>
                          </a:lnTo>
                          <a:lnTo>
                            <a:pt x="1703" y="414"/>
                          </a:lnTo>
                          <a:lnTo>
                            <a:pt x="1686" y="435"/>
                          </a:lnTo>
                          <a:lnTo>
                            <a:pt x="1671" y="456"/>
                          </a:lnTo>
                          <a:lnTo>
                            <a:pt x="1658" y="475"/>
                          </a:lnTo>
                          <a:lnTo>
                            <a:pt x="1643" y="494"/>
                          </a:lnTo>
                          <a:lnTo>
                            <a:pt x="1614" y="532"/>
                          </a:lnTo>
                          <a:lnTo>
                            <a:pt x="1591" y="568"/>
                          </a:lnTo>
                          <a:lnTo>
                            <a:pt x="1549" y="631"/>
                          </a:lnTo>
                          <a:lnTo>
                            <a:pt x="1519" y="683"/>
                          </a:lnTo>
                          <a:lnTo>
                            <a:pt x="1496" y="721"/>
                          </a:lnTo>
                          <a:lnTo>
                            <a:pt x="1479" y="755"/>
                          </a:lnTo>
                          <a:lnTo>
                            <a:pt x="1464" y="747"/>
                          </a:lnTo>
                          <a:lnTo>
                            <a:pt x="1422" y="730"/>
                          </a:lnTo>
                          <a:lnTo>
                            <a:pt x="1390" y="719"/>
                          </a:lnTo>
                          <a:lnTo>
                            <a:pt x="1354" y="705"/>
                          </a:lnTo>
                          <a:lnTo>
                            <a:pt x="1310" y="692"/>
                          </a:lnTo>
                          <a:lnTo>
                            <a:pt x="1262" y="679"/>
                          </a:lnTo>
                          <a:lnTo>
                            <a:pt x="1209" y="667"/>
                          </a:lnTo>
                          <a:lnTo>
                            <a:pt x="1152" y="656"/>
                          </a:lnTo>
                          <a:lnTo>
                            <a:pt x="1089" y="646"/>
                          </a:lnTo>
                          <a:lnTo>
                            <a:pt x="1025" y="639"/>
                          </a:lnTo>
                          <a:lnTo>
                            <a:pt x="886" y="631"/>
                          </a:lnTo>
                          <a:lnTo>
                            <a:pt x="736" y="639"/>
                          </a:lnTo>
                          <a:lnTo>
                            <a:pt x="588" y="660"/>
                          </a:lnTo>
                          <a:lnTo>
                            <a:pt x="515" y="673"/>
                          </a:lnTo>
                          <a:lnTo>
                            <a:pt x="449" y="686"/>
                          </a:lnTo>
                          <a:lnTo>
                            <a:pt x="384" y="702"/>
                          </a:lnTo>
                          <a:lnTo>
                            <a:pt x="323" y="717"/>
                          </a:lnTo>
                          <a:lnTo>
                            <a:pt x="266" y="734"/>
                          </a:lnTo>
                          <a:lnTo>
                            <a:pt x="215" y="747"/>
                          </a:lnTo>
                          <a:lnTo>
                            <a:pt x="166" y="762"/>
                          </a:lnTo>
                          <a:lnTo>
                            <a:pt x="124" y="776"/>
                          </a:lnTo>
                          <a:lnTo>
                            <a:pt x="57" y="800"/>
                          </a:lnTo>
                          <a:lnTo>
                            <a:pt x="15" y="816"/>
                          </a:lnTo>
                          <a:lnTo>
                            <a:pt x="0" y="821"/>
                          </a:lnTo>
                          <a:lnTo>
                            <a:pt x="766" y="2343"/>
                          </a:lnTo>
                          <a:lnTo>
                            <a:pt x="823" y="2329"/>
                          </a:lnTo>
                          <a:lnTo>
                            <a:pt x="890" y="2316"/>
                          </a:lnTo>
                          <a:lnTo>
                            <a:pt x="977" y="2299"/>
                          </a:lnTo>
                          <a:lnTo>
                            <a:pt x="1080" y="2280"/>
                          </a:lnTo>
                          <a:lnTo>
                            <a:pt x="1198" y="2265"/>
                          </a:lnTo>
                          <a:lnTo>
                            <a:pt x="1327" y="2251"/>
                          </a:lnTo>
                          <a:lnTo>
                            <a:pt x="1460" y="2242"/>
                          </a:lnTo>
                          <a:lnTo>
                            <a:pt x="1601" y="2249"/>
                          </a:lnTo>
                          <a:lnTo>
                            <a:pt x="1740" y="2274"/>
                          </a:lnTo>
                          <a:lnTo>
                            <a:pt x="1806" y="2289"/>
                          </a:lnTo>
                          <a:lnTo>
                            <a:pt x="1873" y="2308"/>
                          </a:lnTo>
                          <a:lnTo>
                            <a:pt x="1935" y="2329"/>
                          </a:lnTo>
                          <a:lnTo>
                            <a:pt x="1994" y="2350"/>
                          </a:lnTo>
                          <a:lnTo>
                            <a:pt x="2047" y="2371"/>
                          </a:lnTo>
                          <a:lnTo>
                            <a:pt x="2099" y="2392"/>
                          </a:lnTo>
                          <a:lnTo>
                            <a:pt x="2141" y="2411"/>
                          </a:lnTo>
                          <a:lnTo>
                            <a:pt x="2181" y="2430"/>
                          </a:lnTo>
                          <a:lnTo>
                            <a:pt x="2209" y="2445"/>
                          </a:lnTo>
                          <a:lnTo>
                            <a:pt x="2232" y="2457"/>
                          </a:lnTo>
                          <a:lnTo>
                            <a:pt x="2251" y="2466"/>
                          </a:lnTo>
                          <a:lnTo>
                            <a:pt x="2262" y="2436"/>
                          </a:lnTo>
                          <a:lnTo>
                            <a:pt x="2276" y="2400"/>
                          </a:lnTo>
                          <a:lnTo>
                            <a:pt x="2295" y="2354"/>
                          </a:lnTo>
                          <a:lnTo>
                            <a:pt x="2317" y="2297"/>
                          </a:lnTo>
                          <a:lnTo>
                            <a:pt x="2344" y="2234"/>
                          </a:lnTo>
                          <a:lnTo>
                            <a:pt x="2359" y="2198"/>
                          </a:lnTo>
                          <a:lnTo>
                            <a:pt x="2376" y="2162"/>
                          </a:lnTo>
                          <a:lnTo>
                            <a:pt x="2393" y="2126"/>
                          </a:lnTo>
                          <a:lnTo>
                            <a:pt x="2412" y="2090"/>
                          </a:lnTo>
                          <a:lnTo>
                            <a:pt x="2431" y="2050"/>
                          </a:lnTo>
                          <a:lnTo>
                            <a:pt x="2452" y="2012"/>
                          </a:lnTo>
                          <a:lnTo>
                            <a:pt x="2473" y="1972"/>
                          </a:lnTo>
                          <a:lnTo>
                            <a:pt x="2494" y="1934"/>
                          </a:lnTo>
                          <a:lnTo>
                            <a:pt x="2517" y="1896"/>
                          </a:lnTo>
                          <a:lnTo>
                            <a:pt x="2542" y="1856"/>
                          </a:lnTo>
                          <a:lnTo>
                            <a:pt x="2566" y="1818"/>
                          </a:lnTo>
                          <a:lnTo>
                            <a:pt x="2591" y="1782"/>
                          </a:lnTo>
                          <a:lnTo>
                            <a:pt x="2616" y="1746"/>
                          </a:lnTo>
                          <a:lnTo>
                            <a:pt x="2631" y="1728"/>
                          </a:lnTo>
                          <a:lnTo>
                            <a:pt x="2642" y="1711"/>
                          </a:lnTo>
                          <a:lnTo>
                            <a:pt x="2658" y="1694"/>
                          </a:lnTo>
                          <a:lnTo>
                            <a:pt x="2671" y="1677"/>
                          </a:lnTo>
                          <a:lnTo>
                            <a:pt x="2684" y="1662"/>
                          </a:lnTo>
                          <a:lnTo>
                            <a:pt x="2698" y="1645"/>
                          </a:lnTo>
                          <a:lnTo>
                            <a:pt x="2713" y="1630"/>
                          </a:lnTo>
                          <a:lnTo>
                            <a:pt x="2726" y="1616"/>
                          </a:lnTo>
                          <a:lnTo>
                            <a:pt x="2741" y="1601"/>
                          </a:lnTo>
                          <a:lnTo>
                            <a:pt x="2755" y="1588"/>
                          </a:lnTo>
                          <a:lnTo>
                            <a:pt x="2770" y="1574"/>
                          </a:lnTo>
                          <a:lnTo>
                            <a:pt x="2785" y="1563"/>
                          </a:lnTo>
                          <a:lnTo>
                            <a:pt x="2800" y="1552"/>
                          </a:lnTo>
                          <a:lnTo>
                            <a:pt x="2815" y="1540"/>
                          </a:lnTo>
                          <a:lnTo>
                            <a:pt x="2844" y="1519"/>
                          </a:lnTo>
                          <a:lnTo>
                            <a:pt x="2874" y="1498"/>
                          </a:lnTo>
                          <a:lnTo>
                            <a:pt x="2905" y="1479"/>
                          </a:lnTo>
                          <a:lnTo>
                            <a:pt x="2933" y="1460"/>
                          </a:lnTo>
                          <a:lnTo>
                            <a:pt x="2962" y="1445"/>
                          </a:lnTo>
                          <a:lnTo>
                            <a:pt x="2990" y="1428"/>
                          </a:lnTo>
                          <a:lnTo>
                            <a:pt x="3017" y="1413"/>
                          </a:lnTo>
                          <a:lnTo>
                            <a:pt x="3044" y="1396"/>
                          </a:lnTo>
                          <a:lnTo>
                            <a:pt x="3070" y="1382"/>
                          </a:lnTo>
                          <a:lnTo>
                            <a:pt x="3095" y="1369"/>
                          </a:lnTo>
                          <a:lnTo>
                            <a:pt x="3120" y="1356"/>
                          </a:lnTo>
                          <a:lnTo>
                            <a:pt x="3144" y="1346"/>
                          </a:lnTo>
                          <a:lnTo>
                            <a:pt x="3192" y="1323"/>
                          </a:lnTo>
                          <a:lnTo>
                            <a:pt x="3234" y="1304"/>
                          </a:lnTo>
                          <a:lnTo>
                            <a:pt x="3272" y="1289"/>
                          </a:lnTo>
                          <a:lnTo>
                            <a:pt x="3306" y="1274"/>
                          </a:lnTo>
                          <a:lnTo>
                            <a:pt x="3363" y="1255"/>
                          </a:lnTo>
                          <a:lnTo>
                            <a:pt x="3408" y="1242"/>
                          </a:lnTo>
                          <a:lnTo>
                            <a:pt x="3363" y="1156"/>
                          </a:lnTo>
                          <a:lnTo>
                            <a:pt x="3340" y="1164"/>
                          </a:lnTo>
                          <a:lnTo>
                            <a:pt x="3281" y="1185"/>
                          </a:lnTo>
                          <a:lnTo>
                            <a:pt x="3239" y="1200"/>
                          </a:lnTo>
                          <a:lnTo>
                            <a:pt x="3192" y="1219"/>
                          </a:lnTo>
                          <a:lnTo>
                            <a:pt x="3139" y="1240"/>
                          </a:lnTo>
                          <a:lnTo>
                            <a:pt x="3110" y="1251"/>
                          </a:lnTo>
                          <a:lnTo>
                            <a:pt x="3082" y="1264"/>
                          </a:lnTo>
                          <a:lnTo>
                            <a:pt x="3051" y="1278"/>
                          </a:lnTo>
                          <a:lnTo>
                            <a:pt x="3023" y="1293"/>
                          </a:lnTo>
                          <a:lnTo>
                            <a:pt x="2990" y="1308"/>
                          </a:lnTo>
                          <a:lnTo>
                            <a:pt x="2960" y="1323"/>
                          </a:lnTo>
                          <a:lnTo>
                            <a:pt x="2929" y="1339"/>
                          </a:lnTo>
                          <a:lnTo>
                            <a:pt x="2899" y="1358"/>
                          </a:lnTo>
                          <a:lnTo>
                            <a:pt x="2869" y="1375"/>
                          </a:lnTo>
                          <a:lnTo>
                            <a:pt x="2838" y="1394"/>
                          </a:lnTo>
                          <a:lnTo>
                            <a:pt x="2808" y="1413"/>
                          </a:lnTo>
                          <a:lnTo>
                            <a:pt x="2779" y="1434"/>
                          </a:lnTo>
                          <a:lnTo>
                            <a:pt x="2749" y="1455"/>
                          </a:lnTo>
                          <a:lnTo>
                            <a:pt x="2722" y="1476"/>
                          </a:lnTo>
                          <a:lnTo>
                            <a:pt x="2696" y="1498"/>
                          </a:lnTo>
                          <a:lnTo>
                            <a:pt x="2669" y="1521"/>
                          </a:lnTo>
                          <a:lnTo>
                            <a:pt x="2646" y="1544"/>
                          </a:lnTo>
                          <a:lnTo>
                            <a:pt x="2635" y="1557"/>
                          </a:lnTo>
                          <a:lnTo>
                            <a:pt x="2623" y="1569"/>
                          </a:lnTo>
                          <a:lnTo>
                            <a:pt x="2612" y="1582"/>
                          </a:lnTo>
                          <a:lnTo>
                            <a:pt x="2601" y="1595"/>
                          </a:lnTo>
                          <a:lnTo>
                            <a:pt x="2589" y="1607"/>
                          </a:lnTo>
                          <a:lnTo>
                            <a:pt x="2580" y="1622"/>
                          </a:lnTo>
                          <a:lnTo>
                            <a:pt x="2568" y="1635"/>
                          </a:lnTo>
                          <a:lnTo>
                            <a:pt x="2559" y="1649"/>
                          </a:lnTo>
                          <a:lnTo>
                            <a:pt x="2538" y="1677"/>
                          </a:lnTo>
                          <a:lnTo>
                            <a:pt x="2496" y="1736"/>
                          </a:lnTo>
                          <a:lnTo>
                            <a:pt x="2456" y="1797"/>
                          </a:lnTo>
                          <a:lnTo>
                            <a:pt x="2420" y="1860"/>
                          </a:lnTo>
                          <a:lnTo>
                            <a:pt x="2384" y="1922"/>
                          </a:lnTo>
                          <a:lnTo>
                            <a:pt x="2352" y="1983"/>
                          </a:lnTo>
                          <a:lnTo>
                            <a:pt x="2321" y="2042"/>
                          </a:lnTo>
                          <a:lnTo>
                            <a:pt x="2295" y="2097"/>
                          </a:lnTo>
                          <a:lnTo>
                            <a:pt x="2270" y="2151"/>
                          </a:lnTo>
                          <a:lnTo>
                            <a:pt x="2249" y="2198"/>
                          </a:lnTo>
                          <a:lnTo>
                            <a:pt x="2230" y="2238"/>
                          </a:lnTo>
                          <a:lnTo>
                            <a:pt x="2205" y="2297"/>
                          </a:lnTo>
                          <a:lnTo>
                            <a:pt x="2196" y="2318"/>
                          </a:lnTo>
                          <a:lnTo>
                            <a:pt x="2177" y="2308"/>
                          </a:lnTo>
                          <a:lnTo>
                            <a:pt x="2152" y="2301"/>
                          </a:lnTo>
                          <a:lnTo>
                            <a:pt x="2120" y="2287"/>
                          </a:lnTo>
                          <a:lnTo>
                            <a:pt x="2080" y="2272"/>
                          </a:lnTo>
                          <a:lnTo>
                            <a:pt x="2034" y="2255"/>
                          </a:lnTo>
                          <a:lnTo>
                            <a:pt x="1983" y="2236"/>
                          </a:lnTo>
                          <a:lnTo>
                            <a:pt x="1926" y="2217"/>
                          </a:lnTo>
                          <a:lnTo>
                            <a:pt x="1865" y="2200"/>
                          </a:lnTo>
                          <a:lnTo>
                            <a:pt x="1802" y="2183"/>
                          </a:lnTo>
                          <a:lnTo>
                            <a:pt x="1736" y="2168"/>
                          </a:lnTo>
                          <a:lnTo>
                            <a:pt x="1669" y="2154"/>
                          </a:lnTo>
                          <a:lnTo>
                            <a:pt x="1603" y="2145"/>
                          </a:lnTo>
                          <a:lnTo>
                            <a:pt x="1534" y="2137"/>
                          </a:lnTo>
                          <a:lnTo>
                            <a:pt x="1405" y="2137"/>
                          </a:lnTo>
                          <a:lnTo>
                            <a:pt x="1173" y="2160"/>
                          </a:lnTo>
                          <a:lnTo>
                            <a:pt x="989" y="2183"/>
                          </a:lnTo>
                          <a:lnTo>
                            <a:pt x="865" y="2200"/>
                          </a:lnTo>
                          <a:lnTo>
                            <a:pt x="820" y="2206"/>
                          </a:lnTo>
                          <a:lnTo>
                            <a:pt x="160" y="867"/>
                          </a:lnTo>
                          <a:lnTo>
                            <a:pt x="217" y="850"/>
                          </a:lnTo>
                          <a:lnTo>
                            <a:pt x="283" y="831"/>
                          </a:lnTo>
                          <a:lnTo>
                            <a:pt x="325" y="819"/>
                          </a:lnTo>
                          <a:lnTo>
                            <a:pt x="371" y="808"/>
                          </a:lnTo>
                          <a:lnTo>
                            <a:pt x="420" y="795"/>
                          </a:lnTo>
                          <a:lnTo>
                            <a:pt x="474" y="783"/>
                          </a:lnTo>
                          <a:lnTo>
                            <a:pt x="532" y="772"/>
                          </a:lnTo>
                          <a:lnTo>
                            <a:pt x="591" y="762"/>
                          </a:lnTo>
                          <a:lnTo>
                            <a:pt x="719" y="743"/>
                          </a:lnTo>
                          <a:lnTo>
                            <a:pt x="850" y="730"/>
                          </a:lnTo>
                          <a:lnTo>
                            <a:pt x="981" y="730"/>
                          </a:lnTo>
                          <a:lnTo>
                            <a:pt x="1108" y="742"/>
                          </a:lnTo>
                          <a:lnTo>
                            <a:pt x="1224" y="762"/>
                          </a:lnTo>
                          <a:lnTo>
                            <a:pt x="1327" y="789"/>
                          </a:lnTo>
                          <a:lnTo>
                            <a:pt x="1373" y="802"/>
                          </a:lnTo>
                          <a:lnTo>
                            <a:pt x="1413" y="816"/>
                          </a:lnTo>
                          <a:lnTo>
                            <a:pt x="1479" y="839"/>
                          </a:lnTo>
                          <a:lnTo>
                            <a:pt x="1523" y="856"/>
                          </a:lnTo>
                          <a:lnTo>
                            <a:pt x="1536" y="861"/>
                          </a:lnTo>
                          <a:lnTo>
                            <a:pt x="1567" y="802"/>
                          </a:lnTo>
                          <a:lnTo>
                            <a:pt x="1603" y="740"/>
                          </a:lnTo>
                          <a:lnTo>
                            <a:pt x="1624" y="702"/>
                          </a:lnTo>
                          <a:lnTo>
                            <a:pt x="1650" y="660"/>
                          </a:lnTo>
                          <a:lnTo>
                            <a:pt x="1679" y="616"/>
                          </a:lnTo>
                          <a:lnTo>
                            <a:pt x="1709" y="572"/>
                          </a:lnTo>
                          <a:lnTo>
                            <a:pt x="1726" y="549"/>
                          </a:lnTo>
                          <a:lnTo>
                            <a:pt x="1745" y="529"/>
                          </a:lnTo>
                          <a:lnTo>
                            <a:pt x="1762" y="506"/>
                          </a:lnTo>
                          <a:lnTo>
                            <a:pt x="1781" y="483"/>
                          </a:lnTo>
                          <a:lnTo>
                            <a:pt x="1800" y="460"/>
                          </a:lnTo>
                          <a:lnTo>
                            <a:pt x="1821" y="439"/>
                          </a:lnTo>
                          <a:lnTo>
                            <a:pt x="1842" y="418"/>
                          </a:lnTo>
                          <a:lnTo>
                            <a:pt x="1863" y="397"/>
                          </a:lnTo>
                          <a:lnTo>
                            <a:pt x="1884" y="376"/>
                          </a:lnTo>
                          <a:lnTo>
                            <a:pt x="1907" y="359"/>
                          </a:lnTo>
                          <a:lnTo>
                            <a:pt x="1932" y="340"/>
                          </a:lnTo>
                          <a:lnTo>
                            <a:pt x="1954" y="323"/>
                          </a:lnTo>
                          <a:lnTo>
                            <a:pt x="1979" y="306"/>
                          </a:lnTo>
                          <a:lnTo>
                            <a:pt x="2004" y="291"/>
                          </a:lnTo>
                          <a:lnTo>
                            <a:pt x="2028" y="278"/>
                          </a:lnTo>
                          <a:lnTo>
                            <a:pt x="2053" y="262"/>
                          </a:lnTo>
                          <a:lnTo>
                            <a:pt x="2080" y="247"/>
                          </a:lnTo>
                          <a:lnTo>
                            <a:pt x="2104" y="236"/>
                          </a:lnTo>
                          <a:lnTo>
                            <a:pt x="2131" y="222"/>
                          </a:lnTo>
                          <a:lnTo>
                            <a:pt x="2158" y="213"/>
                          </a:lnTo>
                          <a:lnTo>
                            <a:pt x="2209" y="190"/>
                          </a:lnTo>
                          <a:lnTo>
                            <a:pt x="2260" y="173"/>
                          </a:lnTo>
                          <a:lnTo>
                            <a:pt x="2310" y="156"/>
                          </a:lnTo>
                          <a:lnTo>
                            <a:pt x="2357" y="143"/>
                          </a:lnTo>
                          <a:lnTo>
                            <a:pt x="2401" y="129"/>
                          </a:lnTo>
                          <a:lnTo>
                            <a:pt x="2441" y="120"/>
                          </a:lnTo>
                          <a:lnTo>
                            <a:pt x="2507" y="105"/>
                          </a:lnTo>
                          <a:lnTo>
                            <a:pt x="2568" y="95"/>
                          </a:lnTo>
                          <a:lnTo>
                            <a:pt x="2555" y="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52" name="Freeform 28">
                      <a:extLst>
                        <a:ext uri="{FF2B5EF4-FFF2-40B4-BE49-F238E27FC236}">
                          <a16:creationId xmlns:a16="http://schemas.microsoft.com/office/drawing/2014/main" id="{6D5BD005-9C53-48D3-95FC-F5234A90CDA5}"/>
                        </a:ext>
                      </a:extLst>
                    </p:cNvPr>
                    <p:cNvSpPr>
                      <a:spLocks noChangeAspect="1"/>
                    </p:cNvSpPr>
                    <p:nvPr/>
                  </p:nvSpPr>
                  <p:spPr bwMode="auto">
                    <a:xfrm>
                      <a:off x="4540" y="2736"/>
                      <a:ext cx="463" cy="624"/>
                    </a:xfrm>
                    <a:custGeom>
                      <a:avLst/>
                      <a:gdLst>
                        <a:gd name="T0" fmla="*/ 0 w 926"/>
                        <a:gd name="T1" fmla="*/ 18 h 1247"/>
                        <a:gd name="T2" fmla="*/ 197 w 926"/>
                        <a:gd name="T3" fmla="*/ 303 h 1247"/>
                        <a:gd name="T4" fmla="*/ 232 w 926"/>
                        <a:gd name="T5" fmla="*/ 312 h 1247"/>
                        <a:gd name="T6" fmla="*/ 14 w 926"/>
                        <a:gd name="T7" fmla="*/ 0 h 1247"/>
                        <a:gd name="T8" fmla="*/ 0 w 926"/>
                        <a:gd name="T9" fmla="*/ 18 h 1247"/>
                        <a:gd name="T10" fmla="*/ 0 w 926"/>
                        <a:gd name="T11" fmla="*/ 18 h 1247"/>
                        <a:gd name="T12" fmla="*/ 0 60000 65536"/>
                        <a:gd name="T13" fmla="*/ 0 60000 65536"/>
                        <a:gd name="T14" fmla="*/ 0 60000 65536"/>
                        <a:gd name="T15" fmla="*/ 0 60000 65536"/>
                        <a:gd name="T16" fmla="*/ 0 60000 65536"/>
                        <a:gd name="T17" fmla="*/ 0 60000 65536"/>
                        <a:gd name="T18" fmla="*/ 0 w 926"/>
                        <a:gd name="T19" fmla="*/ 0 h 1247"/>
                        <a:gd name="T20" fmla="*/ 926 w 926"/>
                        <a:gd name="T21" fmla="*/ 1247 h 1247"/>
                      </a:gdLst>
                      <a:ahLst/>
                      <a:cxnLst>
                        <a:cxn ang="T12">
                          <a:pos x="T0" y="T1"/>
                        </a:cxn>
                        <a:cxn ang="T13">
                          <a:pos x="T2" y="T3"/>
                        </a:cxn>
                        <a:cxn ang="T14">
                          <a:pos x="T4" y="T5"/>
                        </a:cxn>
                        <a:cxn ang="T15">
                          <a:pos x="T6" y="T7"/>
                        </a:cxn>
                        <a:cxn ang="T16">
                          <a:pos x="T8" y="T9"/>
                        </a:cxn>
                        <a:cxn ang="T17">
                          <a:pos x="T10" y="T11"/>
                        </a:cxn>
                      </a:cxnLst>
                      <a:rect l="T18" t="T19" r="T20" b="T21"/>
                      <a:pathLst>
                        <a:path w="926" h="1247">
                          <a:moveTo>
                            <a:pt x="0" y="70"/>
                          </a:moveTo>
                          <a:lnTo>
                            <a:pt x="785" y="1209"/>
                          </a:lnTo>
                          <a:lnTo>
                            <a:pt x="926" y="1247"/>
                          </a:lnTo>
                          <a:lnTo>
                            <a:pt x="57" y="0"/>
                          </a:lnTo>
                          <a:lnTo>
                            <a:pt x="0" y="7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53" name="Freeform 29">
                      <a:extLst>
                        <a:ext uri="{FF2B5EF4-FFF2-40B4-BE49-F238E27FC236}">
                          <a16:creationId xmlns:a16="http://schemas.microsoft.com/office/drawing/2014/main" id="{27A1A540-E169-47C1-AA91-A5CD48AFFC27}"/>
                        </a:ext>
                      </a:extLst>
                    </p:cNvPr>
                    <p:cNvSpPr>
                      <a:spLocks noChangeAspect="1"/>
                    </p:cNvSpPr>
                    <p:nvPr/>
                  </p:nvSpPr>
                  <p:spPr bwMode="auto">
                    <a:xfrm>
                      <a:off x="3231" y="3219"/>
                      <a:ext cx="1776" cy="840"/>
                    </a:xfrm>
                    <a:custGeom>
                      <a:avLst/>
                      <a:gdLst>
                        <a:gd name="T0" fmla="*/ 194 w 3552"/>
                        <a:gd name="T1" fmla="*/ 420 h 1681"/>
                        <a:gd name="T2" fmla="*/ 222 w 3552"/>
                        <a:gd name="T3" fmla="*/ 411 h 1681"/>
                        <a:gd name="T4" fmla="*/ 262 w 3552"/>
                        <a:gd name="T5" fmla="*/ 400 h 1681"/>
                        <a:gd name="T6" fmla="*/ 309 w 3552"/>
                        <a:gd name="T7" fmla="*/ 388 h 1681"/>
                        <a:gd name="T8" fmla="*/ 360 w 3552"/>
                        <a:gd name="T9" fmla="*/ 378 h 1681"/>
                        <a:gd name="T10" fmla="*/ 530 w 3552"/>
                        <a:gd name="T11" fmla="*/ 381 h 1681"/>
                        <a:gd name="T12" fmla="*/ 600 w 3552"/>
                        <a:gd name="T13" fmla="*/ 394 h 1681"/>
                        <a:gd name="T14" fmla="*/ 616 w 3552"/>
                        <a:gd name="T15" fmla="*/ 369 h 1681"/>
                        <a:gd name="T16" fmla="*/ 644 w 3552"/>
                        <a:gd name="T17" fmla="*/ 327 h 1681"/>
                        <a:gd name="T18" fmla="*/ 667 w 3552"/>
                        <a:gd name="T19" fmla="*/ 293 h 1681"/>
                        <a:gd name="T20" fmla="*/ 680 w 3552"/>
                        <a:gd name="T21" fmla="*/ 276 h 1681"/>
                        <a:gd name="T22" fmla="*/ 690 w 3552"/>
                        <a:gd name="T23" fmla="*/ 263 h 1681"/>
                        <a:gd name="T24" fmla="*/ 701 w 3552"/>
                        <a:gd name="T25" fmla="*/ 251 h 1681"/>
                        <a:gd name="T26" fmla="*/ 711 w 3552"/>
                        <a:gd name="T27" fmla="*/ 239 h 1681"/>
                        <a:gd name="T28" fmla="*/ 721 w 3552"/>
                        <a:gd name="T29" fmla="*/ 227 h 1681"/>
                        <a:gd name="T30" fmla="*/ 731 w 3552"/>
                        <a:gd name="T31" fmla="*/ 216 h 1681"/>
                        <a:gd name="T32" fmla="*/ 742 w 3552"/>
                        <a:gd name="T33" fmla="*/ 206 h 1681"/>
                        <a:gd name="T34" fmla="*/ 755 w 3552"/>
                        <a:gd name="T35" fmla="*/ 195 h 1681"/>
                        <a:gd name="T36" fmla="*/ 774 w 3552"/>
                        <a:gd name="T37" fmla="*/ 182 h 1681"/>
                        <a:gd name="T38" fmla="*/ 792 w 3552"/>
                        <a:gd name="T39" fmla="*/ 171 h 1681"/>
                        <a:gd name="T40" fmla="*/ 810 w 3552"/>
                        <a:gd name="T41" fmla="*/ 161 h 1681"/>
                        <a:gd name="T42" fmla="*/ 841 w 3552"/>
                        <a:gd name="T43" fmla="*/ 146 h 1681"/>
                        <a:gd name="T44" fmla="*/ 866 w 3552"/>
                        <a:gd name="T45" fmla="*/ 137 h 1681"/>
                        <a:gd name="T46" fmla="*/ 835 w 3552"/>
                        <a:gd name="T47" fmla="*/ 76 h 1681"/>
                        <a:gd name="T48" fmla="*/ 833 w 3552"/>
                        <a:gd name="T49" fmla="*/ 126 h 1681"/>
                        <a:gd name="T50" fmla="*/ 812 w 3552"/>
                        <a:gd name="T51" fmla="*/ 136 h 1681"/>
                        <a:gd name="T52" fmla="*/ 783 w 3552"/>
                        <a:gd name="T53" fmla="*/ 151 h 1681"/>
                        <a:gd name="T54" fmla="*/ 767 w 3552"/>
                        <a:gd name="T55" fmla="*/ 160 h 1681"/>
                        <a:gd name="T56" fmla="*/ 751 w 3552"/>
                        <a:gd name="T57" fmla="*/ 170 h 1681"/>
                        <a:gd name="T58" fmla="*/ 735 w 3552"/>
                        <a:gd name="T59" fmla="*/ 182 h 1681"/>
                        <a:gd name="T60" fmla="*/ 719 w 3552"/>
                        <a:gd name="T61" fmla="*/ 194 h 1681"/>
                        <a:gd name="T62" fmla="*/ 703 w 3552"/>
                        <a:gd name="T63" fmla="*/ 209 h 1681"/>
                        <a:gd name="T64" fmla="*/ 689 w 3552"/>
                        <a:gd name="T65" fmla="*/ 224 h 1681"/>
                        <a:gd name="T66" fmla="*/ 681 w 3552"/>
                        <a:gd name="T67" fmla="*/ 234 h 1681"/>
                        <a:gd name="T68" fmla="*/ 673 w 3552"/>
                        <a:gd name="T69" fmla="*/ 244 h 1681"/>
                        <a:gd name="T70" fmla="*/ 665 w 3552"/>
                        <a:gd name="T71" fmla="*/ 255 h 1681"/>
                        <a:gd name="T72" fmla="*/ 633 w 3552"/>
                        <a:gd name="T73" fmla="*/ 299 h 1681"/>
                        <a:gd name="T74" fmla="*/ 608 w 3552"/>
                        <a:gd name="T75" fmla="*/ 338 h 1681"/>
                        <a:gd name="T76" fmla="*/ 589 w 3552"/>
                        <a:gd name="T77" fmla="*/ 369 h 1681"/>
                        <a:gd name="T78" fmla="*/ 562 w 3552"/>
                        <a:gd name="T79" fmla="*/ 360 h 1681"/>
                        <a:gd name="T80" fmla="*/ 521 w 3552"/>
                        <a:gd name="T81" fmla="*/ 350 h 1681"/>
                        <a:gd name="T82" fmla="*/ 445 w 3552"/>
                        <a:gd name="T83" fmla="*/ 343 h 1681"/>
                        <a:gd name="T84" fmla="*/ 330 w 3552"/>
                        <a:gd name="T85" fmla="*/ 354 h 1681"/>
                        <a:gd name="T86" fmla="*/ 275 w 3552"/>
                        <a:gd name="T87" fmla="*/ 367 h 1681"/>
                        <a:gd name="T88" fmla="*/ 230 w 3552"/>
                        <a:gd name="T89" fmla="*/ 378 h 1681"/>
                        <a:gd name="T90" fmla="*/ 38 w 3552"/>
                        <a:gd name="T91" fmla="*/ 32 h 1681"/>
                        <a:gd name="T92" fmla="*/ 64 w 3552"/>
                        <a:gd name="T93" fmla="*/ 0 h 168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3552"/>
                        <a:gd name="T142" fmla="*/ 0 h 1681"/>
                        <a:gd name="T143" fmla="*/ 3552 w 3552"/>
                        <a:gd name="T144" fmla="*/ 1681 h 168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3552" h="1681">
                          <a:moveTo>
                            <a:pt x="256" y="0"/>
                          </a:moveTo>
                          <a:lnTo>
                            <a:pt x="0" y="68"/>
                          </a:lnTo>
                          <a:lnTo>
                            <a:pt x="773" y="1681"/>
                          </a:lnTo>
                          <a:lnTo>
                            <a:pt x="794" y="1675"/>
                          </a:lnTo>
                          <a:lnTo>
                            <a:pt x="849" y="1658"/>
                          </a:lnTo>
                          <a:lnTo>
                            <a:pt x="889" y="1645"/>
                          </a:lnTo>
                          <a:lnTo>
                            <a:pt x="935" y="1631"/>
                          </a:lnTo>
                          <a:lnTo>
                            <a:pt x="986" y="1616"/>
                          </a:lnTo>
                          <a:lnTo>
                            <a:pt x="1045" y="1601"/>
                          </a:lnTo>
                          <a:lnTo>
                            <a:pt x="1104" y="1586"/>
                          </a:lnTo>
                          <a:lnTo>
                            <a:pt x="1169" y="1571"/>
                          </a:lnTo>
                          <a:lnTo>
                            <a:pt x="1235" y="1555"/>
                          </a:lnTo>
                          <a:lnTo>
                            <a:pt x="1304" y="1540"/>
                          </a:lnTo>
                          <a:lnTo>
                            <a:pt x="1372" y="1529"/>
                          </a:lnTo>
                          <a:lnTo>
                            <a:pt x="1440" y="1515"/>
                          </a:lnTo>
                          <a:lnTo>
                            <a:pt x="1575" y="1498"/>
                          </a:lnTo>
                          <a:lnTo>
                            <a:pt x="1853" y="1498"/>
                          </a:lnTo>
                          <a:lnTo>
                            <a:pt x="2119" y="1527"/>
                          </a:lnTo>
                          <a:lnTo>
                            <a:pt x="2231" y="1544"/>
                          </a:lnTo>
                          <a:lnTo>
                            <a:pt x="2321" y="1559"/>
                          </a:lnTo>
                          <a:lnTo>
                            <a:pt x="2400" y="1576"/>
                          </a:lnTo>
                          <a:lnTo>
                            <a:pt x="2416" y="1550"/>
                          </a:lnTo>
                          <a:lnTo>
                            <a:pt x="2435" y="1517"/>
                          </a:lnTo>
                          <a:lnTo>
                            <a:pt x="2463" y="1477"/>
                          </a:lnTo>
                          <a:lnTo>
                            <a:pt x="2494" y="1426"/>
                          </a:lnTo>
                          <a:lnTo>
                            <a:pt x="2532" y="1371"/>
                          </a:lnTo>
                          <a:lnTo>
                            <a:pt x="2573" y="1308"/>
                          </a:lnTo>
                          <a:lnTo>
                            <a:pt x="2619" y="1242"/>
                          </a:lnTo>
                          <a:lnTo>
                            <a:pt x="2644" y="1207"/>
                          </a:lnTo>
                          <a:lnTo>
                            <a:pt x="2668" y="1173"/>
                          </a:lnTo>
                          <a:lnTo>
                            <a:pt x="2695" y="1139"/>
                          </a:lnTo>
                          <a:lnTo>
                            <a:pt x="2706" y="1122"/>
                          </a:lnTo>
                          <a:lnTo>
                            <a:pt x="2720" y="1105"/>
                          </a:lnTo>
                          <a:lnTo>
                            <a:pt x="2733" y="1088"/>
                          </a:lnTo>
                          <a:lnTo>
                            <a:pt x="2746" y="1070"/>
                          </a:lnTo>
                          <a:lnTo>
                            <a:pt x="2760" y="1053"/>
                          </a:lnTo>
                          <a:lnTo>
                            <a:pt x="2773" y="1036"/>
                          </a:lnTo>
                          <a:lnTo>
                            <a:pt x="2786" y="1021"/>
                          </a:lnTo>
                          <a:lnTo>
                            <a:pt x="2801" y="1004"/>
                          </a:lnTo>
                          <a:lnTo>
                            <a:pt x="2815" y="987"/>
                          </a:lnTo>
                          <a:lnTo>
                            <a:pt x="2828" y="972"/>
                          </a:lnTo>
                          <a:lnTo>
                            <a:pt x="2843" y="956"/>
                          </a:lnTo>
                          <a:lnTo>
                            <a:pt x="2857" y="941"/>
                          </a:lnTo>
                          <a:lnTo>
                            <a:pt x="2870" y="924"/>
                          </a:lnTo>
                          <a:lnTo>
                            <a:pt x="2883" y="909"/>
                          </a:lnTo>
                          <a:lnTo>
                            <a:pt x="2896" y="896"/>
                          </a:lnTo>
                          <a:lnTo>
                            <a:pt x="2912" y="880"/>
                          </a:lnTo>
                          <a:lnTo>
                            <a:pt x="2923" y="867"/>
                          </a:lnTo>
                          <a:lnTo>
                            <a:pt x="2938" y="854"/>
                          </a:lnTo>
                          <a:lnTo>
                            <a:pt x="2952" y="840"/>
                          </a:lnTo>
                          <a:lnTo>
                            <a:pt x="2965" y="827"/>
                          </a:lnTo>
                          <a:lnTo>
                            <a:pt x="2978" y="816"/>
                          </a:lnTo>
                          <a:lnTo>
                            <a:pt x="2992" y="804"/>
                          </a:lnTo>
                          <a:lnTo>
                            <a:pt x="3018" y="783"/>
                          </a:lnTo>
                          <a:lnTo>
                            <a:pt x="3043" y="764"/>
                          </a:lnTo>
                          <a:lnTo>
                            <a:pt x="3069" y="747"/>
                          </a:lnTo>
                          <a:lnTo>
                            <a:pt x="3094" y="730"/>
                          </a:lnTo>
                          <a:lnTo>
                            <a:pt x="3119" y="715"/>
                          </a:lnTo>
                          <a:lnTo>
                            <a:pt x="3144" y="700"/>
                          </a:lnTo>
                          <a:lnTo>
                            <a:pt x="3168" y="684"/>
                          </a:lnTo>
                          <a:lnTo>
                            <a:pt x="3191" y="671"/>
                          </a:lnTo>
                          <a:lnTo>
                            <a:pt x="3214" y="658"/>
                          </a:lnTo>
                          <a:lnTo>
                            <a:pt x="3237" y="646"/>
                          </a:lnTo>
                          <a:lnTo>
                            <a:pt x="3282" y="624"/>
                          </a:lnTo>
                          <a:lnTo>
                            <a:pt x="3324" y="605"/>
                          </a:lnTo>
                          <a:lnTo>
                            <a:pt x="3364" y="587"/>
                          </a:lnTo>
                          <a:lnTo>
                            <a:pt x="3400" y="572"/>
                          </a:lnTo>
                          <a:lnTo>
                            <a:pt x="3434" y="561"/>
                          </a:lnTo>
                          <a:lnTo>
                            <a:pt x="3463" y="551"/>
                          </a:lnTo>
                          <a:lnTo>
                            <a:pt x="3510" y="536"/>
                          </a:lnTo>
                          <a:lnTo>
                            <a:pt x="3552" y="525"/>
                          </a:lnTo>
                          <a:lnTo>
                            <a:pt x="3339" y="304"/>
                          </a:lnTo>
                          <a:lnTo>
                            <a:pt x="3241" y="365"/>
                          </a:lnTo>
                          <a:lnTo>
                            <a:pt x="3377" y="487"/>
                          </a:lnTo>
                          <a:lnTo>
                            <a:pt x="3330" y="506"/>
                          </a:lnTo>
                          <a:lnTo>
                            <a:pt x="3305" y="517"/>
                          </a:lnTo>
                          <a:lnTo>
                            <a:pt x="3277" y="530"/>
                          </a:lnTo>
                          <a:lnTo>
                            <a:pt x="3246" y="546"/>
                          </a:lnTo>
                          <a:lnTo>
                            <a:pt x="3210" y="565"/>
                          </a:lnTo>
                          <a:lnTo>
                            <a:pt x="3172" y="584"/>
                          </a:lnTo>
                          <a:lnTo>
                            <a:pt x="3130" y="605"/>
                          </a:lnTo>
                          <a:lnTo>
                            <a:pt x="3109" y="618"/>
                          </a:lnTo>
                          <a:lnTo>
                            <a:pt x="3090" y="629"/>
                          </a:lnTo>
                          <a:lnTo>
                            <a:pt x="3068" y="643"/>
                          </a:lnTo>
                          <a:lnTo>
                            <a:pt x="3047" y="656"/>
                          </a:lnTo>
                          <a:lnTo>
                            <a:pt x="3026" y="669"/>
                          </a:lnTo>
                          <a:lnTo>
                            <a:pt x="3003" y="683"/>
                          </a:lnTo>
                          <a:lnTo>
                            <a:pt x="2982" y="698"/>
                          </a:lnTo>
                          <a:lnTo>
                            <a:pt x="2961" y="713"/>
                          </a:lnTo>
                          <a:lnTo>
                            <a:pt x="2938" y="728"/>
                          </a:lnTo>
                          <a:lnTo>
                            <a:pt x="2916" y="745"/>
                          </a:lnTo>
                          <a:lnTo>
                            <a:pt x="2896" y="762"/>
                          </a:lnTo>
                          <a:lnTo>
                            <a:pt x="2874" y="778"/>
                          </a:lnTo>
                          <a:lnTo>
                            <a:pt x="2855" y="797"/>
                          </a:lnTo>
                          <a:lnTo>
                            <a:pt x="2832" y="816"/>
                          </a:lnTo>
                          <a:lnTo>
                            <a:pt x="2811" y="839"/>
                          </a:lnTo>
                          <a:lnTo>
                            <a:pt x="2790" y="861"/>
                          </a:lnTo>
                          <a:lnTo>
                            <a:pt x="2767" y="884"/>
                          </a:lnTo>
                          <a:lnTo>
                            <a:pt x="2756" y="897"/>
                          </a:lnTo>
                          <a:lnTo>
                            <a:pt x="2744" y="911"/>
                          </a:lnTo>
                          <a:lnTo>
                            <a:pt x="2733" y="924"/>
                          </a:lnTo>
                          <a:lnTo>
                            <a:pt x="2724" y="937"/>
                          </a:lnTo>
                          <a:lnTo>
                            <a:pt x="2712" y="951"/>
                          </a:lnTo>
                          <a:lnTo>
                            <a:pt x="2701" y="964"/>
                          </a:lnTo>
                          <a:lnTo>
                            <a:pt x="2689" y="979"/>
                          </a:lnTo>
                          <a:lnTo>
                            <a:pt x="2678" y="993"/>
                          </a:lnTo>
                          <a:lnTo>
                            <a:pt x="2666" y="1008"/>
                          </a:lnTo>
                          <a:lnTo>
                            <a:pt x="2657" y="1021"/>
                          </a:lnTo>
                          <a:lnTo>
                            <a:pt x="2613" y="1080"/>
                          </a:lnTo>
                          <a:lnTo>
                            <a:pt x="2571" y="1139"/>
                          </a:lnTo>
                          <a:lnTo>
                            <a:pt x="2532" y="1196"/>
                          </a:lnTo>
                          <a:lnTo>
                            <a:pt x="2495" y="1253"/>
                          </a:lnTo>
                          <a:lnTo>
                            <a:pt x="2463" y="1304"/>
                          </a:lnTo>
                          <a:lnTo>
                            <a:pt x="2431" y="1354"/>
                          </a:lnTo>
                          <a:lnTo>
                            <a:pt x="2406" y="1394"/>
                          </a:lnTo>
                          <a:lnTo>
                            <a:pt x="2370" y="1457"/>
                          </a:lnTo>
                          <a:lnTo>
                            <a:pt x="2355" y="1479"/>
                          </a:lnTo>
                          <a:lnTo>
                            <a:pt x="2338" y="1472"/>
                          </a:lnTo>
                          <a:lnTo>
                            <a:pt x="2283" y="1453"/>
                          </a:lnTo>
                          <a:lnTo>
                            <a:pt x="2245" y="1441"/>
                          </a:lnTo>
                          <a:lnTo>
                            <a:pt x="2197" y="1428"/>
                          </a:lnTo>
                          <a:lnTo>
                            <a:pt x="2144" y="1415"/>
                          </a:lnTo>
                          <a:lnTo>
                            <a:pt x="2083" y="1403"/>
                          </a:lnTo>
                          <a:lnTo>
                            <a:pt x="2016" y="1392"/>
                          </a:lnTo>
                          <a:lnTo>
                            <a:pt x="1944" y="1382"/>
                          </a:lnTo>
                          <a:lnTo>
                            <a:pt x="1783" y="1373"/>
                          </a:lnTo>
                          <a:lnTo>
                            <a:pt x="1604" y="1377"/>
                          </a:lnTo>
                          <a:lnTo>
                            <a:pt x="1412" y="1401"/>
                          </a:lnTo>
                          <a:lnTo>
                            <a:pt x="1317" y="1418"/>
                          </a:lnTo>
                          <a:lnTo>
                            <a:pt x="1233" y="1437"/>
                          </a:lnTo>
                          <a:lnTo>
                            <a:pt x="1161" y="1453"/>
                          </a:lnTo>
                          <a:lnTo>
                            <a:pt x="1098" y="1468"/>
                          </a:lnTo>
                          <a:lnTo>
                            <a:pt x="1041" y="1481"/>
                          </a:lnTo>
                          <a:lnTo>
                            <a:pt x="996" y="1495"/>
                          </a:lnTo>
                          <a:lnTo>
                            <a:pt x="923" y="1515"/>
                          </a:lnTo>
                          <a:lnTo>
                            <a:pt x="851" y="1544"/>
                          </a:lnTo>
                          <a:lnTo>
                            <a:pt x="838" y="1555"/>
                          </a:lnTo>
                          <a:lnTo>
                            <a:pt x="152" y="129"/>
                          </a:lnTo>
                          <a:lnTo>
                            <a:pt x="294" y="93"/>
                          </a:lnTo>
                          <a:lnTo>
                            <a:pt x="256" y="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54" name="Freeform 30">
                      <a:extLst>
                        <a:ext uri="{FF2B5EF4-FFF2-40B4-BE49-F238E27FC236}">
                          <a16:creationId xmlns:a16="http://schemas.microsoft.com/office/drawing/2014/main" id="{4A283700-B29B-4D03-8080-D018D69EA9E8}"/>
                        </a:ext>
                      </a:extLst>
                    </p:cNvPr>
                    <p:cNvSpPr>
                      <a:spLocks noChangeAspect="1"/>
                    </p:cNvSpPr>
                    <p:nvPr/>
                  </p:nvSpPr>
                  <p:spPr bwMode="auto">
                    <a:xfrm>
                      <a:off x="3182" y="3347"/>
                      <a:ext cx="406" cy="780"/>
                    </a:xfrm>
                    <a:custGeom>
                      <a:avLst/>
                      <a:gdLst>
                        <a:gd name="T0" fmla="*/ 67 w 811"/>
                        <a:gd name="T1" fmla="*/ 0 h 1559"/>
                        <a:gd name="T2" fmla="*/ 0 w 811"/>
                        <a:gd name="T3" fmla="*/ 23 h 1559"/>
                        <a:gd name="T4" fmla="*/ 173 w 811"/>
                        <a:gd name="T5" fmla="*/ 390 h 1559"/>
                        <a:gd name="T6" fmla="*/ 203 w 811"/>
                        <a:gd name="T7" fmla="*/ 382 h 1559"/>
                        <a:gd name="T8" fmla="*/ 36 w 811"/>
                        <a:gd name="T9" fmla="*/ 35 h 1559"/>
                        <a:gd name="T10" fmla="*/ 80 w 811"/>
                        <a:gd name="T11" fmla="*/ 21 h 1559"/>
                        <a:gd name="T12" fmla="*/ 67 w 811"/>
                        <a:gd name="T13" fmla="*/ 0 h 1559"/>
                        <a:gd name="T14" fmla="*/ 67 w 811"/>
                        <a:gd name="T15" fmla="*/ 0 h 1559"/>
                        <a:gd name="T16" fmla="*/ 0 60000 65536"/>
                        <a:gd name="T17" fmla="*/ 0 60000 65536"/>
                        <a:gd name="T18" fmla="*/ 0 60000 65536"/>
                        <a:gd name="T19" fmla="*/ 0 60000 65536"/>
                        <a:gd name="T20" fmla="*/ 0 60000 65536"/>
                        <a:gd name="T21" fmla="*/ 0 60000 65536"/>
                        <a:gd name="T22" fmla="*/ 0 60000 65536"/>
                        <a:gd name="T23" fmla="*/ 0 60000 65536"/>
                        <a:gd name="T24" fmla="*/ 0 w 811"/>
                        <a:gd name="T25" fmla="*/ 0 h 1559"/>
                        <a:gd name="T26" fmla="*/ 811 w 811"/>
                        <a:gd name="T27" fmla="*/ 1559 h 155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1" h="1559">
                          <a:moveTo>
                            <a:pt x="266" y="0"/>
                          </a:moveTo>
                          <a:lnTo>
                            <a:pt x="0" y="91"/>
                          </a:lnTo>
                          <a:lnTo>
                            <a:pt x="690" y="1559"/>
                          </a:lnTo>
                          <a:lnTo>
                            <a:pt x="811" y="1528"/>
                          </a:lnTo>
                          <a:lnTo>
                            <a:pt x="144" y="137"/>
                          </a:lnTo>
                          <a:lnTo>
                            <a:pt x="317" y="83"/>
                          </a:lnTo>
                          <a:lnTo>
                            <a:pt x="266" y="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55" name="Freeform 31">
                      <a:extLst>
                        <a:ext uri="{FF2B5EF4-FFF2-40B4-BE49-F238E27FC236}">
                          <a16:creationId xmlns:a16="http://schemas.microsoft.com/office/drawing/2014/main" id="{02A4284F-03DD-4CEE-B3FC-9B09B17FBD83}"/>
                        </a:ext>
                      </a:extLst>
                    </p:cNvPr>
                    <p:cNvSpPr>
                      <a:spLocks noChangeAspect="1"/>
                    </p:cNvSpPr>
                    <p:nvPr/>
                  </p:nvSpPr>
                  <p:spPr bwMode="auto">
                    <a:xfrm>
                      <a:off x="4016" y="3119"/>
                      <a:ext cx="403" cy="804"/>
                    </a:xfrm>
                    <a:custGeom>
                      <a:avLst/>
                      <a:gdLst>
                        <a:gd name="T0" fmla="*/ 25 w 806"/>
                        <a:gd name="T1" fmla="*/ 0 h 1607"/>
                        <a:gd name="T2" fmla="*/ 202 w 806"/>
                        <a:gd name="T3" fmla="*/ 377 h 1607"/>
                        <a:gd name="T4" fmla="*/ 187 w 806"/>
                        <a:gd name="T5" fmla="*/ 402 h 1607"/>
                        <a:gd name="T6" fmla="*/ 0 w 806"/>
                        <a:gd name="T7" fmla="*/ 4 h 1607"/>
                        <a:gd name="T8" fmla="*/ 25 w 806"/>
                        <a:gd name="T9" fmla="*/ 0 h 1607"/>
                        <a:gd name="T10" fmla="*/ 25 w 806"/>
                        <a:gd name="T11" fmla="*/ 0 h 1607"/>
                        <a:gd name="T12" fmla="*/ 0 60000 65536"/>
                        <a:gd name="T13" fmla="*/ 0 60000 65536"/>
                        <a:gd name="T14" fmla="*/ 0 60000 65536"/>
                        <a:gd name="T15" fmla="*/ 0 60000 65536"/>
                        <a:gd name="T16" fmla="*/ 0 60000 65536"/>
                        <a:gd name="T17" fmla="*/ 0 60000 65536"/>
                        <a:gd name="T18" fmla="*/ 0 w 806"/>
                        <a:gd name="T19" fmla="*/ 0 h 1607"/>
                        <a:gd name="T20" fmla="*/ 806 w 806"/>
                        <a:gd name="T21" fmla="*/ 1607 h 1607"/>
                      </a:gdLst>
                      <a:ahLst/>
                      <a:cxnLst>
                        <a:cxn ang="T12">
                          <a:pos x="T0" y="T1"/>
                        </a:cxn>
                        <a:cxn ang="T13">
                          <a:pos x="T2" y="T3"/>
                        </a:cxn>
                        <a:cxn ang="T14">
                          <a:pos x="T4" y="T5"/>
                        </a:cxn>
                        <a:cxn ang="T15">
                          <a:pos x="T6" y="T7"/>
                        </a:cxn>
                        <a:cxn ang="T16">
                          <a:pos x="T8" y="T9"/>
                        </a:cxn>
                        <a:cxn ang="T17">
                          <a:pos x="T10" y="T11"/>
                        </a:cxn>
                      </a:cxnLst>
                      <a:rect l="T18" t="T19" r="T20" b="T21"/>
                      <a:pathLst>
                        <a:path w="806" h="1607">
                          <a:moveTo>
                            <a:pt x="99" y="0"/>
                          </a:moveTo>
                          <a:lnTo>
                            <a:pt x="806" y="1508"/>
                          </a:lnTo>
                          <a:lnTo>
                            <a:pt x="747" y="1607"/>
                          </a:lnTo>
                          <a:lnTo>
                            <a:pt x="0" y="15"/>
                          </a:lnTo>
                          <a:lnTo>
                            <a:pt x="99" y="0"/>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56" name="Freeform 32">
                      <a:extLst>
                        <a:ext uri="{FF2B5EF4-FFF2-40B4-BE49-F238E27FC236}">
                          <a16:creationId xmlns:a16="http://schemas.microsoft.com/office/drawing/2014/main" id="{CFAD0AC3-651E-4536-BF9B-DC96379213A8}"/>
                        </a:ext>
                      </a:extLst>
                    </p:cNvPr>
                    <p:cNvSpPr>
                      <a:spLocks noChangeAspect="1"/>
                    </p:cNvSpPr>
                    <p:nvPr/>
                  </p:nvSpPr>
                  <p:spPr bwMode="auto">
                    <a:xfrm>
                      <a:off x="3528" y="3199"/>
                      <a:ext cx="704" cy="541"/>
                    </a:xfrm>
                    <a:custGeom>
                      <a:avLst/>
                      <a:gdLst>
                        <a:gd name="T0" fmla="*/ 0 w 1406"/>
                        <a:gd name="T1" fmla="*/ 18 h 1082"/>
                        <a:gd name="T2" fmla="*/ 11 w 1406"/>
                        <a:gd name="T3" fmla="*/ 15 h 1082"/>
                        <a:gd name="T4" fmla="*/ 24 w 1406"/>
                        <a:gd name="T5" fmla="*/ 12 h 1082"/>
                        <a:gd name="T6" fmla="*/ 41 w 1406"/>
                        <a:gd name="T7" fmla="*/ 8 h 1082"/>
                        <a:gd name="T8" fmla="*/ 62 w 1406"/>
                        <a:gd name="T9" fmla="*/ 4 h 1082"/>
                        <a:gd name="T10" fmla="*/ 84 w 1406"/>
                        <a:gd name="T11" fmla="*/ 2 h 1082"/>
                        <a:gd name="T12" fmla="*/ 137 w 1406"/>
                        <a:gd name="T13" fmla="*/ 0 h 1082"/>
                        <a:gd name="T14" fmla="*/ 183 w 1406"/>
                        <a:gd name="T15" fmla="*/ 4 h 1082"/>
                        <a:gd name="T16" fmla="*/ 215 w 1406"/>
                        <a:gd name="T17" fmla="*/ 12 h 1082"/>
                        <a:gd name="T18" fmla="*/ 225 w 1406"/>
                        <a:gd name="T19" fmla="*/ 17 h 1082"/>
                        <a:gd name="T20" fmla="*/ 232 w 1406"/>
                        <a:gd name="T21" fmla="*/ 20 h 1082"/>
                        <a:gd name="T22" fmla="*/ 238 w 1406"/>
                        <a:gd name="T23" fmla="*/ 23 h 1082"/>
                        <a:gd name="T24" fmla="*/ 353 w 1406"/>
                        <a:gd name="T25" fmla="*/ 271 h 1082"/>
                        <a:gd name="T26" fmla="*/ 338 w 1406"/>
                        <a:gd name="T27" fmla="*/ 268 h 1082"/>
                        <a:gd name="T28" fmla="*/ 323 w 1406"/>
                        <a:gd name="T29" fmla="*/ 265 h 1082"/>
                        <a:gd name="T30" fmla="*/ 304 w 1406"/>
                        <a:gd name="T31" fmla="*/ 261 h 1082"/>
                        <a:gd name="T32" fmla="*/ 283 w 1406"/>
                        <a:gd name="T33" fmla="*/ 257 h 1082"/>
                        <a:gd name="T34" fmla="*/ 261 w 1406"/>
                        <a:gd name="T35" fmla="*/ 253 h 1082"/>
                        <a:gd name="T36" fmla="*/ 239 w 1406"/>
                        <a:gd name="T37" fmla="*/ 252 h 1082"/>
                        <a:gd name="T38" fmla="*/ 219 w 1406"/>
                        <a:gd name="T39" fmla="*/ 251 h 1082"/>
                        <a:gd name="T40" fmla="*/ 145 w 1406"/>
                        <a:gd name="T41" fmla="*/ 259 h 1082"/>
                        <a:gd name="T42" fmla="*/ 119 w 1406"/>
                        <a:gd name="T43" fmla="*/ 263 h 1082"/>
                        <a:gd name="T44" fmla="*/ 109 w 1406"/>
                        <a:gd name="T45" fmla="*/ 265 h 1082"/>
                        <a:gd name="T46" fmla="*/ 0 w 1406"/>
                        <a:gd name="T47" fmla="*/ 18 h 1082"/>
                        <a:gd name="T48" fmla="*/ 0 w 1406"/>
                        <a:gd name="T49" fmla="*/ 18 h 108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06"/>
                        <a:gd name="T76" fmla="*/ 0 h 1082"/>
                        <a:gd name="T77" fmla="*/ 1406 w 1406"/>
                        <a:gd name="T78" fmla="*/ 1082 h 108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06" h="1082">
                          <a:moveTo>
                            <a:pt x="0" y="72"/>
                          </a:moveTo>
                          <a:lnTo>
                            <a:pt x="43" y="61"/>
                          </a:lnTo>
                          <a:lnTo>
                            <a:pt x="95" y="48"/>
                          </a:lnTo>
                          <a:lnTo>
                            <a:pt x="163" y="34"/>
                          </a:lnTo>
                          <a:lnTo>
                            <a:pt x="245" y="19"/>
                          </a:lnTo>
                          <a:lnTo>
                            <a:pt x="336" y="8"/>
                          </a:lnTo>
                          <a:lnTo>
                            <a:pt x="545" y="0"/>
                          </a:lnTo>
                          <a:lnTo>
                            <a:pt x="729" y="19"/>
                          </a:lnTo>
                          <a:lnTo>
                            <a:pt x="857" y="51"/>
                          </a:lnTo>
                          <a:lnTo>
                            <a:pt x="899" y="68"/>
                          </a:lnTo>
                          <a:lnTo>
                            <a:pt x="927" y="82"/>
                          </a:lnTo>
                          <a:lnTo>
                            <a:pt x="950" y="95"/>
                          </a:lnTo>
                          <a:lnTo>
                            <a:pt x="1406" y="1082"/>
                          </a:lnTo>
                          <a:lnTo>
                            <a:pt x="1351" y="1069"/>
                          </a:lnTo>
                          <a:lnTo>
                            <a:pt x="1290" y="1057"/>
                          </a:lnTo>
                          <a:lnTo>
                            <a:pt x="1214" y="1042"/>
                          </a:lnTo>
                          <a:lnTo>
                            <a:pt x="1131" y="1027"/>
                          </a:lnTo>
                          <a:lnTo>
                            <a:pt x="1041" y="1015"/>
                          </a:lnTo>
                          <a:lnTo>
                            <a:pt x="952" y="1008"/>
                          </a:lnTo>
                          <a:lnTo>
                            <a:pt x="872" y="1004"/>
                          </a:lnTo>
                          <a:lnTo>
                            <a:pt x="577" y="1033"/>
                          </a:lnTo>
                          <a:lnTo>
                            <a:pt x="475" y="1050"/>
                          </a:lnTo>
                          <a:lnTo>
                            <a:pt x="435" y="1057"/>
                          </a:lnTo>
                          <a:lnTo>
                            <a:pt x="0" y="72"/>
                          </a:lnTo>
                          <a:close/>
                        </a:path>
                      </a:pathLst>
                    </a:custGeom>
                    <a:solidFill>
                      <a:srgbClr val="B8B8D9"/>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57" name="Freeform 33">
                      <a:extLst>
                        <a:ext uri="{FF2B5EF4-FFF2-40B4-BE49-F238E27FC236}">
                          <a16:creationId xmlns:a16="http://schemas.microsoft.com/office/drawing/2014/main" id="{1337AF3F-DE3B-4040-936E-F663B3B957B8}"/>
                        </a:ext>
                      </a:extLst>
                    </p:cNvPr>
                    <p:cNvSpPr>
                      <a:spLocks noChangeAspect="1"/>
                    </p:cNvSpPr>
                    <p:nvPr/>
                  </p:nvSpPr>
                  <p:spPr bwMode="auto">
                    <a:xfrm>
                      <a:off x="4140" y="2880"/>
                      <a:ext cx="619" cy="777"/>
                    </a:xfrm>
                    <a:custGeom>
                      <a:avLst/>
                      <a:gdLst>
                        <a:gd name="T0" fmla="*/ 3 w 1237"/>
                        <a:gd name="T1" fmla="*/ 131 h 1556"/>
                        <a:gd name="T2" fmla="*/ 8 w 1237"/>
                        <a:gd name="T3" fmla="*/ 124 h 1556"/>
                        <a:gd name="T4" fmla="*/ 16 w 1237"/>
                        <a:gd name="T5" fmla="*/ 113 h 1556"/>
                        <a:gd name="T6" fmla="*/ 22 w 1237"/>
                        <a:gd name="T7" fmla="*/ 107 h 1556"/>
                        <a:gd name="T8" fmla="*/ 27 w 1237"/>
                        <a:gd name="T9" fmla="*/ 100 h 1556"/>
                        <a:gd name="T10" fmla="*/ 34 w 1237"/>
                        <a:gd name="T11" fmla="*/ 93 h 1556"/>
                        <a:gd name="T12" fmla="*/ 40 w 1237"/>
                        <a:gd name="T13" fmla="*/ 86 h 1556"/>
                        <a:gd name="T14" fmla="*/ 47 w 1237"/>
                        <a:gd name="T15" fmla="*/ 79 h 1556"/>
                        <a:gd name="T16" fmla="*/ 54 w 1237"/>
                        <a:gd name="T17" fmla="*/ 71 h 1556"/>
                        <a:gd name="T18" fmla="*/ 61 w 1237"/>
                        <a:gd name="T19" fmla="*/ 64 h 1556"/>
                        <a:gd name="T20" fmla="*/ 68 w 1237"/>
                        <a:gd name="T21" fmla="*/ 58 h 1556"/>
                        <a:gd name="T22" fmla="*/ 75 w 1237"/>
                        <a:gd name="T23" fmla="*/ 51 h 1556"/>
                        <a:gd name="T24" fmla="*/ 83 w 1237"/>
                        <a:gd name="T25" fmla="*/ 46 h 1556"/>
                        <a:gd name="T26" fmla="*/ 98 w 1237"/>
                        <a:gd name="T27" fmla="*/ 37 h 1556"/>
                        <a:gd name="T28" fmla="*/ 114 w 1237"/>
                        <a:gd name="T29" fmla="*/ 28 h 1556"/>
                        <a:gd name="T30" fmla="*/ 131 w 1237"/>
                        <a:gd name="T31" fmla="*/ 20 h 1556"/>
                        <a:gd name="T32" fmla="*/ 147 w 1237"/>
                        <a:gd name="T33" fmla="*/ 12 h 1556"/>
                        <a:gd name="T34" fmla="*/ 161 w 1237"/>
                        <a:gd name="T35" fmla="*/ 7 h 1556"/>
                        <a:gd name="T36" fmla="*/ 182 w 1237"/>
                        <a:gd name="T37" fmla="*/ 0 h 1556"/>
                        <a:gd name="T38" fmla="*/ 306 w 1237"/>
                        <a:gd name="T39" fmla="*/ 191 h 1556"/>
                        <a:gd name="T40" fmla="*/ 292 w 1237"/>
                        <a:gd name="T41" fmla="*/ 200 h 1556"/>
                        <a:gd name="T42" fmla="*/ 277 w 1237"/>
                        <a:gd name="T43" fmla="*/ 209 h 1556"/>
                        <a:gd name="T44" fmla="*/ 261 w 1237"/>
                        <a:gd name="T45" fmla="*/ 219 h 1556"/>
                        <a:gd name="T46" fmla="*/ 244 w 1237"/>
                        <a:gd name="T47" fmla="*/ 230 h 1556"/>
                        <a:gd name="T48" fmla="*/ 228 w 1237"/>
                        <a:gd name="T49" fmla="*/ 242 h 1556"/>
                        <a:gd name="T50" fmla="*/ 215 w 1237"/>
                        <a:gd name="T51" fmla="*/ 253 h 1556"/>
                        <a:gd name="T52" fmla="*/ 205 w 1237"/>
                        <a:gd name="T53" fmla="*/ 264 h 1556"/>
                        <a:gd name="T54" fmla="*/ 199 w 1237"/>
                        <a:gd name="T55" fmla="*/ 271 h 1556"/>
                        <a:gd name="T56" fmla="*/ 187 w 1237"/>
                        <a:gd name="T57" fmla="*/ 289 h 1556"/>
                        <a:gd name="T58" fmla="*/ 174 w 1237"/>
                        <a:gd name="T59" fmla="*/ 311 h 1556"/>
                        <a:gd name="T60" fmla="*/ 161 w 1237"/>
                        <a:gd name="T61" fmla="*/ 333 h 1556"/>
                        <a:gd name="T62" fmla="*/ 149 w 1237"/>
                        <a:gd name="T63" fmla="*/ 354 h 1556"/>
                        <a:gd name="T64" fmla="*/ 140 w 1237"/>
                        <a:gd name="T65" fmla="*/ 372 h 1556"/>
                        <a:gd name="T66" fmla="*/ 131 w 1237"/>
                        <a:gd name="T67" fmla="*/ 388 h 1556"/>
                        <a:gd name="T68" fmla="*/ 0 w 1237"/>
                        <a:gd name="T69" fmla="*/ 134 h 155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37"/>
                        <a:gd name="T106" fmla="*/ 0 h 1556"/>
                        <a:gd name="T107" fmla="*/ 1237 w 1237"/>
                        <a:gd name="T108" fmla="*/ 1556 h 155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37" h="1556">
                          <a:moveTo>
                            <a:pt x="0" y="536"/>
                          </a:moveTo>
                          <a:lnTo>
                            <a:pt x="9" y="525"/>
                          </a:lnTo>
                          <a:lnTo>
                            <a:pt x="19" y="513"/>
                          </a:lnTo>
                          <a:lnTo>
                            <a:pt x="30" y="496"/>
                          </a:lnTo>
                          <a:lnTo>
                            <a:pt x="47" y="477"/>
                          </a:lnTo>
                          <a:lnTo>
                            <a:pt x="64" y="455"/>
                          </a:lnTo>
                          <a:lnTo>
                            <a:pt x="76" y="441"/>
                          </a:lnTo>
                          <a:lnTo>
                            <a:pt x="85" y="428"/>
                          </a:lnTo>
                          <a:lnTo>
                            <a:pt x="97" y="415"/>
                          </a:lnTo>
                          <a:lnTo>
                            <a:pt x="108" y="401"/>
                          </a:lnTo>
                          <a:lnTo>
                            <a:pt x="119" y="388"/>
                          </a:lnTo>
                          <a:lnTo>
                            <a:pt x="133" y="375"/>
                          </a:lnTo>
                          <a:lnTo>
                            <a:pt x="144" y="359"/>
                          </a:lnTo>
                          <a:lnTo>
                            <a:pt x="157" y="346"/>
                          </a:lnTo>
                          <a:lnTo>
                            <a:pt x="171" y="331"/>
                          </a:lnTo>
                          <a:lnTo>
                            <a:pt x="186" y="316"/>
                          </a:lnTo>
                          <a:lnTo>
                            <a:pt x="199" y="301"/>
                          </a:lnTo>
                          <a:lnTo>
                            <a:pt x="215" y="287"/>
                          </a:lnTo>
                          <a:lnTo>
                            <a:pt x="228" y="274"/>
                          </a:lnTo>
                          <a:lnTo>
                            <a:pt x="243" y="259"/>
                          </a:lnTo>
                          <a:lnTo>
                            <a:pt x="256" y="247"/>
                          </a:lnTo>
                          <a:lnTo>
                            <a:pt x="272" y="234"/>
                          </a:lnTo>
                          <a:lnTo>
                            <a:pt x="285" y="221"/>
                          </a:lnTo>
                          <a:lnTo>
                            <a:pt x="300" y="207"/>
                          </a:lnTo>
                          <a:lnTo>
                            <a:pt x="313" y="196"/>
                          </a:lnTo>
                          <a:lnTo>
                            <a:pt x="329" y="186"/>
                          </a:lnTo>
                          <a:lnTo>
                            <a:pt x="357" y="165"/>
                          </a:lnTo>
                          <a:lnTo>
                            <a:pt x="389" y="148"/>
                          </a:lnTo>
                          <a:lnTo>
                            <a:pt x="422" y="129"/>
                          </a:lnTo>
                          <a:lnTo>
                            <a:pt x="454" y="112"/>
                          </a:lnTo>
                          <a:lnTo>
                            <a:pt x="488" y="95"/>
                          </a:lnTo>
                          <a:lnTo>
                            <a:pt x="521" y="80"/>
                          </a:lnTo>
                          <a:lnTo>
                            <a:pt x="553" y="65"/>
                          </a:lnTo>
                          <a:lnTo>
                            <a:pt x="585" y="51"/>
                          </a:lnTo>
                          <a:lnTo>
                            <a:pt x="614" y="40"/>
                          </a:lnTo>
                          <a:lnTo>
                            <a:pt x="642" y="30"/>
                          </a:lnTo>
                          <a:lnTo>
                            <a:pt x="686" y="13"/>
                          </a:lnTo>
                          <a:lnTo>
                            <a:pt x="728" y="0"/>
                          </a:lnTo>
                          <a:lnTo>
                            <a:pt x="1237" y="759"/>
                          </a:lnTo>
                          <a:lnTo>
                            <a:pt x="1224" y="766"/>
                          </a:lnTo>
                          <a:lnTo>
                            <a:pt x="1188" y="787"/>
                          </a:lnTo>
                          <a:lnTo>
                            <a:pt x="1165" y="803"/>
                          </a:lnTo>
                          <a:lnTo>
                            <a:pt x="1136" y="818"/>
                          </a:lnTo>
                          <a:lnTo>
                            <a:pt x="1106" y="839"/>
                          </a:lnTo>
                          <a:lnTo>
                            <a:pt x="1074" y="858"/>
                          </a:lnTo>
                          <a:lnTo>
                            <a:pt x="1041" y="880"/>
                          </a:lnTo>
                          <a:lnTo>
                            <a:pt x="1007" y="901"/>
                          </a:lnTo>
                          <a:lnTo>
                            <a:pt x="975" y="924"/>
                          </a:lnTo>
                          <a:lnTo>
                            <a:pt x="941" y="949"/>
                          </a:lnTo>
                          <a:lnTo>
                            <a:pt x="910" y="972"/>
                          </a:lnTo>
                          <a:lnTo>
                            <a:pt x="884" y="995"/>
                          </a:lnTo>
                          <a:lnTo>
                            <a:pt x="857" y="1014"/>
                          </a:lnTo>
                          <a:lnTo>
                            <a:pt x="838" y="1036"/>
                          </a:lnTo>
                          <a:lnTo>
                            <a:pt x="817" y="1059"/>
                          </a:lnTo>
                          <a:lnTo>
                            <a:pt x="808" y="1073"/>
                          </a:lnTo>
                          <a:lnTo>
                            <a:pt x="796" y="1088"/>
                          </a:lnTo>
                          <a:lnTo>
                            <a:pt x="771" y="1122"/>
                          </a:lnTo>
                          <a:lnTo>
                            <a:pt x="747" y="1160"/>
                          </a:lnTo>
                          <a:lnTo>
                            <a:pt x="720" y="1202"/>
                          </a:lnTo>
                          <a:lnTo>
                            <a:pt x="694" y="1246"/>
                          </a:lnTo>
                          <a:lnTo>
                            <a:pt x="667" y="1289"/>
                          </a:lnTo>
                          <a:lnTo>
                            <a:pt x="642" y="1335"/>
                          </a:lnTo>
                          <a:lnTo>
                            <a:pt x="617" y="1377"/>
                          </a:lnTo>
                          <a:lnTo>
                            <a:pt x="595" y="1419"/>
                          </a:lnTo>
                          <a:lnTo>
                            <a:pt x="574" y="1455"/>
                          </a:lnTo>
                          <a:lnTo>
                            <a:pt x="557" y="1489"/>
                          </a:lnTo>
                          <a:lnTo>
                            <a:pt x="530" y="1537"/>
                          </a:lnTo>
                          <a:lnTo>
                            <a:pt x="521" y="1556"/>
                          </a:lnTo>
                          <a:lnTo>
                            <a:pt x="0" y="536"/>
                          </a:lnTo>
                          <a:close/>
                        </a:path>
                      </a:pathLst>
                    </a:custGeom>
                    <a:solidFill>
                      <a:srgbClr val="B8B8D9"/>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pic>
                <p:nvPicPr>
                  <p:cNvPr id="17433" name="Picture 34" descr="bd05515_">
                    <a:extLst>
                      <a:ext uri="{FF2B5EF4-FFF2-40B4-BE49-F238E27FC236}">
                        <a16:creationId xmlns:a16="http://schemas.microsoft.com/office/drawing/2014/main" id="{C58F0306-2293-4366-9281-F1AA1B4E8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5873" b="48138"/>
                  <a:stretch>
                    <a:fillRect/>
                  </a:stretch>
                </p:blipFill>
                <p:spPr bwMode="auto">
                  <a:xfrm>
                    <a:off x="2208" y="3168"/>
                    <a:ext cx="1008" cy="758"/>
                  </a:xfrm>
                  <a:prstGeom prst="rect">
                    <a:avLst/>
                  </a:prstGeom>
                  <a:noFill/>
                  <a:ln w="9525">
                    <a:solidFill>
                      <a:srgbClr val="003300"/>
                    </a:solidFill>
                    <a:miter lim="800000"/>
                    <a:headEnd/>
                    <a:tailEnd/>
                  </a:ln>
                  <a:extLst>
                    <a:ext uri="{909E8E84-426E-40DD-AFC4-6F175D3DCCD1}">
                      <a14:hiddenFill xmlns:a14="http://schemas.microsoft.com/office/drawing/2010/main">
                        <a:solidFill>
                          <a:srgbClr val="FFFFFF"/>
                        </a:solidFill>
                      </a14:hiddenFill>
                    </a:ext>
                  </a:extLst>
                </p:spPr>
              </p:pic>
              <p:grpSp>
                <p:nvGrpSpPr>
                  <p:cNvPr id="17434" name="Group 35">
                    <a:extLst>
                      <a:ext uri="{FF2B5EF4-FFF2-40B4-BE49-F238E27FC236}">
                        <a16:creationId xmlns:a16="http://schemas.microsoft.com/office/drawing/2014/main" id="{67D056CB-A6AD-4AAD-A1B5-B0849004ADA6}"/>
                      </a:ext>
                    </a:extLst>
                  </p:cNvPr>
                  <p:cNvGrpSpPr>
                    <a:grpSpLocks noChangeAspect="1"/>
                  </p:cNvGrpSpPr>
                  <p:nvPr/>
                </p:nvGrpSpPr>
                <p:grpSpPr bwMode="auto">
                  <a:xfrm>
                    <a:off x="96" y="2160"/>
                    <a:ext cx="985" cy="981"/>
                    <a:chOff x="116" y="2140"/>
                    <a:chExt cx="1116" cy="1112"/>
                  </a:xfrm>
                </p:grpSpPr>
                <p:sp>
                  <p:nvSpPr>
                    <p:cNvPr id="17437" name="Rectangle 36">
                      <a:extLst>
                        <a:ext uri="{FF2B5EF4-FFF2-40B4-BE49-F238E27FC236}">
                          <a16:creationId xmlns:a16="http://schemas.microsoft.com/office/drawing/2014/main" id="{A5A87574-73B3-4425-B9DC-BD3E3A5E5248}"/>
                        </a:ext>
                      </a:extLst>
                    </p:cNvPr>
                    <p:cNvSpPr>
                      <a:spLocks noChangeAspect="1" noChangeArrowheads="1"/>
                    </p:cNvSpPr>
                    <p:nvPr/>
                  </p:nvSpPr>
                  <p:spPr bwMode="auto">
                    <a:xfrm>
                      <a:off x="116" y="2140"/>
                      <a:ext cx="1116" cy="1108"/>
                    </a:xfrm>
                    <a:prstGeom prst="rect">
                      <a:avLst/>
                    </a:prstGeom>
                    <a:solidFill>
                      <a:srgbClr val="A5FFCE"/>
                    </a:solidFill>
                    <a:ln w="9525">
                      <a:solidFill>
                        <a:srgbClr val="003300"/>
                      </a:solidFill>
                      <a:miter lim="800000"/>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38" name="Freeform 37">
                      <a:extLst>
                        <a:ext uri="{FF2B5EF4-FFF2-40B4-BE49-F238E27FC236}">
                          <a16:creationId xmlns:a16="http://schemas.microsoft.com/office/drawing/2014/main" id="{77F9A866-2E74-45DA-B995-77BFB6CCBA38}"/>
                        </a:ext>
                      </a:extLst>
                    </p:cNvPr>
                    <p:cNvSpPr>
                      <a:spLocks noChangeAspect="1"/>
                    </p:cNvSpPr>
                    <p:nvPr/>
                  </p:nvSpPr>
                  <p:spPr bwMode="auto">
                    <a:xfrm>
                      <a:off x="116" y="2808"/>
                      <a:ext cx="896" cy="444"/>
                    </a:xfrm>
                    <a:custGeom>
                      <a:avLst/>
                      <a:gdLst>
                        <a:gd name="T0" fmla="*/ 2 w 1792"/>
                        <a:gd name="T1" fmla="*/ 127 h 888"/>
                        <a:gd name="T2" fmla="*/ 7 w 1792"/>
                        <a:gd name="T3" fmla="*/ 118 h 888"/>
                        <a:gd name="T4" fmla="*/ 15 w 1792"/>
                        <a:gd name="T5" fmla="*/ 105 h 888"/>
                        <a:gd name="T6" fmla="*/ 24 w 1792"/>
                        <a:gd name="T7" fmla="*/ 88 h 888"/>
                        <a:gd name="T8" fmla="*/ 33 w 1792"/>
                        <a:gd name="T9" fmla="*/ 71 h 888"/>
                        <a:gd name="T10" fmla="*/ 40 w 1792"/>
                        <a:gd name="T11" fmla="*/ 55 h 888"/>
                        <a:gd name="T12" fmla="*/ 46 w 1792"/>
                        <a:gd name="T13" fmla="*/ 42 h 888"/>
                        <a:gd name="T14" fmla="*/ 50 w 1792"/>
                        <a:gd name="T15" fmla="*/ 35 h 888"/>
                        <a:gd name="T16" fmla="*/ 162 w 1792"/>
                        <a:gd name="T17" fmla="*/ 0 h 888"/>
                        <a:gd name="T18" fmla="*/ 167 w 1792"/>
                        <a:gd name="T19" fmla="*/ 0 h 888"/>
                        <a:gd name="T20" fmla="*/ 178 w 1792"/>
                        <a:gd name="T21" fmla="*/ 0 h 888"/>
                        <a:gd name="T22" fmla="*/ 195 w 1792"/>
                        <a:gd name="T23" fmla="*/ 0 h 888"/>
                        <a:gd name="T24" fmla="*/ 213 w 1792"/>
                        <a:gd name="T25" fmla="*/ 1 h 888"/>
                        <a:gd name="T26" fmla="*/ 232 w 1792"/>
                        <a:gd name="T27" fmla="*/ 1 h 888"/>
                        <a:gd name="T28" fmla="*/ 249 w 1792"/>
                        <a:gd name="T29" fmla="*/ 1 h 888"/>
                        <a:gd name="T30" fmla="*/ 263 w 1792"/>
                        <a:gd name="T31" fmla="*/ 2 h 888"/>
                        <a:gd name="T32" fmla="*/ 270 w 1792"/>
                        <a:gd name="T33" fmla="*/ 2 h 888"/>
                        <a:gd name="T34" fmla="*/ 275 w 1792"/>
                        <a:gd name="T35" fmla="*/ 3 h 888"/>
                        <a:gd name="T36" fmla="*/ 283 w 1792"/>
                        <a:gd name="T37" fmla="*/ 5 h 888"/>
                        <a:gd name="T38" fmla="*/ 292 w 1792"/>
                        <a:gd name="T39" fmla="*/ 7 h 888"/>
                        <a:gd name="T40" fmla="*/ 302 w 1792"/>
                        <a:gd name="T41" fmla="*/ 10 h 888"/>
                        <a:gd name="T42" fmla="*/ 312 w 1792"/>
                        <a:gd name="T43" fmla="*/ 13 h 888"/>
                        <a:gd name="T44" fmla="*/ 321 w 1792"/>
                        <a:gd name="T45" fmla="*/ 14 h 888"/>
                        <a:gd name="T46" fmla="*/ 328 w 1792"/>
                        <a:gd name="T47" fmla="*/ 17 h 888"/>
                        <a:gd name="T48" fmla="*/ 333 w 1792"/>
                        <a:gd name="T49" fmla="*/ 18 h 888"/>
                        <a:gd name="T50" fmla="*/ 337 w 1792"/>
                        <a:gd name="T51" fmla="*/ 22 h 888"/>
                        <a:gd name="T52" fmla="*/ 345 w 1792"/>
                        <a:gd name="T53" fmla="*/ 29 h 888"/>
                        <a:gd name="T54" fmla="*/ 356 w 1792"/>
                        <a:gd name="T55" fmla="*/ 39 h 888"/>
                        <a:gd name="T56" fmla="*/ 369 w 1792"/>
                        <a:gd name="T57" fmla="*/ 51 h 888"/>
                        <a:gd name="T58" fmla="*/ 381 w 1792"/>
                        <a:gd name="T59" fmla="*/ 62 h 888"/>
                        <a:gd name="T60" fmla="*/ 391 w 1792"/>
                        <a:gd name="T61" fmla="*/ 73 h 888"/>
                        <a:gd name="T62" fmla="*/ 398 w 1792"/>
                        <a:gd name="T63" fmla="*/ 80 h 888"/>
                        <a:gd name="T64" fmla="*/ 400 w 1792"/>
                        <a:gd name="T65" fmla="*/ 82 h 888"/>
                        <a:gd name="T66" fmla="*/ 448 w 1792"/>
                        <a:gd name="T67" fmla="*/ 222 h 888"/>
                        <a:gd name="T68" fmla="*/ 0 w 1792"/>
                        <a:gd name="T69" fmla="*/ 130 h 88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792"/>
                        <a:gd name="T106" fmla="*/ 0 h 888"/>
                        <a:gd name="T107" fmla="*/ 1792 w 1792"/>
                        <a:gd name="T108" fmla="*/ 888 h 88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792" h="888">
                          <a:moveTo>
                            <a:pt x="0" y="520"/>
                          </a:moveTo>
                          <a:lnTo>
                            <a:pt x="8" y="511"/>
                          </a:lnTo>
                          <a:lnTo>
                            <a:pt x="18" y="495"/>
                          </a:lnTo>
                          <a:lnTo>
                            <a:pt x="30" y="473"/>
                          </a:lnTo>
                          <a:lnTo>
                            <a:pt x="45" y="446"/>
                          </a:lnTo>
                          <a:lnTo>
                            <a:pt x="61" y="417"/>
                          </a:lnTo>
                          <a:lnTo>
                            <a:pt x="77" y="384"/>
                          </a:lnTo>
                          <a:lnTo>
                            <a:pt x="95" y="351"/>
                          </a:lnTo>
                          <a:lnTo>
                            <a:pt x="112" y="315"/>
                          </a:lnTo>
                          <a:lnTo>
                            <a:pt x="129" y="282"/>
                          </a:lnTo>
                          <a:lnTo>
                            <a:pt x="145" y="248"/>
                          </a:lnTo>
                          <a:lnTo>
                            <a:pt x="160" y="218"/>
                          </a:lnTo>
                          <a:lnTo>
                            <a:pt x="173" y="191"/>
                          </a:lnTo>
                          <a:lnTo>
                            <a:pt x="183" y="168"/>
                          </a:lnTo>
                          <a:lnTo>
                            <a:pt x="193" y="150"/>
                          </a:lnTo>
                          <a:lnTo>
                            <a:pt x="197" y="139"/>
                          </a:lnTo>
                          <a:lnTo>
                            <a:pt x="200" y="135"/>
                          </a:lnTo>
                          <a:lnTo>
                            <a:pt x="648" y="0"/>
                          </a:lnTo>
                          <a:lnTo>
                            <a:pt x="652" y="0"/>
                          </a:lnTo>
                          <a:lnTo>
                            <a:pt x="665" y="0"/>
                          </a:lnTo>
                          <a:lnTo>
                            <a:pt x="685" y="0"/>
                          </a:lnTo>
                          <a:lnTo>
                            <a:pt x="711" y="0"/>
                          </a:lnTo>
                          <a:lnTo>
                            <a:pt x="742" y="0"/>
                          </a:lnTo>
                          <a:lnTo>
                            <a:pt x="777" y="0"/>
                          </a:lnTo>
                          <a:lnTo>
                            <a:pt x="814" y="1"/>
                          </a:lnTo>
                          <a:lnTo>
                            <a:pt x="852" y="1"/>
                          </a:lnTo>
                          <a:lnTo>
                            <a:pt x="891" y="1"/>
                          </a:lnTo>
                          <a:lnTo>
                            <a:pt x="929" y="2"/>
                          </a:lnTo>
                          <a:lnTo>
                            <a:pt x="966" y="2"/>
                          </a:lnTo>
                          <a:lnTo>
                            <a:pt x="999" y="3"/>
                          </a:lnTo>
                          <a:lnTo>
                            <a:pt x="1028" y="4"/>
                          </a:lnTo>
                          <a:lnTo>
                            <a:pt x="1052" y="5"/>
                          </a:lnTo>
                          <a:lnTo>
                            <a:pt x="1069" y="6"/>
                          </a:lnTo>
                          <a:lnTo>
                            <a:pt x="1080" y="8"/>
                          </a:lnTo>
                          <a:lnTo>
                            <a:pt x="1088" y="10"/>
                          </a:lnTo>
                          <a:lnTo>
                            <a:pt x="1098" y="12"/>
                          </a:lnTo>
                          <a:lnTo>
                            <a:pt x="1113" y="16"/>
                          </a:lnTo>
                          <a:lnTo>
                            <a:pt x="1129" y="20"/>
                          </a:lnTo>
                          <a:lnTo>
                            <a:pt x="1146" y="25"/>
                          </a:lnTo>
                          <a:lnTo>
                            <a:pt x="1166" y="29"/>
                          </a:lnTo>
                          <a:lnTo>
                            <a:pt x="1187" y="34"/>
                          </a:lnTo>
                          <a:lnTo>
                            <a:pt x="1208" y="40"/>
                          </a:lnTo>
                          <a:lnTo>
                            <a:pt x="1227" y="46"/>
                          </a:lnTo>
                          <a:lnTo>
                            <a:pt x="1248" y="50"/>
                          </a:lnTo>
                          <a:lnTo>
                            <a:pt x="1266" y="55"/>
                          </a:lnTo>
                          <a:lnTo>
                            <a:pt x="1284" y="59"/>
                          </a:lnTo>
                          <a:lnTo>
                            <a:pt x="1300" y="64"/>
                          </a:lnTo>
                          <a:lnTo>
                            <a:pt x="1312" y="68"/>
                          </a:lnTo>
                          <a:lnTo>
                            <a:pt x="1322" y="70"/>
                          </a:lnTo>
                          <a:lnTo>
                            <a:pt x="1329" y="72"/>
                          </a:lnTo>
                          <a:lnTo>
                            <a:pt x="1335" y="77"/>
                          </a:lnTo>
                          <a:lnTo>
                            <a:pt x="1347" y="86"/>
                          </a:lnTo>
                          <a:lnTo>
                            <a:pt x="1362" y="99"/>
                          </a:lnTo>
                          <a:lnTo>
                            <a:pt x="1380" y="116"/>
                          </a:lnTo>
                          <a:lnTo>
                            <a:pt x="1402" y="135"/>
                          </a:lnTo>
                          <a:lnTo>
                            <a:pt x="1424" y="156"/>
                          </a:lnTo>
                          <a:lnTo>
                            <a:pt x="1448" y="179"/>
                          </a:lnTo>
                          <a:lnTo>
                            <a:pt x="1474" y="203"/>
                          </a:lnTo>
                          <a:lnTo>
                            <a:pt x="1497" y="226"/>
                          </a:lnTo>
                          <a:lnTo>
                            <a:pt x="1521" y="250"/>
                          </a:lnTo>
                          <a:lnTo>
                            <a:pt x="1542" y="270"/>
                          </a:lnTo>
                          <a:lnTo>
                            <a:pt x="1561" y="289"/>
                          </a:lnTo>
                          <a:lnTo>
                            <a:pt x="1577" y="305"/>
                          </a:lnTo>
                          <a:lnTo>
                            <a:pt x="1590" y="317"/>
                          </a:lnTo>
                          <a:lnTo>
                            <a:pt x="1598" y="326"/>
                          </a:lnTo>
                          <a:lnTo>
                            <a:pt x="1600" y="328"/>
                          </a:lnTo>
                          <a:lnTo>
                            <a:pt x="1752" y="688"/>
                          </a:lnTo>
                          <a:lnTo>
                            <a:pt x="1792" y="888"/>
                          </a:lnTo>
                          <a:lnTo>
                            <a:pt x="8" y="880"/>
                          </a:lnTo>
                          <a:lnTo>
                            <a:pt x="0" y="520"/>
                          </a:lnTo>
                          <a:close/>
                        </a:path>
                      </a:pathLst>
                    </a:custGeom>
                    <a:solidFill>
                      <a:srgbClr val="00FF72"/>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39" name="Freeform 38">
                      <a:extLst>
                        <a:ext uri="{FF2B5EF4-FFF2-40B4-BE49-F238E27FC236}">
                          <a16:creationId xmlns:a16="http://schemas.microsoft.com/office/drawing/2014/main" id="{FC0BFB72-18B7-4AE3-A48D-B182BB3BD988}"/>
                        </a:ext>
                      </a:extLst>
                    </p:cNvPr>
                    <p:cNvSpPr>
                      <a:spLocks noChangeAspect="1"/>
                    </p:cNvSpPr>
                    <p:nvPr/>
                  </p:nvSpPr>
                  <p:spPr bwMode="auto">
                    <a:xfrm>
                      <a:off x="626" y="2320"/>
                      <a:ext cx="450" cy="576"/>
                    </a:xfrm>
                    <a:custGeom>
                      <a:avLst/>
                      <a:gdLst>
                        <a:gd name="T0" fmla="*/ 157 w 899"/>
                        <a:gd name="T1" fmla="*/ 288 h 1152"/>
                        <a:gd name="T2" fmla="*/ 225 w 899"/>
                        <a:gd name="T3" fmla="*/ 56 h 1152"/>
                        <a:gd name="T4" fmla="*/ 68 w 899"/>
                        <a:gd name="T5" fmla="*/ 0 h 1152"/>
                        <a:gd name="T6" fmla="*/ 0 w 899"/>
                        <a:gd name="T7" fmla="*/ 232 h 1152"/>
                        <a:gd name="T8" fmla="*/ 157 w 899"/>
                        <a:gd name="T9" fmla="*/ 288 h 1152"/>
                        <a:gd name="T10" fmla="*/ 0 60000 65536"/>
                        <a:gd name="T11" fmla="*/ 0 60000 65536"/>
                        <a:gd name="T12" fmla="*/ 0 60000 65536"/>
                        <a:gd name="T13" fmla="*/ 0 60000 65536"/>
                        <a:gd name="T14" fmla="*/ 0 60000 65536"/>
                        <a:gd name="T15" fmla="*/ 0 w 899"/>
                        <a:gd name="T16" fmla="*/ 0 h 1152"/>
                        <a:gd name="T17" fmla="*/ 899 w 899"/>
                        <a:gd name="T18" fmla="*/ 1152 h 1152"/>
                      </a:gdLst>
                      <a:ahLst/>
                      <a:cxnLst>
                        <a:cxn ang="T10">
                          <a:pos x="T0" y="T1"/>
                        </a:cxn>
                        <a:cxn ang="T11">
                          <a:pos x="T2" y="T3"/>
                        </a:cxn>
                        <a:cxn ang="T12">
                          <a:pos x="T4" y="T5"/>
                        </a:cxn>
                        <a:cxn ang="T13">
                          <a:pos x="T6" y="T7"/>
                        </a:cxn>
                        <a:cxn ang="T14">
                          <a:pos x="T8" y="T9"/>
                        </a:cxn>
                      </a:cxnLst>
                      <a:rect l="T15" t="T16" r="T17" b="T18"/>
                      <a:pathLst>
                        <a:path w="899" h="1152">
                          <a:moveTo>
                            <a:pt x="628" y="1152"/>
                          </a:moveTo>
                          <a:lnTo>
                            <a:pt x="899" y="224"/>
                          </a:lnTo>
                          <a:lnTo>
                            <a:pt x="270" y="0"/>
                          </a:lnTo>
                          <a:lnTo>
                            <a:pt x="0" y="928"/>
                          </a:lnTo>
                          <a:lnTo>
                            <a:pt x="628" y="1152"/>
                          </a:lnTo>
                          <a:close/>
                        </a:path>
                      </a:pathLst>
                    </a:custGeom>
                    <a:solidFill>
                      <a:srgbClr val="0019E5"/>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0" name="Freeform 39">
                      <a:extLst>
                        <a:ext uri="{FF2B5EF4-FFF2-40B4-BE49-F238E27FC236}">
                          <a16:creationId xmlns:a16="http://schemas.microsoft.com/office/drawing/2014/main" id="{72B28DCA-AC12-4491-88ED-F71883F851E9}"/>
                        </a:ext>
                      </a:extLst>
                    </p:cNvPr>
                    <p:cNvSpPr>
                      <a:spLocks noChangeAspect="1"/>
                    </p:cNvSpPr>
                    <p:nvPr/>
                  </p:nvSpPr>
                  <p:spPr bwMode="auto">
                    <a:xfrm>
                      <a:off x="646" y="2344"/>
                      <a:ext cx="407" cy="539"/>
                    </a:xfrm>
                    <a:custGeom>
                      <a:avLst/>
                      <a:gdLst>
                        <a:gd name="T0" fmla="*/ 141 w 813"/>
                        <a:gd name="T1" fmla="*/ 269 h 1079"/>
                        <a:gd name="T2" fmla="*/ 204 w 813"/>
                        <a:gd name="T3" fmla="*/ 50 h 1079"/>
                        <a:gd name="T4" fmla="*/ 63 w 813"/>
                        <a:gd name="T5" fmla="*/ 0 h 1079"/>
                        <a:gd name="T6" fmla="*/ 0 w 813"/>
                        <a:gd name="T7" fmla="*/ 219 h 1079"/>
                        <a:gd name="T8" fmla="*/ 141 w 813"/>
                        <a:gd name="T9" fmla="*/ 269 h 1079"/>
                        <a:gd name="T10" fmla="*/ 0 60000 65536"/>
                        <a:gd name="T11" fmla="*/ 0 60000 65536"/>
                        <a:gd name="T12" fmla="*/ 0 60000 65536"/>
                        <a:gd name="T13" fmla="*/ 0 60000 65536"/>
                        <a:gd name="T14" fmla="*/ 0 60000 65536"/>
                        <a:gd name="T15" fmla="*/ 0 w 813"/>
                        <a:gd name="T16" fmla="*/ 0 h 1079"/>
                        <a:gd name="T17" fmla="*/ 813 w 813"/>
                        <a:gd name="T18" fmla="*/ 1079 h 1079"/>
                      </a:gdLst>
                      <a:ahLst/>
                      <a:cxnLst>
                        <a:cxn ang="T10">
                          <a:pos x="T0" y="T1"/>
                        </a:cxn>
                        <a:cxn ang="T11">
                          <a:pos x="T2" y="T3"/>
                        </a:cxn>
                        <a:cxn ang="T12">
                          <a:pos x="T4" y="T5"/>
                        </a:cxn>
                        <a:cxn ang="T13">
                          <a:pos x="T6" y="T7"/>
                        </a:cxn>
                        <a:cxn ang="T14">
                          <a:pos x="T8" y="T9"/>
                        </a:cxn>
                      </a:cxnLst>
                      <a:rect l="T15" t="T16" r="T17" b="T18"/>
                      <a:pathLst>
                        <a:path w="813" h="1079">
                          <a:moveTo>
                            <a:pt x="563" y="1079"/>
                          </a:moveTo>
                          <a:lnTo>
                            <a:pt x="813" y="202"/>
                          </a:lnTo>
                          <a:lnTo>
                            <a:pt x="250" y="0"/>
                          </a:lnTo>
                          <a:lnTo>
                            <a:pt x="0" y="878"/>
                          </a:lnTo>
                          <a:lnTo>
                            <a:pt x="563" y="1079"/>
                          </a:lnTo>
                          <a:close/>
                        </a:path>
                      </a:pathLst>
                    </a:custGeom>
                    <a:solidFill>
                      <a:srgbClr val="FFFFFF"/>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1" name="Freeform 40">
                      <a:extLst>
                        <a:ext uri="{FF2B5EF4-FFF2-40B4-BE49-F238E27FC236}">
                          <a16:creationId xmlns:a16="http://schemas.microsoft.com/office/drawing/2014/main" id="{CEF244B2-B081-40B4-B523-4DE203E9A123}"/>
                        </a:ext>
                      </a:extLst>
                    </p:cNvPr>
                    <p:cNvSpPr>
                      <a:spLocks noChangeAspect="1"/>
                    </p:cNvSpPr>
                    <p:nvPr/>
                  </p:nvSpPr>
                  <p:spPr bwMode="auto">
                    <a:xfrm>
                      <a:off x="119" y="2358"/>
                      <a:ext cx="1063" cy="891"/>
                    </a:xfrm>
                    <a:custGeom>
                      <a:avLst/>
                      <a:gdLst>
                        <a:gd name="T0" fmla="*/ 419 w 2125"/>
                        <a:gd name="T1" fmla="*/ 384 h 1782"/>
                        <a:gd name="T2" fmla="*/ 390 w 2125"/>
                        <a:gd name="T3" fmla="*/ 372 h 1782"/>
                        <a:gd name="T4" fmla="*/ 409 w 2125"/>
                        <a:gd name="T5" fmla="*/ 349 h 1782"/>
                        <a:gd name="T6" fmla="*/ 403 w 2125"/>
                        <a:gd name="T7" fmla="*/ 326 h 1782"/>
                        <a:gd name="T8" fmla="*/ 368 w 2125"/>
                        <a:gd name="T9" fmla="*/ 310 h 1782"/>
                        <a:gd name="T10" fmla="*/ 377 w 2125"/>
                        <a:gd name="T11" fmla="*/ 288 h 1782"/>
                        <a:gd name="T12" fmla="*/ 363 w 2125"/>
                        <a:gd name="T13" fmla="*/ 289 h 1782"/>
                        <a:gd name="T14" fmla="*/ 368 w 2125"/>
                        <a:gd name="T15" fmla="*/ 279 h 1782"/>
                        <a:gd name="T16" fmla="*/ 355 w 2125"/>
                        <a:gd name="T17" fmla="*/ 269 h 1782"/>
                        <a:gd name="T18" fmla="*/ 331 w 2125"/>
                        <a:gd name="T19" fmla="*/ 277 h 1782"/>
                        <a:gd name="T20" fmla="*/ 331 w 2125"/>
                        <a:gd name="T21" fmla="*/ 252 h 1782"/>
                        <a:gd name="T22" fmla="*/ 306 w 2125"/>
                        <a:gd name="T23" fmla="*/ 262 h 1782"/>
                        <a:gd name="T24" fmla="*/ 295 w 2125"/>
                        <a:gd name="T25" fmla="*/ 241 h 1782"/>
                        <a:gd name="T26" fmla="*/ 268 w 2125"/>
                        <a:gd name="T27" fmla="*/ 242 h 1782"/>
                        <a:gd name="T28" fmla="*/ 248 w 2125"/>
                        <a:gd name="T29" fmla="*/ 254 h 1782"/>
                        <a:gd name="T30" fmla="*/ 225 w 2125"/>
                        <a:gd name="T31" fmla="*/ 259 h 1782"/>
                        <a:gd name="T32" fmla="*/ 198 w 2125"/>
                        <a:gd name="T33" fmla="*/ 258 h 1782"/>
                        <a:gd name="T34" fmla="*/ 172 w 2125"/>
                        <a:gd name="T35" fmla="*/ 247 h 1782"/>
                        <a:gd name="T36" fmla="*/ 146 w 2125"/>
                        <a:gd name="T37" fmla="*/ 236 h 1782"/>
                        <a:gd name="T38" fmla="*/ 114 w 2125"/>
                        <a:gd name="T39" fmla="*/ 242 h 1782"/>
                        <a:gd name="T40" fmla="*/ 84 w 2125"/>
                        <a:gd name="T41" fmla="*/ 252 h 1782"/>
                        <a:gd name="T42" fmla="*/ 58 w 2125"/>
                        <a:gd name="T43" fmla="*/ 268 h 1782"/>
                        <a:gd name="T44" fmla="*/ 35 w 2125"/>
                        <a:gd name="T45" fmla="*/ 309 h 1782"/>
                        <a:gd name="T46" fmla="*/ 12 w 2125"/>
                        <a:gd name="T47" fmla="*/ 359 h 1782"/>
                        <a:gd name="T48" fmla="*/ 0 w 2125"/>
                        <a:gd name="T49" fmla="*/ 392 h 1782"/>
                        <a:gd name="T50" fmla="*/ 15 w 2125"/>
                        <a:gd name="T51" fmla="*/ 310 h 1782"/>
                        <a:gd name="T52" fmla="*/ 43 w 2125"/>
                        <a:gd name="T53" fmla="*/ 260 h 1782"/>
                        <a:gd name="T54" fmla="*/ 75 w 2125"/>
                        <a:gd name="T55" fmla="*/ 239 h 1782"/>
                        <a:gd name="T56" fmla="*/ 112 w 2125"/>
                        <a:gd name="T57" fmla="*/ 229 h 1782"/>
                        <a:gd name="T58" fmla="*/ 150 w 2125"/>
                        <a:gd name="T59" fmla="*/ 222 h 1782"/>
                        <a:gd name="T60" fmla="*/ 150 w 2125"/>
                        <a:gd name="T61" fmla="*/ 164 h 1782"/>
                        <a:gd name="T62" fmla="*/ 142 w 2125"/>
                        <a:gd name="T63" fmla="*/ 103 h 1782"/>
                        <a:gd name="T64" fmla="*/ 154 w 2125"/>
                        <a:gd name="T65" fmla="*/ 60 h 1782"/>
                        <a:gd name="T66" fmla="*/ 174 w 2125"/>
                        <a:gd name="T67" fmla="*/ 29 h 1782"/>
                        <a:gd name="T68" fmla="*/ 202 w 2125"/>
                        <a:gd name="T69" fmla="*/ 7 h 1782"/>
                        <a:gd name="T70" fmla="*/ 237 w 2125"/>
                        <a:gd name="T71" fmla="*/ 0 h 1782"/>
                        <a:gd name="T72" fmla="*/ 275 w 2125"/>
                        <a:gd name="T73" fmla="*/ 6 h 1782"/>
                        <a:gd name="T74" fmla="*/ 308 w 2125"/>
                        <a:gd name="T75" fmla="*/ 21 h 1782"/>
                        <a:gd name="T76" fmla="*/ 333 w 2125"/>
                        <a:gd name="T77" fmla="*/ 54 h 1782"/>
                        <a:gd name="T78" fmla="*/ 344 w 2125"/>
                        <a:gd name="T79" fmla="*/ 106 h 1782"/>
                        <a:gd name="T80" fmla="*/ 334 w 2125"/>
                        <a:gd name="T81" fmla="*/ 159 h 1782"/>
                        <a:gd name="T82" fmla="*/ 309 w 2125"/>
                        <a:gd name="T83" fmla="*/ 206 h 1782"/>
                        <a:gd name="T84" fmla="*/ 296 w 2125"/>
                        <a:gd name="T85" fmla="*/ 217 h 1782"/>
                        <a:gd name="T86" fmla="*/ 294 w 2125"/>
                        <a:gd name="T87" fmla="*/ 225 h 1782"/>
                        <a:gd name="T88" fmla="*/ 311 w 2125"/>
                        <a:gd name="T89" fmla="*/ 231 h 1782"/>
                        <a:gd name="T90" fmla="*/ 328 w 2125"/>
                        <a:gd name="T91" fmla="*/ 239 h 1782"/>
                        <a:gd name="T92" fmla="*/ 343 w 2125"/>
                        <a:gd name="T93" fmla="*/ 234 h 1782"/>
                        <a:gd name="T94" fmla="*/ 341 w 2125"/>
                        <a:gd name="T95" fmla="*/ 203 h 1782"/>
                        <a:gd name="T96" fmla="*/ 356 w 2125"/>
                        <a:gd name="T97" fmla="*/ 188 h 1782"/>
                        <a:gd name="T98" fmla="*/ 373 w 2125"/>
                        <a:gd name="T99" fmla="*/ 188 h 1782"/>
                        <a:gd name="T100" fmla="*/ 400 w 2125"/>
                        <a:gd name="T101" fmla="*/ 192 h 1782"/>
                        <a:gd name="T102" fmla="*/ 454 w 2125"/>
                        <a:gd name="T103" fmla="*/ 272 h 1782"/>
                        <a:gd name="T104" fmla="*/ 467 w 2125"/>
                        <a:gd name="T105" fmla="*/ 285 h 1782"/>
                        <a:gd name="T106" fmla="*/ 464 w 2125"/>
                        <a:gd name="T107" fmla="*/ 269 h 1782"/>
                        <a:gd name="T108" fmla="*/ 455 w 2125"/>
                        <a:gd name="T109" fmla="*/ 263 h 1782"/>
                        <a:gd name="T110" fmla="*/ 455 w 2125"/>
                        <a:gd name="T111" fmla="*/ 255 h 1782"/>
                        <a:gd name="T112" fmla="*/ 472 w 2125"/>
                        <a:gd name="T113" fmla="*/ 270 h 1782"/>
                        <a:gd name="T114" fmla="*/ 475 w 2125"/>
                        <a:gd name="T115" fmla="*/ 303 h 1782"/>
                        <a:gd name="T116" fmla="*/ 489 w 2125"/>
                        <a:gd name="T117" fmla="*/ 342 h 1782"/>
                        <a:gd name="T118" fmla="*/ 512 w 2125"/>
                        <a:gd name="T119" fmla="*/ 381 h 1782"/>
                        <a:gd name="T120" fmla="*/ 528 w 2125"/>
                        <a:gd name="T121" fmla="*/ 426 h 1782"/>
                        <a:gd name="T122" fmla="*/ 398 w 2125"/>
                        <a:gd name="T123" fmla="*/ 422 h 178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2125"/>
                        <a:gd name="T187" fmla="*/ 0 h 1782"/>
                        <a:gd name="T188" fmla="*/ 2125 w 2125"/>
                        <a:gd name="T189" fmla="*/ 1782 h 1782"/>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2125" h="1782">
                          <a:moveTo>
                            <a:pt x="1590" y="1687"/>
                          </a:moveTo>
                          <a:lnTo>
                            <a:pt x="1698" y="1647"/>
                          </a:lnTo>
                          <a:lnTo>
                            <a:pt x="1685" y="1603"/>
                          </a:lnTo>
                          <a:lnTo>
                            <a:pt x="1571" y="1579"/>
                          </a:lnTo>
                          <a:lnTo>
                            <a:pt x="1676" y="1535"/>
                          </a:lnTo>
                          <a:lnTo>
                            <a:pt x="1674" y="1522"/>
                          </a:lnTo>
                          <a:lnTo>
                            <a:pt x="1674" y="1510"/>
                          </a:lnTo>
                          <a:lnTo>
                            <a:pt x="1672" y="1499"/>
                          </a:lnTo>
                          <a:lnTo>
                            <a:pt x="1665" y="1488"/>
                          </a:lnTo>
                          <a:lnTo>
                            <a:pt x="1559" y="1486"/>
                          </a:lnTo>
                          <a:lnTo>
                            <a:pt x="1645" y="1436"/>
                          </a:lnTo>
                          <a:lnTo>
                            <a:pt x="1646" y="1427"/>
                          </a:lnTo>
                          <a:lnTo>
                            <a:pt x="1644" y="1416"/>
                          </a:lnTo>
                          <a:lnTo>
                            <a:pt x="1639" y="1403"/>
                          </a:lnTo>
                          <a:lnTo>
                            <a:pt x="1635" y="1394"/>
                          </a:lnTo>
                          <a:lnTo>
                            <a:pt x="1543" y="1399"/>
                          </a:lnTo>
                          <a:lnTo>
                            <a:pt x="1622" y="1337"/>
                          </a:lnTo>
                          <a:lnTo>
                            <a:pt x="1619" y="1323"/>
                          </a:lnTo>
                          <a:lnTo>
                            <a:pt x="1615" y="1313"/>
                          </a:lnTo>
                          <a:lnTo>
                            <a:pt x="1610" y="1303"/>
                          </a:lnTo>
                          <a:lnTo>
                            <a:pt x="1602" y="1288"/>
                          </a:lnTo>
                          <a:lnTo>
                            <a:pt x="1515" y="1312"/>
                          </a:lnTo>
                          <a:lnTo>
                            <a:pt x="1576" y="1238"/>
                          </a:lnTo>
                          <a:lnTo>
                            <a:pt x="1564" y="1216"/>
                          </a:lnTo>
                          <a:lnTo>
                            <a:pt x="1472" y="1238"/>
                          </a:lnTo>
                          <a:lnTo>
                            <a:pt x="1521" y="1161"/>
                          </a:lnTo>
                          <a:lnTo>
                            <a:pt x="1517" y="1156"/>
                          </a:lnTo>
                          <a:lnTo>
                            <a:pt x="1514" y="1153"/>
                          </a:lnTo>
                          <a:lnTo>
                            <a:pt x="1510" y="1151"/>
                          </a:lnTo>
                          <a:lnTo>
                            <a:pt x="1506" y="1152"/>
                          </a:lnTo>
                          <a:lnTo>
                            <a:pt x="1427" y="1198"/>
                          </a:lnTo>
                          <a:lnTo>
                            <a:pt x="1433" y="1188"/>
                          </a:lnTo>
                          <a:lnTo>
                            <a:pt x="1439" y="1177"/>
                          </a:lnTo>
                          <a:lnTo>
                            <a:pt x="1446" y="1167"/>
                          </a:lnTo>
                          <a:lnTo>
                            <a:pt x="1452" y="1156"/>
                          </a:lnTo>
                          <a:lnTo>
                            <a:pt x="1458" y="1147"/>
                          </a:lnTo>
                          <a:lnTo>
                            <a:pt x="1465" y="1137"/>
                          </a:lnTo>
                          <a:lnTo>
                            <a:pt x="1472" y="1128"/>
                          </a:lnTo>
                          <a:lnTo>
                            <a:pt x="1478" y="1117"/>
                          </a:lnTo>
                          <a:lnTo>
                            <a:pt x="1472" y="1113"/>
                          </a:lnTo>
                          <a:lnTo>
                            <a:pt x="1468" y="1107"/>
                          </a:lnTo>
                          <a:lnTo>
                            <a:pt x="1462" y="1102"/>
                          </a:lnTo>
                          <a:lnTo>
                            <a:pt x="1456" y="1101"/>
                          </a:lnTo>
                          <a:lnTo>
                            <a:pt x="1385" y="1147"/>
                          </a:lnTo>
                          <a:lnTo>
                            <a:pt x="1419" y="1073"/>
                          </a:lnTo>
                          <a:lnTo>
                            <a:pt x="1412" y="1065"/>
                          </a:lnTo>
                          <a:lnTo>
                            <a:pt x="1404" y="1060"/>
                          </a:lnTo>
                          <a:lnTo>
                            <a:pt x="1396" y="1055"/>
                          </a:lnTo>
                          <a:lnTo>
                            <a:pt x="1388" y="1052"/>
                          </a:lnTo>
                          <a:lnTo>
                            <a:pt x="1324" y="1106"/>
                          </a:lnTo>
                          <a:lnTo>
                            <a:pt x="1357" y="1030"/>
                          </a:lnTo>
                          <a:lnTo>
                            <a:pt x="1348" y="1026"/>
                          </a:lnTo>
                          <a:lnTo>
                            <a:pt x="1340" y="1022"/>
                          </a:lnTo>
                          <a:lnTo>
                            <a:pt x="1331" y="1016"/>
                          </a:lnTo>
                          <a:lnTo>
                            <a:pt x="1321" y="1010"/>
                          </a:lnTo>
                          <a:lnTo>
                            <a:pt x="1312" y="1007"/>
                          </a:lnTo>
                          <a:lnTo>
                            <a:pt x="1303" y="1006"/>
                          </a:lnTo>
                          <a:lnTo>
                            <a:pt x="1294" y="1009"/>
                          </a:lnTo>
                          <a:lnTo>
                            <a:pt x="1286" y="1017"/>
                          </a:lnTo>
                          <a:lnTo>
                            <a:pt x="1223" y="1048"/>
                          </a:lnTo>
                          <a:lnTo>
                            <a:pt x="1264" y="993"/>
                          </a:lnTo>
                          <a:lnTo>
                            <a:pt x="1243" y="985"/>
                          </a:lnTo>
                          <a:lnTo>
                            <a:pt x="1222" y="977"/>
                          </a:lnTo>
                          <a:lnTo>
                            <a:pt x="1200" y="970"/>
                          </a:lnTo>
                          <a:lnTo>
                            <a:pt x="1179" y="964"/>
                          </a:lnTo>
                          <a:lnTo>
                            <a:pt x="1157" y="959"/>
                          </a:lnTo>
                          <a:lnTo>
                            <a:pt x="1134" y="957"/>
                          </a:lnTo>
                          <a:lnTo>
                            <a:pt x="1111" y="955"/>
                          </a:lnTo>
                          <a:lnTo>
                            <a:pt x="1086" y="955"/>
                          </a:lnTo>
                          <a:lnTo>
                            <a:pt x="1071" y="970"/>
                          </a:lnTo>
                          <a:lnTo>
                            <a:pt x="1056" y="982"/>
                          </a:lnTo>
                          <a:lnTo>
                            <a:pt x="1041" y="994"/>
                          </a:lnTo>
                          <a:lnTo>
                            <a:pt x="1025" y="1003"/>
                          </a:lnTo>
                          <a:lnTo>
                            <a:pt x="1009" y="1011"/>
                          </a:lnTo>
                          <a:lnTo>
                            <a:pt x="992" y="1018"/>
                          </a:lnTo>
                          <a:lnTo>
                            <a:pt x="975" y="1024"/>
                          </a:lnTo>
                          <a:lnTo>
                            <a:pt x="957" y="1029"/>
                          </a:lnTo>
                          <a:lnTo>
                            <a:pt x="938" y="1032"/>
                          </a:lnTo>
                          <a:lnTo>
                            <a:pt x="919" y="1034"/>
                          </a:lnTo>
                          <a:lnTo>
                            <a:pt x="899" y="1035"/>
                          </a:lnTo>
                          <a:lnTo>
                            <a:pt x="878" y="1037"/>
                          </a:lnTo>
                          <a:lnTo>
                            <a:pt x="857" y="1035"/>
                          </a:lnTo>
                          <a:lnTo>
                            <a:pt x="835" y="1034"/>
                          </a:lnTo>
                          <a:lnTo>
                            <a:pt x="812" y="1032"/>
                          </a:lnTo>
                          <a:lnTo>
                            <a:pt x="789" y="1030"/>
                          </a:lnTo>
                          <a:lnTo>
                            <a:pt x="767" y="1026"/>
                          </a:lnTo>
                          <a:lnTo>
                            <a:pt x="747" y="1019"/>
                          </a:lnTo>
                          <a:lnTo>
                            <a:pt x="726" y="1011"/>
                          </a:lnTo>
                          <a:lnTo>
                            <a:pt x="706" y="1001"/>
                          </a:lnTo>
                          <a:lnTo>
                            <a:pt x="688" y="988"/>
                          </a:lnTo>
                          <a:lnTo>
                            <a:pt x="671" y="974"/>
                          </a:lnTo>
                          <a:lnTo>
                            <a:pt x="653" y="959"/>
                          </a:lnTo>
                          <a:lnTo>
                            <a:pt x="637" y="943"/>
                          </a:lnTo>
                          <a:lnTo>
                            <a:pt x="611" y="944"/>
                          </a:lnTo>
                          <a:lnTo>
                            <a:pt x="583" y="947"/>
                          </a:lnTo>
                          <a:lnTo>
                            <a:pt x="558" y="949"/>
                          </a:lnTo>
                          <a:lnTo>
                            <a:pt x="531" y="953"/>
                          </a:lnTo>
                          <a:lnTo>
                            <a:pt x="506" y="957"/>
                          </a:lnTo>
                          <a:lnTo>
                            <a:pt x="480" y="963"/>
                          </a:lnTo>
                          <a:lnTo>
                            <a:pt x="455" y="969"/>
                          </a:lnTo>
                          <a:lnTo>
                            <a:pt x="431" y="974"/>
                          </a:lnTo>
                          <a:lnTo>
                            <a:pt x="407" y="982"/>
                          </a:lnTo>
                          <a:lnTo>
                            <a:pt x="383" y="991"/>
                          </a:lnTo>
                          <a:lnTo>
                            <a:pt x="358" y="999"/>
                          </a:lnTo>
                          <a:lnTo>
                            <a:pt x="335" y="1008"/>
                          </a:lnTo>
                          <a:lnTo>
                            <a:pt x="311" y="1018"/>
                          </a:lnTo>
                          <a:lnTo>
                            <a:pt x="288" y="1029"/>
                          </a:lnTo>
                          <a:lnTo>
                            <a:pt x="266" y="1040"/>
                          </a:lnTo>
                          <a:lnTo>
                            <a:pt x="243" y="1052"/>
                          </a:lnTo>
                          <a:lnTo>
                            <a:pt x="229" y="1070"/>
                          </a:lnTo>
                          <a:lnTo>
                            <a:pt x="213" y="1095"/>
                          </a:lnTo>
                          <a:lnTo>
                            <a:pt x="196" y="1125"/>
                          </a:lnTo>
                          <a:lnTo>
                            <a:pt x="177" y="1159"/>
                          </a:lnTo>
                          <a:lnTo>
                            <a:pt x="159" y="1196"/>
                          </a:lnTo>
                          <a:lnTo>
                            <a:pt x="139" y="1235"/>
                          </a:lnTo>
                          <a:lnTo>
                            <a:pt x="120" y="1275"/>
                          </a:lnTo>
                          <a:lnTo>
                            <a:pt x="100" y="1317"/>
                          </a:lnTo>
                          <a:lnTo>
                            <a:pt x="82" y="1358"/>
                          </a:lnTo>
                          <a:lnTo>
                            <a:pt x="63" y="1397"/>
                          </a:lnTo>
                          <a:lnTo>
                            <a:pt x="47" y="1435"/>
                          </a:lnTo>
                          <a:lnTo>
                            <a:pt x="32" y="1471"/>
                          </a:lnTo>
                          <a:lnTo>
                            <a:pt x="21" y="1502"/>
                          </a:lnTo>
                          <a:lnTo>
                            <a:pt x="10" y="1530"/>
                          </a:lnTo>
                          <a:lnTo>
                            <a:pt x="4" y="1552"/>
                          </a:lnTo>
                          <a:lnTo>
                            <a:pt x="0" y="1567"/>
                          </a:lnTo>
                          <a:lnTo>
                            <a:pt x="0" y="1451"/>
                          </a:lnTo>
                          <a:lnTo>
                            <a:pt x="10" y="1391"/>
                          </a:lnTo>
                          <a:lnTo>
                            <a:pt x="23" y="1336"/>
                          </a:lnTo>
                          <a:lnTo>
                            <a:pt x="39" y="1285"/>
                          </a:lnTo>
                          <a:lnTo>
                            <a:pt x="57" y="1238"/>
                          </a:lnTo>
                          <a:lnTo>
                            <a:pt x="77" y="1193"/>
                          </a:lnTo>
                          <a:lnTo>
                            <a:pt x="99" y="1150"/>
                          </a:lnTo>
                          <a:lnTo>
                            <a:pt x="122" y="1107"/>
                          </a:lnTo>
                          <a:lnTo>
                            <a:pt x="148" y="1064"/>
                          </a:lnTo>
                          <a:lnTo>
                            <a:pt x="169" y="1040"/>
                          </a:lnTo>
                          <a:lnTo>
                            <a:pt x="192" y="1018"/>
                          </a:lnTo>
                          <a:lnTo>
                            <a:pt x="218" y="1000"/>
                          </a:lnTo>
                          <a:lnTo>
                            <a:pt x="243" y="984"/>
                          </a:lnTo>
                          <a:lnTo>
                            <a:pt x="271" y="970"/>
                          </a:lnTo>
                          <a:lnTo>
                            <a:pt x="298" y="957"/>
                          </a:lnTo>
                          <a:lnTo>
                            <a:pt x="327" y="947"/>
                          </a:lnTo>
                          <a:lnTo>
                            <a:pt x="356" y="938"/>
                          </a:lnTo>
                          <a:lnTo>
                            <a:pt x="386" y="929"/>
                          </a:lnTo>
                          <a:lnTo>
                            <a:pt x="416" y="923"/>
                          </a:lnTo>
                          <a:lnTo>
                            <a:pt x="447" y="917"/>
                          </a:lnTo>
                          <a:lnTo>
                            <a:pt x="478" y="911"/>
                          </a:lnTo>
                          <a:lnTo>
                            <a:pt x="509" y="905"/>
                          </a:lnTo>
                          <a:lnTo>
                            <a:pt x="539" y="900"/>
                          </a:lnTo>
                          <a:lnTo>
                            <a:pt x="570" y="894"/>
                          </a:lnTo>
                          <a:lnTo>
                            <a:pt x="600" y="888"/>
                          </a:lnTo>
                          <a:lnTo>
                            <a:pt x="597" y="843"/>
                          </a:lnTo>
                          <a:lnTo>
                            <a:pt x="596" y="794"/>
                          </a:lnTo>
                          <a:lnTo>
                            <a:pt x="599" y="744"/>
                          </a:lnTo>
                          <a:lnTo>
                            <a:pt x="611" y="703"/>
                          </a:lnTo>
                          <a:lnTo>
                            <a:pt x="598" y="655"/>
                          </a:lnTo>
                          <a:lnTo>
                            <a:pt x="585" y="608"/>
                          </a:lnTo>
                          <a:lnTo>
                            <a:pt x="576" y="560"/>
                          </a:lnTo>
                          <a:lnTo>
                            <a:pt x="568" y="510"/>
                          </a:lnTo>
                          <a:lnTo>
                            <a:pt x="566" y="462"/>
                          </a:lnTo>
                          <a:lnTo>
                            <a:pt x="567" y="412"/>
                          </a:lnTo>
                          <a:lnTo>
                            <a:pt x="574" y="364"/>
                          </a:lnTo>
                          <a:lnTo>
                            <a:pt x="588" y="317"/>
                          </a:lnTo>
                          <a:lnTo>
                            <a:pt x="596" y="291"/>
                          </a:lnTo>
                          <a:lnTo>
                            <a:pt x="606" y="266"/>
                          </a:lnTo>
                          <a:lnTo>
                            <a:pt x="616" y="241"/>
                          </a:lnTo>
                          <a:lnTo>
                            <a:pt x="630" y="215"/>
                          </a:lnTo>
                          <a:lnTo>
                            <a:pt x="644" y="190"/>
                          </a:lnTo>
                          <a:lnTo>
                            <a:pt x="660" y="166"/>
                          </a:lnTo>
                          <a:lnTo>
                            <a:pt x="676" y="142"/>
                          </a:lnTo>
                          <a:lnTo>
                            <a:pt x="695" y="119"/>
                          </a:lnTo>
                          <a:lnTo>
                            <a:pt x="714" y="97"/>
                          </a:lnTo>
                          <a:lnTo>
                            <a:pt x="736" y="77"/>
                          </a:lnTo>
                          <a:lnTo>
                            <a:pt x="758" y="59"/>
                          </a:lnTo>
                          <a:lnTo>
                            <a:pt x="781" y="41"/>
                          </a:lnTo>
                          <a:lnTo>
                            <a:pt x="805" y="28"/>
                          </a:lnTo>
                          <a:lnTo>
                            <a:pt x="831" y="16"/>
                          </a:lnTo>
                          <a:lnTo>
                            <a:pt x="857" y="7"/>
                          </a:lnTo>
                          <a:lnTo>
                            <a:pt x="885" y="0"/>
                          </a:lnTo>
                          <a:lnTo>
                            <a:pt x="916" y="0"/>
                          </a:lnTo>
                          <a:lnTo>
                            <a:pt x="948" y="0"/>
                          </a:lnTo>
                          <a:lnTo>
                            <a:pt x="978" y="2"/>
                          </a:lnTo>
                          <a:lnTo>
                            <a:pt x="1009" y="4"/>
                          </a:lnTo>
                          <a:lnTo>
                            <a:pt x="1039" y="8"/>
                          </a:lnTo>
                          <a:lnTo>
                            <a:pt x="1069" y="14"/>
                          </a:lnTo>
                          <a:lnTo>
                            <a:pt x="1098" y="21"/>
                          </a:lnTo>
                          <a:lnTo>
                            <a:pt x="1127" y="29"/>
                          </a:lnTo>
                          <a:lnTo>
                            <a:pt x="1153" y="39"/>
                          </a:lnTo>
                          <a:lnTo>
                            <a:pt x="1180" y="52"/>
                          </a:lnTo>
                          <a:lnTo>
                            <a:pt x="1205" y="67"/>
                          </a:lnTo>
                          <a:lnTo>
                            <a:pt x="1229" y="83"/>
                          </a:lnTo>
                          <a:lnTo>
                            <a:pt x="1251" y="102"/>
                          </a:lnTo>
                          <a:lnTo>
                            <a:pt x="1272" y="123"/>
                          </a:lnTo>
                          <a:lnTo>
                            <a:pt x="1291" y="148"/>
                          </a:lnTo>
                          <a:lnTo>
                            <a:pt x="1310" y="175"/>
                          </a:lnTo>
                          <a:lnTo>
                            <a:pt x="1329" y="213"/>
                          </a:lnTo>
                          <a:lnTo>
                            <a:pt x="1346" y="253"/>
                          </a:lnTo>
                          <a:lnTo>
                            <a:pt x="1358" y="294"/>
                          </a:lnTo>
                          <a:lnTo>
                            <a:pt x="1366" y="336"/>
                          </a:lnTo>
                          <a:lnTo>
                            <a:pt x="1371" y="379"/>
                          </a:lnTo>
                          <a:lnTo>
                            <a:pt x="1373" y="421"/>
                          </a:lnTo>
                          <a:lnTo>
                            <a:pt x="1371" y="465"/>
                          </a:lnTo>
                          <a:lnTo>
                            <a:pt x="1366" y="508"/>
                          </a:lnTo>
                          <a:lnTo>
                            <a:pt x="1359" y="551"/>
                          </a:lnTo>
                          <a:lnTo>
                            <a:pt x="1349" y="593"/>
                          </a:lnTo>
                          <a:lnTo>
                            <a:pt x="1335" y="635"/>
                          </a:lnTo>
                          <a:lnTo>
                            <a:pt x="1320" y="676"/>
                          </a:lnTo>
                          <a:lnTo>
                            <a:pt x="1302" y="715"/>
                          </a:lnTo>
                          <a:lnTo>
                            <a:pt x="1282" y="752"/>
                          </a:lnTo>
                          <a:lnTo>
                            <a:pt x="1259" y="789"/>
                          </a:lnTo>
                          <a:lnTo>
                            <a:pt x="1235" y="822"/>
                          </a:lnTo>
                          <a:lnTo>
                            <a:pt x="1225" y="833"/>
                          </a:lnTo>
                          <a:lnTo>
                            <a:pt x="1214" y="842"/>
                          </a:lnTo>
                          <a:lnTo>
                            <a:pt x="1203" y="851"/>
                          </a:lnTo>
                          <a:lnTo>
                            <a:pt x="1192" y="860"/>
                          </a:lnTo>
                          <a:lnTo>
                            <a:pt x="1181" y="868"/>
                          </a:lnTo>
                          <a:lnTo>
                            <a:pt x="1169" y="878"/>
                          </a:lnTo>
                          <a:lnTo>
                            <a:pt x="1158" y="885"/>
                          </a:lnTo>
                          <a:lnTo>
                            <a:pt x="1146" y="893"/>
                          </a:lnTo>
                          <a:lnTo>
                            <a:pt x="1161" y="896"/>
                          </a:lnTo>
                          <a:lnTo>
                            <a:pt x="1175" y="900"/>
                          </a:lnTo>
                          <a:lnTo>
                            <a:pt x="1189" y="904"/>
                          </a:lnTo>
                          <a:lnTo>
                            <a:pt x="1203" y="909"/>
                          </a:lnTo>
                          <a:lnTo>
                            <a:pt x="1217" y="915"/>
                          </a:lnTo>
                          <a:lnTo>
                            <a:pt x="1230" y="920"/>
                          </a:lnTo>
                          <a:lnTo>
                            <a:pt x="1244" y="926"/>
                          </a:lnTo>
                          <a:lnTo>
                            <a:pt x="1258" y="932"/>
                          </a:lnTo>
                          <a:lnTo>
                            <a:pt x="1271" y="938"/>
                          </a:lnTo>
                          <a:lnTo>
                            <a:pt x="1284" y="943"/>
                          </a:lnTo>
                          <a:lnTo>
                            <a:pt x="1298" y="950"/>
                          </a:lnTo>
                          <a:lnTo>
                            <a:pt x="1311" y="956"/>
                          </a:lnTo>
                          <a:lnTo>
                            <a:pt x="1325" y="962"/>
                          </a:lnTo>
                          <a:lnTo>
                            <a:pt x="1339" y="966"/>
                          </a:lnTo>
                          <a:lnTo>
                            <a:pt x="1352" y="972"/>
                          </a:lnTo>
                          <a:lnTo>
                            <a:pt x="1366" y="977"/>
                          </a:lnTo>
                          <a:lnTo>
                            <a:pt x="1371" y="938"/>
                          </a:lnTo>
                          <a:lnTo>
                            <a:pt x="1374" y="901"/>
                          </a:lnTo>
                          <a:lnTo>
                            <a:pt x="1375" y="863"/>
                          </a:lnTo>
                          <a:lnTo>
                            <a:pt x="1372" y="822"/>
                          </a:lnTo>
                          <a:lnTo>
                            <a:pt x="1366" y="817"/>
                          </a:lnTo>
                          <a:lnTo>
                            <a:pt x="1361" y="812"/>
                          </a:lnTo>
                          <a:lnTo>
                            <a:pt x="1356" y="806"/>
                          </a:lnTo>
                          <a:lnTo>
                            <a:pt x="1352" y="800"/>
                          </a:lnTo>
                          <a:lnTo>
                            <a:pt x="1326" y="720"/>
                          </a:lnTo>
                          <a:lnTo>
                            <a:pt x="1410" y="745"/>
                          </a:lnTo>
                          <a:lnTo>
                            <a:pt x="1424" y="749"/>
                          </a:lnTo>
                          <a:lnTo>
                            <a:pt x="1432" y="751"/>
                          </a:lnTo>
                          <a:lnTo>
                            <a:pt x="1438" y="751"/>
                          </a:lnTo>
                          <a:lnTo>
                            <a:pt x="1443" y="744"/>
                          </a:lnTo>
                          <a:lnTo>
                            <a:pt x="1468" y="749"/>
                          </a:lnTo>
                          <a:lnTo>
                            <a:pt x="1492" y="752"/>
                          </a:lnTo>
                          <a:lnTo>
                            <a:pt x="1514" y="757"/>
                          </a:lnTo>
                          <a:lnTo>
                            <a:pt x="1534" y="759"/>
                          </a:lnTo>
                          <a:lnTo>
                            <a:pt x="1556" y="762"/>
                          </a:lnTo>
                          <a:lnTo>
                            <a:pt x="1577" y="764"/>
                          </a:lnTo>
                          <a:lnTo>
                            <a:pt x="1599" y="765"/>
                          </a:lnTo>
                          <a:lnTo>
                            <a:pt x="1621" y="764"/>
                          </a:lnTo>
                          <a:lnTo>
                            <a:pt x="1773" y="897"/>
                          </a:lnTo>
                          <a:lnTo>
                            <a:pt x="1791" y="1068"/>
                          </a:lnTo>
                          <a:lnTo>
                            <a:pt x="1804" y="1078"/>
                          </a:lnTo>
                          <a:lnTo>
                            <a:pt x="1814" y="1088"/>
                          </a:lnTo>
                          <a:lnTo>
                            <a:pt x="1824" y="1099"/>
                          </a:lnTo>
                          <a:lnTo>
                            <a:pt x="1834" y="1109"/>
                          </a:lnTo>
                          <a:lnTo>
                            <a:pt x="1843" y="1118"/>
                          </a:lnTo>
                          <a:lnTo>
                            <a:pt x="1854" y="1128"/>
                          </a:lnTo>
                          <a:lnTo>
                            <a:pt x="1865" y="1137"/>
                          </a:lnTo>
                          <a:lnTo>
                            <a:pt x="1878" y="1145"/>
                          </a:lnTo>
                          <a:lnTo>
                            <a:pt x="1881" y="1123"/>
                          </a:lnTo>
                          <a:lnTo>
                            <a:pt x="1878" y="1105"/>
                          </a:lnTo>
                          <a:lnTo>
                            <a:pt x="1867" y="1088"/>
                          </a:lnTo>
                          <a:lnTo>
                            <a:pt x="1854" y="1076"/>
                          </a:lnTo>
                          <a:lnTo>
                            <a:pt x="1845" y="1071"/>
                          </a:lnTo>
                          <a:lnTo>
                            <a:pt x="1837" y="1067"/>
                          </a:lnTo>
                          <a:lnTo>
                            <a:pt x="1829" y="1062"/>
                          </a:lnTo>
                          <a:lnTo>
                            <a:pt x="1822" y="1056"/>
                          </a:lnTo>
                          <a:lnTo>
                            <a:pt x="1817" y="1050"/>
                          </a:lnTo>
                          <a:lnTo>
                            <a:pt x="1811" y="1045"/>
                          </a:lnTo>
                          <a:lnTo>
                            <a:pt x="1809" y="1037"/>
                          </a:lnTo>
                          <a:lnTo>
                            <a:pt x="1809" y="1027"/>
                          </a:lnTo>
                          <a:lnTo>
                            <a:pt x="1813" y="1025"/>
                          </a:lnTo>
                          <a:lnTo>
                            <a:pt x="1818" y="1023"/>
                          </a:lnTo>
                          <a:lnTo>
                            <a:pt x="1822" y="1020"/>
                          </a:lnTo>
                          <a:lnTo>
                            <a:pt x="1828" y="1022"/>
                          </a:lnTo>
                          <a:lnTo>
                            <a:pt x="1852" y="1039"/>
                          </a:lnTo>
                          <a:lnTo>
                            <a:pt x="1872" y="1057"/>
                          </a:lnTo>
                          <a:lnTo>
                            <a:pt x="1888" y="1077"/>
                          </a:lnTo>
                          <a:lnTo>
                            <a:pt x="1898" y="1098"/>
                          </a:lnTo>
                          <a:lnTo>
                            <a:pt x="1905" y="1122"/>
                          </a:lnTo>
                          <a:lnTo>
                            <a:pt x="1909" y="1148"/>
                          </a:lnTo>
                          <a:lnTo>
                            <a:pt x="1907" y="1178"/>
                          </a:lnTo>
                          <a:lnTo>
                            <a:pt x="1900" y="1212"/>
                          </a:lnTo>
                          <a:lnTo>
                            <a:pt x="1866" y="1250"/>
                          </a:lnTo>
                          <a:lnTo>
                            <a:pt x="1888" y="1277"/>
                          </a:lnTo>
                          <a:lnTo>
                            <a:pt x="1910" y="1306"/>
                          </a:lnTo>
                          <a:lnTo>
                            <a:pt x="1932" y="1335"/>
                          </a:lnTo>
                          <a:lnTo>
                            <a:pt x="1953" y="1365"/>
                          </a:lnTo>
                          <a:lnTo>
                            <a:pt x="1972" y="1395"/>
                          </a:lnTo>
                          <a:lnTo>
                            <a:pt x="1992" y="1425"/>
                          </a:lnTo>
                          <a:lnTo>
                            <a:pt x="2010" y="1457"/>
                          </a:lnTo>
                          <a:lnTo>
                            <a:pt x="2027" y="1488"/>
                          </a:lnTo>
                          <a:lnTo>
                            <a:pt x="2045" y="1522"/>
                          </a:lnTo>
                          <a:lnTo>
                            <a:pt x="2060" y="1555"/>
                          </a:lnTo>
                          <a:lnTo>
                            <a:pt x="2074" y="1591"/>
                          </a:lnTo>
                          <a:lnTo>
                            <a:pt x="2087" y="1626"/>
                          </a:lnTo>
                          <a:lnTo>
                            <a:pt x="2099" y="1663"/>
                          </a:lnTo>
                          <a:lnTo>
                            <a:pt x="2109" y="1701"/>
                          </a:lnTo>
                          <a:lnTo>
                            <a:pt x="2118" y="1740"/>
                          </a:lnTo>
                          <a:lnTo>
                            <a:pt x="2125" y="1782"/>
                          </a:lnTo>
                          <a:lnTo>
                            <a:pt x="1731" y="1782"/>
                          </a:lnTo>
                          <a:lnTo>
                            <a:pt x="1711" y="1721"/>
                          </a:lnTo>
                          <a:lnTo>
                            <a:pt x="1590" y="1687"/>
                          </a:lnTo>
                          <a:close/>
                        </a:path>
                      </a:pathLst>
                    </a:custGeom>
                    <a:solidFill>
                      <a:srgbClr val="7F26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2" name="Freeform 41">
                      <a:extLst>
                        <a:ext uri="{FF2B5EF4-FFF2-40B4-BE49-F238E27FC236}">
                          <a16:creationId xmlns:a16="http://schemas.microsoft.com/office/drawing/2014/main" id="{37720707-EE61-44C8-8B8E-876FE8585A58}"/>
                        </a:ext>
                      </a:extLst>
                    </p:cNvPr>
                    <p:cNvSpPr>
                      <a:spLocks noChangeAspect="1"/>
                    </p:cNvSpPr>
                    <p:nvPr/>
                  </p:nvSpPr>
                  <p:spPr bwMode="auto">
                    <a:xfrm>
                      <a:off x="433" y="2387"/>
                      <a:ext cx="332" cy="378"/>
                    </a:xfrm>
                    <a:custGeom>
                      <a:avLst/>
                      <a:gdLst>
                        <a:gd name="T0" fmla="*/ 93 w 665"/>
                        <a:gd name="T1" fmla="*/ 5 h 756"/>
                        <a:gd name="T2" fmla="*/ 100 w 665"/>
                        <a:gd name="T3" fmla="*/ 3 h 756"/>
                        <a:gd name="T4" fmla="*/ 106 w 665"/>
                        <a:gd name="T5" fmla="*/ 3 h 756"/>
                        <a:gd name="T6" fmla="*/ 113 w 665"/>
                        <a:gd name="T7" fmla="*/ 5 h 756"/>
                        <a:gd name="T8" fmla="*/ 119 w 665"/>
                        <a:gd name="T9" fmla="*/ 6 h 756"/>
                        <a:gd name="T10" fmla="*/ 125 w 665"/>
                        <a:gd name="T11" fmla="*/ 11 h 756"/>
                        <a:gd name="T12" fmla="*/ 131 w 665"/>
                        <a:gd name="T13" fmla="*/ 14 h 756"/>
                        <a:gd name="T14" fmla="*/ 137 w 665"/>
                        <a:gd name="T15" fmla="*/ 18 h 756"/>
                        <a:gd name="T16" fmla="*/ 149 w 665"/>
                        <a:gd name="T17" fmla="*/ 30 h 756"/>
                        <a:gd name="T18" fmla="*/ 161 w 665"/>
                        <a:gd name="T19" fmla="*/ 53 h 756"/>
                        <a:gd name="T20" fmla="*/ 165 w 665"/>
                        <a:gd name="T21" fmla="*/ 80 h 756"/>
                        <a:gd name="T22" fmla="*/ 165 w 665"/>
                        <a:gd name="T23" fmla="*/ 107 h 756"/>
                        <a:gd name="T24" fmla="*/ 163 w 665"/>
                        <a:gd name="T25" fmla="*/ 132 h 756"/>
                        <a:gd name="T26" fmla="*/ 157 w 665"/>
                        <a:gd name="T27" fmla="*/ 150 h 756"/>
                        <a:gd name="T28" fmla="*/ 148 w 665"/>
                        <a:gd name="T29" fmla="*/ 167 h 756"/>
                        <a:gd name="T30" fmla="*/ 136 w 665"/>
                        <a:gd name="T31" fmla="*/ 182 h 756"/>
                        <a:gd name="T32" fmla="*/ 129 w 665"/>
                        <a:gd name="T33" fmla="*/ 181 h 756"/>
                        <a:gd name="T34" fmla="*/ 126 w 665"/>
                        <a:gd name="T35" fmla="*/ 164 h 756"/>
                        <a:gd name="T36" fmla="*/ 120 w 665"/>
                        <a:gd name="T37" fmla="*/ 149 h 756"/>
                        <a:gd name="T38" fmla="*/ 110 w 665"/>
                        <a:gd name="T39" fmla="*/ 136 h 756"/>
                        <a:gd name="T40" fmla="*/ 99 w 665"/>
                        <a:gd name="T41" fmla="*/ 129 h 756"/>
                        <a:gd name="T42" fmla="*/ 93 w 665"/>
                        <a:gd name="T43" fmla="*/ 125 h 756"/>
                        <a:gd name="T44" fmla="*/ 86 w 665"/>
                        <a:gd name="T45" fmla="*/ 122 h 756"/>
                        <a:gd name="T46" fmla="*/ 80 w 665"/>
                        <a:gd name="T47" fmla="*/ 121 h 756"/>
                        <a:gd name="T48" fmla="*/ 73 w 665"/>
                        <a:gd name="T49" fmla="*/ 120 h 756"/>
                        <a:gd name="T50" fmla="*/ 65 w 665"/>
                        <a:gd name="T51" fmla="*/ 120 h 756"/>
                        <a:gd name="T52" fmla="*/ 57 w 665"/>
                        <a:gd name="T53" fmla="*/ 120 h 756"/>
                        <a:gd name="T54" fmla="*/ 49 w 665"/>
                        <a:gd name="T55" fmla="*/ 121 h 756"/>
                        <a:gd name="T56" fmla="*/ 39 w 665"/>
                        <a:gd name="T57" fmla="*/ 122 h 756"/>
                        <a:gd name="T58" fmla="*/ 30 w 665"/>
                        <a:gd name="T59" fmla="*/ 126 h 756"/>
                        <a:gd name="T60" fmla="*/ 20 w 665"/>
                        <a:gd name="T61" fmla="*/ 133 h 756"/>
                        <a:gd name="T62" fmla="*/ 11 w 665"/>
                        <a:gd name="T63" fmla="*/ 140 h 756"/>
                        <a:gd name="T64" fmla="*/ 2 w 665"/>
                        <a:gd name="T65" fmla="*/ 127 h 756"/>
                        <a:gd name="T66" fmla="*/ 0 w 665"/>
                        <a:gd name="T67" fmla="*/ 96 h 756"/>
                        <a:gd name="T68" fmla="*/ 8 w 665"/>
                        <a:gd name="T69" fmla="*/ 66 h 756"/>
                        <a:gd name="T70" fmla="*/ 23 w 665"/>
                        <a:gd name="T71" fmla="*/ 39 h 756"/>
                        <a:gd name="T72" fmla="*/ 36 w 665"/>
                        <a:gd name="T73" fmla="*/ 24 h 756"/>
                        <a:gd name="T74" fmla="*/ 42 w 665"/>
                        <a:gd name="T75" fmla="*/ 18 h 756"/>
                        <a:gd name="T76" fmla="*/ 49 w 665"/>
                        <a:gd name="T77" fmla="*/ 12 h 756"/>
                        <a:gd name="T78" fmla="*/ 56 w 665"/>
                        <a:gd name="T79" fmla="*/ 6 h 756"/>
                        <a:gd name="T80" fmla="*/ 63 w 665"/>
                        <a:gd name="T81" fmla="*/ 3 h 756"/>
                        <a:gd name="T82" fmla="*/ 70 w 665"/>
                        <a:gd name="T83" fmla="*/ 1 h 756"/>
                        <a:gd name="T84" fmla="*/ 78 w 665"/>
                        <a:gd name="T85" fmla="*/ 1 h 756"/>
                        <a:gd name="T86" fmla="*/ 85 w 665"/>
                        <a:gd name="T87" fmla="*/ 3 h 75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65"/>
                        <a:gd name="T133" fmla="*/ 0 h 756"/>
                        <a:gd name="T134" fmla="*/ 665 w 665"/>
                        <a:gd name="T135" fmla="*/ 756 h 75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65" h="756">
                          <a:moveTo>
                            <a:pt x="359" y="27"/>
                          </a:moveTo>
                          <a:lnTo>
                            <a:pt x="373" y="20"/>
                          </a:lnTo>
                          <a:lnTo>
                            <a:pt x="387" y="14"/>
                          </a:lnTo>
                          <a:lnTo>
                            <a:pt x="400" y="12"/>
                          </a:lnTo>
                          <a:lnTo>
                            <a:pt x="413" y="11"/>
                          </a:lnTo>
                          <a:lnTo>
                            <a:pt x="426" y="11"/>
                          </a:lnTo>
                          <a:lnTo>
                            <a:pt x="440" y="13"/>
                          </a:lnTo>
                          <a:lnTo>
                            <a:pt x="453" y="17"/>
                          </a:lnTo>
                          <a:lnTo>
                            <a:pt x="465" y="21"/>
                          </a:lnTo>
                          <a:lnTo>
                            <a:pt x="478" y="27"/>
                          </a:lnTo>
                          <a:lnTo>
                            <a:pt x="489" y="33"/>
                          </a:lnTo>
                          <a:lnTo>
                            <a:pt x="502" y="41"/>
                          </a:lnTo>
                          <a:lnTo>
                            <a:pt x="514" y="48"/>
                          </a:lnTo>
                          <a:lnTo>
                            <a:pt x="525" y="56"/>
                          </a:lnTo>
                          <a:lnTo>
                            <a:pt x="537" y="64"/>
                          </a:lnTo>
                          <a:lnTo>
                            <a:pt x="548" y="72"/>
                          </a:lnTo>
                          <a:lnTo>
                            <a:pt x="559" y="80"/>
                          </a:lnTo>
                          <a:lnTo>
                            <a:pt x="597" y="120"/>
                          </a:lnTo>
                          <a:lnTo>
                            <a:pt x="625" y="165"/>
                          </a:lnTo>
                          <a:lnTo>
                            <a:pt x="645" y="214"/>
                          </a:lnTo>
                          <a:lnTo>
                            <a:pt x="656" y="265"/>
                          </a:lnTo>
                          <a:lnTo>
                            <a:pt x="662" y="320"/>
                          </a:lnTo>
                          <a:lnTo>
                            <a:pt x="665" y="375"/>
                          </a:lnTo>
                          <a:lnTo>
                            <a:pt x="662" y="430"/>
                          </a:lnTo>
                          <a:lnTo>
                            <a:pt x="660" y="487"/>
                          </a:lnTo>
                          <a:lnTo>
                            <a:pt x="653" y="525"/>
                          </a:lnTo>
                          <a:lnTo>
                            <a:pt x="644" y="561"/>
                          </a:lnTo>
                          <a:lnTo>
                            <a:pt x="631" y="598"/>
                          </a:lnTo>
                          <a:lnTo>
                            <a:pt x="615" y="633"/>
                          </a:lnTo>
                          <a:lnTo>
                            <a:pt x="595" y="666"/>
                          </a:lnTo>
                          <a:lnTo>
                            <a:pt x="572" y="697"/>
                          </a:lnTo>
                          <a:lnTo>
                            <a:pt x="547" y="728"/>
                          </a:lnTo>
                          <a:lnTo>
                            <a:pt x="518" y="756"/>
                          </a:lnTo>
                          <a:lnTo>
                            <a:pt x="517" y="722"/>
                          </a:lnTo>
                          <a:lnTo>
                            <a:pt x="514" y="688"/>
                          </a:lnTo>
                          <a:lnTo>
                            <a:pt x="507" y="656"/>
                          </a:lnTo>
                          <a:lnTo>
                            <a:pt x="496" y="625"/>
                          </a:lnTo>
                          <a:lnTo>
                            <a:pt x="483" y="595"/>
                          </a:lnTo>
                          <a:lnTo>
                            <a:pt x="464" y="567"/>
                          </a:lnTo>
                          <a:lnTo>
                            <a:pt x="441" y="543"/>
                          </a:lnTo>
                          <a:lnTo>
                            <a:pt x="412" y="521"/>
                          </a:lnTo>
                          <a:lnTo>
                            <a:pt x="398" y="513"/>
                          </a:lnTo>
                          <a:lnTo>
                            <a:pt x="386" y="506"/>
                          </a:lnTo>
                          <a:lnTo>
                            <a:pt x="373" y="500"/>
                          </a:lnTo>
                          <a:lnTo>
                            <a:pt x="359" y="495"/>
                          </a:lnTo>
                          <a:lnTo>
                            <a:pt x="347" y="491"/>
                          </a:lnTo>
                          <a:lnTo>
                            <a:pt x="334" y="487"/>
                          </a:lnTo>
                          <a:lnTo>
                            <a:pt x="320" y="484"/>
                          </a:lnTo>
                          <a:lnTo>
                            <a:pt x="306" y="482"/>
                          </a:lnTo>
                          <a:lnTo>
                            <a:pt x="292" y="481"/>
                          </a:lnTo>
                          <a:lnTo>
                            <a:pt x="277" y="480"/>
                          </a:lnTo>
                          <a:lnTo>
                            <a:pt x="263" y="480"/>
                          </a:lnTo>
                          <a:lnTo>
                            <a:pt x="248" y="481"/>
                          </a:lnTo>
                          <a:lnTo>
                            <a:pt x="231" y="481"/>
                          </a:lnTo>
                          <a:lnTo>
                            <a:pt x="215" y="483"/>
                          </a:lnTo>
                          <a:lnTo>
                            <a:pt x="198" y="484"/>
                          </a:lnTo>
                          <a:lnTo>
                            <a:pt x="180" y="487"/>
                          </a:lnTo>
                          <a:lnTo>
                            <a:pt x="159" y="491"/>
                          </a:lnTo>
                          <a:lnTo>
                            <a:pt x="139" y="497"/>
                          </a:lnTo>
                          <a:lnTo>
                            <a:pt x="120" y="506"/>
                          </a:lnTo>
                          <a:lnTo>
                            <a:pt x="100" y="518"/>
                          </a:lnTo>
                          <a:lnTo>
                            <a:pt x="82" y="530"/>
                          </a:lnTo>
                          <a:lnTo>
                            <a:pt x="64" y="544"/>
                          </a:lnTo>
                          <a:lnTo>
                            <a:pt x="47" y="558"/>
                          </a:lnTo>
                          <a:lnTo>
                            <a:pt x="31" y="573"/>
                          </a:lnTo>
                          <a:lnTo>
                            <a:pt x="9" y="511"/>
                          </a:lnTo>
                          <a:lnTo>
                            <a:pt x="0" y="449"/>
                          </a:lnTo>
                          <a:lnTo>
                            <a:pt x="2" y="386"/>
                          </a:lnTo>
                          <a:lnTo>
                            <a:pt x="14" y="324"/>
                          </a:lnTo>
                          <a:lnTo>
                            <a:pt x="34" y="264"/>
                          </a:lnTo>
                          <a:lnTo>
                            <a:pt x="62" y="208"/>
                          </a:lnTo>
                          <a:lnTo>
                            <a:pt x="95" y="155"/>
                          </a:lnTo>
                          <a:lnTo>
                            <a:pt x="134" y="105"/>
                          </a:lnTo>
                          <a:lnTo>
                            <a:pt x="145" y="94"/>
                          </a:lnTo>
                          <a:lnTo>
                            <a:pt x="158" y="82"/>
                          </a:lnTo>
                          <a:lnTo>
                            <a:pt x="170" y="71"/>
                          </a:lnTo>
                          <a:lnTo>
                            <a:pt x="183" y="59"/>
                          </a:lnTo>
                          <a:lnTo>
                            <a:pt x="197" y="48"/>
                          </a:lnTo>
                          <a:lnTo>
                            <a:pt x="211" y="36"/>
                          </a:lnTo>
                          <a:lnTo>
                            <a:pt x="225" y="27"/>
                          </a:lnTo>
                          <a:lnTo>
                            <a:pt x="238" y="18"/>
                          </a:lnTo>
                          <a:lnTo>
                            <a:pt x="252" y="11"/>
                          </a:lnTo>
                          <a:lnTo>
                            <a:pt x="267" y="5"/>
                          </a:lnTo>
                          <a:lnTo>
                            <a:pt x="282" y="2"/>
                          </a:lnTo>
                          <a:lnTo>
                            <a:pt x="297" y="0"/>
                          </a:lnTo>
                          <a:lnTo>
                            <a:pt x="312" y="3"/>
                          </a:lnTo>
                          <a:lnTo>
                            <a:pt x="328" y="7"/>
                          </a:lnTo>
                          <a:lnTo>
                            <a:pt x="343" y="15"/>
                          </a:lnTo>
                          <a:lnTo>
                            <a:pt x="359" y="27"/>
                          </a:lnTo>
                          <a:close/>
                        </a:path>
                      </a:pathLst>
                    </a:custGeom>
                    <a:solidFill>
                      <a:srgbClr val="FFFF7C"/>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3" name="Freeform 42">
                      <a:extLst>
                        <a:ext uri="{FF2B5EF4-FFF2-40B4-BE49-F238E27FC236}">
                          <a16:creationId xmlns:a16="http://schemas.microsoft.com/office/drawing/2014/main" id="{DE1F3733-65EE-4473-B7BB-68E7F74103D2}"/>
                        </a:ext>
                      </a:extLst>
                    </p:cNvPr>
                    <p:cNvSpPr>
                      <a:spLocks noChangeAspect="1"/>
                    </p:cNvSpPr>
                    <p:nvPr/>
                  </p:nvSpPr>
                  <p:spPr bwMode="auto">
                    <a:xfrm>
                      <a:off x="499" y="2445"/>
                      <a:ext cx="75" cy="153"/>
                    </a:xfrm>
                    <a:custGeom>
                      <a:avLst/>
                      <a:gdLst>
                        <a:gd name="T0" fmla="*/ 37 w 151"/>
                        <a:gd name="T1" fmla="*/ 5 h 304"/>
                        <a:gd name="T2" fmla="*/ 31 w 151"/>
                        <a:gd name="T3" fmla="*/ 12 h 304"/>
                        <a:gd name="T4" fmla="*/ 24 w 151"/>
                        <a:gd name="T5" fmla="*/ 21 h 304"/>
                        <a:gd name="T6" fmla="*/ 18 w 151"/>
                        <a:gd name="T7" fmla="*/ 29 h 304"/>
                        <a:gd name="T8" fmla="*/ 13 w 151"/>
                        <a:gd name="T9" fmla="*/ 37 h 304"/>
                        <a:gd name="T10" fmla="*/ 9 w 151"/>
                        <a:gd name="T11" fmla="*/ 46 h 304"/>
                        <a:gd name="T12" fmla="*/ 6 w 151"/>
                        <a:gd name="T13" fmla="*/ 55 h 304"/>
                        <a:gd name="T14" fmla="*/ 4 w 151"/>
                        <a:gd name="T15" fmla="*/ 65 h 304"/>
                        <a:gd name="T16" fmla="*/ 5 w 151"/>
                        <a:gd name="T17" fmla="*/ 75 h 304"/>
                        <a:gd name="T18" fmla="*/ 3 w 151"/>
                        <a:gd name="T19" fmla="*/ 77 h 304"/>
                        <a:gd name="T20" fmla="*/ 2 w 151"/>
                        <a:gd name="T21" fmla="*/ 77 h 304"/>
                        <a:gd name="T22" fmla="*/ 1 w 151"/>
                        <a:gd name="T23" fmla="*/ 76 h 304"/>
                        <a:gd name="T24" fmla="*/ 0 w 151"/>
                        <a:gd name="T25" fmla="*/ 74 h 304"/>
                        <a:gd name="T26" fmla="*/ 0 w 151"/>
                        <a:gd name="T27" fmla="*/ 63 h 304"/>
                        <a:gd name="T28" fmla="*/ 0 w 151"/>
                        <a:gd name="T29" fmla="*/ 53 h 304"/>
                        <a:gd name="T30" fmla="*/ 2 w 151"/>
                        <a:gd name="T31" fmla="*/ 42 h 304"/>
                        <a:gd name="T32" fmla="*/ 5 w 151"/>
                        <a:gd name="T33" fmla="*/ 31 h 304"/>
                        <a:gd name="T34" fmla="*/ 9 w 151"/>
                        <a:gd name="T35" fmla="*/ 22 h 304"/>
                        <a:gd name="T36" fmla="*/ 14 w 151"/>
                        <a:gd name="T37" fmla="*/ 13 h 304"/>
                        <a:gd name="T38" fmla="*/ 21 w 151"/>
                        <a:gd name="T39" fmla="*/ 6 h 304"/>
                        <a:gd name="T40" fmla="*/ 30 w 151"/>
                        <a:gd name="T41" fmla="*/ 0 h 304"/>
                        <a:gd name="T42" fmla="*/ 33 w 151"/>
                        <a:gd name="T43" fmla="*/ 1 h 304"/>
                        <a:gd name="T44" fmla="*/ 35 w 151"/>
                        <a:gd name="T45" fmla="*/ 2 h 304"/>
                        <a:gd name="T46" fmla="*/ 36 w 151"/>
                        <a:gd name="T47" fmla="*/ 3 h 304"/>
                        <a:gd name="T48" fmla="*/ 37 w 151"/>
                        <a:gd name="T49" fmla="*/ 5 h 30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1"/>
                        <a:gd name="T76" fmla="*/ 0 h 304"/>
                        <a:gd name="T77" fmla="*/ 151 w 151"/>
                        <a:gd name="T78" fmla="*/ 304 h 30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1" h="304">
                          <a:moveTo>
                            <a:pt x="151" y="18"/>
                          </a:moveTo>
                          <a:lnTo>
                            <a:pt x="125" y="48"/>
                          </a:lnTo>
                          <a:lnTo>
                            <a:pt x="99" y="81"/>
                          </a:lnTo>
                          <a:lnTo>
                            <a:pt x="75" y="113"/>
                          </a:lnTo>
                          <a:lnTo>
                            <a:pt x="53" y="146"/>
                          </a:lnTo>
                          <a:lnTo>
                            <a:pt x="36" y="181"/>
                          </a:lnTo>
                          <a:lnTo>
                            <a:pt x="24" y="219"/>
                          </a:lnTo>
                          <a:lnTo>
                            <a:pt x="19" y="258"/>
                          </a:lnTo>
                          <a:lnTo>
                            <a:pt x="22" y="299"/>
                          </a:lnTo>
                          <a:lnTo>
                            <a:pt x="15" y="304"/>
                          </a:lnTo>
                          <a:lnTo>
                            <a:pt x="9" y="304"/>
                          </a:lnTo>
                          <a:lnTo>
                            <a:pt x="5" y="301"/>
                          </a:lnTo>
                          <a:lnTo>
                            <a:pt x="0" y="295"/>
                          </a:lnTo>
                          <a:lnTo>
                            <a:pt x="0" y="251"/>
                          </a:lnTo>
                          <a:lnTo>
                            <a:pt x="3" y="208"/>
                          </a:lnTo>
                          <a:lnTo>
                            <a:pt x="8" y="166"/>
                          </a:lnTo>
                          <a:lnTo>
                            <a:pt x="20" y="124"/>
                          </a:lnTo>
                          <a:lnTo>
                            <a:pt x="36" y="86"/>
                          </a:lnTo>
                          <a:lnTo>
                            <a:pt x="58" y="52"/>
                          </a:lnTo>
                          <a:lnTo>
                            <a:pt x="87" y="23"/>
                          </a:lnTo>
                          <a:lnTo>
                            <a:pt x="123" y="0"/>
                          </a:lnTo>
                          <a:lnTo>
                            <a:pt x="132" y="2"/>
                          </a:lnTo>
                          <a:lnTo>
                            <a:pt x="140" y="5"/>
                          </a:lnTo>
                          <a:lnTo>
                            <a:pt x="146" y="9"/>
                          </a:lnTo>
                          <a:lnTo>
                            <a:pt x="151" y="18"/>
                          </a:lnTo>
                          <a:close/>
                        </a:path>
                      </a:pathLst>
                    </a:custGeom>
                    <a:solidFill>
                      <a:srgbClr val="7F26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4" name="Freeform 43">
                      <a:extLst>
                        <a:ext uri="{FF2B5EF4-FFF2-40B4-BE49-F238E27FC236}">
                          <a16:creationId xmlns:a16="http://schemas.microsoft.com/office/drawing/2014/main" id="{165D3288-DA4D-4A25-A33D-DFD4AEC4DA31}"/>
                        </a:ext>
                      </a:extLst>
                    </p:cNvPr>
                    <p:cNvSpPr>
                      <a:spLocks noChangeAspect="1"/>
                    </p:cNvSpPr>
                    <p:nvPr/>
                  </p:nvSpPr>
                  <p:spPr bwMode="auto">
                    <a:xfrm>
                      <a:off x="452" y="2649"/>
                      <a:ext cx="220" cy="200"/>
                    </a:xfrm>
                    <a:custGeom>
                      <a:avLst/>
                      <a:gdLst>
                        <a:gd name="T0" fmla="*/ 28 w 440"/>
                        <a:gd name="T1" fmla="*/ 8 h 398"/>
                        <a:gd name="T2" fmla="*/ 19 w 440"/>
                        <a:gd name="T3" fmla="*/ 24 h 398"/>
                        <a:gd name="T4" fmla="*/ 14 w 440"/>
                        <a:gd name="T5" fmla="*/ 42 h 398"/>
                        <a:gd name="T6" fmla="*/ 17 w 440"/>
                        <a:gd name="T7" fmla="*/ 56 h 398"/>
                        <a:gd name="T8" fmla="*/ 26 w 440"/>
                        <a:gd name="T9" fmla="*/ 68 h 398"/>
                        <a:gd name="T10" fmla="*/ 41 w 440"/>
                        <a:gd name="T11" fmla="*/ 76 h 398"/>
                        <a:gd name="T12" fmla="*/ 58 w 440"/>
                        <a:gd name="T13" fmla="*/ 78 h 398"/>
                        <a:gd name="T14" fmla="*/ 73 w 440"/>
                        <a:gd name="T15" fmla="*/ 73 h 398"/>
                        <a:gd name="T16" fmla="*/ 85 w 440"/>
                        <a:gd name="T17" fmla="*/ 62 h 398"/>
                        <a:gd name="T18" fmla="*/ 91 w 440"/>
                        <a:gd name="T19" fmla="*/ 48 h 398"/>
                        <a:gd name="T20" fmla="*/ 90 w 440"/>
                        <a:gd name="T21" fmla="*/ 34 h 398"/>
                        <a:gd name="T22" fmla="*/ 87 w 440"/>
                        <a:gd name="T23" fmla="*/ 29 h 398"/>
                        <a:gd name="T24" fmla="*/ 82 w 440"/>
                        <a:gd name="T25" fmla="*/ 24 h 398"/>
                        <a:gd name="T26" fmla="*/ 74 w 440"/>
                        <a:gd name="T27" fmla="*/ 21 h 398"/>
                        <a:gd name="T28" fmla="*/ 60 w 440"/>
                        <a:gd name="T29" fmla="*/ 21 h 398"/>
                        <a:gd name="T30" fmla="*/ 51 w 440"/>
                        <a:gd name="T31" fmla="*/ 27 h 398"/>
                        <a:gd name="T32" fmla="*/ 47 w 440"/>
                        <a:gd name="T33" fmla="*/ 41 h 398"/>
                        <a:gd name="T34" fmla="*/ 54 w 440"/>
                        <a:gd name="T35" fmla="*/ 50 h 398"/>
                        <a:gd name="T36" fmla="*/ 60 w 440"/>
                        <a:gd name="T37" fmla="*/ 51 h 398"/>
                        <a:gd name="T38" fmla="*/ 66 w 440"/>
                        <a:gd name="T39" fmla="*/ 48 h 398"/>
                        <a:gd name="T40" fmla="*/ 67 w 440"/>
                        <a:gd name="T41" fmla="*/ 41 h 398"/>
                        <a:gd name="T42" fmla="*/ 63 w 440"/>
                        <a:gd name="T43" fmla="*/ 39 h 398"/>
                        <a:gd name="T44" fmla="*/ 57 w 440"/>
                        <a:gd name="T45" fmla="*/ 44 h 398"/>
                        <a:gd name="T46" fmla="*/ 54 w 440"/>
                        <a:gd name="T47" fmla="*/ 38 h 398"/>
                        <a:gd name="T48" fmla="*/ 56 w 440"/>
                        <a:gd name="T49" fmla="*/ 33 h 398"/>
                        <a:gd name="T50" fmla="*/ 62 w 440"/>
                        <a:gd name="T51" fmla="*/ 30 h 398"/>
                        <a:gd name="T52" fmla="*/ 68 w 440"/>
                        <a:gd name="T53" fmla="*/ 29 h 398"/>
                        <a:gd name="T54" fmla="*/ 74 w 440"/>
                        <a:gd name="T55" fmla="*/ 31 h 398"/>
                        <a:gd name="T56" fmla="*/ 79 w 440"/>
                        <a:gd name="T57" fmla="*/ 35 h 398"/>
                        <a:gd name="T58" fmla="*/ 81 w 440"/>
                        <a:gd name="T59" fmla="*/ 44 h 398"/>
                        <a:gd name="T60" fmla="*/ 76 w 440"/>
                        <a:gd name="T61" fmla="*/ 56 h 398"/>
                        <a:gd name="T62" fmla="*/ 62 w 440"/>
                        <a:gd name="T63" fmla="*/ 65 h 398"/>
                        <a:gd name="T64" fmla="*/ 46 w 440"/>
                        <a:gd name="T65" fmla="*/ 66 h 398"/>
                        <a:gd name="T66" fmla="*/ 34 w 440"/>
                        <a:gd name="T67" fmla="*/ 60 h 398"/>
                        <a:gd name="T68" fmla="*/ 28 w 440"/>
                        <a:gd name="T69" fmla="*/ 49 h 398"/>
                        <a:gd name="T70" fmla="*/ 27 w 440"/>
                        <a:gd name="T71" fmla="*/ 37 h 398"/>
                        <a:gd name="T72" fmla="*/ 32 w 440"/>
                        <a:gd name="T73" fmla="*/ 23 h 398"/>
                        <a:gd name="T74" fmla="*/ 43 w 440"/>
                        <a:gd name="T75" fmla="*/ 10 h 398"/>
                        <a:gd name="T76" fmla="*/ 57 w 440"/>
                        <a:gd name="T77" fmla="*/ 4 h 398"/>
                        <a:gd name="T78" fmla="*/ 69 w 440"/>
                        <a:gd name="T79" fmla="*/ 4 h 398"/>
                        <a:gd name="T80" fmla="*/ 79 w 440"/>
                        <a:gd name="T81" fmla="*/ 7 h 398"/>
                        <a:gd name="T82" fmla="*/ 88 w 440"/>
                        <a:gd name="T83" fmla="*/ 12 h 398"/>
                        <a:gd name="T84" fmla="*/ 97 w 440"/>
                        <a:gd name="T85" fmla="*/ 19 h 398"/>
                        <a:gd name="T86" fmla="*/ 103 w 440"/>
                        <a:gd name="T87" fmla="*/ 29 h 398"/>
                        <a:gd name="T88" fmla="*/ 110 w 440"/>
                        <a:gd name="T89" fmla="*/ 53 h 398"/>
                        <a:gd name="T90" fmla="*/ 102 w 440"/>
                        <a:gd name="T91" fmla="*/ 77 h 398"/>
                        <a:gd name="T92" fmla="*/ 91 w 440"/>
                        <a:gd name="T93" fmla="*/ 88 h 398"/>
                        <a:gd name="T94" fmla="*/ 78 w 440"/>
                        <a:gd name="T95" fmla="*/ 96 h 398"/>
                        <a:gd name="T96" fmla="*/ 64 w 440"/>
                        <a:gd name="T97" fmla="*/ 100 h 398"/>
                        <a:gd name="T98" fmla="*/ 47 w 440"/>
                        <a:gd name="T99" fmla="*/ 100 h 398"/>
                        <a:gd name="T100" fmla="*/ 27 w 440"/>
                        <a:gd name="T101" fmla="*/ 96 h 398"/>
                        <a:gd name="T102" fmla="*/ 8 w 440"/>
                        <a:gd name="T103" fmla="*/ 82 h 398"/>
                        <a:gd name="T104" fmla="*/ 1 w 440"/>
                        <a:gd name="T105" fmla="*/ 63 h 398"/>
                        <a:gd name="T106" fmla="*/ 1 w 440"/>
                        <a:gd name="T107" fmla="*/ 41 h 398"/>
                        <a:gd name="T108" fmla="*/ 7 w 440"/>
                        <a:gd name="T109" fmla="*/ 22 h 398"/>
                        <a:gd name="T110" fmla="*/ 21 w 440"/>
                        <a:gd name="T111" fmla="*/ 8 h 398"/>
                        <a:gd name="T112" fmla="*/ 29 w 440"/>
                        <a:gd name="T113" fmla="*/ 3 h 398"/>
                        <a:gd name="T114" fmla="*/ 34 w 440"/>
                        <a:gd name="T115" fmla="*/ 1 h 398"/>
                        <a:gd name="T116" fmla="*/ 39 w 440"/>
                        <a:gd name="T117" fmla="*/ 0 h 39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40"/>
                        <a:gd name="T178" fmla="*/ 0 h 398"/>
                        <a:gd name="T179" fmla="*/ 440 w 440"/>
                        <a:gd name="T180" fmla="*/ 398 h 39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40" h="398">
                          <a:moveTo>
                            <a:pt x="154" y="0"/>
                          </a:moveTo>
                          <a:lnTo>
                            <a:pt x="131" y="15"/>
                          </a:lnTo>
                          <a:lnTo>
                            <a:pt x="112" y="32"/>
                          </a:lnTo>
                          <a:lnTo>
                            <a:pt x="97" y="52"/>
                          </a:lnTo>
                          <a:lnTo>
                            <a:pt x="84" y="72"/>
                          </a:lnTo>
                          <a:lnTo>
                            <a:pt x="74" y="95"/>
                          </a:lnTo>
                          <a:lnTo>
                            <a:pt x="66" y="118"/>
                          </a:lnTo>
                          <a:lnTo>
                            <a:pt x="60" y="144"/>
                          </a:lnTo>
                          <a:lnTo>
                            <a:pt x="55" y="168"/>
                          </a:lnTo>
                          <a:lnTo>
                            <a:pt x="56" y="188"/>
                          </a:lnTo>
                          <a:lnTo>
                            <a:pt x="61" y="206"/>
                          </a:lnTo>
                          <a:lnTo>
                            <a:pt x="68" y="223"/>
                          </a:lnTo>
                          <a:lnTo>
                            <a:pt x="77" y="241"/>
                          </a:lnTo>
                          <a:lnTo>
                            <a:pt x="89" y="255"/>
                          </a:lnTo>
                          <a:lnTo>
                            <a:pt x="101" y="270"/>
                          </a:lnTo>
                          <a:lnTo>
                            <a:pt x="116" y="283"/>
                          </a:lnTo>
                          <a:lnTo>
                            <a:pt x="132" y="295"/>
                          </a:lnTo>
                          <a:lnTo>
                            <a:pt x="161" y="302"/>
                          </a:lnTo>
                          <a:lnTo>
                            <a:pt x="187" y="306"/>
                          </a:lnTo>
                          <a:lnTo>
                            <a:pt x="211" y="308"/>
                          </a:lnTo>
                          <a:lnTo>
                            <a:pt x="233" y="308"/>
                          </a:lnTo>
                          <a:lnTo>
                            <a:pt x="253" y="305"/>
                          </a:lnTo>
                          <a:lnTo>
                            <a:pt x="273" y="298"/>
                          </a:lnTo>
                          <a:lnTo>
                            <a:pt x="291" y="288"/>
                          </a:lnTo>
                          <a:lnTo>
                            <a:pt x="310" y="274"/>
                          </a:lnTo>
                          <a:lnTo>
                            <a:pt x="326" y="260"/>
                          </a:lnTo>
                          <a:lnTo>
                            <a:pt x="339" y="245"/>
                          </a:lnTo>
                          <a:lnTo>
                            <a:pt x="349" y="228"/>
                          </a:lnTo>
                          <a:lnTo>
                            <a:pt x="357" y="211"/>
                          </a:lnTo>
                          <a:lnTo>
                            <a:pt x="362" y="192"/>
                          </a:lnTo>
                          <a:lnTo>
                            <a:pt x="364" y="174"/>
                          </a:lnTo>
                          <a:lnTo>
                            <a:pt x="363" y="154"/>
                          </a:lnTo>
                          <a:lnTo>
                            <a:pt x="359" y="135"/>
                          </a:lnTo>
                          <a:lnTo>
                            <a:pt x="356" y="126"/>
                          </a:lnTo>
                          <a:lnTo>
                            <a:pt x="352" y="120"/>
                          </a:lnTo>
                          <a:lnTo>
                            <a:pt x="347" y="113"/>
                          </a:lnTo>
                          <a:lnTo>
                            <a:pt x="341" y="106"/>
                          </a:lnTo>
                          <a:lnTo>
                            <a:pt x="334" y="99"/>
                          </a:lnTo>
                          <a:lnTo>
                            <a:pt x="326" y="93"/>
                          </a:lnTo>
                          <a:lnTo>
                            <a:pt x="319" y="88"/>
                          </a:lnTo>
                          <a:lnTo>
                            <a:pt x="312" y="84"/>
                          </a:lnTo>
                          <a:lnTo>
                            <a:pt x="295" y="83"/>
                          </a:lnTo>
                          <a:lnTo>
                            <a:pt x="278" y="82"/>
                          </a:lnTo>
                          <a:lnTo>
                            <a:pt x="260" y="82"/>
                          </a:lnTo>
                          <a:lnTo>
                            <a:pt x="243" y="84"/>
                          </a:lnTo>
                          <a:lnTo>
                            <a:pt x="227" y="88"/>
                          </a:lnTo>
                          <a:lnTo>
                            <a:pt x="213" y="97"/>
                          </a:lnTo>
                          <a:lnTo>
                            <a:pt x="201" y="108"/>
                          </a:lnTo>
                          <a:lnTo>
                            <a:pt x="192" y="124"/>
                          </a:lnTo>
                          <a:lnTo>
                            <a:pt x="189" y="144"/>
                          </a:lnTo>
                          <a:lnTo>
                            <a:pt x="188" y="161"/>
                          </a:lnTo>
                          <a:lnTo>
                            <a:pt x="192" y="178"/>
                          </a:lnTo>
                          <a:lnTo>
                            <a:pt x="204" y="192"/>
                          </a:lnTo>
                          <a:lnTo>
                            <a:pt x="214" y="197"/>
                          </a:lnTo>
                          <a:lnTo>
                            <a:pt x="223" y="199"/>
                          </a:lnTo>
                          <a:lnTo>
                            <a:pt x="233" y="200"/>
                          </a:lnTo>
                          <a:lnTo>
                            <a:pt x="241" y="200"/>
                          </a:lnTo>
                          <a:lnTo>
                            <a:pt x="248" y="199"/>
                          </a:lnTo>
                          <a:lnTo>
                            <a:pt x="254" y="196"/>
                          </a:lnTo>
                          <a:lnTo>
                            <a:pt x="261" y="192"/>
                          </a:lnTo>
                          <a:lnTo>
                            <a:pt x="269" y="186"/>
                          </a:lnTo>
                          <a:lnTo>
                            <a:pt x="269" y="174"/>
                          </a:lnTo>
                          <a:lnTo>
                            <a:pt x="267" y="161"/>
                          </a:lnTo>
                          <a:lnTo>
                            <a:pt x="263" y="150"/>
                          </a:lnTo>
                          <a:lnTo>
                            <a:pt x="254" y="139"/>
                          </a:lnTo>
                          <a:lnTo>
                            <a:pt x="253" y="155"/>
                          </a:lnTo>
                          <a:lnTo>
                            <a:pt x="249" y="167"/>
                          </a:lnTo>
                          <a:lnTo>
                            <a:pt x="241" y="174"/>
                          </a:lnTo>
                          <a:lnTo>
                            <a:pt x="228" y="175"/>
                          </a:lnTo>
                          <a:lnTo>
                            <a:pt x="221" y="168"/>
                          </a:lnTo>
                          <a:lnTo>
                            <a:pt x="218" y="160"/>
                          </a:lnTo>
                          <a:lnTo>
                            <a:pt x="216" y="150"/>
                          </a:lnTo>
                          <a:lnTo>
                            <a:pt x="216" y="139"/>
                          </a:lnTo>
                          <a:lnTo>
                            <a:pt x="221" y="133"/>
                          </a:lnTo>
                          <a:lnTo>
                            <a:pt x="227" y="130"/>
                          </a:lnTo>
                          <a:lnTo>
                            <a:pt x="234" y="125"/>
                          </a:lnTo>
                          <a:lnTo>
                            <a:pt x="241" y="122"/>
                          </a:lnTo>
                          <a:lnTo>
                            <a:pt x="249" y="120"/>
                          </a:lnTo>
                          <a:lnTo>
                            <a:pt x="256" y="117"/>
                          </a:lnTo>
                          <a:lnTo>
                            <a:pt x="264" y="116"/>
                          </a:lnTo>
                          <a:lnTo>
                            <a:pt x="272" y="115"/>
                          </a:lnTo>
                          <a:lnTo>
                            <a:pt x="280" y="116"/>
                          </a:lnTo>
                          <a:lnTo>
                            <a:pt x="288" y="118"/>
                          </a:lnTo>
                          <a:lnTo>
                            <a:pt x="296" y="122"/>
                          </a:lnTo>
                          <a:lnTo>
                            <a:pt x="304" y="126"/>
                          </a:lnTo>
                          <a:lnTo>
                            <a:pt x="311" y="132"/>
                          </a:lnTo>
                          <a:lnTo>
                            <a:pt x="316" y="139"/>
                          </a:lnTo>
                          <a:lnTo>
                            <a:pt x="320" y="147"/>
                          </a:lnTo>
                          <a:lnTo>
                            <a:pt x="321" y="155"/>
                          </a:lnTo>
                          <a:lnTo>
                            <a:pt x="322" y="176"/>
                          </a:lnTo>
                          <a:lnTo>
                            <a:pt x="319" y="193"/>
                          </a:lnTo>
                          <a:lnTo>
                            <a:pt x="311" y="209"/>
                          </a:lnTo>
                          <a:lnTo>
                            <a:pt x="303" y="223"/>
                          </a:lnTo>
                          <a:lnTo>
                            <a:pt x="286" y="239"/>
                          </a:lnTo>
                          <a:lnTo>
                            <a:pt x="267" y="252"/>
                          </a:lnTo>
                          <a:lnTo>
                            <a:pt x="248" y="259"/>
                          </a:lnTo>
                          <a:lnTo>
                            <a:pt x="227" y="264"/>
                          </a:lnTo>
                          <a:lnTo>
                            <a:pt x="205" y="265"/>
                          </a:lnTo>
                          <a:lnTo>
                            <a:pt x="184" y="261"/>
                          </a:lnTo>
                          <a:lnTo>
                            <a:pt x="165" y="257"/>
                          </a:lnTo>
                          <a:lnTo>
                            <a:pt x="146" y="249"/>
                          </a:lnTo>
                          <a:lnTo>
                            <a:pt x="134" y="237"/>
                          </a:lnTo>
                          <a:lnTo>
                            <a:pt x="123" y="223"/>
                          </a:lnTo>
                          <a:lnTo>
                            <a:pt x="115" y="209"/>
                          </a:lnTo>
                          <a:lnTo>
                            <a:pt x="109" y="194"/>
                          </a:lnTo>
                          <a:lnTo>
                            <a:pt x="106" y="178"/>
                          </a:lnTo>
                          <a:lnTo>
                            <a:pt x="104" y="162"/>
                          </a:lnTo>
                          <a:lnTo>
                            <a:pt x="105" y="145"/>
                          </a:lnTo>
                          <a:lnTo>
                            <a:pt x="108" y="128"/>
                          </a:lnTo>
                          <a:lnTo>
                            <a:pt x="116" y="109"/>
                          </a:lnTo>
                          <a:lnTo>
                            <a:pt x="128" y="91"/>
                          </a:lnTo>
                          <a:lnTo>
                            <a:pt x="140" y="72"/>
                          </a:lnTo>
                          <a:lnTo>
                            <a:pt x="154" y="55"/>
                          </a:lnTo>
                          <a:lnTo>
                            <a:pt x="170" y="39"/>
                          </a:lnTo>
                          <a:lnTo>
                            <a:pt x="189" y="26"/>
                          </a:lnTo>
                          <a:lnTo>
                            <a:pt x="207" y="18"/>
                          </a:lnTo>
                          <a:lnTo>
                            <a:pt x="228" y="14"/>
                          </a:lnTo>
                          <a:lnTo>
                            <a:pt x="243" y="14"/>
                          </a:lnTo>
                          <a:lnTo>
                            <a:pt x="258" y="15"/>
                          </a:lnTo>
                          <a:lnTo>
                            <a:pt x="273" y="16"/>
                          </a:lnTo>
                          <a:lnTo>
                            <a:pt x="287" y="18"/>
                          </a:lnTo>
                          <a:lnTo>
                            <a:pt x="301" y="23"/>
                          </a:lnTo>
                          <a:lnTo>
                            <a:pt x="314" y="26"/>
                          </a:lnTo>
                          <a:lnTo>
                            <a:pt x="327" y="32"/>
                          </a:lnTo>
                          <a:lnTo>
                            <a:pt x="340" y="39"/>
                          </a:lnTo>
                          <a:lnTo>
                            <a:pt x="351" y="46"/>
                          </a:lnTo>
                          <a:lnTo>
                            <a:pt x="364" y="55"/>
                          </a:lnTo>
                          <a:lnTo>
                            <a:pt x="374" y="64"/>
                          </a:lnTo>
                          <a:lnTo>
                            <a:pt x="385" y="75"/>
                          </a:lnTo>
                          <a:lnTo>
                            <a:pt x="395" y="86"/>
                          </a:lnTo>
                          <a:lnTo>
                            <a:pt x="404" y="99"/>
                          </a:lnTo>
                          <a:lnTo>
                            <a:pt x="412" y="113"/>
                          </a:lnTo>
                          <a:lnTo>
                            <a:pt x="420" y="128"/>
                          </a:lnTo>
                          <a:lnTo>
                            <a:pt x="434" y="167"/>
                          </a:lnTo>
                          <a:lnTo>
                            <a:pt x="440" y="208"/>
                          </a:lnTo>
                          <a:lnTo>
                            <a:pt x="435" y="250"/>
                          </a:lnTo>
                          <a:lnTo>
                            <a:pt x="420" y="290"/>
                          </a:lnTo>
                          <a:lnTo>
                            <a:pt x="407" y="307"/>
                          </a:lnTo>
                          <a:lnTo>
                            <a:pt x="392" y="323"/>
                          </a:lnTo>
                          <a:lnTo>
                            <a:pt x="377" y="337"/>
                          </a:lnTo>
                          <a:lnTo>
                            <a:pt x="362" y="350"/>
                          </a:lnTo>
                          <a:lnTo>
                            <a:pt x="347" y="361"/>
                          </a:lnTo>
                          <a:lnTo>
                            <a:pt x="329" y="372"/>
                          </a:lnTo>
                          <a:lnTo>
                            <a:pt x="312" y="380"/>
                          </a:lnTo>
                          <a:lnTo>
                            <a:pt x="295" y="387"/>
                          </a:lnTo>
                          <a:lnTo>
                            <a:pt x="275" y="391"/>
                          </a:lnTo>
                          <a:lnTo>
                            <a:pt x="256" y="396"/>
                          </a:lnTo>
                          <a:lnTo>
                            <a:pt x="234" y="397"/>
                          </a:lnTo>
                          <a:lnTo>
                            <a:pt x="211" y="398"/>
                          </a:lnTo>
                          <a:lnTo>
                            <a:pt x="187" y="396"/>
                          </a:lnTo>
                          <a:lnTo>
                            <a:pt x="161" y="394"/>
                          </a:lnTo>
                          <a:lnTo>
                            <a:pt x="134" y="389"/>
                          </a:lnTo>
                          <a:lnTo>
                            <a:pt x="105" y="382"/>
                          </a:lnTo>
                          <a:lnTo>
                            <a:pt x="75" y="366"/>
                          </a:lnTo>
                          <a:lnTo>
                            <a:pt x="51" y="348"/>
                          </a:lnTo>
                          <a:lnTo>
                            <a:pt x="32" y="326"/>
                          </a:lnTo>
                          <a:lnTo>
                            <a:pt x="18" y="303"/>
                          </a:lnTo>
                          <a:lnTo>
                            <a:pt x="9" y="277"/>
                          </a:lnTo>
                          <a:lnTo>
                            <a:pt x="3" y="250"/>
                          </a:lnTo>
                          <a:lnTo>
                            <a:pt x="0" y="222"/>
                          </a:lnTo>
                          <a:lnTo>
                            <a:pt x="0" y="192"/>
                          </a:lnTo>
                          <a:lnTo>
                            <a:pt x="1" y="164"/>
                          </a:lnTo>
                          <a:lnTo>
                            <a:pt x="7" y="138"/>
                          </a:lnTo>
                          <a:lnTo>
                            <a:pt x="16" y="113"/>
                          </a:lnTo>
                          <a:lnTo>
                            <a:pt x="28" y="88"/>
                          </a:lnTo>
                          <a:lnTo>
                            <a:pt x="43" y="67"/>
                          </a:lnTo>
                          <a:lnTo>
                            <a:pt x="61" y="47"/>
                          </a:lnTo>
                          <a:lnTo>
                            <a:pt x="82" y="30"/>
                          </a:lnTo>
                          <a:lnTo>
                            <a:pt x="105" y="16"/>
                          </a:lnTo>
                          <a:lnTo>
                            <a:pt x="110" y="14"/>
                          </a:lnTo>
                          <a:lnTo>
                            <a:pt x="116" y="11"/>
                          </a:lnTo>
                          <a:lnTo>
                            <a:pt x="123" y="9"/>
                          </a:lnTo>
                          <a:lnTo>
                            <a:pt x="129" y="6"/>
                          </a:lnTo>
                          <a:lnTo>
                            <a:pt x="135" y="4"/>
                          </a:lnTo>
                          <a:lnTo>
                            <a:pt x="142" y="2"/>
                          </a:lnTo>
                          <a:lnTo>
                            <a:pt x="147" y="1"/>
                          </a:lnTo>
                          <a:lnTo>
                            <a:pt x="154" y="0"/>
                          </a:lnTo>
                          <a:close/>
                        </a:path>
                      </a:pathLst>
                    </a:custGeom>
                    <a:solidFill>
                      <a:srgbClr val="FFFF7C"/>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5" name="Freeform 44">
                      <a:extLst>
                        <a:ext uri="{FF2B5EF4-FFF2-40B4-BE49-F238E27FC236}">
                          <a16:creationId xmlns:a16="http://schemas.microsoft.com/office/drawing/2014/main" id="{CE55656E-9928-4C34-81A4-D16BC4BA4134}"/>
                        </a:ext>
                      </a:extLst>
                    </p:cNvPr>
                    <p:cNvSpPr>
                      <a:spLocks noChangeAspect="1"/>
                    </p:cNvSpPr>
                    <p:nvPr/>
                  </p:nvSpPr>
                  <p:spPr bwMode="auto">
                    <a:xfrm>
                      <a:off x="808" y="2742"/>
                      <a:ext cx="234" cy="217"/>
                    </a:xfrm>
                    <a:custGeom>
                      <a:avLst/>
                      <a:gdLst>
                        <a:gd name="T0" fmla="*/ 117 w 468"/>
                        <a:gd name="T1" fmla="*/ 98 h 435"/>
                        <a:gd name="T2" fmla="*/ 115 w 468"/>
                        <a:gd name="T3" fmla="*/ 99 h 435"/>
                        <a:gd name="T4" fmla="*/ 113 w 468"/>
                        <a:gd name="T5" fmla="*/ 100 h 435"/>
                        <a:gd name="T6" fmla="*/ 112 w 468"/>
                        <a:gd name="T7" fmla="*/ 102 h 435"/>
                        <a:gd name="T8" fmla="*/ 110 w 468"/>
                        <a:gd name="T9" fmla="*/ 103 h 435"/>
                        <a:gd name="T10" fmla="*/ 109 w 468"/>
                        <a:gd name="T11" fmla="*/ 104 h 435"/>
                        <a:gd name="T12" fmla="*/ 108 w 468"/>
                        <a:gd name="T13" fmla="*/ 105 h 435"/>
                        <a:gd name="T14" fmla="*/ 107 w 468"/>
                        <a:gd name="T15" fmla="*/ 107 h 435"/>
                        <a:gd name="T16" fmla="*/ 107 w 468"/>
                        <a:gd name="T17" fmla="*/ 108 h 435"/>
                        <a:gd name="T18" fmla="*/ 27 w 468"/>
                        <a:gd name="T19" fmla="*/ 32 h 435"/>
                        <a:gd name="T20" fmla="*/ 27 w 468"/>
                        <a:gd name="T21" fmla="*/ 29 h 435"/>
                        <a:gd name="T22" fmla="*/ 26 w 468"/>
                        <a:gd name="T23" fmla="*/ 26 h 435"/>
                        <a:gd name="T24" fmla="*/ 25 w 468"/>
                        <a:gd name="T25" fmla="*/ 24 h 435"/>
                        <a:gd name="T26" fmla="*/ 23 w 468"/>
                        <a:gd name="T27" fmla="*/ 21 h 435"/>
                        <a:gd name="T28" fmla="*/ 21 w 468"/>
                        <a:gd name="T29" fmla="*/ 19 h 435"/>
                        <a:gd name="T30" fmla="*/ 19 w 468"/>
                        <a:gd name="T31" fmla="*/ 17 h 435"/>
                        <a:gd name="T32" fmla="*/ 17 w 468"/>
                        <a:gd name="T33" fmla="*/ 15 h 435"/>
                        <a:gd name="T34" fmla="*/ 14 w 468"/>
                        <a:gd name="T35" fmla="*/ 14 h 435"/>
                        <a:gd name="T36" fmla="*/ 12 w 468"/>
                        <a:gd name="T37" fmla="*/ 13 h 435"/>
                        <a:gd name="T38" fmla="*/ 10 w 468"/>
                        <a:gd name="T39" fmla="*/ 13 h 435"/>
                        <a:gd name="T40" fmla="*/ 7 w 468"/>
                        <a:gd name="T41" fmla="*/ 12 h 435"/>
                        <a:gd name="T42" fmla="*/ 5 w 468"/>
                        <a:gd name="T43" fmla="*/ 11 h 435"/>
                        <a:gd name="T44" fmla="*/ 3 w 468"/>
                        <a:gd name="T45" fmla="*/ 9 h 435"/>
                        <a:gd name="T46" fmla="*/ 2 w 468"/>
                        <a:gd name="T47" fmla="*/ 8 h 435"/>
                        <a:gd name="T48" fmla="*/ 1 w 468"/>
                        <a:gd name="T49" fmla="*/ 6 h 435"/>
                        <a:gd name="T50" fmla="*/ 0 w 468"/>
                        <a:gd name="T51" fmla="*/ 3 h 435"/>
                        <a:gd name="T52" fmla="*/ 2 w 468"/>
                        <a:gd name="T53" fmla="*/ 1 h 435"/>
                        <a:gd name="T54" fmla="*/ 4 w 468"/>
                        <a:gd name="T55" fmla="*/ 0 h 435"/>
                        <a:gd name="T56" fmla="*/ 7 w 468"/>
                        <a:gd name="T57" fmla="*/ 0 h 435"/>
                        <a:gd name="T58" fmla="*/ 9 w 468"/>
                        <a:gd name="T59" fmla="*/ 1 h 435"/>
                        <a:gd name="T60" fmla="*/ 11 w 468"/>
                        <a:gd name="T61" fmla="*/ 2 h 435"/>
                        <a:gd name="T62" fmla="*/ 13 w 468"/>
                        <a:gd name="T63" fmla="*/ 3 h 435"/>
                        <a:gd name="T64" fmla="*/ 14 w 468"/>
                        <a:gd name="T65" fmla="*/ 4 h 435"/>
                        <a:gd name="T66" fmla="*/ 14 w 468"/>
                        <a:gd name="T67" fmla="*/ 4 h 435"/>
                        <a:gd name="T68" fmla="*/ 15 w 468"/>
                        <a:gd name="T69" fmla="*/ 7 h 435"/>
                        <a:gd name="T70" fmla="*/ 17 w 468"/>
                        <a:gd name="T71" fmla="*/ 9 h 435"/>
                        <a:gd name="T72" fmla="*/ 19 w 468"/>
                        <a:gd name="T73" fmla="*/ 11 h 435"/>
                        <a:gd name="T74" fmla="*/ 21 w 468"/>
                        <a:gd name="T75" fmla="*/ 13 h 435"/>
                        <a:gd name="T76" fmla="*/ 23 w 468"/>
                        <a:gd name="T77" fmla="*/ 15 h 435"/>
                        <a:gd name="T78" fmla="*/ 25 w 468"/>
                        <a:gd name="T79" fmla="*/ 17 h 435"/>
                        <a:gd name="T80" fmla="*/ 27 w 468"/>
                        <a:gd name="T81" fmla="*/ 18 h 435"/>
                        <a:gd name="T82" fmla="*/ 29 w 468"/>
                        <a:gd name="T83" fmla="*/ 20 h 435"/>
                        <a:gd name="T84" fmla="*/ 117 w 468"/>
                        <a:gd name="T85" fmla="*/ 98 h 43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68"/>
                        <a:gd name="T130" fmla="*/ 0 h 435"/>
                        <a:gd name="T131" fmla="*/ 468 w 468"/>
                        <a:gd name="T132" fmla="*/ 435 h 43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68" h="435">
                          <a:moveTo>
                            <a:pt x="468" y="394"/>
                          </a:moveTo>
                          <a:lnTo>
                            <a:pt x="458" y="399"/>
                          </a:lnTo>
                          <a:lnTo>
                            <a:pt x="450" y="403"/>
                          </a:lnTo>
                          <a:lnTo>
                            <a:pt x="445" y="408"/>
                          </a:lnTo>
                          <a:lnTo>
                            <a:pt x="439" y="412"/>
                          </a:lnTo>
                          <a:lnTo>
                            <a:pt x="435" y="417"/>
                          </a:lnTo>
                          <a:lnTo>
                            <a:pt x="432" y="423"/>
                          </a:lnTo>
                          <a:lnTo>
                            <a:pt x="428" y="429"/>
                          </a:lnTo>
                          <a:lnTo>
                            <a:pt x="426" y="435"/>
                          </a:lnTo>
                          <a:lnTo>
                            <a:pt x="108" y="130"/>
                          </a:lnTo>
                          <a:lnTo>
                            <a:pt x="107" y="119"/>
                          </a:lnTo>
                          <a:lnTo>
                            <a:pt x="104" y="107"/>
                          </a:lnTo>
                          <a:lnTo>
                            <a:pt x="99" y="97"/>
                          </a:lnTo>
                          <a:lnTo>
                            <a:pt x="92" y="86"/>
                          </a:lnTo>
                          <a:lnTo>
                            <a:pt x="84" y="77"/>
                          </a:lnTo>
                          <a:lnTo>
                            <a:pt x="76" y="70"/>
                          </a:lnTo>
                          <a:lnTo>
                            <a:pt x="66" y="63"/>
                          </a:lnTo>
                          <a:lnTo>
                            <a:pt x="55" y="59"/>
                          </a:lnTo>
                          <a:lnTo>
                            <a:pt x="47" y="55"/>
                          </a:lnTo>
                          <a:lnTo>
                            <a:pt x="38" y="52"/>
                          </a:lnTo>
                          <a:lnTo>
                            <a:pt x="28" y="48"/>
                          </a:lnTo>
                          <a:lnTo>
                            <a:pt x="20" y="44"/>
                          </a:lnTo>
                          <a:lnTo>
                            <a:pt x="11" y="39"/>
                          </a:lnTo>
                          <a:lnTo>
                            <a:pt x="5" y="32"/>
                          </a:lnTo>
                          <a:lnTo>
                            <a:pt x="1" y="24"/>
                          </a:lnTo>
                          <a:lnTo>
                            <a:pt x="0" y="15"/>
                          </a:lnTo>
                          <a:lnTo>
                            <a:pt x="7" y="5"/>
                          </a:lnTo>
                          <a:lnTo>
                            <a:pt x="16" y="0"/>
                          </a:lnTo>
                          <a:lnTo>
                            <a:pt x="25" y="0"/>
                          </a:lnTo>
                          <a:lnTo>
                            <a:pt x="35" y="4"/>
                          </a:lnTo>
                          <a:lnTo>
                            <a:pt x="44" y="9"/>
                          </a:lnTo>
                          <a:lnTo>
                            <a:pt x="49" y="14"/>
                          </a:lnTo>
                          <a:lnTo>
                            <a:pt x="54" y="17"/>
                          </a:lnTo>
                          <a:lnTo>
                            <a:pt x="55" y="17"/>
                          </a:lnTo>
                          <a:lnTo>
                            <a:pt x="61" y="28"/>
                          </a:lnTo>
                          <a:lnTo>
                            <a:pt x="68" y="38"/>
                          </a:lnTo>
                          <a:lnTo>
                            <a:pt x="76" y="46"/>
                          </a:lnTo>
                          <a:lnTo>
                            <a:pt x="83" y="54"/>
                          </a:lnTo>
                          <a:lnTo>
                            <a:pt x="91" y="61"/>
                          </a:lnTo>
                          <a:lnTo>
                            <a:pt x="100" y="68"/>
                          </a:lnTo>
                          <a:lnTo>
                            <a:pt x="108" y="74"/>
                          </a:lnTo>
                          <a:lnTo>
                            <a:pt x="117" y="80"/>
                          </a:lnTo>
                          <a:lnTo>
                            <a:pt x="468" y="394"/>
                          </a:lnTo>
                          <a:close/>
                        </a:path>
                      </a:pathLst>
                    </a:custGeom>
                    <a:solidFill>
                      <a:srgbClr val="000000"/>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6" name="Freeform 45">
                      <a:extLst>
                        <a:ext uri="{FF2B5EF4-FFF2-40B4-BE49-F238E27FC236}">
                          <a16:creationId xmlns:a16="http://schemas.microsoft.com/office/drawing/2014/main" id="{437D8180-821C-47F3-9DF9-919E703302F2}"/>
                        </a:ext>
                      </a:extLst>
                    </p:cNvPr>
                    <p:cNvSpPr>
                      <a:spLocks noChangeAspect="1"/>
                    </p:cNvSpPr>
                    <p:nvPr/>
                  </p:nvSpPr>
                  <p:spPr bwMode="auto">
                    <a:xfrm>
                      <a:off x="868" y="2752"/>
                      <a:ext cx="123" cy="115"/>
                    </a:xfrm>
                    <a:custGeom>
                      <a:avLst/>
                      <a:gdLst>
                        <a:gd name="T0" fmla="*/ 62 w 245"/>
                        <a:gd name="T1" fmla="*/ 33 h 228"/>
                        <a:gd name="T2" fmla="*/ 61 w 245"/>
                        <a:gd name="T3" fmla="*/ 58 h 228"/>
                        <a:gd name="T4" fmla="*/ 56 w 245"/>
                        <a:gd name="T5" fmla="*/ 53 h 228"/>
                        <a:gd name="T6" fmla="*/ 51 w 245"/>
                        <a:gd name="T7" fmla="*/ 49 h 228"/>
                        <a:gd name="T8" fmla="*/ 45 w 245"/>
                        <a:gd name="T9" fmla="*/ 45 h 228"/>
                        <a:gd name="T10" fmla="*/ 40 w 245"/>
                        <a:gd name="T11" fmla="*/ 40 h 228"/>
                        <a:gd name="T12" fmla="*/ 35 w 245"/>
                        <a:gd name="T13" fmla="*/ 35 h 228"/>
                        <a:gd name="T14" fmla="*/ 31 w 245"/>
                        <a:gd name="T15" fmla="*/ 30 h 228"/>
                        <a:gd name="T16" fmla="*/ 29 w 245"/>
                        <a:gd name="T17" fmla="*/ 23 h 228"/>
                        <a:gd name="T18" fmla="*/ 29 w 245"/>
                        <a:gd name="T19" fmla="*/ 16 h 228"/>
                        <a:gd name="T20" fmla="*/ 28 w 245"/>
                        <a:gd name="T21" fmla="*/ 15 h 228"/>
                        <a:gd name="T22" fmla="*/ 26 w 245"/>
                        <a:gd name="T23" fmla="*/ 14 h 228"/>
                        <a:gd name="T24" fmla="*/ 24 w 245"/>
                        <a:gd name="T25" fmla="*/ 14 h 228"/>
                        <a:gd name="T26" fmla="*/ 21 w 245"/>
                        <a:gd name="T27" fmla="*/ 14 h 228"/>
                        <a:gd name="T28" fmla="*/ 18 w 245"/>
                        <a:gd name="T29" fmla="*/ 13 h 228"/>
                        <a:gd name="T30" fmla="*/ 14 w 245"/>
                        <a:gd name="T31" fmla="*/ 13 h 228"/>
                        <a:gd name="T32" fmla="*/ 11 w 245"/>
                        <a:gd name="T33" fmla="*/ 12 h 228"/>
                        <a:gd name="T34" fmla="*/ 8 w 245"/>
                        <a:gd name="T35" fmla="*/ 10 h 228"/>
                        <a:gd name="T36" fmla="*/ 5 w 245"/>
                        <a:gd name="T37" fmla="*/ 9 h 228"/>
                        <a:gd name="T38" fmla="*/ 3 w 245"/>
                        <a:gd name="T39" fmla="*/ 7 h 228"/>
                        <a:gd name="T40" fmla="*/ 1 w 245"/>
                        <a:gd name="T41" fmla="*/ 4 h 228"/>
                        <a:gd name="T42" fmla="*/ 0 w 245"/>
                        <a:gd name="T43" fmla="*/ 0 h 228"/>
                        <a:gd name="T44" fmla="*/ 29 w 245"/>
                        <a:gd name="T45" fmla="*/ 4 h 228"/>
                        <a:gd name="T46" fmla="*/ 62 w 245"/>
                        <a:gd name="T47" fmla="*/ 33 h 22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45"/>
                        <a:gd name="T73" fmla="*/ 0 h 228"/>
                        <a:gd name="T74" fmla="*/ 245 w 245"/>
                        <a:gd name="T75" fmla="*/ 228 h 22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45" h="228">
                          <a:moveTo>
                            <a:pt x="245" y="130"/>
                          </a:moveTo>
                          <a:lnTo>
                            <a:pt x="243" y="228"/>
                          </a:lnTo>
                          <a:lnTo>
                            <a:pt x="223" y="211"/>
                          </a:lnTo>
                          <a:lnTo>
                            <a:pt x="201" y="193"/>
                          </a:lnTo>
                          <a:lnTo>
                            <a:pt x="178" y="176"/>
                          </a:lnTo>
                          <a:lnTo>
                            <a:pt x="158" y="158"/>
                          </a:lnTo>
                          <a:lnTo>
                            <a:pt x="139" y="139"/>
                          </a:lnTo>
                          <a:lnTo>
                            <a:pt x="124" y="117"/>
                          </a:lnTo>
                          <a:lnTo>
                            <a:pt x="116" y="92"/>
                          </a:lnTo>
                          <a:lnTo>
                            <a:pt x="115" y="64"/>
                          </a:lnTo>
                          <a:lnTo>
                            <a:pt x="109" y="59"/>
                          </a:lnTo>
                          <a:lnTo>
                            <a:pt x="101" y="56"/>
                          </a:lnTo>
                          <a:lnTo>
                            <a:pt x="93" y="56"/>
                          </a:lnTo>
                          <a:lnTo>
                            <a:pt x="84" y="55"/>
                          </a:lnTo>
                          <a:lnTo>
                            <a:pt x="69" y="52"/>
                          </a:lnTo>
                          <a:lnTo>
                            <a:pt x="55" y="49"/>
                          </a:lnTo>
                          <a:lnTo>
                            <a:pt x="41" y="45"/>
                          </a:lnTo>
                          <a:lnTo>
                            <a:pt x="30" y="40"/>
                          </a:lnTo>
                          <a:lnTo>
                            <a:pt x="19" y="33"/>
                          </a:lnTo>
                          <a:lnTo>
                            <a:pt x="10" y="25"/>
                          </a:lnTo>
                          <a:lnTo>
                            <a:pt x="4" y="14"/>
                          </a:lnTo>
                          <a:lnTo>
                            <a:pt x="0" y="0"/>
                          </a:lnTo>
                          <a:lnTo>
                            <a:pt x="113" y="15"/>
                          </a:lnTo>
                          <a:lnTo>
                            <a:pt x="245" y="130"/>
                          </a:lnTo>
                          <a:close/>
                        </a:path>
                      </a:pathLst>
                    </a:custGeom>
                    <a:solidFill>
                      <a:srgbClr val="E5A599"/>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7" name="Freeform 46">
                      <a:extLst>
                        <a:ext uri="{FF2B5EF4-FFF2-40B4-BE49-F238E27FC236}">
                          <a16:creationId xmlns:a16="http://schemas.microsoft.com/office/drawing/2014/main" id="{BA9ABDCB-66F1-4CA4-8CDD-3226F55C453E}"/>
                        </a:ext>
                      </a:extLst>
                    </p:cNvPr>
                    <p:cNvSpPr>
                      <a:spLocks noChangeAspect="1"/>
                    </p:cNvSpPr>
                    <p:nvPr/>
                  </p:nvSpPr>
                  <p:spPr bwMode="auto">
                    <a:xfrm>
                      <a:off x="827" y="2788"/>
                      <a:ext cx="168" cy="184"/>
                    </a:xfrm>
                    <a:custGeom>
                      <a:avLst/>
                      <a:gdLst>
                        <a:gd name="T0" fmla="*/ 8 w 335"/>
                        <a:gd name="T1" fmla="*/ 4 h 370"/>
                        <a:gd name="T2" fmla="*/ 8 w 335"/>
                        <a:gd name="T3" fmla="*/ 13 h 370"/>
                        <a:gd name="T4" fmla="*/ 10 w 335"/>
                        <a:gd name="T5" fmla="*/ 22 h 370"/>
                        <a:gd name="T6" fmla="*/ 12 w 335"/>
                        <a:gd name="T7" fmla="*/ 30 h 370"/>
                        <a:gd name="T8" fmla="*/ 13 w 335"/>
                        <a:gd name="T9" fmla="*/ 38 h 370"/>
                        <a:gd name="T10" fmla="*/ 15 w 335"/>
                        <a:gd name="T11" fmla="*/ 39 h 370"/>
                        <a:gd name="T12" fmla="*/ 17 w 335"/>
                        <a:gd name="T13" fmla="*/ 38 h 370"/>
                        <a:gd name="T14" fmla="*/ 18 w 335"/>
                        <a:gd name="T15" fmla="*/ 38 h 370"/>
                        <a:gd name="T16" fmla="*/ 20 w 335"/>
                        <a:gd name="T17" fmla="*/ 38 h 370"/>
                        <a:gd name="T18" fmla="*/ 20 w 335"/>
                        <a:gd name="T19" fmla="*/ 37 h 370"/>
                        <a:gd name="T20" fmla="*/ 21 w 335"/>
                        <a:gd name="T21" fmla="*/ 36 h 370"/>
                        <a:gd name="T22" fmla="*/ 23 w 335"/>
                        <a:gd name="T23" fmla="*/ 35 h 370"/>
                        <a:gd name="T24" fmla="*/ 24 w 335"/>
                        <a:gd name="T25" fmla="*/ 35 h 370"/>
                        <a:gd name="T26" fmla="*/ 25 w 335"/>
                        <a:gd name="T27" fmla="*/ 34 h 370"/>
                        <a:gd name="T28" fmla="*/ 27 w 335"/>
                        <a:gd name="T29" fmla="*/ 34 h 370"/>
                        <a:gd name="T30" fmla="*/ 28 w 335"/>
                        <a:gd name="T31" fmla="*/ 33 h 370"/>
                        <a:gd name="T32" fmla="*/ 30 w 335"/>
                        <a:gd name="T33" fmla="*/ 33 h 370"/>
                        <a:gd name="T34" fmla="*/ 34 w 335"/>
                        <a:gd name="T35" fmla="*/ 35 h 370"/>
                        <a:gd name="T36" fmla="*/ 84 w 335"/>
                        <a:gd name="T37" fmla="*/ 82 h 370"/>
                        <a:gd name="T38" fmla="*/ 81 w 335"/>
                        <a:gd name="T39" fmla="*/ 83 h 370"/>
                        <a:gd name="T40" fmla="*/ 78 w 335"/>
                        <a:gd name="T41" fmla="*/ 84 h 370"/>
                        <a:gd name="T42" fmla="*/ 74 w 335"/>
                        <a:gd name="T43" fmla="*/ 85 h 370"/>
                        <a:gd name="T44" fmla="*/ 71 w 335"/>
                        <a:gd name="T45" fmla="*/ 86 h 370"/>
                        <a:gd name="T46" fmla="*/ 67 w 335"/>
                        <a:gd name="T47" fmla="*/ 87 h 370"/>
                        <a:gd name="T48" fmla="*/ 64 w 335"/>
                        <a:gd name="T49" fmla="*/ 88 h 370"/>
                        <a:gd name="T50" fmla="*/ 61 w 335"/>
                        <a:gd name="T51" fmla="*/ 90 h 370"/>
                        <a:gd name="T52" fmla="*/ 58 w 335"/>
                        <a:gd name="T53" fmla="*/ 92 h 370"/>
                        <a:gd name="T54" fmla="*/ 56 w 335"/>
                        <a:gd name="T55" fmla="*/ 88 h 370"/>
                        <a:gd name="T56" fmla="*/ 52 w 335"/>
                        <a:gd name="T57" fmla="*/ 84 h 370"/>
                        <a:gd name="T58" fmla="*/ 49 w 335"/>
                        <a:gd name="T59" fmla="*/ 79 h 370"/>
                        <a:gd name="T60" fmla="*/ 46 w 335"/>
                        <a:gd name="T61" fmla="*/ 75 h 370"/>
                        <a:gd name="T62" fmla="*/ 43 w 335"/>
                        <a:gd name="T63" fmla="*/ 72 h 370"/>
                        <a:gd name="T64" fmla="*/ 39 w 335"/>
                        <a:gd name="T65" fmla="*/ 68 h 370"/>
                        <a:gd name="T66" fmla="*/ 36 w 335"/>
                        <a:gd name="T67" fmla="*/ 64 h 370"/>
                        <a:gd name="T68" fmla="*/ 32 w 335"/>
                        <a:gd name="T69" fmla="*/ 60 h 370"/>
                        <a:gd name="T70" fmla="*/ 29 w 335"/>
                        <a:gd name="T71" fmla="*/ 56 h 370"/>
                        <a:gd name="T72" fmla="*/ 25 w 335"/>
                        <a:gd name="T73" fmla="*/ 53 h 370"/>
                        <a:gd name="T74" fmla="*/ 21 w 335"/>
                        <a:gd name="T75" fmla="*/ 50 h 370"/>
                        <a:gd name="T76" fmla="*/ 17 w 335"/>
                        <a:gd name="T77" fmla="*/ 46 h 370"/>
                        <a:gd name="T78" fmla="*/ 13 w 335"/>
                        <a:gd name="T79" fmla="*/ 43 h 370"/>
                        <a:gd name="T80" fmla="*/ 9 w 335"/>
                        <a:gd name="T81" fmla="*/ 40 h 370"/>
                        <a:gd name="T82" fmla="*/ 5 w 335"/>
                        <a:gd name="T83" fmla="*/ 37 h 370"/>
                        <a:gd name="T84" fmla="*/ 0 w 335"/>
                        <a:gd name="T85" fmla="*/ 35 h 370"/>
                        <a:gd name="T86" fmla="*/ 0 w 335"/>
                        <a:gd name="T87" fmla="*/ 0 h 370"/>
                        <a:gd name="T88" fmla="*/ 2 w 335"/>
                        <a:gd name="T89" fmla="*/ 1 h 370"/>
                        <a:gd name="T90" fmla="*/ 5 w 335"/>
                        <a:gd name="T91" fmla="*/ 1 h 370"/>
                        <a:gd name="T92" fmla="*/ 7 w 335"/>
                        <a:gd name="T93" fmla="*/ 3 h 370"/>
                        <a:gd name="T94" fmla="*/ 8 w 335"/>
                        <a:gd name="T95" fmla="*/ 4 h 37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335"/>
                        <a:gd name="T145" fmla="*/ 0 h 370"/>
                        <a:gd name="T146" fmla="*/ 335 w 335"/>
                        <a:gd name="T147" fmla="*/ 370 h 37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335" h="370">
                          <a:moveTo>
                            <a:pt x="31" y="19"/>
                          </a:moveTo>
                          <a:lnTo>
                            <a:pt x="32" y="54"/>
                          </a:lnTo>
                          <a:lnTo>
                            <a:pt x="38" y="88"/>
                          </a:lnTo>
                          <a:lnTo>
                            <a:pt x="45" y="120"/>
                          </a:lnTo>
                          <a:lnTo>
                            <a:pt x="52" y="153"/>
                          </a:lnTo>
                          <a:lnTo>
                            <a:pt x="59" y="156"/>
                          </a:lnTo>
                          <a:lnTo>
                            <a:pt x="65" y="155"/>
                          </a:lnTo>
                          <a:lnTo>
                            <a:pt x="72" y="153"/>
                          </a:lnTo>
                          <a:lnTo>
                            <a:pt x="78" y="153"/>
                          </a:lnTo>
                          <a:lnTo>
                            <a:pt x="80" y="149"/>
                          </a:lnTo>
                          <a:lnTo>
                            <a:pt x="84" y="145"/>
                          </a:lnTo>
                          <a:lnTo>
                            <a:pt x="89" y="143"/>
                          </a:lnTo>
                          <a:lnTo>
                            <a:pt x="94" y="140"/>
                          </a:lnTo>
                          <a:lnTo>
                            <a:pt x="100" y="138"/>
                          </a:lnTo>
                          <a:lnTo>
                            <a:pt x="106" y="136"/>
                          </a:lnTo>
                          <a:lnTo>
                            <a:pt x="112" y="135"/>
                          </a:lnTo>
                          <a:lnTo>
                            <a:pt x="117" y="134"/>
                          </a:lnTo>
                          <a:lnTo>
                            <a:pt x="136" y="140"/>
                          </a:lnTo>
                          <a:lnTo>
                            <a:pt x="335" y="329"/>
                          </a:lnTo>
                          <a:lnTo>
                            <a:pt x="322" y="334"/>
                          </a:lnTo>
                          <a:lnTo>
                            <a:pt x="310" y="339"/>
                          </a:lnTo>
                          <a:lnTo>
                            <a:pt x="296" y="342"/>
                          </a:lnTo>
                          <a:lnTo>
                            <a:pt x="282" y="346"/>
                          </a:lnTo>
                          <a:lnTo>
                            <a:pt x="268" y="349"/>
                          </a:lnTo>
                          <a:lnTo>
                            <a:pt x="256" y="354"/>
                          </a:lnTo>
                          <a:lnTo>
                            <a:pt x="244" y="361"/>
                          </a:lnTo>
                          <a:lnTo>
                            <a:pt x="232" y="370"/>
                          </a:lnTo>
                          <a:lnTo>
                            <a:pt x="221" y="354"/>
                          </a:lnTo>
                          <a:lnTo>
                            <a:pt x="208" y="337"/>
                          </a:lnTo>
                          <a:lnTo>
                            <a:pt x="196" y="320"/>
                          </a:lnTo>
                          <a:lnTo>
                            <a:pt x="183" y="304"/>
                          </a:lnTo>
                          <a:lnTo>
                            <a:pt x="169" y="289"/>
                          </a:lnTo>
                          <a:lnTo>
                            <a:pt x="155" y="273"/>
                          </a:lnTo>
                          <a:lnTo>
                            <a:pt x="141" y="258"/>
                          </a:lnTo>
                          <a:lnTo>
                            <a:pt x="127" y="243"/>
                          </a:lnTo>
                          <a:lnTo>
                            <a:pt x="113" y="228"/>
                          </a:lnTo>
                          <a:lnTo>
                            <a:pt x="97" y="214"/>
                          </a:lnTo>
                          <a:lnTo>
                            <a:pt x="82" y="201"/>
                          </a:lnTo>
                          <a:lnTo>
                            <a:pt x="65" y="188"/>
                          </a:lnTo>
                          <a:lnTo>
                            <a:pt x="49" y="174"/>
                          </a:lnTo>
                          <a:lnTo>
                            <a:pt x="33" y="163"/>
                          </a:lnTo>
                          <a:lnTo>
                            <a:pt x="17" y="151"/>
                          </a:lnTo>
                          <a:lnTo>
                            <a:pt x="0" y="140"/>
                          </a:lnTo>
                          <a:lnTo>
                            <a:pt x="0" y="0"/>
                          </a:lnTo>
                          <a:lnTo>
                            <a:pt x="8" y="5"/>
                          </a:lnTo>
                          <a:lnTo>
                            <a:pt x="17" y="7"/>
                          </a:lnTo>
                          <a:lnTo>
                            <a:pt x="25" y="12"/>
                          </a:lnTo>
                          <a:lnTo>
                            <a:pt x="31" y="19"/>
                          </a:lnTo>
                          <a:close/>
                        </a:path>
                      </a:pathLst>
                    </a:custGeom>
                    <a:solidFill>
                      <a:srgbClr val="E5A599"/>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8" name="Freeform 47">
                      <a:extLst>
                        <a:ext uri="{FF2B5EF4-FFF2-40B4-BE49-F238E27FC236}">
                          <a16:creationId xmlns:a16="http://schemas.microsoft.com/office/drawing/2014/main" id="{C4059BC0-4828-44B3-BA1D-C2640CF95D55}"/>
                        </a:ext>
                      </a:extLst>
                    </p:cNvPr>
                    <p:cNvSpPr>
                      <a:spLocks noChangeAspect="1"/>
                    </p:cNvSpPr>
                    <p:nvPr/>
                  </p:nvSpPr>
                  <p:spPr bwMode="auto">
                    <a:xfrm>
                      <a:off x="962" y="2978"/>
                      <a:ext cx="172" cy="251"/>
                    </a:xfrm>
                    <a:custGeom>
                      <a:avLst/>
                      <a:gdLst>
                        <a:gd name="T0" fmla="*/ 86 w 345"/>
                        <a:gd name="T1" fmla="*/ 125 h 501"/>
                        <a:gd name="T2" fmla="*/ 33 w 345"/>
                        <a:gd name="T3" fmla="*/ 126 h 501"/>
                        <a:gd name="T4" fmla="*/ 33 w 345"/>
                        <a:gd name="T5" fmla="*/ 120 h 501"/>
                        <a:gd name="T6" fmla="*/ 32 w 345"/>
                        <a:gd name="T7" fmla="*/ 114 h 501"/>
                        <a:gd name="T8" fmla="*/ 31 w 345"/>
                        <a:gd name="T9" fmla="*/ 108 h 501"/>
                        <a:gd name="T10" fmla="*/ 30 w 345"/>
                        <a:gd name="T11" fmla="*/ 102 h 501"/>
                        <a:gd name="T12" fmla="*/ 29 w 345"/>
                        <a:gd name="T13" fmla="*/ 97 h 501"/>
                        <a:gd name="T14" fmla="*/ 27 w 345"/>
                        <a:gd name="T15" fmla="*/ 91 h 501"/>
                        <a:gd name="T16" fmla="*/ 26 w 345"/>
                        <a:gd name="T17" fmla="*/ 85 h 501"/>
                        <a:gd name="T18" fmla="*/ 24 w 345"/>
                        <a:gd name="T19" fmla="*/ 80 h 501"/>
                        <a:gd name="T20" fmla="*/ 8 w 345"/>
                        <a:gd name="T21" fmla="*/ 31 h 501"/>
                        <a:gd name="T22" fmla="*/ 7 w 345"/>
                        <a:gd name="T23" fmla="*/ 29 h 501"/>
                        <a:gd name="T24" fmla="*/ 6 w 345"/>
                        <a:gd name="T25" fmla="*/ 26 h 501"/>
                        <a:gd name="T26" fmla="*/ 5 w 345"/>
                        <a:gd name="T27" fmla="*/ 24 h 501"/>
                        <a:gd name="T28" fmla="*/ 4 w 345"/>
                        <a:gd name="T29" fmla="*/ 22 h 501"/>
                        <a:gd name="T30" fmla="*/ 3 w 345"/>
                        <a:gd name="T31" fmla="*/ 19 h 501"/>
                        <a:gd name="T32" fmla="*/ 2 w 345"/>
                        <a:gd name="T33" fmla="*/ 17 h 501"/>
                        <a:gd name="T34" fmla="*/ 1 w 345"/>
                        <a:gd name="T35" fmla="*/ 14 h 501"/>
                        <a:gd name="T36" fmla="*/ 0 w 345"/>
                        <a:gd name="T37" fmla="*/ 12 h 501"/>
                        <a:gd name="T38" fmla="*/ 2 w 345"/>
                        <a:gd name="T39" fmla="*/ 10 h 501"/>
                        <a:gd name="T40" fmla="*/ 5 w 345"/>
                        <a:gd name="T41" fmla="*/ 8 h 501"/>
                        <a:gd name="T42" fmla="*/ 7 w 345"/>
                        <a:gd name="T43" fmla="*/ 6 h 501"/>
                        <a:gd name="T44" fmla="*/ 10 w 345"/>
                        <a:gd name="T45" fmla="*/ 5 h 501"/>
                        <a:gd name="T46" fmla="*/ 13 w 345"/>
                        <a:gd name="T47" fmla="*/ 4 h 501"/>
                        <a:gd name="T48" fmla="*/ 16 w 345"/>
                        <a:gd name="T49" fmla="*/ 3 h 501"/>
                        <a:gd name="T50" fmla="*/ 19 w 345"/>
                        <a:gd name="T51" fmla="*/ 1 h 501"/>
                        <a:gd name="T52" fmla="*/ 22 w 345"/>
                        <a:gd name="T53" fmla="*/ 0 h 501"/>
                        <a:gd name="T54" fmla="*/ 25 w 345"/>
                        <a:gd name="T55" fmla="*/ 4 h 501"/>
                        <a:gd name="T56" fmla="*/ 14 w 345"/>
                        <a:gd name="T57" fmla="*/ 21 h 501"/>
                        <a:gd name="T58" fmla="*/ 33 w 345"/>
                        <a:gd name="T59" fmla="*/ 14 h 501"/>
                        <a:gd name="T60" fmla="*/ 37 w 345"/>
                        <a:gd name="T61" fmla="*/ 16 h 501"/>
                        <a:gd name="T62" fmla="*/ 39 w 345"/>
                        <a:gd name="T63" fmla="*/ 18 h 501"/>
                        <a:gd name="T64" fmla="*/ 41 w 345"/>
                        <a:gd name="T65" fmla="*/ 21 h 501"/>
                        <a:gd name="T66" fmla="*/ 41 w 345"/>
                        <a:gd name="T67" fmla="*/ 22 h 501"/>
                        <a:gd name="T68" fmla="*/ 23 w 345"/>
                        <a:gd name="T69" fmla="*/ 33 h 501"/>
                        <a:gd name="T70" fmla="*/ 46 w 345"/>
                        <a:gd name="T71" fmla="*/ 33 h 501"/>
                        <a:gd name="T72" fmla="*/ 49 w 345"/>
                        <a:gd name="T73" fmla="*/ 34 h 501"/>
                        <a:gd name="T74" fmla="*/ 51 w 345"/>
                        <a:gd name="T75" fmla="*/ 35 h 501"/>
                        <a:gd name="T76" fmla="*/ 52 w 345"/>
                        <a:gd name="T77" fmla="*/ 37 h 501"/>
                        <a:gd name="T78" fmla="*/ 54 w 345"/>
                        <a:gd name="T79" fmla="*/ 39 h 501"/>
                        <a:gd name="T80" fmla="*/ 33 w 345"/>
                        <a:gd name="T81" fmla="*/ 48 h 501"/>
                        <a:gd name="T82" fmla="*/ 59 w 345"/>
                        <a:gd name="T83" fmla="*/ 49 h 501"/>
                        <a:gd name="T84" fmla="*/ 62 w 345"/>
                        <a:gd name="T85" fmla="*/ 52 h 501"/>
                        <a:gd name="T86" fmla="*/ 63 w 345"/>
                        <a:gd name="T87" fmla="*/ 53 h 501"/>
                        <a:gd name="T88" fmla="*/ 64 w 345"/>
                        <a:gd name="T89" fmla="*/ 56 h 501"/>
                        <a:gd name="T90" fmla="*/ 65 w 345"/>
                        <a:gd name="T91" fmla="*/ 60 h 501"/>
                        <a:gd name="T92" fmla="*/ 46 w 345"/>
                        <a:gd name="T93" fmla="*/ 71 h 501"/>
                        <a:gd name="T94" fmla="*/ 73 w 345"/>
                        <a:gd name="T95" fmla="*/ 71 h 501"/>
                        <a:gd name="T96" fmla="*/ 74 w 345"/>
                        <a:gd name="T97" fmla="*/ 74 h 501"/>
                        <a:gd name="T98" fmla="*/ 76 w 345"/>
                        <a:gd name="T99" fmla="*/ 77 h 501"/>
                        <a:gd name="T100" fmla="*/ 77 w 345"/>
                        <a:gd name="T101" fmla="*/ 81 h 501"/>
                        <a:gd name="T102" fmla="*/ 77 w 345"/>
                        <a:gd name="T103" fmla="*/ 84 h 501"/>
                        <a:gd name="T104" fmla="*/ 53 w 345"/>
                        <a:gd name="T105" fmla="*/ 91 h 501"/>
                        <a:gd name="T106" fmla="*/ 82 w 345"/>
                        <a:gd name="T107" fmla="*/ 97 h 501"/>
                        <a:gd name="T108" fmla="*/ 82 w 345"/>
                        <a:gd name="T109" fmla="*/ 100 h 501"/>
                        <a:gd name="T110" fmla="*/ 83 w 345"/>
                        <a:gd name="T111" fmla="*/ 102 h 501"/>
                        <a:gd name="T112" fmla="*/ 84 w 345"/>
                        <a:gd name="T113" fmla="*/ 105 h 501"/>
                        <a:gd name="T114" fmla="*/ 84 w 345"/>
                        <a:gd name="T115" fmla="*/ 107 h 501"/>
                        <a:gd name="T116" fmla="*/ 59 w 345"/>
                        <a:gd name="T117" fmla="*/ 113 h 501"/>
                        <a:gd name="T118" fmla="*/ 86 w 345"/>
                        <a:gd name="T119" fmla="*/ 125 h 50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45"/>
                        <a:gd name="T181" fmla="*/ 0 h 501"/>
                        <a:gd name="T182" fmla="*/ 345 w 345"/>
                        <a:gd name="T183" fmla="*/ 501 h 50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45" h="501">
                          <a:moveTo>
                            <a:pt x="345" y="499"/>
                          </a:moveTo>
                          <a:lnTo>
                            <a:pt x="135" y="501"/>
                          </a:lnTo>
                          <a:lnTo>
                            <a:pt x="132" y="478"/>
                          </a:lnTo>
                          <a:lnTo>
                            <a:pt x="128" y="455"/>
                          </a:lnTo>
                          <a:lnTo>
                            <a:pt x="125" y="431"/>
                          </a:lnTo>
                          <a:lnTo>
                            <a:pt x="121" y="408"/>
                          </a:lnTo>
                          <a:lnTo>
                            <a:pt x="117" y="385"/>
                          </a:lnTo>
                          <a:lnTo>
                            <a:pt x="111" y="364"/>
                          </a:lnTo>
                          <a:lnTo>
                            <a:pt x="105" y="340"/>
                          </a:lnTo>
                          <a:lnTo>
                            <a:pt x="99" y="319"/>
                          </a:lnTo>
                          <a:lnTo>
                            <a:pt x="35" y="122"/>
                          </a:lnTo>
                          <a:lnTo>
                            <a:pt x="31" y="114"/>
                          </a:lnTo>
                          <a:lnTo>
                            <a:pt x="27" y="104"/>
                          </a:lnTo>
                          <a:lnTo>
                            <a:pt x="23" y="95"/>
                          </a:lnTo>
                          <a:lnTo>
                            <a:pt x="19" y="85"/>
                          </a:lnTo>
                          <a:lnTo>
                            <a:pt x="14" y="76"/>
                          </a:lnTo>
                          <a:lnTo>
                            <a:pt x="10" y="65"/>
                          </a:lnTo>
                          <a:lnTo>
                            <a:pt x="5" y="56"/>
                          </a:lnTo>
                          <a:lnTo>
                            <a:pt x="0" y="47"/>
                          </a:lnTo>
                          <a:lnTo>
                            <a:pt x="10" y="38"/>
                          </a:lnTo>
                          <a:lnTo>
                            <a:pt x="20" y="31"/>
                          </a:lnTo>
                          <a:lnTo>
                            <a:pt x="31" y="24"/>
                          </a:lnTo>
                          <a:lnTo>
                            <a:pt x="42" y="18"/>
                          </a:lnTo>
                          <a:lnTo>
                            <a:pt x="53" y="13"/>
                          </a:lnTo>
                          <a:lnTo>
                            <a:pt x="65" y="9"/>
                          </a:lnTo>
                          <a:lnTo>
                            <a:pt x="76" y="4"/>
                          </a:lnTo>
                          <a:lnTo>
                            <a:pt x="88" y="0"/>
                          </a:lnTo>
                          <a:lnTo>
                            <a:pt x="103" y="16"/>
                          </a:lnTo>
                          <a:lnTo>
                            <a:pt x="59" y="84"/>
                          </a:lnTo>
                          <a:lnTo>
                            <a:pt x="134" y="55"/>
                          </a:lnTo>
                          <a:lnTo>
                            <a:pt x="149" y="61"/>
                          </a:lnTo>
                          <a:lnTo>
                            <a:pt x="158" y="71"/>
                          </a:lnTo>
                          <a:lnTo>
                            <a:pt x="164" y="81"/>
                          </a:lnTo>
                          <a:lnTo>
                            <a:pt x="165" y="86"/>
                          </a:lnTo>
                          <a:lnTo>
                            <a:pt x="93" y="130"/>
                          </a:lnTo>
                          <a:lnTo>
                            <a:pt x="186" y="130"/>
                          </a:lnTo>
                          <a:lnTo>
                            <a:pt x="196" y="133"/>
                          </a:lnTo>
                          <a:lnTo>
                            <a:pt x="204" y="138"/>
                          </a:lnTo>
                          <a:lnTo>
                            <a:pt x="210" y="146"/>
                          </a:lnTo>
                          <a:lnTo>
                            <a:pt x="217" y="155"/>
                          </a:lnTo>
                          <a:lnTo>
                            <a:pt x="134" y="190"/>
                          </a:lnTo>
                          <a:lnTo>
                            <a:pt x="238" y="196"/>
                          </a:lnTo>
                          <a:lnTo>
                            <a:pt x="249" y="205"/>
                          </a:lnTo>
                          <a:lnTo>
                            <a:pt x="255" y="211"/>
                          </a:lnTo>
                          <a:lnTo>
                            <a:pt x="258" y="222"/>
                          </a:lnTo>
                          <a:lnTo>
                            <a:pt x="263" y="238"/>
                          </a:lnTo>
                          <a:lnTo>
                            <a:pt x="184" y="283"/>
                          </a:lnTo>
                          <a:lnTo>
                            <a:pt x="292" y="283"/>
                          </a:lnTo>
                          <a:lnTo>
                            <a:pt x="298" y="296"/>
                          </a:lnTo>
                          <a:lnTo>
                            <a:pt x="304" y="307"/>
                          </a:lnTo>
                          <a:lnTo>
                            <a:pt x="309" y="321"/>
                          </a:lnTo>
                          <a:lnTo>
                            <a:pt x="310" y="335"/>
                          </a:lnTo>
                          <a:lnTo>
                            <a:pt x="215" y="362"/>
                          </a:lnTo>
                          <a:lnTo>
                            <a:pt x="330" y="388"/>
                          </a:lnTo>
                          <a:lnTo>
                            <a:pt x="331" y="398"/>
                          </a:lnTo>
                          <a:lnTo>
                            <a:pt x="334" y="407"/>
                          </a:lnTo>
                          <a:lnTo>
                            <a:pt x="338" y="417"/>
                          </a:lnTo>
                          <a:lnTo>
                            <a:pt x="339" y="427"/>
                          </a:lnTo>
                          <a:lnTo>
                            <a:pt x="239" y="449"/>
                          </a:lnTo>
                          <a:lnTo>
                            <a:pt x="345" y="499"/>
                          </a:lnTo>
                          <a:close/>
                        </a:path>
                      </a:pathLst>
                    </a:custGeom>
                    <a:solidFill>
                      <a:srgbClr val="00FF72"/>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49" name="Freeform 48">
                      <a:extLst>
                        <a:ext uri="{FF2B5EF4-FFF2-40B4-BE49-F238E27FC236}">
                          <a16:creationId xmlns:a16="http://schemas.microsoft.com/office/drawing/2014/main" id="{CA261CE5-41C7-4747-B115-D7A12837F4C3}"/>
                        </a:ext>
                      </a:extLst>
                    </p:cNvPr>
                    <p:cNvSpPr>
                      <a:spLocks noChangeAspect="1"/>
                    </p:cNvSpPr>
                    <p:nvPr/>
                  </p:nvSpPr>
                  <p:spPr bwMode="auto">
                    <a:xfrm>
                      <a:off x="914" y="2445"/>
                      <a:ext cx="72" cy="49"/>
                    </a:xfrm>
                    <a:custGeom>
                      <a:avLst/>
                      <a:gdLst>
                        <a:gd name="T0" fmla="*/ 25 w 144"/>
                        <a:gd name="T1" fmla="*/ 17 h 98"/>
                        <a:gd name="T2" fmla="*/ 30 w 144"/>
                        <a:gd name="T3" fmla="*/ 13 h 98"/>
                        <a:gd name="T4" fmla="*/ 31 w 144"/>
                        <a:gd name="T5" fmla="*/ 10 h 98"/>
                        <a:gd name="T6" fmla="*/ 31 w 144"/>
                        <a:gd name="T7" fmla="*/ 6 h 98"/>
                        <a:gd name="T8" fmla="*/ 29 w 144"/>
                        <a:gd name="T9" fmla="*/ 6 h 98"/>
                        <a:gd name="T10" fmla="*/ 27 w 144"/>
                        <a:gd name="T11" fmla="*/ 6 h 98"/>
                        <a:gd name="T12" fmla="*/ 27 w 144"/>
                        <a:gd name="T13" fmla="*/ 7 h 98"/>
                        <a:gd name="T14" fmla="*/ 28 w 144"/>
                        <a:gd name="T15" fmla="*/ 10 h 98"/>
                        <a:gd name="T16" fmla="*/ 26 w 144"/>
                        <a:gd name="T17" fmla="*/ 12 h 98"/>
                        <a:gd name="T18" fmla="*/ 24 w 144"/>
                        <a:gd name="T19" fmla="*/ 13 h 98"/>
                        <a:gd name="T20" fmla="*/ 21 w 144"/>
                        <a:gd name="T21" fmla="*/ 12 h 98"/>
                        <a:gd name="T22" fmla="*/ 20 w 144"/>
                        <a:gd name="T23" fmla="*/ 7 h 98"/>
                        <a:gd name="T24" fmla="*/ 21 w 144"/>
                        <a:gd name="T25" fmla="*/ 3 h 98"/>
                        <a:gd name="T26" fmla="*/ 23 w 144"/>
                        <a:gd name="T27" fmla="*/ 2 h 98"/>
                        <a:gd name="T28" fmla="*/ 26 w 144"/>
                        <a:gd name="T29" fmla="*/ 2 h 98"/>
                        <a:gd name="T30" fmla="*/ 29 w 144"/>
                        <a:gd name="T31" fmla="*/ 3 h 98"/>
                        <a:gd name="T32" fmla="*/ 34 w 144"/>
                        <a:gd name="T33" fmla="*/ 5 h 98"/>
                        <a:gd name="T34" fmla="*/ 36 w 144"/>
                        <a:gd name="T35" fmla="*/ 11 h 98"/>
                        <a:gd name="T36" fmla="*/ 36 w 144"/>
                        <a:gd name="T37" fmla="*/ 15 h 98"/>
                        <a:gd name="T38" fmla="*/ 35 w 144"/>
                        <a:gd name="T39" fmla="*/ 18 h 98"/>
                        <a:gd name="T40" fmla="*/ 33 w 144"/>
                        <a:gd name="T41" fmla="*/ 19 h 98"/>
                        <a:gd name="T42" fmla="*/ 30 w 144"/>
                        <a:gd name="T43" fmla="*/ 20 h 98"/>
                        <a:gd name="T44" fmla="*/ 27 w 144"/>
                        <a:gd name="T45" fmla="*/ 22 h 98"/>
                        <a:gd name="T46" fmla="*/ 25 w 144"/>
                        <a:gd name="T47" fmla="*/ 25 h 98"/>
                        <a:gd name="T48" fmla="*/ 20 w 144"/>
                        <a:gd name="T49" fmla="*/ 23 h 98"/>
                        <a:gd name="T50" fmla="*/ 18 w 144"/>
                        <a:gd name="T51" fmla="*/ 20 h 98"/>
                        <a:gd name="T52" fmla="*/ 13 w 144"/>
                        <a:gd name="T53" fmla="*/ 21 h 98"/>
                        <a:gd name="T54" fmla="*/ 11 w 144"/>
                        <a:gd name="T55" fmla="*/ 23 h 98"/>
                        <a:gd name="T56" fmla="*/ 9 w 144"/>
                        <a:gd name="T57" fmla="*/ 23 h 98"/>
                        <a:gd name="T58" fmla="*/ 6 w 144"/>
                        <a:gd name="T59" fmla="*/ 23 h 98"/>
                        <a:gd name="T60" fmla="*/ 3 w 144"/>
                        <a:gd name="T61" fmla="*/ 22 h 98"/>
                        <a:gd name="T62" fmla="*/ 2 w 144"/>
                        <a:gd name="T63" fmla="*/ 20 h 98"/>
                        <a:gd name="T64" fmla="*/ 1 w 144"/>
                        <a:gd name="T65" fmla="*/ 18 h 98"/>
                        <a:gd name="T66" fmla="*/ 1 w 144"/>
                        <a:gd name="T67" fmla="*/ 15 h 98"/>
                        <a:gd name="T68" fmla="*/ 1 w 144"/>
                        <a:gd name="T69" fmla="*/ 12 h 98"/>
                        <a:gd name="T70" fmla="*/ 1 w 144"/>
                        <a:gd name="T71" fmla="*/ 6 h 98"/>
                        <a:gd name="T72" fmla="*/ 5 w 144"/>
                        <a:gd name="T73" fmla="*/ 3 h 98"/>
                        <a:gd name="T74" fmla="*/ 9 w 144"/>
                        <a:gd name="T75" fmla="*/ 1 h 98"/>
                        <a:gd name="T76" fmla="*/ 14 w 144"/>
                        <a:gd name="T77" fmla="*/ 2 h 98"/>
                        <a:gd name="T78" fmla="*/ 17 w 144"/>
                        <a:gd name="T79" fmla="*/ 6 h 98"/>
                        <a:gd name="T80" fmla="*/ 17 w 144"/>
                        <a:gd name="T81" fmla="*/ 12 h 98"/>
                        <a:gd name="T82" fmla="*/ 19 w 144"/>
                        <a:gd name="T83" fmla="*/ 17 h 9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44"/>
                        <a:gd name="T127" fmla="*/ 0 h 98"/>
                        <a:gd name="T128" fmla="*/ 144 w 144"/>
                        <a:gd name="T129" fmla="*/ 98 h 9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44" h="98">
                          <a:moveTo>
                            <a:pt x="88" y="69"/>
                          </a:moveTo>
                          <a:lnTo>
                            <a:pt x="102" y="66"/>
                          </a:lnTo>
                          <a:lnTo>
                            <a:pt x="113" y="61"/>
                          </a:lnTo>
                          <a:lnTo>
                            <a:pt x="120" y="53"/>
                          </a:lnTo>
                          <a:lnTo>
                            <a:pt x="124" y="45"/>
                          </a:lnTo>
                          <a:lnTo>
                            <a:pt x="126" y="37"/>
                          </a:lnTo>
                          <a:lnTo>
                            <a:pt x="126" y="30"/>
                          </a:lnTo>
                          <a:lnTo>
                            <a:pt x="124" y="24"/>
                          </a:lnTo>
                          <a:lnTo>
                            <a:pt x="121" y="21"/>
                          </a:lnTo>
                          <a:lnTo>
                            <a:pt x="117" y="21"/>
                          </a:lnTo>
                          <a:lnTo>
                            <a:pt x="114" y="21"/>
                          </a:lnTo>
                          <a:lnTo>
                            <a:pt x="111" y="22"/>
                          </a:lnTo>
                          <a:lnTo>
                            <a:pt x="109" y="24"/>
                          </a:lnTo>
                          <a:lnTo>
                            <a:pt x="108" y="31"/>
                          </a:lnTo>
                          <a:lnTo>
                            <a:pt x="110" y="36"/>
                          </a:lnTo>
                          <a:lnTo>
                            <a:pt x="113" y="40"/>
                          </a:lnTo>
                          <a:lnTo>
                            <a:pt x="109" y="46"/>
                          </a:lnTo>
                          <a:lnTo>
                            <a:pt x="107" y="50"/>
                          </a:lnTo>
                          <a:lnTo>
                            <a:pt x="103" y="51"/>
                          </a:lnTo>
                          <a:lnTo>
                            <a:pt x="99" y="52"/>
                          </a:lnTo>
                          <a:lnTo>
                            <a:pt x="93" y="52"/>
                          </a:lnTo>
                          <a:lnTo>
                            <a:pt x="87" y="45"/>
                          </a:lnTo>
                          <a:lnTo>
                            <a:pt x="83" y="38"/>
                          </a:lnTo>
                          <a:lnTo>
                            <a:pt x="82" y="30"/>
                          </a:lnTo>
                          <a:lnTo>
                            <a:pt x="83" y="21"/>
                          </a:lnTo>
                          <a:lnTo>
                            <a:pt x="85" y="14"/>
                          </a:lnTo>
                          <a:lnTo>
                            <a:pt x="90" y="10"/>
                          </a:lnTo>
                          <a:lnTo>
                            <a:pt x="94" y="7"/>
                          </a:lnTo>
                          <a:lnTo>
                            <a:pt x="100" y="7"/>
                          </a:lnTo>
                          <a:lnTo>
                            <a:pt x="106" y="7"/>
                          </a:lnTo>
                          <a:lnTo>
                            <a:pt x="111" y="8"/>
                          </a:lnTo>
                          <a:lnTo>
                            <a:pt x="118" y="9"/>
                          </a:lnTo>
                          <a:lnTo>
                            <a:pt x="123" y="10"/>
                          </a:lnTo>
                          <a:lnTo>
                            <a:pt x="133" y="17"/>
                          </a:lnTo>
                          <a:lnTo>
                            <a:pt x="139" y="29"/>
                          </a:lnTo>
                          <a:lnTo>
                            <a:pt x="141" y="43"/>
                          </a:lnTo>
                          <a:lnTo>
                            <a:pt x="144" y="55"/>
                          </a:lnTo>
                          <a:lnTo>
                            <a:pt x="141" y="61"/>
                          </a:lnTo>
                          <a:lnTo>
                            <a:pt x="140" y="67"/>
                          </a:lnTo>
                          <a:lnTo>
                            <a:pt x="138" y="71"/>
                          </a:lnTo>
                          <a:lnTo>
                            <a:pt x="133" y="76"/>
                          </a:lnTo>
                          <a:lnTo>
                            <a:pt x="129" y="74"/>
                          </a:lnTo>
                          <a:lnTo>
                            <a:pt x="124" y="75"/>
                          </a:lnTo>
                          <a:lnTo>
                            <a:pt x="120" y="78"/>
                          </a:lnTo>
                          <a:lnTo>
                            <a:pt x="114" y="79"/>
                          </a:lnTo>
                          <a:lnTo>
                            <a:pt x="110" y="88"/>
                          </a:lnTo>
                          <a:lnTo>
                            <a:pt x="107" y="94"/>
                          </a:lnTo>
                          <a:lnTo>
                            <a:pt x="100" y="98"/>
                          </a:lnTo>
                          <a:lnTo>
                            <a:pt x="91" y="97"/>
                          </a:lnTo>
                          <a:lnTo>
                            <a:pt x="83" y="92"/>
                          </a:lnTo>
                          <a:lnTo>
                            <a:pt x="77" y="83"/>
                          </a:lnTo>
                          <a:lnTo>
                            <a:pt x="70" y="77"/>
                          </a:lnTo>
                          <a:lnTo>
                            <a:pt x="57" y="77"/>
                          </a:lnTo>
                          <a:lnTo>
                            <a:pt x="53" y="82"/>
                          </a:lnTo>
                          <a:lnTo>
                            <a:pt x="49" y="85"/>
                          </a:lnTo>
                          <a:lnTo>
                            <a:pt x="44" y="89"/>
                          </a:lnTo>
                          <a:lnTo>
                            <a:pt x="39" y="90"/>
                          </a:lnTo>
                          <a:lnTo>
                            <a:pt x="34" y="91"/>
                          </a:lnTo>
                          <a:lnTo>
                            <a:pt x="29" y="91"/>
                          </a:lnTo>
                          <a:lnTo>
                            <a:pt x="24" y="90"/>
                          </a:lnTo>
                          <a:lnTo>
                            <a:pt x="18" y="89"/>
                          </a:lnTo>
                          <a:lnTo>
                            <a:pt x="15" y="86"/>
                          </a:lnTo>
                          <a:lnTo>
                            <a:pt x="11" y="83"/>
                          </a:lnTo>
                          <a:lnTo>
                            <a:pt x="8" y="79"/>
                          </a:lnTo>
                          <a:lnTo>
                            <a:pt x="4" y="76"/>
                          </a:lnTo>
                          <a:lnTo>
                            <a:pt x="6" y="71"/>
                          </a:lnTo>
                          <a:lnTo>
                            <a:pt x="4" y="67"/>
                          </a:lnTo>
                          <a:lnTo>
                            <a:pt x="3" y="63"/>
                          </a:lnTo>
                          <a:lnTo>
                            <a:pt x="0" y="61"/>
                          </a:lnTo>
                          <a:lnTo>
                            <a:pt x="1" y="48"/>
                          </a:lnTo>
                          <a:lnTo>
                            <a:pt x="1" y="37"/>
                          </a:lnTo>
                          <a:lnTo>
                            <a:pt x="4" y="25"/>
                          </a:lnTo>
                          <a:lnTo>
                            <a:pt x="14" y="15"/>
                          </a:lnTo>
                          <a:lnTo>
                            <a:pt x="22" y="11"/>
                          </a:lnTo>
                          <a:lnTo>
                            <a:pt x="31" y="7"/>
                          </a:lnTo>
                          <a:lnTo>
                            <a:pt x="39" y="2"/>
                          </a:lnTo>
                          <a:lnTo>
                            <a:pt x="47" y="0"/>
                          </a:lnTo>
                          <a:lnTo>
                            <a:pt x="58" y="5"/>
                          </a:lnTo>
                          <a:lnTo>
                            <a:pt x="63" y="14"/>
                          </a:lnTo>
                          <a:lnTo>
                            <a:pt x="65" y="25"/>
                          </a:lnTo>
                          <a:lnTo>
                            <a:pt x="67" y="38"/>
                          </a:lnTo>
                          <a:lnTo>
                            <a:pt x="67" y="51"/>
                          </a:lnTo>
                          <a:lnTo>
                            <a:pt x="70" y="61"/>
                          </a:lnTo>
                          <a:lnTo>
                            <a:pt x="76" y="67"/>
                          </a:lnTo>
                          <a:lnTo>
                            <a:pt x="88" y="69"/>
                          </a:lnTo>
                          <a:close/>
                        </a:path>
                      </a:pathLst>
                    </a:custGeom>
                    <a:solidFill>
                      <a:srgbClr val="FFFFFF"/>
                    </a:solidFill>
                    <a:ln w="9525">
                      <a:solidFill>
                        <a:srgbClr val="003300"/>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7435" name="Line 49">
                    <a:extLst>
                      <a:ext uri="{FF2B5EF4-FFF2-40B4-BE49-F238E27FC236}">
                        <a16:creationId xmlns:a16="http://schemas.microsoft.com/office/drawing/2014/main" id="{E59613A0-A7CE-4BBD-BE11-59F8BE6D72A7}"/>
                      </a:ext>
                    </a:extLst>
                  </p:cNvPr>
                  <p:cNvSpPr>
                    <a:spLocks noChangeShapeType="1"/>
                  </p:cNvSpPr>
                  <p:nvPr/>
                </p:nvSpPr>
                <p:spPr bwMode="auto">
                  <a:xfrm>
                    <a:off x="3984" y="2732"/>
                    <a:ext cx="624" cy="0"/>
                  </a:xfrm>
                  <a:prstGeom prst="line">
                    <a:avLst/>
                  </a:prstGeom>
                  <a:noFill/>
                  <a:ln w="12700">
                    <a:solidFill>
                      <a:srgbClr val="00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6" name="AutoShape 50">
                    <a:extLst>
                      <a:ext uri="{FF2B5EF4-FFF2-40B4-BE49-F238E27FC236}">
                        <a16:creationId xmlns:a16="http://schemas.microsoft.com/office/drawing/2014/main" id="{C7707187-FDAF-4F9E-9AA9-D3FE2EF1CC0C}"/>
                      </a:ext>
                    </a:extLst>
                  </p:cNvPr>
                  <p:cNvSpPr>
                    <a:spLocks noChangeArrowheads="1"/>
                  </p:cNvSpPr>
                  <p:nvPr/>
                </p:nvSpPr>
                <p:spPr bwMode="auto">
                  <a:xfrm>
                    <a:off x="4611" y="2688"/>
                    <a:ext cx="201" cy="88"/>
                  </a:xfrm>
                  <a:prstGeom prst="rightArrow">
                    <a:avLst>
                      <a:gd name="adj1" fmla="val 50000"/>
                      <a:gd name="adj2" fmla="val 114215"/>
                    </a:avLst>
                  </a:prstGeom>
                  <a:solidFill>
                    <a:schemeClr val="tx2"/>
                  </a:solidFill>
                  <a:ln w="12700">
                    <a:solidFill>
                      <a:srgbClr val="0033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sp>
              <p:nvSpPr>
                <p:cNvPr id="17423" name="Text Box 51">
                  <a:extLst>
                    <a:ext uri="{FF2B5EF4-FFF2-40B4-BE49-F238E27FC236}">
                      <a16:creationId xmlns:a16="http://schemas.microsoft.com/office/drawing/2014/main" id="{6913AC83-D567-48FF-A114-49D433FCDC98}"/>
                    </a:ext>
                  </a:extLst>
                </p:cNvPr>
                <p:cNvSpPr txBox="1">
                  <a:spLocks noChangeArrowheads="1"/>
                </p:cNvSpPr>
                <p:nvPr/>
              </p:nvSpPr>
              <p:spPr bwMode="auto">
                <a:xfrm>
                  <a:off x="384" y="1392"/>
                  <a:ext cx="485" cy="294"/>
                </a:xfrm>
                <a:prstGeom prst="rect">
                  <a:avLst/>
                </a:prstGeom>
                <a:noFill/>
                <a:ln w="952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User</a:t>
                  </a:r>
                </a:p>
              </p:txBody>
            </p:sp>
            <p:sp>
              <p:nvSpPr>
                <p:cNvPr id="17424" name="Text Box 52">
                  <a:extLst>
                    <a:ext uri="{FF2B5EF4-FFF2-40B4-BE49-F238E27FC236}">
                      <a16:creationId xmlns:a16="http://schemas.microsoft.com/office/drawing/2014/main" id="{3804BFA4-27FA-4A35-A736-41F243B289ED}"/>
                    </a:ext>
                  </a:extLst>
                </p:cNvPr>
                <p:cNvSpPr txBox="1">
                  <a:spLocks noChangeArrowheads="1"/>
                </p:cNvSpPr>
                <p:nvPr/>
              </p:nvSpPr>
              <p:spPr bwMode="auto">
                <a:xfrm>
                  <a:off x="1670" y="1466"/>
                  <a:ext cx="3273" cy="294"/>
                </a:xfrm>
                <a:prstGeom prst="rect">
                  <a:avLst/>
                </a:prstGeom>
                <a:noFill/>
                <a:ln w="952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Input           I/O pathway (bus)      Output</a:t>
                  </a:r>
                </a:p>
              </p:txBody>
            </p:sp>
            <p:sp>
              <p:nvSpPr>
                <p:cNvPr id="17425" name="Line 53">
                  <a:extLst>
                    <a:ext uri="{FF2B5EF4-FFF2-40B4-BE49-F238E27FC236}">
                      <a16:creationId xmlns:a16="http://schemas.microsoft.com/office/drawing/2014/main" id="{E054BD13-AC0C-4602-B4F3-3CD431F53C9D}"/>
                    </a:ext>
                  </a:extLst>
                </p:cNvPr>
                <p:cNvSpPr>
                  <a:spLocks noChangeShapeType="1"/>
                </p:cNvSpPr>
                <p:nvPr/>
              </p:nvSpPr>
              <p:spPr bwMode="auto">
                <a:xfrm flipH="1">
                  <a:off x="480" y="1728"/>
                  <a:ext cx="144" cy="528"/>
                </a:xfrm>
                <a:prstGeom prst="line">
                  <a:avLst/>
                </a:prstGeom>
                <a:noFill/>
                <a:ln w="9525">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6" name="Line 54">
                  <a:extLst>
                    <a:ext uri="{FF2B5EF4-FFF2-40B4-BE49-F238E27FC236}">
                      <a16:creationId xmlns:a16="http://schemas.microsoft.com/office/drawing/2014/main" id="{51E4AA66-A70D-4166-AA48-4D983E6167F2}"/>
                    </a:ext>
                  </a:extLst>
                </p:cNvPr>
                <p:cNvSpPr>
                  <a:spLocks noChangeShapeType="1"/>
                </p:cNvSpPr>
                <p:nvPr/>
              </p:nvSpPr>
              <p:spPr bwMode="auto">
                <a:xfrm flipH="1">
                  <a:off x="1440" y="1824"/>
                  <a:ext cx="384" cy="864"/>
                </a:xfrm>
                <a:prstGeom prst="line">
                  <a:avLst/>
                </a:prstGeom>
                <a:noFill/>
                <a:ln w="9525">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7" name="Line 55">
                  <a:extLst>
                    <a:ext uri="{FF2B5EF4-FFF2-40B4-BE49-F238E27FC236}">
                      <a16:creationId xmlns:a16="http://schemas.microsoft.com/office/drawing/2014/main" id="{AF87D3A7-8176-42BC-9BAE-D4912E314073}"/>
                    </a:ext>
                  </a:extLst>
                </p:cNvPr>
                <p:cNvSpPr>
                  <a:spLocks noChangeShapeType="1"/>
                </p:cNvSpPr>
                <p:nvPr/>
              </p:nvSpPr>
              <p:spPr bwMode="auto">
                <a:xfrm flipH="1">
                  <a:off x="2688" y="1824"/>
                  <a:ext cx="192" cy="912"/>
                </a:xfrm>
                <a:prstGeom prst="line">
                  <a:avLst/>
                </a:prstGeom>
                <a:noFill/>
                <a:ln w="9525">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20" name="Line 56">
                <a:extLst>
                  <a:ext uri="{FF2B5EF4-FFF2-40B4-BE49-F238E27FC236}">
                    <a16:creationId xmlns:a16="http://schemas.microsoft.com/office/drawing/2014/main" id="{74101D23-01B6-4487-8342-ACF24DD54477}"/>
                  </a:ext>
                </a:extLst>
              </p:cNvPr>
              <p:cNvSpPr>
                <a:spLocks noChangeShapeType="1"/>
              </p:cNvSpPr>
              <p:nvPr/>
            </p:nvSpPr>
            <p:spPr bwMode="auto">
              <a:xfrm>
                <a:off x="960" y="2649"/>
                <a:ext cx="3702" cy="0"/>
              </a:xfrm>
              <a:prstGeom prst="line">
                <a:avLst/>
              </a:prstGeom>
              <a:noFill/>
              <a:ln w="12700">
                <a:solidFill>
                  <a:srgbClr val="00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57">
                <a:extLst>
                  <a:ext uri="{FF2B5EF4-FFF2-40B4-BE49-F238E27FC236}">
                    <a16:creationId xmlns:a16="http://schemas.microsoft.com/office/drawing/2014/main" id="{6270681C-82F0-487E-A217-A1625DF0EB9D}"/>
                  </a:ext>
                </a:extLst>
              </p:cNvPr>
              <p:cNvSpPr>
                <a:spLocks noChangeShapeType="1"/>
              </p:cNvSpPr>
              <p:nvPr/>
            </p:nvSpPr>
            <p:spPr bwMode="auto">
              <a:xfrm>
                <a:off x="960" y="2841"/>
                <a:ext cx="3744" cy="0"/>
              </a:xfrm>
              <a:prstGeom prst="line">
                <a:avLst/>
              </a:prstGeom>
              <a:noFill/>
              <a:ln w="12700">
                <a:solidFill>
                  <a:srgbClr val="00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18" name="Line 58">
              <a:extLst>
                <a:ext uri="{FF2B5EF4-FFF2-40B4-BE49-F238E27FC236}">
                  <a16:creationId xmlns:a16="http://schemas.microsoft.com/office/drawing/2014/main" id="{30F6BD10-E347-4C4B-9275-1F502A739D89}"/>
                </a:ext>
              </a:extLst>
            </p:cNvPr>
            <p:cNvSpPr>
              <a:spLocks noChangeShapeType="1"/>
            </p:cNvSpPr>
            <p:nvPr/>
          </p:nvSpPr>
          <p:spPr bwMode="auto">
            <a:xfrm>
              <a:off x="4560" y="1728"/>
              <a:ext cx="192" cy="864"/>
            </a:xfrm>
            <a:prstGeom prst="line">
              <a:avLst/>
            </a:prstGeom>
            <a:noFill/>
            <a:ln w="9525">
              <a:solidFill>
                <a:srgbClr val="00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412" name="Line 59">
            <a:extLst>
              <a:ext uri="{FF2B5EF4-FFF2-40B4-BE49-F238E27FC236}">
                <a16:creationId xmlns:a16="http://schemas.microsoft.com/office/drawing/2014/main" id="{490E7CDF-1E40-4868-BD2A-03D072DA24F0}"/>
              </a:ext>
            </a:extLst>
          </p:cNvPr>
          <p:cNvSpPr>
            <a:spLocks noChangeShapeType="1"/>
          </p:cNvSpPr>
          <p:nvPr/>
        </p:nvSpPr>
        <p:spPr bwMode="auto">
          <a:xfrm flipH="1" flipV="1">
            <a:off x="3048000" y="5791200"/>
            <a:ext cx="152400" cy="4572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3" name="Line 60">
            <a:extLst>
              <a:ext uri="{FF2B5EF4-FFF2-40B4-BE49-F238E27FC236}">
                <a16:creationId xmlns:a16="http://schemas.microsoft.com/office/drawing/2014/main" id="{58ACF251-3ACF-4F83-AE15-005633E131CD}"/>
              </a:ext>
            </a:extLst>
          </p:cNvPr>
          <p:cNvSpPr>
            <a:spLocks noChangeShapeType="1"/>
          </p:cNvSpPr>
          <p:nvPr/>
        </p:nvSpPr>
        <p:spPr bwMode="auto">
          <a:xfrm flipH="1" flipV="1">
            <a:off x="4419600" y="5791200"/>
            <a:ext cx="152400" cy="533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4" name="Line 61">
            <a:extLst>
              <a:ext uri="{FF2B5EF4-FFF2-40B4-BE49-F238E27FC236}">
                <a16:creationId xmlns:a16="http://schemas.microsoft.com/office/drawing/2014/main" id="{8040DD7F-2089-47F5-A84A-AD88612EA97B}"/>
              </a:ext>
            </a:extLst>
          </p:cNvPr>
          <p:cNvSpPr>
            <a:spLocks noChangeShapeType="1"/>
          </p:cNvSpPr>
          <p:nvPr/>
        </p:nvSpPr>
        <p:spPr bwMode="auto">
          <a:xfrm flipH="1" flipV="1">
            <a:off x="5715000" y="5638800"/>
            <a:ext cx="152400" cy="6096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5" name="Text Box 62">
            <a:extLst>
              <a:ext uri="{FF2B5EF4-FFF2-40B4-BE49-F238E27FC236}">
                <a16:creationId xmlns:a16="http://schemas.microsoft.com/office/drawing/2014/main" id="{6E0E6B04-9A99-4FDF-A420-7352E4CFAFAB}"/>
              </a:ext>
            </a:extLst>
          </p:cNvPr>
          <p:cNvSpPr txBox="1">
            <a:spLocks noChangeArrowheads="1"/>
          </p:cNvSpPr>
          <p:nvPr/>
        </p:nvSpPr>
        <p:spPr bwMode="auto">
          <a:xfrm>
            <a:off x="2667000" y="6035675"/>
            <a:ext cx="43307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Memory     	        Program/Data</a:t>
            </a:r>
          </a:p>
          <a:p>
            <a:pPr eaLnBrk="1" hangingPunct="1"/>
            <a:r>
              <a:rPr lang="en-US" altLang="en-US"/>
              <a:t>(Script)       CPU	(SAM)</a:t>
            </a:r>
          </a:p>
        </p:txBody>
      </p:sp>
      <p:sp>
        <p:nvSpPr>
          <p:cNvPr id="17416" name="Text Box 63">
            <a:extLst>
              <a:ext uri="{FF2B5EF4-FFF2-40B4-BE49-F238E27FC236}">
                <a16:creationId xmlns:a16="http://schemas.microsoft.com/office/drawing/2014/main" id="{2A1C2246-AD97-4572-BC73-A8FF650457ED}"/>
              </a:ext>
            </a:extLst>
          </p:cNvPr>
          <p:cNvSpPr txBox="1">
            <a:spLocks noChangeArrowheads="1"/>
          </p:cNvSpPr>
          <p:nvPr/>
        </p:nvSpPr>
        <p:spPr bwMode="auto">
          <a:xfrm>
            <a:off x="1676400" y="1066800"/>
            <a:ext cx="59372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Note:  Searle’s original Chinese Room actually was based on a</a:t>
            </a:r>
          </a:p>
          <a:p>
            <a:r>
              <a:rPr lang="en-US" altLang="en-US" sz="1800"/>
              <a:t>Script that was implemented in Chinese, our version is just a </a:t>
            </a:r>
          </a:p>
          <a:p>
            <a:r>
              <a:rPr lang="en-US" altLang="en-US" sz="1800"/>
              <a:t>variation on the same theme</a:t>
            </a:r>
          </a:p>
        </p:txBody>
      </p:sp>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9F93FCF5-5CD0-4AC3-B3CA-6CAB6F68D9C0}"/>
              </a:ext>
            </a:extLst>
          </p:cNvPr>
          <p:cNvSpPr>
            <a:spLocks noGrp="1" noChangeArrowheads="1"/>
          </p:cNvSpPr>
          <p:nvPr>
            <p:ph type="title"/>
          </p:nvPr>
        </p:nvSpPr>
        <p:spPr>
          <a:xfrm>
            <a:off x="685800" y="-228600"/>
            <a:ext cx="7772400" cy="1143000"/>
          </a:xfrm>
        </p:spPr>
        <p:txBody>
          <a:bodyPr/>
          <a:lstStyle/>
          <a:p>
            <a:r>
              <a:rPr lang="en-US" altLang="en-US"/>
              <a:t>Searle’s Question</a:t>
            </a:r>
          </a:p>
        </p:txBody>
      </p:sp>
      <p:sp>
        <p:nvSpPr>
          <p:cNvPr id="18435" name="Rectangle 3">
            <a:extLst>
              <a:ext uri="{FF2B5EF4-FFF2-40B4-BE49-F238E27FC236}">
                <a16:creationId xmlns:a16="http://schemas.microsoft.com/office/drawing/2014/main" id="{598EF3CE-9B08-4778-84CB-CD09DD99DCA9}"/>
              </a:ext>
            </a:extLst>
          </p:cNvPr>
          <p:cNvSpPr>
            <a:spLocks noGrp="1" noChangeArrowheads="1"/>
          </p:cNvSpPr>
          <p:nvPr>
            <p:ph type="body" sz="half" idx="1"/>
          </p:nvPr>
        </p:nvSpPr>
        <p:spPr>
          <a:xfrm>
            <a:off x="304800" y="609600"/>
            <a:ext cx="8534400" cy="6248400"/>
          </a:xfrm>
        </p:spPr>
        <p:txBody>
          <a:bodyPr/>
          <a:lstStyle/>
          <a:p>
            <a:r>
              <a:rPr lang="en-US" altLang="en-US" sz="2400"/>
              <a:t>You were able to solve the problem of communicating with the person/user and thus you/the room passes the Turing Test</a:t>
            </a:r>
          </a:p>
          <a:p>
            <a:r>
              <a:rPr lang="en-US" altLang="en-US" sz="2400"/>
              <a:t>But did you understand the Chinese messages being communicated?</a:t>
            </a:r>
          </a:p>
          <a:p>
            <a:pPr lvl="1"/>
            <a:r>
              <a:rPr lang="en-US" altLang="en-US" sz="2000"/>
              <a:t>since you do not speak Chinese, you did not understand the symbols in the question, the answer, or the storage</a:t>
            </a:r>
          </a:p>
          <a:p>
            <a:pPr lvl="1"/>
            <a:r>
              <a:rPr lang="en-US" altLang="en-US" sz="2000"/>
              <a:t>can we say that you actually </a:t>
            </a:r>
            <a:r>
              <a:rPr lang="en-US" altLang="en-US" sz="2000" i="1"/>
              <a:t>used </a:t>
            </a:r>
            <a:r>
              <a:rPr lang="en-US" altLang="en-US" sz="2000"/>
              <a:t>any intelligence?</a:t>
            </a:r>
          </a:p>
          <a:p>
            <a:r>
              <a:rPr lang="en-US" altLang="en-US" sz="2400"/>
              <a:t>By analogy, since you did not understand the symbols that you interacted with, neither does the computer understand the symbols that it interacts with (input, output, program code, data)</a:t>
            </a:r>
          </a:p>
          <a:p>
            <a:r>
              <a:rPr lang="en-US" altLang="en-US" sz="2400"/>
              <a:t>Searle concludes that the computer is not intelligent, it has no “semantics,” but instead is merely a symbol manipulating device</a:t>
            </a:r>
          </a:p>
          <a:p>
            <a:pPr lvl="1"/>
            <a:r>
              <a:rPr lang="en-US" altLang="en-US" sz="2000"/>
              <a:t>the computer operates solely on syntax, not semantics</a:t>
            </a:r>
          </a:p>
          <a:p>
            <a:r>
              <a:rPr lang="en-US" altLang="en-US" sz="2400"/>
              <a:t>He defines to categories of AI:</a:t>
            </a:r>
          </a:p>
          <a:p>
            <a:pPr lvl="1"/>
            <a:r>
              <a:rPr lang="en-US" altLang="en-US" sz="2000"/>
              <a:t>strong AI – the pursuit of machine intelligence</a:t>
            </a:r>
          </a:p>
          <a:p>
            <a:pPr lvl="1"/>
            <a:r>
              <a:rPr lang="en-US" altLang="en-US" sz="2000"/>
              <a:t>weak AI – the pursuit of machines solving problems in an intelligent way</a:t>
            </a:r>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68984DE-A748-4E84-9114-F9675469F03C}"/>
              </a:ext>
            </a:extLst>
          </p:cNvPr>
          <p:cNvSpPr>
            <a:spLocks noGrp="1" noChangeArrowheads="1"/>
          </p:cNvSpPr>
          <p:nvPr>
            <p:ph type="title"/>
          </p:nvPr>
        </p:nvSpPr>
        <p:spPr>
          <a:xfrm>
            <a:off x="685800" y="-228600"/>
            <a:ext cx="7772400" cy="1143000"/>
          </a:xfrm>
        </p:spPr>
        <p:txBody>
          <a:bodyPr/>
          <a:lstStyle/>
          <a:p>
            <a:r>
              <a:rPr lang="en-US" altLang="en-US"/>
              <a:t>But Computers Solve Problems</a:t>
            </a:r>
          </a:p>
        </p:txBody>
      </p:sp>
      <p:sp>
        <p:nvSpPr>
          <p:cNvPr id="19459" name="Rectangle 3">
            <a:extLst>
              <a:ext uri="{FF2B5EF4-FFF2-40B4-BE49-F238E27FC236}">
                <a16:creationId xmlns:a16="http://schemas.microsoft.com/office/drawing/2014/main" id="{1AC54B78-2D56-4562-9A7F-1EC81284ABC4}"/>
              </a:ext>
            </a:extLst>
          </p:cNvPr>
          <p:cNvSpPr>
            <a:spLocks noGrp="1" noChangeArrowheads="1"/>
          </p:cNvSpPr>
          <p:nvPr>
            <p:ph type="body" idx="1"/>
          </p:nvPr>
        </p:nvSpPr>
        <p:spPr>
          <a:xfrm>
            <a:off x="304800" y="838200"/>
            <a:ext cx="8534400" cy="5791200"/>
          </a:xfrm>
        </p:spPr>
        <p:txBody>
          <a:bodyPr/>
          <a:lstStyle/>
          <a:p>
            <a:pPr>
              <a:lnSpc>
                <a:spcPct val="80000"/>
              </a:lnSpc>
            </a:pPr>
            <a:r>
              <a:rPr lang="en-US" altLang="en-US" sz="2800"/>
              <a:t>We can clearly see that computers solve problems in a seemingly intelligent way</a:t>
            </a:r>
          </a:p>
          <a:p>
            <a:pPr lvl="1">
              <a:lnSpc>
                <a:spcPct val="80000"/>
              </a:lnSpc>
            </a:pPr>
            <a:r>
              <a:rPr lang="en-US" altLang="en-US" sz="2400"/>
              <a:t>Where is the intelligence coming from?</a:t>
            </a:r>
          </a:p>
          <a:p>
            <a:pPr>
              <a:lnSpc>
                <a:spcPct val="80000"/>
              </a:lnSpc>
            </a:pPr>
            <a:r>
              <a:rPr lang="en-US" altLang="en-US" sz="2800"/>
              <a:t>There are numerous responses to Searle’s argument </a:t>
            </a:r>
          </a:p>
          <a:p>
            <a:pPr lvl="1">
              <a:lnSpc>
                <a:spcPct val="80000"/>
              </a:lnSpc>
            </a:pPr>
            <a:r>
              <a:rPr lang="en-US" altLang="en-US" sz="2400"/>
              <a:t>The System’s Response:</a:t>
            </a:r>
          </a:p>
          <a:p>
            <a:pPr lvl="2">
              <a:lnSpc>
                <a:spcPct val="80000"/>
              </a:lnSpc>
            </a:pPr>
            <a:r>
              <a:rPr lang="en-US" altLang="en-US" sz="2000"/>
              <a:t>the hardware by itself is not intelligent, but a combination of the hardware, software and storage is intelligent</a:t>
            </a:r>
          </a:p>
          <a:p>
            <a:pPr lvl="2">
              <a:lnSpc>
                <a:spcPct val="80000"/>
              </a:lnSpc>
            </a:pPr>
            <a:r>
              <a:rPr lang="en-US" altLang="en-US" sz="2000"/>
              <a:t>in a similar vein, we might say that a human brain that has had no opportunity to learn anything cannot be intelligent, it is just the hardware</a:t>
            </a:r>
          </a:p>
          <a:p>
            <a:pPr lvl="1">
              <a:lnSpc>
                <a:spcPct val="80000"/>
              </a:lnSpc>
            </a:pPr>
            <a:r>
              <a:rPr lang="en-US" altLang="en-US" sz="2400"/>
              <a:t>The Robot Response:</a:t>
            </a:r>
          </a:p>
          <a:p>
            <a:pPr lvl="2">
              <a:lnSpc>
                <a:spcPct val="80000"/>
              </a:lnSpc>
            </a:pPr>
            <a:r>
              <a:rPr lang="en-US" altLang="en-US" sz="2000"/>
              <a:t>a computer is void of senses and therefore symbols are meaningless to it, but a robot with sensors can tie its symbols to its senses and thus understand symbols</a:t>
            </a:r>
          </a:p>
          <a:p>
            <a:pPr lvl="1">
              <a:lnSpc>
                <a:spcPct val="80000"/>
              </a:lnSpc>
            </a:pPr>
            <a:r>
              <a:rPr lang="en-US" altLang="en-US" sz="2400"/>
              <a:t>The Brain Simulator Response:</a:t>
            </a:r>
          </a:p>
          <a:p>
            <a:pPr lvl="2">
              <a:lnSpc>
                <a:spcPct val="80000"/>
              </a:lnSpc>
            </a:pPr>
            <a:r>
              <a:rPr lang="en-US" altLang="en-US" sz="2000"/>
              <a:t>if we program a computer to mimic the brain (e.g., with a neural network) then the computer will have the same ability to understand as a human brain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06239AD0-5A76-46A7-8647-1096A1B87FB0}"/>
              </a:ext>
            </a:extLst>
          </p:cNvPr>
          <p:cNvSpPr>
            <a:spLocks noGrp="1" noChangeArrowheads="1"/>
          </p:cNvSpPr>
          <p:nvPr>
            <p:ph type="title"/>
          </p:nvPr>
        </p:nvSpPr>
        <p:spPr>
          <a:xfrm>
            <a:off x="685800" y="-228600"/>
            <a:ext cx="7772400" cy="1143000"/>
          </a:xfrm>
        </p:spPr>
        <p:txBody>
          <a:bodyPr/>
          <a:lstStyle/>
          <a:p>
            <a:r>
              <a:rPr lang="en-US" altLang="en-US"/>
              <a:t>Brain vs. Computer</a:t>
            </a:r>
          </a:p>
        </p:txBody>
      </p:sp>
      <p:sp>
        <p:nvSpPr>
          <p:cNvPr id="20483" name="Rectangle 3">
            <a:extLst>
              <a:ext uri="{FF2B5EF4-FFF2-40B4-BE49-F238E27FC236}">
                <a16:creationId xmlns:a16="http://schemas.microsoft.com/office/drawing/2014/main" id="{928D5A74-2918-47C7-B174-A49A3A287AE9}"/>
              </a:ext>
            </a:extLst>
          </p:cNvPr>
          <p:cNvSpPr>
            <a:spLocks noGrp="1" noChangeArrowheads="1"/>
          </p:cNvSpPr>
          <p:nvPr>
            <p:ph type="body" idx="1"/>
          </p:nvPr>
        </p:nvSpPr>
        <p:spPr>
          <a:xfrm>
            <a:off x="228600" y="762000"/>
            <a:ext cx="8686800" cy="2057400"/>
          </a:xfrm>
        </p:spPr>
        <p:txBody>
          <a:bodyPr/>
          <a:lstStyle/>
          <a:p>
            <a:pPr>
              <a:lnSpc>
                <a:spcPct val="90000"/>
              </a:lnSpc>
            </a:pPr>
            <a:r>
              <a:rPr lang="en-US" altLang="en-US" sz="2800"/>
              <a:t>In AI, we compare the brain (or the mind) and the computer</a:t>
            </a:r>
          </a:p>
          <a:p>
            <a:pPr lvl="1">
              <a:lnSpc>
                <a:spcPct val="90000"/>
              </a:lnSpc>
            </a:pPr>
            <a:r>
              <a:rPr lang="en-US" altLang="en-US" sz="2400"/>
              <a:t>Our hope:  the brain is a </a:t>
            </a:r>
            <a:r>
              <a:rPr lang="en-US" altLang="en-US" sz="2400" i="1"/>
              <a:t>form </a:t>
            </a:r>
            <a:r>
              <a:rPr lang="en-US" altLang="en-US" sz="2400"/>
              <a:t>of computer </a:t>
            </a:r>
          </a:p>
          <a:p>
            <a:pPr lvl="1">
              <a:lnSpc>
                <a:spcPct val="90000"/>
              </a:lnSpc>
            </a:pPr>
            <a:r>
              <a:rPr lang="en-US" altLang="en-US" sz="2400"/>
              <a:t>Our goal:  we can </a:t>
            </a:r>
            <a:r>
              <a:rPr lang="en-US" altLang="en-US" sz="2400" i="1"/>
              <a:t>create </a:t>
            </a:r>
            <a:r>
              <a:rPr lang="en-US" altLang="en-US" sz="2400"/>
              <a:t>computer intelligence through programming just as people become intelligent by learning</a:t>
            </a:r>
          </a:p>
        </p:txBody>
      </p:sp>
      <p:pic>
        <p:nvPicPr>
          <p:cNvPr id="20484" name="Picture 4" descr="01AfigCx">
            <a:extLst>
              <a:ext uri="{FF2B5EF4-FFF2-40B4-BE49-F238E27FC236}">
                <a16:creationId xmlns:a16="http://schemas.microsoft.com/office/drawing/2014/main" id="{096280AB-5B80-41CC-B456-14F1C048D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048000"/>
            <a:ext cx="2422525" cy="313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Text Box 6">
            <a:extLst>
              <a:ext uri="{FF2B5EF4-FFF2-40B4-BE49-F238E27FC236}">
                <a16:creationId xmlns:a16="http://schemas.microsoft.com/office/drawing/2014/main" id="{49B13316-7049-42EC-9992-37F63B80A9E9}"/>
              </a:ext>
            </a:extLst>
          </p:cNvPr>
          <p:cNvSpPr txBox="1">
            <a:spLocks noChangeArrowheads="1"/>
          </p:cNvSpPr>
          <p:nvPr/>
        </p:nvSpPr>
        <p:spPr bwMode="auto">
          <a:xfrm>
            <a:off x="2743200" y="3200400"/>
            <a:ext cx="374967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1714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eaLnBrk="1" hangingPunct="1">
              <a:lnSpc>
                <a:spcPct val="90000"/>
              </a:lnSpc>
              <a:spcBef>
                <a:spcPct val="20000"/>
              </a:spcBef>
            </a:pPr>
            <a:r>
              <a:rPr lang="en-US" altLang="en-US" sz="2200"/>
              <a:t>But we see that the computer is not like the brain </a:t>
            </a:r>
          </a:p>
          <a:p>
            <a:pPr lvl="1" eaLnBrk="1" hangingPunct="1">
              <a:lnSpc>
                <a:spcPct val="90000"/>
              </a:lnSpc>
              <a:spcBef>
                <a:spcPct val="20000"/>
              </a:spcBef>
            </a:pPr>
            <a:endParaRPr lang="en-US" altLang="en-US" sz="2200"/>
          </a:p>
          <a:p>
            <a:pPr lvl="1" eaLnBrk="1" hangingPunct="1">
              <a:lnSpc>
                <a:spcPct val="90000"/>
              </a:lnSpc>
              <a:spcBef>
                <a:spcPct val="20000"/>
              </a:spcBef>
            </a:pPr>
            <a:r>
              <a:rPr lang="en-US" altLang="en-US" sz="2200"/>
              <a:t>The computer performs tasks without understanding what its doing</a:t>
            </a:r>
          </a:p>
          <a:p>
            <a:pPr lvl="1" eaLnBrk="1" hangingPunct="1">
              <a:lnSpc>
                <a:spcPct val="90000"/>
              </a:lnSpc>
              <a:spcBef>
                <a:spcPct val="20000"/>
              </a:spcBef>
            </a:pPr>
            <a:endParaRPr lang="en-US" altLang="en-US" sz="2200"/>
          </a:p>
          <a:p>
            <a:pPr lvl="1" eaLnBrk="1" hangingPunct="1">
              <a:lnSpc>
                <a:spcPct val="90000"/>
              </a:lnSpc>
              <a:spcBef>
                <a:spcPct val="20000"/>
              </a:spcBef>
            </a:pPr>
            <a:r>
              <a:rPr lang="en-US" altLang="en-US" sz="2200"/>
              <a:t>Does the brain understand what its doing when it solves problems?  </a:t>
            </a:r>
          </a:p>
        </p:txBody>
      </p:sp>
      <p:pic>
        <p:nvPicPr>
          <p:cNvPr id="20486" name="Picture 7">
            <a:extLst>
              <a:ext uri="{FF2B5EF4-FFF2-40B4-BE49-F238E27FC236}">
                <a16:creationId xmlns:a16="http://schemas.microsoft.com/office/drawing/2014/main" id="{7AB83E71-2F02-4494-A2F3-8FD8A9D65D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191000"/>
            <a:ext cx="25336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487" name="Picture 8">
            <a:extLst>
              <a:ext uri="{FF2B5EF4-FFF2-40B4-BE49-F238E27FC236}">
                <a16:creationId xmlns:a16="http://schemas.microsoft.com/office/drawing/2014/main" id="{809DC2B1-A7B3-472F-A9D4-FFF4D45C7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19400"/>
            <a:ext cx="2343150"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0912E3F-D094-414D-B204-516A51EEBB6C}"/>
              </a:ext>
            </a:extLst>
          </p:cNvPr>
          <p:cNvSpPr>
            <a:spLocks noGrp="1" noChangeArrowheads="1"/>
          </p:cNvSpPr>
          <p:nvPr>
            <p:ph type="title"/>
          </p:nvPr>
        </p:nvSpPr>
        <p:spPr>
          <a:xfrm>
            <a:off x="685800" y="-228600"/>
            <a:ext cx="7772400" cy="1143000"/>
          </a:xfrm>
        </p:spPr>
        <p:txBody>
          <a:bodyPr/>
          <a:lstStyle/>
          <a:p>
            <a:r>
              <a:rPr lang="en-US" altLang="en-US"/>
              <a:t>So What Is AI?</a:t>
            </a:r>
          </a:p>
        </p:txBody>
      </p:sp>
      <p:sp>
        <p:nvSpPr>
          <p:cNvPr id="3075" name="Rectangle 3">
            <a:extLst>
              <a:ext uri="{FF2B5EF4-FFF2-40B4-BE49-F238E27FC236}">
                <a16:creationId xmlns:a16="http://schemas.microsoft.com/office/drawing/2014/main" id="{DA2FF72C-769F-4E86-B086-117DB3F7975D}"/>
              </a:ext>
            </a:extLst>
          </p:cNvPr>
          <p:cNvSpPr>
            <a:spLocks noGrp="1" noChangeArrowheads="1"/>
          </p:cNvSpPr>
          <p:nvPr>
            <p:ph type="body" idx="1"/>
          </p:nvPr>
        </p:nvSpPr>
        <p:spPr>
          <a:xfrm>
            <a:off x="304800" y="533400"/>
            <a:ext cx="8610600" cy="6096000"/>
          </a:xfrm>
        </p:spPr>
        <p:txBody>
          <a:bodyPr/>
          <a:lstStyle/>
          <a:p>
            <a:pPr>
              <a:lnSpc>
                <a:spcPct val="90000"/>
              </a:lnSpc>
            </a:pPr>
            <a:r>
              <a:rPr lang="en-US" altLang="en-US" sz="2400"/>
              <a:t>AI as a field of study</a:t>
            </a:r>
          </a:p>
          <a:p>
            <a:pPr lvl="1">
              <a:lnSpc>
                <a:spcPct val="90000"/>
              </a:lnSpc>
            </a:pPr>
            <a:r>
              <a:rPr lang="en-US" altLang="en-US" sz="2000"/>
              <a:t>Computer Science</a:t>
            </a:r>
          </a:p>
          <a:p>
            <a:pPr lvl="1">
              <a:lnSpc>
                <a:spcPct val="90000"/>
              </a:lnSpc>
            </a:pPr>
            <a:r>
              <a:rPr lang="en-US" altLang="en-US" sz="2000"/>
              <a:t>Cognitive Science</a:t>
            </a:r>
          </a:p>
          <a:p>
            <a:pPr lvl="1">
              <a:lnSpc>
                <a:spcPct val="90000"/>
              </a:lnSpc>
            </a:pPr>
            <a:r>
              <a:rPr lang="en-US" altLang="en-US" sz="2000"/>
              <a:t>Psychology</a:t>
            </a:r>
          </a:p>
          <a:p>
            <a:pPr lvl="1">
              <a:lnSpc>
                <a:spcPct val="90000"/>
              </a:lnSpc>
            </a:pPr>
            <a:r>
              <a:rPr lang="en-US" altLang="en-US" sz="2000"/>
              <a:t>Philosophy</a:t>
            </a:r>
          </a:p>
          <a:p>
            <a:pPr lvl="1">
              <a:lnSpc>
                <a:spcPct val="90000"/>
              </a:lnSpc>
            </a:pPr>
            <a:r>
              <a:rPr lang="en-US" altLang="en-US" sz="2000"/>
              <a:t>Linguistics</a:t>
            </a:r>
          </a:p>
          <a:p>
            <a:pPr lvl="1">
              <a:lnSpc>
                <a:spcPct val="90000"/>
              </a:lnSpc>
            </a:pPr>
            <a:r>
              <a:rPr lang="en-US" altLang="en-US" sz="2000"/>
              <a:t>Neuroscience</a:t>
            </a:r>
          </a:p>
          <a:p>
            <a:pPr>
              <a:lnSpc>
                <a:spcPct val="90000"/>
              </a:lnSpc>
            </a:pPr>
            <a:r>
              <a:rPr lang="en-US" altLang="en-US" sz="2400"/>
              <a:t>AI is part science, part engineering</a:t>
            </a:r>
          </a:p>
          <a:p>
            <a:pPr>
              <a:lnSpc>
                <a:spcPct val="90000"/>
              </a:lnSpc>
            </a:pPr>
            <a:r>
              <a:rPr lang="en-US" altLang="en-US" sz="2400"/>
              <a:t>AI often must study other domains in order to implement systems </a:t>
            </a:r>
          </a:p>
          <a:p>
            <a:pPr lvl="1">
              <a:lnSpc>
                <a:spcPct val="90000"/>
              </a:lnSpc>
            </a:pPr>
            <a:r>
              <a:rPr lang="en-US" altLang="en-US" sz="2000"/>
              <a:t>e.g., medicine and medical practices for a medical diagnostic system, engineering and chemistry to monitor a chemical processing plant</a:t>
            </a:r>
          </a:p>
          <a:p>
            <a:pPr>
              <a:lnSpc>
                <a:spcPct val="90000"/>
              </a:lnSpc>
            </a:pPr>
            <a:r>
              <a:rPr lang="en-US" altLang="en-US" sz="2400"/>
              <a:t>AI is a belief that the brain is a form of biological computer and that the mind is computational</a:t>
            </a:r>
          </a:p>
          <a:p>
            <a:pPr>
              <a:lnSpc>
                <a:spcPct val="90000"/>
              </a:lnSpc>
            </a:pPr>
            <a:r>
              <a:rPr lang="en-US" altLang="en-US" sz="2400"/>
              <a:t>AI has had a concrete impact on society but unlike other areas of CS, the impact is often</a:t>
            </a:r>
          </a:p>
          <a:p>
            <a:pPr lvl="1">
              <a:lnSpc>
                <a:spcPct val="90000"/>
              </a:lnSpc>
            </a:pPr>
            <a:r>
              <a:rPr lang="en-US" altLang="en-US" sz="2000"/>
              <a:t>felt only tangentially (that is, people are not aware that system X has AI)</a:t>
            </a:r>
          </a:p>
          <a:p>
            <a:pPr lvl="1">
              <a:lnSpc>
                <a:spcPct val="90000"/>
              </a:lnSpc>
            </a:pPr>
            <a:r>
              <a:rPr lang="en-US" altLang="en-US" sz="2000"/>
              <a:t>felt years after the initial investment in the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4096989-1332-4992-A333-48725F8C9E32}"/>
              </a:ext>
            </a:extLst>
          </p:cNvPr>
          <p:cNvSpPr>
            <a:spLocks noGrp="1" noChangeArrowheads="1"/>
          </p:cNvSpPr>
          <p:nvPr>
            <p:ph type="title"/>
          </p:nvPr>
        </p:nvSpPr>
        <p:spPr>
          <a:xfrm>
            <a:off x="609600" y="-228600"/>
            <a:ext cx="7772400" cy="1143000"/>
          </a:xfrm>
        </p:spPr>
        <p:txBody>
          <a:bodyPr/>
          <a:lstStyle/>
          <a:p>
            <a:r>
              <a:rPr lang="en-US" altLang="en-US"/>
              <a:t>Symbol Grounding</a:t>
            </a:r>
          </a:p>
        </p:txBody>
      </p:sp>
      <p:sp>
        <p:nvSpPr>
          <p:cNvPr id="21507" name="Rectangle 3">
            <a:extLst>
              <a:ext uri="{FF2B5EF4-FFF2-40B4-BE49-F238E27FC236}">
                <a16:creationId xmlns:a16="http://schemas.microsoft.com/office/drawing/2014/main" id="{E9415D8B-AA1F-4F91-8719-5856D00A4B82}"/>
              </a:ext>
            </a:extLst>
          </p:cNvPr>
          <p:cNvSpPr>
            <a:spLocks noGrp="1" noChangeArrowheads="1"/>
          </p:cNvSpPr>
          <p:nvPr>
            <p:ph type="body" idx="1"/>
          </p:nvPr>
        </p:nvSpPr>
        <p:spPr>
          <a:xfrm>
            <a:off x="304800" y="533400"/>
            <a:ext cx="8610600" cy="6324600"/>
          </a:xfrm>
        </p:spPr>
        <p:txBody>
          <a:bodyPr/>
          <a:lstStyle/>
          <a:p>
            <a:pPr>
              <a:lnSpc>
                <a:spcPct val="90000"/>
              </a:lnSpc>
            </a:pPr>
            <a:r>
              <a:rPr lang="en-US" altLang="en-US" sz="2800"/>
              <a:t>One problem with the computer is that it works strictly syntactically</a:t>
            </a:r>
          </a:p>
          <a:p>
            <a:pPr lvl="1">
              <a:lnSpc>
                <a:spcPct val="90000"/>
              </a:lnSpc>
            </a:pPr>
            <a:r>
              <a:rPr lang="en-US" altLang="en-US" sz="2400"/>
              <a:t>Op code:  10011101 </a:t>
            </a:r>
            <a:r>
              <a:rPr lang="en-US" altLang="en-US" sz="2400">
                <a:sym typeface="Wingdings" panose="05000000000000000000" pitchFamily="2" charset="2"/>
              </a:rPr>
              <a:t> translates into a set of microcode instructions such as:  move IR</a:t>
            </a:r>
            <a:r>
              <a:rPr lang="en-US" altLang="en-US" sz="2400" baseline="-25000">
                <a:sym typeface="Wingdings" panose="05000000000000000000" pitchFamily="2" charset="2"/>
              </a:rPr>
              <a:t>16..31</a:t>
            </a:r>
            <a:r>
              <a:rPr lang="en-US" altLang="en-US" sz="2400">
                <a:sym typeface="Wingdings" panose="05000000000000000000" pitchFamily="2" charset="2"/>
              </a:rPr>
              <a:t> to MAR, signal memory read, move MBR to AC</a:t>
            </a:r>
          </a:p>
          <a:p>
            <a:pPr lvl="1">
              <a:lnSpc>
                <a:spcPct val="90000"/>
              </a:lnSpc>
            </a:pPr>
            <a:r>
              <a:rPr lang="en-US" altLang="en-US" sz="2400">
                <a:sym typeface="Wingdings" panose="05000000000000000000" pitchFamily="2" charset="2"/>
              </a:rPr>
              <a:t>There is no understanding</a:t>
            </a:r>
          </a:p>
          <a:p>
            <a:pPr lvl="2">
              <a:lnSpc>
                <a:spcPct val="90000"/>
              </a:lnSpc>
            </a:pPr>
            <a:r>
              <a:rPr lang="en-US" altLang="en-US" sz="2000"/>
              <a:t>x = y + z;   is meaningless to the computer</a:t>
            </a:r>
          </a:p>
          <a:p>
            <a:pPr lvl="3">
              <a:lnSpc>
                <a:spcPct val="90000"/>
              </a:lnSpc>
            </a:pPr>
            <a:r>
              <a:rPr lang="en-US" altLang="en-US" sz="1800"/>
              <a:t>the computer doesn’t understand addition, it just knows that a certain op code means to move values to the adder and move the result elsewhere</a:t>
            </a:r>
          </a:p>
          <a:p>
            <a:pPr lvl="2">
              <a:lnSpc>
                <a:spcPct val="90000"/>
              </a:lnSpc>
            </a:pPr>
            <a:r>
              <a:rPr lang="en-US" altLang="en-US" sz="2000"/>
              <a:t>do you know what addition means?</a:t>
            </a:r>
          </a:p>
          <a:p>
            <a:pPr lvl="3">
              <a:lnSpc>
                <a:spcPct val="90000"/>
              </a:lnSpc>
            </a:pPr>
            <a:r>
              <a:rPr lang="en-US" altLang="en-US" sz="1800"/>
              <a:t>if so, how do you proscribe meaning to +</a:t>
            </a:r>
          </a:p>
          <a:p>
            <a:pPr lvl="3">
              <a:lnSpc>
                <a:spcPct val="90000"/>
              </a:lnSpc>
            </a:pPr>
            <a:r>
              <a:rPr lang="en-US" altLang="en-US" sz="1800"/>
              <a:t>how is this symbol grounded in your brain?  </a:t>
            </a:r>
          </a:p>
          <a:p>
            <a:pPr lvl="3">
              <a:lnSpc>
                <a:spcPct val="90000"/>
              </a:lnSpc>
            </a:pPr>
            <a:r>
              <a:rPr lang="en-US" altLang="en-US" sz="1800"/>
              <a:t>can computers similarly achieve this?</a:t>
            </a:r>
          </a:p>
          <a:p>
            <a:pPr lvl="1">
              <a:lnSpc>
                <a:spcPct val="90000"/>
              </a:lnSpc>
            </a:pPr>
            <a:r>
              <a:rPr lang="en-US" altLang="en-US" sz="2400"/>
              <a:t>Recall Schank’s Restaurant script</a:t>
            </a:r>
          </a:p>
          <a:p>
            <a:pPr lvl="2">
              <a:lnSpc>
                <a:spcPct val="90000"/>
              </a:lnSpc>
            </a:pPr>
            <a:r>
              <a:rPr lang="en-US" altLang="en-US" sz="2000"/>
              <a:t>does the computer know what the symbols “waiter” or “PTRANS” represent? or does it merely have code that tells the computer what to do when it comes across certain words in the story, or how to respond to a given question?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365F2D5-D6FD-455C-A6C5-57076D23763B}"/>
              </a:ext>
            </a:extLst>
          </p:cNvPr>
          <p:cNvSpPr>
            <a:spLocks noGrp="1" noChangeArrowheads="1"/>
          </p:cNvSpPr>
          <p:nvPr>
            <p:ph type="title"/>
          </p:nvPr>
        </p:nvSpPr>
        <p:spPr>
          <a:xfrm>
            <a:off x="685800" y="-228600"/>
            <a:ext cx="7772400" cy="1143000"/>
          </a:xfrm>
        </p:spPr>
        <p:txBody>
          <a:bodyPr/>
          <a:lstStyle/>
          <a:p>
            <a:r>
              <a:rPr lang="en-US" altLang="en-US"/>
              <a:t>Two AI Assumptions</a:t>
            </a:r>
          </a:p>
        </p:txBody>
      </p:sp>
      <p:sp>
        <p:nvSpPr>
          <p:cNvPr id="22531" name="Rectangle 3">
            <a:extLst>
              <a:ext uri="{FF2B5EF4-FFF2-40B4-BE49-F238E27FC236}">
                <a16:creationId xmlns:a16="http://schemas.microsoft.com/office/drawing/2014/main" id="{7F5DC2AC-B3F2-4401-AB65-2BD1C85A2BF7}"/>
              </a:ext>
            </a:extLst>
          </p:cNvPr>
          <p:cNvSpPr>
            <a:spLocks noGrp="1" noChangeArrowheads="1"/>
          </p:cNvSpPr>
          <p:nvPr>
            <p:ph type="body" idx="1"/>
          </p:nvPr>
        </p:nvSpPr>
        <p:spPr>
          <a:xfrm>
            <a:off x="152400" y="609600"/>
            <a:ext cx="8763000" cy="6019800"/>
          </a:xfrm>
        </p:spPr>
        <p:txBody>
          <a:bodyPr/>
          <a:lstStyle/>
          <a:p>
            <a:pPr>
              <a:lnSpc>
                <a:spcPct val="80000"/>
              </a:lnSpc>
            </a:pPr>
            <a:r>
              <a:rPr lang="en-US" altLang="en-US" sz="2800"/>
              <a:t>We can understand and model cognition without understanding the underlying mechanism</a:t>
            </a:r>
          </a:p>
          <a:p>
            <a:pPr lvl="1">
              <a:lnSpc>
                <a:spcPct val="80000"/>
              </a:lnSpc>
            </a:pPr>
            <a:r>
              <a:rPr lang="en-US" altLang="en-US" sz="2400"/>
              <a:t>That is, it is the model of cognition that is important not the physical mechanism that implements it</a:t>
            </a:r>
          </a:p>
          <a:p>
            <a:pPr lvl="1">
              <a:lnSpc>
                <a:spcPct val="80000"/>
              </a:lnSpc>
            </a:pPr>
            <a:r>
              <a:rPr lang="en-US" altLang="en-US" sz="2400"/>
              <a:t>If this is true, then we should be able to create cognition (mind) out of a computer or a brain or even other entities that can compute such as a mechanical device</a:t>
            </a:r>
          </a:p>
          <a:p>
            <a:pPr lvl="2">
              <a:lnSpc>
                <a:spcPct val="80000"/>
              </a:lnSpc>
            </a:pPr>
            <a:r>
              <a:rPr lang="en-US" altLang="en-US" sz="2000"/>
              <a:t>This is the assumption made by symbolic AI researchers</a:t>
            </a:r>
          </a:p>
          <a:p>
            <a:pPr>
              <a:lnSpc>
                <a:spcPct val="80000"/>
              </a:lnSpc>
            </a:pPr>
            <a:r>
              <a:rPr lang="en-US" altLang="en-US" sz="2800"/>
              <a:t>Cognition will emerge from the proper mechanism</a:t>
            </a:r>
          </a:p>
          <a:p>
            <a:pPr lvl="1">
              <a:lnSpc>
                <a:spcPct val="80000"/>
              </a:lnSpc>
            </a:pPr>
            <a:r>
              <a:rPr lang="en-US" altLang="en-US" sz="2400"/>
              <a:t>That is, the right device, fed with the right inputs, can learn and perform the problem solving that we, as observers, call intelligence</a:t>
            </a:r>
          </a:p>
          <a:p>
            <a:pPr lvl="1">
              <a:lnSpc>
                <a:spcPct val="80000"/>
              </a:lnSpc>
            </a:pPr>
            <a:r>
              <a:rPr lang="en-US" altLang="en-US" sz="2400"/>
              <a:t>Cognition will arise as the result (or side effect) of the hardware</a:t>
            </a:r>
          </a:p>
          <a:p>
            <a:pPr lvl="2">
              <a:lnSpc>
                <a:spcPct val="80000"/>
              </a:lnSpc>
            </a:pPr>
            <a:r>
              <a:rPr lang="en-US" altLang="en-US" sz="2000"/>
              <a:t>This is the assumption made by connectionist AI researchers</a:t>
            </a:r>
          </a:p>
          <a:p>
            <a:pPr>
              <a:lnSpc>
                <a:spcPct val="80000"/>
              </a:lnSpc>
            </a:pPr>
            <a:r>
              <a:rPr lang="en-US" altLang="en-US" sz="2800"/>
              <a:t>Notice that while the two assumptions differ, neither is necessarily mutually exclusive and both support the idea that cognition is </a:t>
            </a:r>
            <a:r>
              <a:rPr lang="en-US" altLang="en-US" sz="2800" i="1"/>
              <a:t>computational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68B9E8-DB94-49E5-8CFB-080A276E2D2B}"/>
              </a:ext>
            </a:extLst>
          </p:cNvPr>
          <p:cNvSpPr>
            <a:spLocks noGrp="1" noChangeArrowheads="1"/>
          </p:cNvSpPr>
          <p:nvPr>
            <p:ph type="title"/>
          </p:nvPr>
        </p:nvSpPr>
        <p:spPr>
          <a:xfrm>
            <a:off x="457200" y="0"/>
            <a:ext cx="8458200" cy="1143000"/>
          </a:xfrm>
        </p:spPr>
        <p:txBody>
          <a:bodyPr/>
          <a:lstStyle/>
          <a:p>
            <a:r>
              <a:rPr lang="en-US" altLang="en-US" sz="4000"/>
              <a:t>Problems with Symbolic AI Approaches</a:t>
            </a:r>
          </a:p>
        </p:txBody>
      </p:sp>
      <p:sp>
        <p:nvSpPr>
          <p:cNvPr id="23555" name="Rectangle 3">
            <a:extLst>
              <a:ext uri="{FF2B5EF4-FFF2-40B4-BE49-F238E27FC236}">
                <a16:creationId xmlns:a16="http://schemas.microsoft.com/office/drawing/2014/main" id="{A5309254-31F7-4C30-978B-63CC425F7CB8}"/>
              </a:ext>
            </a:extLst>
          </p:cNvPr>
          <p:cNvSpPr>
            <a:spLocks noGrp="1" noChangeArrowheads="1"/>
          </p:cNvSpPr>
          <p:nvPr>
            <p:ph type="body" idx="1"/>
          </p:nvPr>
        </p:nvSpPr>
        <p:spPr>
          <a:xfrm>
            <a:off x="304800" y="990600"/>
            <a:ext cx="8610600" cy="5638800"/>
          </a:xfrm>
        </p:spPr>
        <p:txBody>
          <a:bodyPr/>
          <a:lstStyle/>
          <a:p>
            <a:pPr>
              <a:lnSpc>
                <a:spcPct val="80000"/>
              </a:lnSpc>
            </a:pPr>
            <a:r>
              <a:rPr lang="en-US" altLang="en-US" sz="2800"/>
              <a:t>Scalability</a:t>
            </a:r>
          </a:p>
          <a:p>
            <a:pPr lvl="1">
              <a:lnSpc>
                <a:spcPct val="80000"/>
              </a:lnSpc>
            </a:pPr>
            <a:r>
              <a:rPr lang="en-US" altLang="en-US" sz="2400"/>
              <a:t>It can take dozens or more man-years to create a useful systems</a:t>
            </a:r>
          </a:p>
          <a:p>
            <a:pPr lvl="1">
              <a:lnSpc>
                <a:spcPct val="80000"/>
              </a:lnSpc>
            </a:pPr>
            <a:r>
              <a:rPr lang="en-US" altLang="en-US" sz="2400"/>
              <a:t>It is often the case that systems perform well up to a certain threshold of knowledge (approx. 10,000 rules), after which performance (accuracy and efficiency) degrade</a:t>
            </a:r>
          </a:p>
          <a:p>
            <a:pPr>
              <a:lnSpc>
                <a:spcPct val="80000"/>
              </a:lnSpc>
            </a:pPr>
            <a:r>
              <a:rPr lang="en-US" altLang="en-US" sz="2800"/>
              <a:t>Brittleness</a:t>
            </a:r>
          </a:p>
          <a:p>
            <a:pPr lvl="1">
              <a:lnSpc>
                <a:spcPct val="80000"/>
              </a:lnSpc>
            </a:pPr>
            <a:r>
              <a:rPr lang="en-US" altLang="en-US" sz="2400"/>
              <a:t>Most symbolic AI systems are programmed  to solve a specific problem, move away from that domain area and the system’s accuracy drops rapidly rather than achieving a graceful degradation</a:t>
            </a:r>
          </a:p>
          <a:p>
            <a:pPr lvl="2">
              <a:lnSpc>
                <a:spcPct val="80000"/>
              </a:lnSpc>
            </a:pPr>
            <a:r>
              <a:rPr lang="en-US" altLang="en-US" sz="2000"/>
              <a:t>this is often attributed to lack of common sense, but in truth, it is a lack of any knowledge outside of the domain area</a:t>
            </a:r>
          </a:p>
          <a:p>
            <a:pPr lvl="1">
              <a:lnSpc>
                <a:spcPct val="80000"/>
              </a:lnSpc>
            </a:pPr>
            <a:r>
              <a:rPr lang="en-US" altLang="en-US" sz="2400"/>
              <a:t>No or little capacity to learn, so performance (accuracy) is static</a:t>
            </a:r>
          </a:p>
          <a:p>
            <a:pPr>
              <a:lnSpc>
                <a:spcPct val="80000"/>
              </a:lnSpc>
            </a:pPr>
            <a:r>
              <a:rPr lang="en-US" altLang="en-US" sz="2800"/>
              <a:t>Lack of real-time performance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48704D4-51B1-435E-8518-9C37720A6876}"/>
              </a:ext>
            </a:extLst>
          </p:cNvPr>
          <p:cNvSpPr>
            <a:spLocks noGrp="1" noChangeArrowheads="1"/>
          </p:cNvSpPr>
          <p:nvPr>
            <p:ph type="title"/>
          </p:nvPr>
        </p:nvSpPr>
        <p:spPr>
          <a:xfrm>
            <a:off x="304800" y="-152400"/>
            <a:ext cx="8610600" cy="1143000"/>
          </a:xfrm>
        </p:spPr>
        <p:txBody>
          <a:bodyPr/>
          <a:lstStyle/>
          <a:p>
            <a:r>
              <a:rPr lang="en-US" altLang="en-US" sz="3600"/>
              <a:t>Problems with Connectionist AI Approaches</a:t>
            </a:r>
          </a:p>
        </p:txBody>
      </p:sp>
      <p:sp>
        <p:nvSpPr>
          <p:cNvPr id="24579" name="Rectangle 3">
            <a:extLst>
              <a:ext uri="{FF2B5EF4-FFF2-40B4-BE49-F238E27FC236}">
                <a16:creationId xmlns:a16="http://schemas.microsoft.com/office/drawing/2014/main" id="{B4BED822-BC69-4E4C-93C3-2F19B74CBC25}"/>
              </a:ext>
            </a:extLst>
          </p:cNvPr>
          <p:cNvSpPr>
            <a:spLocks noGrp="1" noChangeArrowheads="1"/>
          </p:cNvSpPr>
          <p:nvPr>
            <p:ph type="body" idx="1"/>
          </p:nvPr>
        </p:nvSpPr>
        <p:spPr>
          <a:xfrm>
            <a:off x="228600" y="838200"/>
            <a:ext cx="8686800" cy="5715000"/>
          </a:xfrm>
        </p:spPr>
        <p:txBody>
          <a:bodyPr/>
          <a:lstStyle/>
          <a:p>
            <a:pPr>
              <a:lnSpc>
                <a:spcPct val="80000"/>
              </a:lnSpc>
            </a:pPr>
            <a:r>
              <a:rPr lang="en-US" altLang="en-US" sz="2800"/>
              <a:t>No “memory” or sense of temporality</a:t>
            </a:r>
          </a:p>
          <a:p>
            <a:pPr lvl="1">
              <a:lnSpc>
                <a:spcPct val="80000"/>
              </a:lnSpc>
            </a:pPr>
            <a:r>
              <a:rPr lang="en-US" altLang="en-US" sz="2400"/>
              <a:t>The first problem can be solved to some extent</a:t>
            </a:r>
          </a:p>
          <a:p>
            <a:pPr lvl="1">
              <a:lnSpc>
                <a:spcPct val="80000"/>
              </a:lnSpc>
            </a:pPr>
            <a:r>
              <a:rPr lang="en-US" altLang="en-US" sz="2400"/>
              <a:t>The second problem arises because of a fixed sized input but leads to poor performance in areas like speech recognition</a:t>
            </a:r>
          </a:p>
          <a:p>
            <a:pPr>
              <a:lnSpc>
                <a:spcPct val="80000"/>
              </a:lnSpc>
            </a:pPr>
            <a:r>
              <a:rPr lang="en-US" altLang="en-US" sz="2800"/>
              <a:t>Learning is problematic</a:t>
            </a:r>
          </a:p>
          <a:p>
            <a:pPr lvl="1">
              <a:lnSpc>
                <a:spcPct val="80000"/>
              </a:lnSpc>
            </a:pPr>
            <a:r>
              <a:rPr lang="en-US" altLang="en-US" sz="2400"/>
              <a:t>Learning times can greatly vary</a:t>
            </a:r>
          </a:p>
          <a:p>
            <a:pPr lvl="1">
              <a:lnSpc>
                <a:spcPct val="80000"/>
              </a:lnSpc>
            </a:pPr>
            <a:r>
              <a:rPr lang="en-US" altLang="en-US" sz="2400"/>
              <a:t>Overtraining leads to a system that only performs well on the training set and undertraining leads to a system that has not generalized</a:t>
            </a:r>
          </a:p>
          <a:p>
            <a:pPr>
              <a:lnSpc>
                <a:spcPct val="80000"/>
              </a:lnSpc>
            </a:pPr>
            <a:r>
              <a:rPr lang="en-US" altLang="en-US" sz="2800"/>
              <a:t>No explicit knowledge-base</a:t>
            </a:r>
          </a:p>
          <a:p>
            <a:pPr lvl="1">
              <a:lnSpc>
                <a:spcPct val="80000"/>
              </a:lnSpc>
            </a:pPr>
            <a:r>
              <a:rPr lang="en-US" altLang="en-US" sz="2400"/>
              <a:t>So there is no way to tell what a system truly knows or how it knows something</a:t>
            </a:r>
          </a:p>
          <a:p>
            <a:pPr>
              <a:lnSpc>
                <a:spcPct val="80000"/>
              </a:lnSpc>
            </a:pPr>
            <a:r>
              <a:rPr lang="en-US" altLang="en-US" sz="2800"/>
              <a:t>No capacity to explain its output</a:t>
            </a:r>
          </a:p>
          <a:p>
            <a:pPr lvl="1">
              <a:lnSpc>
                <a:spcPct val="80000"/>
              </a:lnSpc>
            </a:pPr>
            <a:r>
              <a:rPr lang="en-US" altLang="en-US" sz="2400"/>
              <a:t>Explanation is often useful in an AI system so that the user can trust the system’s answer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2816A5B-18DA-4E5A-ACDA-2BAC35BAE941}"/>
              </a:ext>
            </a:extLst>
          </p:cNvPr>
          <p:cNvSpPr>
            <a:spLocks noGrp="1"/>
          </p:cNvSpPr>
          <p:nvPr>
            <p:ph type="title"/>
          </p:nvPr>
        </p:nvSpPr>
        <p:spPr>
          <a:xfrm>
            <a:off x="685800" y="-76200"/>
            <a:ext cx="7772400" cy="1143000"/>
          </a:xfrm>
        </p:spPr>
        <p:txBody>
          <a:bodyPr/>
          <a:lstStyle/>
          <a:p>
            <a:r>
              <a:rPr lang="en-US" altLang="en-US"/>
              <a:t>So What Does AI Do?</a:t>
            </a:r>
          </a:p>
        </p:txBody>
      </p:sp>
      <p:sp>
        <p:nvSpPr>
          <p:cNvPr id="3" name="Content Placeholder 2">
            <a:extLst>
              <a:ext uri="{FF2B5EF4-FFF2-40B4-BE49-F238E27FC236}">
                <a16:creationId xmlns:a16="http://schemas.microsoft.com/office/drawing/2014/main" id="{A29AFFC6-80B2-440F-96FB-0EC4AD144DA4}"/>
              </a:ext>
            </a:extLst>
          </p:cNvPr>
          <p:cNvSpPr>
            <a:spLocks noGrp="1"/>
          </p:cNvSpPr>
          <p:nvPr>
            <p:ph idx="1"/>
          </p:nvPr>
        </p:nvSpPr>
        <p:spPr>
          <a:xfrm>
            <a:off x="228600" y="838200"/>
            <a:ext cx="8610600" cy="6019800"/>
          </a:xfrm>
        </p:spPr>
        <p:txBody>
          <a:bodyPr>
            <a:normAutofit fontScale="85000" lnSpcReduction="10000"/>
          </a:bodyPr>
          <a:lstStyle/>
          <a:p>
            <a:pPr>
              <a:defRPr/>
            </a:pPr>
            <a:r>
              <a:rPr lang="en-US" dirty="0"/>
              <a:t>Most AI research has fallen into one of two categories</a:t>
            </a:r>
          </a:p>
          <a:p>
            <a:pPr lvl="1">
              <a:defRPr/>
            </a:pPr>
            <a:r>
              <a:rPr lang="en-US" dirty="0"/>
              <a:t>Select a specific problem to solve</a:t>
            </a:r>
          </a:p>
          <a:p>
            <a:pPr lvl="2">
              <a:defRPr/>
            </a:pPr>
            <a:r>
              <a:rPr lang="en-US" dirty="0"/>
              <a:t>study the problem (perhaps how humans solve it)</a:t>
            </a:r>
          </a:p>
          <a:p>
            <a:pPr lvl="2">
              <a:defRPr/>
            </a:pPr>
            <a:r>
              <a:rPr lang="en-US" dirty="0"/>
              <a:t>come up with the proper representation for any knowledge needed to solve the problem</a:t>
            </a:r>
          </a:p>
          <a:p>
            <a:pPr lvl="2">
              <a:defRPr/>
            </a:pPr>
            <a:r>
              <a:rPr lang="en-US" dirty="0"/>
              <a:t>acquire and codify that knowledge</a:t>
            </a:r>
          </a:p>
          <a:p>
            <a:pPr lvl="2">
              <a:defRPr/>
            </a:pPr>
            <a:r>
              <a:rPr lang="en-US" dirty="0"/>
              <a:t>build a problem solving system</a:t>
            </a:r>
          </a:p>
          <a:p>
            <a:pPr lvl="1">
              <a:defRPr/>
            </a:pPr>
            <a:r>
              <a:rPr lang="en-US" dirty="0"/>
              <a:t>Select a category of problem or cognitive activity (e.g., learning, natural language understanding)</a:t>
            </a:r>
          </a:p>
          <a:p>
            <a:pPr lvl="2">
              <a:defRPr/>
            </a:pPr>
            <a:r>
              <a:rPr lang="en-US" dirty="0"/>
              <a:t>theorize a way to solve the given problem</a:t>
            </a:r>
          </a:p>
          <a:p>
            <a:pPr lvl="2">
              <a:defRPr/>
            </a:pPr>
            <a:r>
              <a:rPr lang="en-US" dirty="0"/>
              <a:t>build systems based on the model behind your theory as experiments</a:t>
            </a:r>
          </a:p>
          <a:p>
            <a:pPr lvl="2">
              <a:defRPr/>
            </a:pPr>
            <a:r>
              <a:rPr lang="en-US" dirty="0"/>
              <a:t>modify as needed</a:t>
            </a:r>
          </a:p>
          <a:p>
            <a:pPr>
              <a:defRPr/>
            </a:pPr>
            <a:r>
              <a:rPr lang="en-US" dirty="0"/>
              <a:t>Both approaches require</a:t>
            </a:r>
          </a:p>
          <a:p>
            <a:pPr lvl="1">
              <a:defRPr/>
            </a:pPr>
            <a:r>
              <a:rPr lang="en-US" dirty="0"/>
              <a:t>one or more representational forms for the knowledge</a:t>
            </a:r>
          </a:p>
          <a:p>
            <a:pPr lvl="1">
              <a:defRPr/>
            </a:pPr>
            <a:r>
              <a:rPr lang="en-US" dirty="0"/>
              <a:t>some way to select proper knowledge, that is, search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F4B87F21-CAAC-4E56-AEB0-E6D13DA84A9E}"/>
              </a:ext>
            </a:extLst>
          </p:cNvPr>
          <p:cNvSpPr>
            <a:spLocks noGrp="1"/>
          </p:cNvSpPr>
          <p:nvPr>
            <p:ph type="title"/>
          </p:nvPr>
        </p:nvSpPr>
        <p:spPr>
          <a:xfrm>
            <a:off x="685800" y="-152400"/>
            <a:ext cx="7772400" cy="1143000"/>
          </a:xfrm>
        </p:spPr>
        <p:txBody>
          <a:bodyPr/>
          <a:lstStyle/>
          <a:p>
            <a:r>
              <a:rPr lang="en-US" altLang="en-US"/>
              <a:t>What is Search?</a:t>
            </a:r>
          </a:p>
        </p:txBody>
      </p:sp>
      <p:sp>
        <p:nvSpPr>
          <p:cNvPr id="26627" name="Content Placeholder 2">
            <a:extLst>
              <a:ext uri="{FF2B5EF4-FFF2-40B4-BE49-F238E27FC236}">
                <a16:creationId xmlns:a16="http://schemas.microsoft.com/office/drawing/2014/main" id="{4A183487-771E-4E55-8E7A-12685A816DF0}"/>
              </a:ext>
            </a:extLst>
          </p:cNvPr>
          <p:cNvSpPr>
            <a:spLocks noGrp="1"/>
          </p:cNvSpPr>
          <p:nvPr>
            <p:ph sz="half" idx="1"/>
          </p:nvPr>
        </p:nvSpPr>
        <p:spPr>
          <a:xfrm>
            <a:off x="228600" y="685800"/>
            <a:ext cx="8915400" cy="2057400"/>
          </a:xfrm>
        </p:spPr>
        <p:txBody>
          <a:bodyPr/>
          <a:lstStyle/>
          <a:p>
            <a:r>
              <a:rPr lang="en-US" altLang="en-US"/>
              <a:t>We define the state of the problem being solved as the values of the active variables</a:t>
            </a:r>
          </a:p>
          <a:p>
            <a:pPr lvl="1"/>
            <a:r>
              <a:rPr lang="en-US" altLang="en-US"/>
              <a:t>this will include any partial solutions, previous conclusions, user answers to questions, etc</a:t>
            </a:r>
          </a:p>
          <a:p>
            <a:pPr lvl="1">
              <a:buFontTx/>
              <a:buNone/>
            </a:pPr>
            <a:endParaRPr lang="en-US" altLang="en-US"/>
          </a:p>
        </p:txBody>
      </p:sp>
      <p:sp>
        <p:nvSpPr>
          <p:cNvPr id="26628" name="Content Placeholder 7">
            <a:extLst>
              <a:ext uri="{FF2B5EF4-FFF2-40B4-BE49-F238E27FC236}">
                <a16:creationId xmlns:a16="http://schemas.microsoft.com/office/drawing/2014/main" id="{21620288-4EAA-4EDC-B862-2C5AA33042FC}"/>
              </a:ext>
            </a:extLst>
          </p:cNvPr>
          <p:cNvSpPr>
            <a:spLocks noGrp="1"/>
          </p:cNvSpPr>
          <p:nvPr>
            <p:ph sz="half" idx="2"/>
          </p:nvPr>
        </p:nvSpPr>
        <p:spPr>
          <a:xfrm>
            <a:off x="228600" y="2438400"/>
            <a:ext cx="4191000" cy="4419600"/>
          </a:xfrm>
        </p:spPr>
        <p:txBody>
          <a:bodyPr/>
          <a:lstStyle/>
          <a:p>
            <a:pPr marL="742950" lvl="2" indent="-342900"/>
            <a:r>
              <a:rPr lang="en-US" altLang="en-US" sz="2400"/>
              <a:t>while humans are often able to make intuitive leaps, or recall solutions with little thought, the computer must search through various combinations to find a solution</a:t>
            </a:r>
          </a:p>
          <a:p>
            <a:r>
              <a:rPr lang="en-US" altLang="en-US"/>
              <a:t>To the right is a search space for a tic-tac-toe game</a:t>
            </a:r>
          </a:p>
        </p:txBody>
      </p:sp>
      <p:pic>
        <p:nvPicPr>
          <p:cNvPr id="26629" name="Picture 4">
            <a:extLst>
              <a:ext uri="{FF2B5EF4-FFF2-40B4-BE49-F238E27FC236}">
                <a16:creationId xmlns:a16="http://schemas.microsoft.com/office/drawing/2014/main" id="{D3FB84E4-717F-4F35-90F6-76FF63C1F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3" y="2743200"/>
            <a:ext cx="456723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6FA2E534-3825-4B6E-A8C3-D5F711A85E43}"/>
              </a:ext>
            </a:extLst>
          </p:cNvPr>
          <p:cNvSpPr>
            <a:spLocks noGrp="1"/>
          </p:cNvSpPr>
          <p:nvPr>
            <p:ph type="title"/>
          </p:nvPr>
        </p:nvSpPr>
        <p:spPr>
          <a:xfrm>
            <a:off x="381000" y="-76200"/>
            <a:ext cx="8534400" cy="1143000"/>
          </a:xfrm>
        </p:spPr>
        <p:txBody>
          <a:bodyPr/>
          <a:lstStyle/>
          <a:p>
            <a:r>
              <a:rPr lang="en-US" altLang="en-US"/>
              <a:t>Search Spaces and Types of Search</a:t>
            </a:r>
          </a:p>
        </p:txBody>
      </p:sp>
      <p:sp>
        <p:nvSpPr>
          <p:cNvPr id="6" name="Content Placeholder 5">
            <a:extLst>
              <a:ext uri="{FF2B5EF4-FFF2-40B4-BE49-F238E27FC236}">
                <a16:creationId xmlns:a16="http://schemas.microsoft.com/office/drawing/2014/main" id="{88D17EAB-2EBE-4EEE-864A-03D426E07DAA}"/>
              </a:ext>
            </a:extLst>
          </p:cNvPr>
          <p:cNvSpPr>
            <a:spLocks noGrp="1"/>
          </p:cNvSpPr>
          <p:nvPr>
            <p:ph idx="1"/>
          </p:nvPr>
        </p:nvSpPr>
        <p:spPr>
          <a:xfrm>
            <a:off x="304800" y="914400"/>
            <a:ext cx="8534400" cy="5943600"/>
          </a:xfrm>
        </p:spPr>
        <p:txBody>
          <a:bodyPr>
            <a:normAutofit fontScale="85000" lnSpcReduction="20000"/>
          </a:bodyPr>
          <a:lstStyle/>
          <a:p>
            <a:pPr>
              <a:defRPr/>
            </a:pPr>
            <a:r>
              <a:rPr lang="en-US" dirty="0"/>
              <a:t>The search space consists of all possible states of the problem as it is being solved</a:t>
            </a:r>
          </a:p>
          <a:p>
            <a:pPr lvl="1">
              <a:defRPr/>
            </a:pPr>
            <a:r>
              <a:rPr lang="en-US" dirty="0"/>
              <a:t>A search space is often viewed as a tree and can very well consist of an exponential number of nodes making the search process intractable</a:t>
            </a:r>
          </a:p>
          <a:p>
            <a:pPr lvl="1">
              <a:defRPr/>
            </a:pPr>
            <a:r>
              <a:rPr lang="en-US" dirty="0"/>
              <a:t>Search spaces might be pre-enumerated or generated during the search process</a:t>
            </a:r>
          </a:p>
          <a:p>
            <a:pPr lvl="1">
              <a:defRPr/>
            </a:pPr>
            <a:r>
              <a:rPr lang="en-US" dirty="0"/>
              <a:t>Some search algorithms may search the entire space until a solution is found, others will only search parts of the space, possibly selecting where to search through a heuristic</a:t>
            </a:r>
          </a:p>
          <a:p>
            <a:pPr>
              <a:defRPr/>
            </a:pPr>
            <a:r>
              <a:rPr lang="en-US" dirty="0"/>
              <a:t>Search spaces include</a:t>
            </a:r>
          </a:p>
          <a:p>
            <a:pPr lvl="1">
              <a:defRPr/>
            </a:pPr>
            <a:r>
              <a:rPr lang="en-US" dirty="0"/>
              <a:t>Game trees like the tic-tac-toe game</a:t>
            </a:r>
          </a:p>
          <a:p>
            <a:pPr lvl="1">
              <a:defRPr/>
            </a:pPr>
            <a:r>
              <a:rPr lang="en-US" dirty="0"/>
              <a:t>Decision trees (see next slides)</a:t>
            </a:r>
          </a:p>
          <a:p>
            <a:pPr lvl="1">
              <a:defRPr/>
            </a:pPr>
            <a:r>
              <a:rPr lang="en-US" dirty="0"/>
              <a:t>Combinations of rules to select in a production system</a:t>
            </a:r>
          </a:p>
          <a:p>
            <a:pPr lvl="1">
              <a:defRPr/>
            </a:pPr>
            <a:r>
              <a:rPr lang="en-US" dirty="0"/>
              <a:t>Networks of various forms (see next slides)</a:t>
            </a:r>
          </a:p>
          <a:p>
            <a:pPr lvl="1">
              <a:defRPr/>
            </a:pPr>
            <a:r>
              <a:rPr lang="en-US" dirty="0"/>
              <a:t>Other types of spaces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a:extLst>
              <a:ext uri="{FF2B5EF4-FFF2-40B4-BE49-F238E27FC236}">
                <a16:creationId xmlns:a16="http://schemas.microsoft.com/office/drawing/2014/main" id="{1DE74FB8-3A69-400E-BFF3-AC62C7B5E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672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4">
            <a:extLst>
              <a:ext uri="{FF2B5EF4-FFF2-40B4-BE49-F238E27FC236}">
                <a16:creationId xmlns:a16="http://schemas.microsoft.com/office/drawing/2014/main" id="{707D5D62-4531-4972-BC91-CC6CC7F78B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00575"/>
            <a:ext cx="4267200"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a:extLst>
              <a:ext uri="{FF2B5EF4-FFF2-40B4-BE49-F238E27FC236}">
                <a16:creationId xmlns:a16="http://schemas.microsoft.com/office/drawing/2014/main" id="{1B675404-95DC-4208-933A-C4EF3FC903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2763" y="0"/>
            <a:ext cx="482123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3">
            <a:extLst>
              <a:ext uri="{FF2B5EF4-FFF2-40B4-BE49-F238E27FC236}">
                <a16:creationId xmlns:a16="http://schemas.microsoft.com/office/drawing/2014/main" id="{00F1D1CE-99CA-4E65-B298-540BC3E340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0225" y="3581400"/>
            <a:ext cx="48037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a:extLst>
              <a:ext uri="{FF2B5EF4-FFF2-40B4-BE49-F238E27FC236}">
                <a16:creationId xmlns:a16="http://schemas.microsoft.com/office/drawing/2014/main" id="{EE778437-AFE0-4C0C-9423-52D8240FB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3083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a:extLst>
              <a:ext uri="{FF2B5EF4-FFF2-40B4-BE49-F238E27FC236}">
                <a16:creationId xmlns:a16="http://schemas.microsoft.com/office/drawing/2014/main" id="{E1534FBA-BE1B-474A-B9E7-CF0583D0F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838" y="3305175"/>
            <a:ext cx="4729162" cy="35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78C5A1F-EEE8-46FF-A16D-0AF8F407C349}"/>
              </a:ext>
            </a:extLst>
          </p:cNvPr>
          <p:cNvSpPr>
            <a:spLocks noGrp="1"/>
          </p:cNvSpPr>
          <p:nvPr>
            <p:ph type="title"/>
          </p:nvPr>
        </p:nvSpPr>
        <p:spPr>
          <a:xfrm>
            <a:off x="0" y="0"/>
            <a:ext cx="9144000" cy="1143000"/>
          </a:xfrm>
        </p:spPr>
        <p:txBody>
          <a:bodyPr/>
          <a:lstStyle/>
          <a:p>
            <a:r>
              <a:rPr lang="en-US" altLang="en-US"/>
              <a:t>Search Algorithms and Representations</a:t>
            </a:r>
          </a:p>
        </p:txBody>
      </p:sp>
      <p:sp>
        <p:nvSpPr>
          <p:cNvPr id="3" name="Content Placeholder 2">
            <a:extLst>
              <a:ext uri="{FF2B5EF4-FFF2-40B4-BE49-F238E27FC236}">
                <a16:creationId xmlns:a16="http://schemas.microsoft.com/office/drawing/2014/main" id="{D1861B5A-1DF6-435D-84E9-5DD3C6E7323C}"/>
              </a:ext>
            </a:extLst>
          </p:cNvPr>
          <p:cNvSpPr>
            <a:spLocks noGrp="1"/>
          </p:cNvSpPr>
          <p:nvPr>
            <p:ph sz="half" idx="1"/>
          </p:nvPr>
        </p:nvSpPr>
        <p:spPr>
          <a:xfrm>
            <a:off x="228600" y="1066800"/>
            <a:ext cx="4267200" cy="5410200"/>
          </a:xfrm>
        </p:spPr>
        <p:txBody>
          <a:bodyPr>
            <a:normAutofit fontScale="92500" lnSpcReduction="20000"/>
          </a:bodyPr>
          <a:lstStyle/>
          <a:p>
            <a:pPr>
              <a:defRPr/>
            </a:pPr>
            <a:r>
              <a:rPr lang="en-US" dirty="0"/>
              <a:t>Breadth-first</a:t>
            </a:r>
          </a:p>
          <a:p>
            <a:pPr>
              <a:defRPr/>
            </a:pPr>
            <a:r>
              <a:rPr lang="en-US" dirty="0"/>
              <a:t>Depth-first</a:t>
            </a:r>
          </a:p>
          <a:p>
            <a:pPr>
              <a:defRPr/>
            </a:pPr>
            <a:r>
              <a:rPr lang="en-US" dirty="0"/>
              <a:t>Best-first (Heuristic Search)</a:t>
            </a:r>
          </a:p>
          <a:p>
            <a:pPr>
              <a:defRPr/>
            </a:pPr>
            <a:r>
              <a:rPr lang="en-US" dirty="0"/>
              <a:t>A*</a:t>
            </a:r>
          </a:p>
          <a:p>
            <a:pPr>
              <a:defRPr/>
            </a:pPr>
            <a:r>
              <a:rPr lang="en-US" dirty="0"/>
              <a:t>Hill Climbing</a:t>
            </a:r>
          </a:p>
          <a:p>
            <a:pPr>
              <a:defRPr/>
            </a:pPr>
            <a:r>
              <a:rPr lang="en-US" dirty="0"/>
              <a:t>Limiting the number of Plies</a:t>
            </a:r>
          </a:p>
          <a:p>
            <a:pPr>
              <a:defRPr/>
            </a:pPr>
            <a:r>
              <a:rPr lang="en-US" dirty="0" err="1"/>
              <a:t>Minimax</a:t>
            </a:r>
            <a:endParaRPr lang="en-US" dirty="0"/>
          </a:p>
          <a:p>
            <a:pPr>
              <a:defRPr/>
            </a:pPr>
            <a:r>
              <a:rPr lang="en-US" dirty="0"/>
              <a:t>Alpha-Beta Pruning</a:t>
            </a:r>
          </a:p>
          <a:p>
            <a:pPr>
              <a:defRPr/>
            </a:pPr>
            <a:r>
              <a:rPr lang="en-US" dirty="0"/>
              <a:t>Adding Constraints</a:t>
            </a:r>
          </a:p>
          <a:p>
            <a:pPr>
              <a:defRPr/>
            </a:pPr>
            <a:r>
              <a:rPr lang="en-US" dirty="0"/>
              <a:t>Genetic Algorithms</a:t>
            </a:r>
          </a:p>
          <a:p>
            <a:pPr>
              <a:defRPr/>
            </a:pPr>
            <a:r>
              <a:rPr lang="en-US" dirty="0"/>
              <a:t>Forward </a:t>
            </a:r>
            <a:r>
              <a:rPr lang="en-US" dirty="0" err="1"/>
              <a:t>vs</a:t>
            </a:r>
            <a:r>
              <a:rPr lang="en-US" dirty="0"/>
              <a:t> Backward Chaining</a:t>
            </a:r>
          </a:p>
        </p:txBody>
      </p:sp>
      <p:sp>
        <p:nvSpPr>
          <p:cNvPr id="7" name="Content Placeholder 6">
            <a:extLst>
              <a:ext uri="{FF2B5EF4-FFF2-40B4-BE49-F238E27FC236}">
                <a16:creationId xmlns:a16="http://schemas.microsoft.com/office/drawing/2014/main" id="{4BEE5500-2F34-484B-8951-7568FC9CB772}"/>
              </a:ext>
            </a:extLst>
          </p:cNvPr>
          <p:cNvSpPr>
            <a:spLocks noGrp="1"/>
          </p:cNvSpPr>
          <p:nvPr>
            <p:ph sz="half" idx="2"/>
          </p:nvPr>
        </p:nvSpPr>
        <p:spPr>
          <a:xfrm>
            <a:off x="4419600" y="990600"/>
            <a:ext cx="4724400" cy="5867400"/>
          </a:xfrm>
        </p:spPr>
        <p:txBody>
          <a:bodyPr>
            <a:normAutofit fontScale="92500" lnSpcReduction="20000"/>
          </a:bodyPr>
          <a:lstStyle/>
          <a:p>
            <a:pPr>
              <a:defRPr/>
            </a:pPr>
            <a:r>
              <a:rPr lang="en-US" dirty="0"/>
              <a:t>We will study various forms of representation and uncertainty handling in the next class period</a:t>
            </a:r>
          </a:p>
          <a:p>
            <a:pPr>
              <a:defRPr/>
            </a:pPr>
            <a:r>
              <a:rPr lang="en-US" dirty="0"/>
              <a:t>Knowledge needs to be represented</a:t>
            </a:r>
          </a:p>
          <a:p>
            <a:pPr lvl="1">
              <a:defRPr/>
            </a:pPr>
            <a:r>
              <a:rPr lang="en-US" dirty="0"/>
              <a:t>Production systems of some form are very common</a:t>
            </a:r>
          </a:p>
          <a:p>
            <a:pPr lvl="2">
              <a:defRPr/>
            </a:pPr>
            <a:r>
              <a:rPr lang="en-US" dirty="0"/>
              <a:t>If-then rules</a:t>
            </a:r>
          </a:p>
          <a:p>
            <a:pPr lvl="2">
              <a:defRPr/>
            </a:pPr>
            <a:r>
              <a:rPr lang="en-US" dirty="0"/>
              <a:t>Predicate calculus rules</a:t>
            </a:r>
          </a:p>
          <a:p>
            <a:pPr lvl="2">
              <a:defRPr/>
            </a:pPr>
            <a:r>
              <a:rPr lang="en-US" dirty="0"/>
              <a:t>Operators</a:t>
            </a:r>
          </a:p>
          <a:p>
            <a:pPr lvl="1">
              <a:defRPr/>
            </a:pPr>
            <a:r>
              <a:rPr lang="en-US" dirty="0"/>
              <a:t>Other general forms include semantic networks, frames, scripts</a:t>
            </a:r>
          </a:p>
          <a:p>
            <a:pPr lvl="1">
              <a:defRPr/>
            </a:pPr>
            <a:r>
              <a:rPr lang="en-US" dirty="0"/>
              <a:t>Knowledge groups</a:t>
            </a:r>
          </a:p>
          <a:p>
            <a:pPr lvl="1">
              <a:defRPr/>
            </a:pPr>
            <a:r>
              <a:rPr lang="en-US" dirty="0"/>
              <a:t>Models, cases</a:t>
            </a:r>
          </a:p>
          <a:p>
            <a:pPr lvl="1">
              <a:defRPr/>
            </a:pPr>
            <a:r>
              <a:rPr lang="en-US" dirty="0"/>
              <a:t>Agents</a:t>
            </a:r>
          </a:p>
          <a:p>
            <a:pPr lvl="1">
              <a:defRPr/>
            </a:pPr>
            <a:r>
              <a:rPr lang="en-US" dirty="0" err="1"/>
              <a:t>Ontologies</a:t>
            </a:r>
            <a:endParaRPr lang="en-US" dirty="0"/>
          </a:p>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9E7810E-FC7F-4360-B16E-F16C882D324A}"/>
              </a:ext>
            </a:extLst>
          </p:cNvPr>
          <p:cNvSpPr>
            <a:spLocks noGrp="1" noChangeArrowheads="1"/>
          </p:cNvSpPr>
          <p:nvPr>
            <p:ph type="title"/>
          </p:nvPr>
        </p:nvSpPr>
        <p:spPr>
          <a:xfrm>
            <a:off x="762000" y="-228600"/>
            <a:ext cx="7772400" cy="1143000"/>
          </a:xfrm>
          <a:noFill/>
        </p:spPr>
        <p:txBody>
          <a:bodyPr lIns="90488" tIns="44450" rIns="90488" bIns="44450"/>
          <a:lstStyle/>
          <a:p>
            <a:r>
              <a:rPr lang="en-US" altLang="en-US"/>
              <a:t>What is Intelligence?</a:t>
            </a:r>
          </a:p>
        </p:txBody>
      </p:sp>
      <p:sp>
        <p:nvSpPr>
          <p:cNvPr id="4099" name="Rectangle 3">
            <a:extLst>
              <a:ext uri="{FF2B5EF4-FFF2-40B4-BE49-F238E27FC236}">
                <a16:creationId xmlns:a16="http://schemas.microsoft.com/office/drawing/2014/main" id="{8CE6AC2A-E733-4548-8C28-8674249D333C}"/>
              </a:ext>
            </a:extLst>
          </p:cNvPr>
          <p:cNvSpPr>
            <a:spLocks noGrp="1" noChangeArrowheads="1"/>
          </p:cNvSpPr>
          <p:nvPr>
            <p:ph type="body" idx="1"/>
          </p:nvPr>
        </p:nvSpPr>
        <p:spPr>
          <a:xfrm>
            <a:off x="381000" y="762000"/>
            <a:ext cx="8458200" cy="6096000"/>
          </a:xfrm>
          <a:noFill/>
        </p:spPr>
        <p:txBody>
          <a:bodyPr lIns="90488" tIns="44450" rIns="90488" bIns="44450"/>
          <a:lstStyle/>
          <a:p>
            <a:pPr>
              <a:lnSpc>
                <a:spcPct val="80000"/>
              </a:lnSpc>
            </a:pPr>
            <a:r>
              <a:rPr lang="en-US" altLang="en-US" sz="2400"/>
              <a:t>Is there a “holistic” definition for intelligence?</a:t>
            </a:r>
            <a:r>
              <a:rPr lang="en-US" altLang="en-US" sz="2400" i="1"/>
              <a:t> </a:t>
            </a:r>
          </a:p>
          <a:p>
            <a:pPr>
              <a:lnSpc>
                <a:spcPct val="80000"/>
              </a:lnSpc>
            </a:pPr>
            <a:r>
              <a:rPr lang="en-US" altLang="en-US" sz="2400"/>
              <a:t>Here are some definitions:</a:t>
            </a:r>
          </a:p>
          <a:p>
            <a:pPr lvl="1">
              <a:lnSpc>
                <a:spcPct val="80000"/>
              </a:lnSpc>
            </a:pPr>
            <a:r>
              <a:rPr lang="en-US" altLang="en-US" sz="2000" i="1"/>
              <a:t>the ability to comprehend; to understand and profit from experience </a:t>
            </a:r>
          </a:p>
          <a:p>
            <a:pPr lvl="1">
              <a:lnSpc>
                <a:spcPct val="80000"/>
              </a:lnSpc>
            </a:pPr>
            <a:r>
              <a:rPr lang="en-US" altLang="en-US" sz="2000" i="1"/>
              <a:t>a general mental capability that involves the ability to reason, plan, solve problems, think abstractly, comprehend ideas and language, and learn</a:t>
            </a:r>
            <a:r>
              <a:rPr lang="en-US" altLang="en-US" sz="2000"/>
              <a:t> </a:t>
            </a:r>
          </a:p>
          <a:p>
            <a:pPr lvl="1">
              <a:lnSpc>
                <a:spcPct val="80000"/>
              </a:lnSpc>
            </a:pPr>
            <a:r>
              <a:rPr lang="en-US" altLang="en-US" sz="2000" i="1"/>
              <a:t>is effectively perceiving, interpreting and responding to the environment</a:t>
            </a:r>
            <a:r>
              <a:rPr lang="en-US" altLang="en-US" sz="2000"/>
              <a:t> </a:t>
            </a:r>
            <a:r>
              <a:rPr lang="en-US" altLang="en-US" sz="2000" i="1"/>
              <a:t> </a:t>
            </a:r>
          </a:p>
          <a:p>
            <a:pPr>
              <a:lnSpc>
                <a:spcPct val="80000"/>
              </a:lnSpc>
            </a:pPr>
            <a:r>
              <a:rPr lang="en-US" altLang="en-US" sz="2400"/>
              <a:t>None of these tells us what intelligence is, so instead, maybe we can enumerate a list of elements that an intelligence must be able to perform:</a:t>
            </a:r>
          </a:p>
          <a:p>
            <a:pPr lvl="1">
              <a:lnSpc>
                <a:spcPct val="80000"/>
              </a:lnSpc>
            </a:pPr>
            <a:r>
              <a:rPr lang="en-US" altLang="en-US" sz="2000"/>
              <a:t>perceive, reason and infer, solve problems, learn and adapt, apply common sense, apply analogy, recall, apply intuition, reach emotional states, achieve self-awareness</a:t>
            </a:r>
          </a:p>
          <a:p>
            <a:pPr>
              <a:lnSpc>
                <a:spcPct val="80000"/>
              </a:lnSpc>
            </a:pPr>
            <a:r>
              <a:rPr lang="en-US" altLang="en-US" sz="2400"/>
              <a:t>Which of these are necessary for intelligence?  Which are sufficient?</a:t>
            </a:r>
          </a:p>
          <a:p>
            <a:pPr>
              <a:lnSpc>
                <a:spcPct val="80000"/>
              </a:lnSpc>
            </a:pPr>
            <a:r>
              <a:rPr lang="en-US" altLang="en-US" sz="2400"/>
              <a:t>Artificial Intelligence – should we define this in terms of human intelligence?</a:t>
            </a:r>
          </a:p>
          <a:p>
            <a:pPr lvl="1">
              <a:lnSpc>
                <a:spcPct val="80000"/>
              </a:lnSpc>
            </a:pPr>
            <a:r>
              <a:rPr lang="en-US" altLang="en-US" sz="2000"/>
              <a:t>does AI have to really be intelligent?  </a:t>
            </a:r>
          </a:p>
          <a:p>
            <a:pPr lvl="1">
              <a:lnSpc>
                <a:spcPct val="80000"/>
              </a:lnSpc>
            </a:pPr>
            <a:r>
              <a:rPr lang="en-US" altLang="en-US" sz="2000"/>
              <a:t>what is the difference between being intelligent and demonstrating intelligent behavior?</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3D9875B-C150-46B3-AE88-51167CCFE7D8}"/>
              </a:ext>
            </a:extLst>
          </p:cNvPr>
          <p:cNvSpPr>
            <a:spLocks noGrp="1" noChangeArrowheads="1"/>
          </p:cNvSpPr>
          <p:nvPr>
            <p:ph type="title"/>
          </p:nvPr>
        </p:nvSpPr>
        <p:spPr>
          <a:xfrm>
            <a:off x="685800" y="-152400"/>
            <a:ext cx="7772400" cy="1143000"/>
          </a:xfrm>
        </p:spPr>
        <p:txBody>
          <a:bodyPr/>
          <a:lstStyle/>
          <a:p>
            <a:r>
              <a:rPr lang="en-US" altLang="en-US"/>
              <a:t>A Brief History of AI:  1950s</a:t>
            </a:r>
          </a:p>
        </p:txBody>
      </p:sp>
      <p:sp>
        <p:nvSpPr>
          <p:cNvPr id="31747" name="Rectangle 3">
            <a:extLst>
              <a:ext uri="{FF2B5EF4-FFF2-40B4-BE49-F238E27FC236}">
                <a16:creationId xmlns:a16="http://schemas.microsoft.com/office/drawing/2014/main" id="{3E493115-DED3-4EE6-AAE5-BE58E434C568}"/>
              </a:ext>
            </a:extLst>
          </p:cNvPr>
          <p:cNvSpPr>
            <a:spLocks noGrp="1" noChangeArrowheads="1"/>
          </p:cNvSpPr>
          <p:nvPr>
            <p:ph type="body" idx="1"/>
          </p:nvPr>
        </p:nvSpPr>
        <p:spPr>
          <a:xfrm>
            <a:off x="228600" y="838200"/>
            <a:ext cx="8686800" cy="5791200"/>
          </a:xfrm>
        </p:spPr>
        <p:txBody>
          <a:bodyPr/>
          <a:lstStyle/>
          <a:p>
            <a:pPr>
              <a:lnSpc>
                <a:spcPct val="90000"/>
              </a:lnSpc>
            </a:pPr>
            <a:r>
              <a:rPr lang="en-US" altLang="en-US" sz="2800"/>
              <a:t>Computers were thought of as an electronic brains</a:t>
            </a:r>
          </a:p>
          <a:p>
            <a:pPr>
              <a:lnSpc>
                <a:spcPct val="90000"/>
              </a:lnSpc>
            </a:pPr>
            <a:r>
              <a:rPr lang="en-US" altLang="en-US" sz="2800"/>
              <a:t>Term “Artificial Intelligence” coined by John McCarthy</a:t>
            </a:r>
          </a:p>
          <a:p>
            <a:pPr lvl="1">
              <a:lnSpc>
                <a:spcPct val="90000"/>
              </a:lnSpc>
            </a:pPr>
            <a:r>
              <a:rPr lang="en-US" altLang="en-US" sz="2400"/>
              <a:t>John McCarthy also created Lisp in the late 1950s</a:t>
            </a:r>
          </a:p>
          <a:p>
            <a:pPr>
              <a:lnSpc>
                <a:spcPct val="90000"/>
              </a:lnSpc>
            </a:pPr>
            <a:r>
              <a:rPr lang="en-US" altLang="en-US" sz="2800"/>
              <a:t>Alan Turing defines intelligence as passing the Imitation Game (Turing Test)</a:t>
            </a:r>
          </a:p>
          <a:p>
            <a:pPr>
              <a:lnSpc>
                <a:spcPct val="90000"/>
              </a:lnSpc>
            </a:pPr>
            <a:r>
              <a:rPr lang="en-US" altLang="en-US" sz="2800"/>
              <a:t>AI research largely revolves around toy domains</a:t>
            </a:r>
          </a:p>
          <a:p>
            <a:pPr lvl="1">
              <a:lnSpc>
                <a:spcPct val="90000"/>
              </a:lnSpc>
            </a:pPr>
            <a:r>
              <a:rPr lang="en-US" altLang="en-US" sz="2400"/>
              <a:t>Computers of the era didn’t have enough power or memory to solve useful problems</a:t>
            </a:r>
          </a:p>
          <a:p>
            <a:pPr lvl="1">
              <a:lnSpc>
                <a:spcPct val="90000"/>
              </a:lnSpc>
            </a:pPr>
            <a:r>
              <a:rPr lang="en-US" altLang="en-US" sz="2400"/>
              <a:t>Problems being researched include </a:t>
            </a:r>
          </a:p>
          <a:p>
            <a:pPr lvl="2">
              <a:lnSpc>
                <a:spcPct val="90000"/>
              </a:lnSpc>
            </a:pPr>
            <a:r>
              <a:rPr lang="en-US" altLang="en-US" sz="2000"/>
              <a:t>games (e.g., checkers) </a:t>
            </a:r>
          </a:p>
          <a:p>
            <a:pPr lvl="2">
              <a:lnSpc>
                <a:spcPct val="90000"/>
              </a:lnSpc>
            </a:pPr>
            <a:r>
              <a:rPr lang="en-US" altLang="en-US" sz="2000"/>
              <a:t>primitive machine translation</a:t>
            </a:r>
          </a:p>
          <a:p>
            <a:pPr lvl="2">
              <a:lnSpc>
                <a:spcPct val="90000"/>
              </a:lnSpc>
            </a:pPr>
            <a:r>
              <a:rPr lang="en-US" altLang="en-US" sz="2000"/>
              <a:t>blocks world (planning and natural language understanding within the toy domain)</a:t>
            </a:r>
          </a:p>
          <a:p>
            <a:pPr lvl="2">
              <a:lnSpc>
                <a:spcPct val="90000"/>
              </a:lnSpc>
            </a:pPr>
            <a:r>
              <a:rPr lang="en-US" altLang="en-US" sz="2000"/>
              <a:t>early neural networks researched:  the perceptron</a:t>
            </a:r>
          </a:p>
          <a:p>
            <a:pPr lvl="2">
              <a:lnSpc>
                <a:spcPct val="90000"/>
              </a:lnSpc>
            </a:pPr>
            <a:r>
              <a:rPr lang="en-US" altLang="en-US" sz="2000"/>
              <a:t>automated theorem proving and mathematics problem solving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0079A70-52FA-42A2-AA17-19FB6A15DF09}"/>
              </a:ext>
            </a:extLst>
          </p:cNvPr>
          <p:cNvSpPr>
            <a:spLocks noGrp="1" noChangeArrowheads="1"/>
          </p:cNvSpPr>
          <p:nvPr>
            <p:ph type="title"/>
          </p:nvPr>
        </p:nvSpPr>
        <p:spPr>
          <a:xfrm>
            <a:off x="685800" y="0"/>
            <a:ext cx="7772400" cy="1143000"/>
          </a:xfrm>
        </p:spPr>
        <p:txBody>
          <a:bodyPr/>
          <a:lstStyle/>
          <a:p>
            <a:r>
              <a:rPr lang="en-US" altLang="en-US"/>
              <a:t>The 1960s</a:t>
            </a:r>
          </a:p>
        </p:txBody>
      </p:sp>
      <p:sp>
        <p:nvSpPr>
          <p:cNvPr id="32771" name="Rectangle 3">
            <a:extLst>
              <a:ext uri="{FF2B5EF4-FFF2-40B4-BE49-F238E27FC236}">
                <a16:creationId xmlns:a16="http://schemas.microsoft.com/office/drawing/2014/main" id="{9938725C-8DF6-4C8A-9D2E-6D5541D6AD65}"/>
              </a:ext>
            </a:extLst>
          </p:cNvPr>
          <p:cNvSpPr>
            <a:spLocks noGrp="1" noChangeArrowheads="1"/>
          </p:cNvSpPr>
          <p:nvPr>
            <p:ph type="body" idx="1"/>
          </p:nvPr>
        </p:nvSpPr>
        <p:spPr>
          <a:xfrm>
            <a:off x="304800" y="914400"/>
            <a:ext cx="8610600" cy="5638800"/>
          </a:xfrm>
        </p:spPr>
        <p:txBody>
          <a:bodyPr/>
          <a:lstStyle/>
          <a:p>
            <a:pPr>
              <a:lnSpc>
                <a:spcPct val="90000"/>
              </a:lnSpc>
            </a:pPr>
            <a:r>
              <a:rPr lang="en-US" altLang="en-US" sz="2800"/>
              <a:t>AI attempts to move beyond toy domains</a:t>
            </a:r>
          </a:p>
          <a:p>
            <a:pPr>
              <a:lnSpc>
                <a:spcPct val="90000"/>
              </a:lnSpc>
            </a:pPr>
            <a:r>
              <a:rPr lang="en-US" altLang="en-US" sz="2800"/>
              <a:t>Syntactic knowledge alone does not work, domain knowledge required</a:t>
            </a:r>
          </a:p>
          <a:p>
            <a:pPr lvl="1">
              <a:lnSpc>
                <a:spcPct val="90000"/>
              </a:lnSpc>
            </a:pPr>
            <a:r>
              <a:rPr lang="en-US" altLang="en-US" sz="2400"/>
              <a:t>Early machine translation could translate English to Russian (“the spirit is willing but the flesh is weak” becomes “the vodka is good but the meat is spoiled”)</a:t>
            </a:r>
          </a:p>
          <a:p>
            <a:pPr>
              <a:lnSpc>
                <a:spcPct val="90000"/>
              </a:lnSpc>
            </a:pPr>
            <a:r>
              <a:rPr lang="en-US" altLang="en-US" sz="2800"/>
              <a:t>Earliest expert system created:  Dendral</a:t>
            </a:r>
          </a:p>
          <a:p>
            <a:pPr>
              <a:lnSpc>
                <a:spcPct val="90000"/>
              </a:lnSpc>
            </a:pPr>
            <a:r>
              <a:rPr lang="en-US" altLang="en-US" sz="2800"/>
              <a:t>Perceptron research comes to a grinding halt when it is proved that a perceptron cannot learn the XOR operator</a:t>
            </a:r>
          </a:p>
          <a:p>
            <a:pPr>
              <a:lnSpc>
                <a:spcPct val="90000"/>
              </a:lnSpc>
            </a:pPr>
            <a:r>
              <a:rPr lang="en-US" altLang="en-US" sz="2800"/>
              <a:t>US sponsored research into AI targets specific areas – not including machine translation</a:t>
            </a:r>
          </a:p>
          <a:p>
            <a:pPr>
              <a:lnSpc>
                <a:spcPct val="90000"/>
              </a:lnSpc>
            </a:pPr>
            <a:r>
              <a:rPr lang="en-US" altLang="en-US" sz="2800"/>
              <a:t>Weizenbaum creates Eliza to demonstrate the futility of AI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3705717-6130-4ABB-8AA7-8B9EF5797615}"/>
              </a:ext>
            </a:extLst>
          </p:cNvPr>
          <p:cNvSpPr>
            <a:spLocks noGrp="1" noChangeArrowheads="1"/>
          </p:cNvSpPr>
          <p:nvPr>
            <p:ph type="title"/>
          </p:nvPr>
        </p:nvSpPr>
        <p:spPr>
          <a:xfrm>
            <a:off x="457200" y="-152400"/>
            <a:ext cx="7772400" cy="1143000"/>
          </a:xfrm>
        </p:spPr>
        <p:txBody>
          <a:bodyPr/>
          <a:lstStyle/>
          <a:p>
            <a:r>
              <a:rPr lang="en-US" altLang="en-US"/>
              <a:t>1970s</a:t>
            </a:r>
          </a:p>
        </p:txBody>
      </p:sp>
      <p:sp>
        <p:nvSpPr>
          <p:cNvPr id="33795" name="Rectangle 5">
            <a:extLst>
              <a:ext uri="{FF2B5EF4-FFF2-40B4-BE49-F238E27FC236}">
                <a16:creationId xmlns:a16="http://schemas.microsoft.com/office/drawing/2014/main" id="{8EC1B2EE-A13D-4D0F-885A-B3B312D12026}"/>
              </a:ext>
            </a:extLst>
          </p:cNvPr>
          <p:cNvSpPr>
            <a:spLocks noGrp="1" noChangeArrowheads="1"/>
          </p:cNvSpPr>
          <p:nvPr>
            <p:ph type="body" idx="1"/>
          </p:nvPr>
        </p:nvSpPr>
        <p:spPr>
          <a:xfrm>
            <a:off x="152400" y="685800"/>
            <a:ext cx="8839200" cy="6172200"/>
          </a:xfrm>
        </p:spPr>
        <p:txBody>
          <a:bodyPr/>
          <a:lstStyle/>
          <a:p>
            <a:pPr>
              <a:lnSpc>
                <a:spcPct val="80000"/>
              </a:lnSpc>
            </a:pPr>
            <a:r>
              <a:rPr lang="en-US" altLang="en-US" sz="2400"/>
              <a:t>AI researchers address real-world problems and solutions through expert (knowledge-based) systems</a:t>
            </a:r>
          </a:p>
          <a:p>
            <a:pPr lvl="1">
              <a:lnSpc>
                <a:spcPct val="80000"/>
              </a:lnSpc>
            </a:pPr>
            <a:r>
              <a:rPr lang="en-US" altLang="en-US" sz="2000"/>
              <a:t>Medical diagnosis</a:t>
            </a:r>
          </a:p>
          <a:p>
            <a:pPr lvl="1">
              <a:lnSpc>
                <a:spcPct val="80000"/>
              </a:lnSpc>
            </a:pPr>
            <a:r>
              <a:rPr lang="en-US" altLang="en-US" sz="2000"/>
              <a:t>Speech recognition</a:t>
            </a:r>
          </a:p>
          <a:p>
            <a:pPr lvl="1">
              <a:lnSpc>
                <a:spcPct val="80000"/>
              </a:lnSpc>
            </a:pPr>
            <a:r>
              <a:rPr lang="en-US" altLang="en-US" sz="2000"/>
              <a:t>Planning</a:t>
            </a:r>
          </a:p>
          <a:p>
            <a:pPr lvl="1">
              <a:lnSpc>
                <a:spcPct val="80000"/>
              </a:lnSpc>
            </a:pPr>
            <a:r>
              <a:rPr lang="en-US" altLang="en-US" sz="2000"/>
              <a:t>Design</a:t>
            </a:r>
          </a:p>
          <a:p>
            <a:pPr>
              <a:lnSpc>
                <a:spcPct val="80000"/>
              </a:lnSpc>
            </a:pPr>
            <a:r>
              <a:rPr lang="en-US" altLang="en-US" sz="2400"/>
              <a:t>Uncertainty handling implemented</a:t>
            </a:r>
          </a:p>
          <a:p>
            <a:pPr lvl="1">
              <a:lnSpc>
                <a:spcPct val="80000"/>
              </a:lnSpc>
            </a:pPr>
            <a:r>
              <a:rPr lang="en-US" altLang="en-US" sz="2000"/>
              <a:t>Fuzzy logic</a:t>
            </a:r>
          </a:p>
          <a:p>
            <a:pPr lvl="1">
              <a:lnSpc>
                <a:spcPct val="80000"/>
              </a:lnSpc>
            </a:pPr>
            <a:r>
              <a:rPr lang="en-US" altLang="en-US" sz="2000"/>
              <a:t>Certainty factors</a:t>
            </a:r>
          </a:p>
          <a:p>
            <a:pPr lvl="1">
              <a:lnSpc>
                <a:spcPct val="80000"/>
              </a:lnSpc>
            </a:pPr>
            <a:r>
              <a:rPr lang="en-US" altLang="en-US" sz="2000"/>
              <a:t>Bayesian probabilities</a:t>
            </a:r>
          </a:p>
          <a:p>
            <a:pPr>
              <a:lnSpc>
                <a:spcPct val="80000"/>
              </a:lnSpc>
            </a:pPr>
            <a:r>
              <a:rPr lang="en-US" altLang="en-US" sz="2400"/>
              <a:t>AI begins to get noticed due to these successes</a:t>
            </a:r>
          </a:p>
          <a:p>
            <a:pPr lvl="1">
              <a:lnSpc>
                <a:spcPct val="80000"/>
              </a:lnSpc>
            </a:pPr>
            <a:r>
              <a:rPr lang="en-US" altLang="en-US" sz="2000"/>
              <a:t>AI research increased</a:t>
            </a:r>
          </a:p>
          <a:p>
            <a:pPr lvl="1">
              <a:lnSpc>
                <a:spcPct val="80000"/>
              </a:lnSpc>
            </a:pPr>
            <a:r>
              <a:rPr lang="en-US" altLang="en-US" sz="2000"/>
              <a:t>AI labs sprouting up everywhere</a:t>
            </a:r>
          </a:p>
          <a:p>
            <a:pPr lvl="1">
              <a:lnSpc>
                <a:spcPct val="80000"/>
              </a:lnSpc>
            </a:pPr>
            <a:r>
              <a:rPr lang="en-US" altLang="en-US" sz="2000"/>
              <a:t>AI shells (tools) created</a:t>
            </a:r>
          </a:p>
          <a:p>
            <a:pPr lvl="1">
              <a:lnSpc>
                <a:spcPct val="80000"/>
              </a:lnSpc>
            </a:pPr>
            <a:r>
              <a:rPr lang="en-US" altLang="en-US" sz="2000"/>
              <a:t>AI machines available for Lisp programming</a:t>
            </a:r>
          </a:p>
          <a:p>
            <a:pPr>
              <a:lnSpc>
                <a:spcPct val="80000"/>
              </a:lnSpc>
            </a:pPr>
            <a:r>
              <a:rPr lang="en-US" altLang="en-US" sz="2400"/>
              <a:t>Criticism:  AI systems are too brittle, AI systems take too much time and effort to create, AI systems do not learn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1EB27C8-2147-4265-A633-C93451F6DA64}"/>
              </a:ext>
            </a:extLst>
          </p:cNvPr>
          <p:cNvSpPr>
            <a:spLocks noGrp="1" noChangeArrowheads="1"/>
          </p:cNvSpPr>
          <p:nvPr>
            <p:ph type="title"/>
          </p:nvPr>
        </p:nvSpPr>
        <p:spPr>
          <a:xfrm>
            <a:off x="685800" y="0"/>
            <a:ext cx="7772400" cy="1143000"/>
          </a:xfrm>
        </p:spPr>
        <p:txBody>
          <a:bodyPr/>
          <a:lstStyle/>
          <a:p>
            <a:r>
              <a:rPr lang="en-US" altLang="en-US"/>
              <a:t>1980s:  AI Winter</a:t>
            </a:r>
          </a:p>
        </p:txBody>
      </p:sp>
      <p:sp>
        <p:nvSpPr>
          <p:cNvPr id="34819" name="Rectangle 3">
            <a:extLst>
              <a:ext uri="{FF2B5EF4-FFF2-40B4-BE49-F238E27FC236}">
                <a16:creationId xmlns:a16="http://schemas.microsoft.com/office/drawing/2014/main" id="{5394C157-6B7A-456C-916C-44391563C508}"/>
              </a:ext>
            </a:extLst>
          </p:cNvPr>
          <p:cNvSpPr>
            <a:spLocks noGrp="1" noChangeArrowheads="1"/>
          </p:cNvSpPr>
          <p:nvPr>
            <p:ph type="body" idx="1"/>
          </p:nvPr>
        </p:nvSpPr>
        <p:spPr>
          <a:xfrm>
            <a:off x="381000" y="838200"/>
            <a:ext cx="8534400" cy="6019800"/>
          </a:xfrm>
        </p:spPr>
        <p:txBody>
          <a:bodyPr/>
          <a:lstStyle/>
          <a:p>
            <a:pPr>
              <a:lnSpc>
                <a:spcPct val="80000"/>
              </a:lnSpc>
            </a:pPr>
            <a:r>
              <a:rPr lang="en-US" altLang="en-US" sz="2800"/>
              <a:t>Funding dries up leading to the AI Winter</a:t>
            </a:r>
          </a:p>
          <a:p>
            <a:pPr lvl="1">
              <a:lnSpc>
                <a:spcPct val="80000"/>
              </a:lnSpc>
            </a:pPr>
            <a:r>
              <a:rPr lang="en-US" altLang="en-US" sz="2400"/>
              <a:t>Too many expectations were not met</a:t>
            </a:r>
          </a:p>
          <a:p>
            <a:pPr lvl="1">
              <a:lnSpc>
                <a:spcPct val="80000"/>
              </a:lnSpc>
            </a:pPr>
            <a:r>
              <a:rPr lang="en-US" altLang="en-US" sz="2400"/>
              <a:t>Expert systems took too long to develop, too much money to invest, the results did not pay off</a:t>
            </a:r>
          </a:p>
          <a:p>
            <a:pPr>
              <a:lnSpc>
                <a:spcPct val="80000"/>
              </a:lnSpc>
            </a:pPr>
            <a:r>
              <a:rPr lang="en-US" altLang="en-US" sz="2800"/>
              <a:t>Neural Networks to the rescue!</a:t>
            </a:r>
          </a:p>
          <a:p>
            <a:pPr lvl="1">
              <a:lnSpc>
                <a:spcPct val="80000"/>
              </a:lnSpc>
            </a:pPr>
            <a:r>
              <a:rPr lang="en-US" altLang="en-US" sz="2400"/>
              <a:t>Expert systems took programming, and took dozens of man-years of efforts to develop, but if we could get the computer to learn how to solve the problem…</a:t>
            </a:r>
          </a:p>
          <a:p>
            <a:pPr lvl="1">
              <a:lnSpc>
                <a:spcPct val="80000"/>
              </a:lnSpc>
            </a:pPr>
            <a:r>
              <a:rPr lang="en-US" altLang="en-US" sz="2400"/>
              <a:t>Multi-layered back-propagation networks got around the problems of perceptrons</a:t>
            </a:r>
          </a:p>
          <a:p>
            <a:pPr lvl="1">
              <a:lnSpc>
                <a:spcPct val="80000"/>
              </a:lnSpc>
            </a:pPr>
            <a:r>
              <a:rPr lang="en-US" altLang="en-US" sz="2400"/>
              <a:t>Neural network research heavily funded because it promised to solve the problems that symbolic AI could not</a:t>
            </a:r>
          </a:p>
          <a:p>
            <a:pPr>
              <a:lnSpc>
                <a:spcPct val="80000"/>
              </a:lnSpc>
            </a:pPr>
            <a:r>
              <a:rPr lang="en-US" altLang="en-US" sz="2800"/>
              <a:t>By 1990, funding for neural network research was slowly disappearing as well</a:t>
            </a:r>
          </a:p>
          <a:p>
            <a:pPr lvl="1">
              <a:lnSpc>
                <a:spcPct val="80000"/>
              </a:lnSpc>
            </a:pPr>
            <a:r>
              <a:rPr lang="en-US" altLang="en-US" sz="2400"/>
              <a:t>Neural networks had their own problems and largely could not solve a majority of the AI problems being investigated</a:t>
            </a:r>
          </a:p>
          <a:p>
            <a:pPr lvl="1">
              <a:lnSpc>
                <a:spcPct val="80000"/>
              </a:lnSpc>
            </a:pPr>
            <a:r>
              <a:rPr lang="en-US" altLang="en-US" sz="2400"/>
              <a:t>Panic!  How can AI continue without funding?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B9E9863-B930-443A-A65A-D383B9735597}"/>
              </a:ext>
            </a:extLst>
          </p:cNvPr>
          <p:cNvSpPr>
            <a:spLocks noGrp="1" noChangeArrowheads="1"/>
          </p:cNvSpPr>
          <p:nvPr>
            <p:ph type="title"/>
          </p:nvPr>
        </p:nvSpPr>
        <p:spPr>
          <a:xfrm>
            <a:off x="685800" y="0"/>
            <a:ext cx="7772400" cy="1143000"/>
          </a:xfrm>
        </p:spPr>
        <p:txBody>
          <a:bodyPr/>
          <a:lstStyle/>
          <a:p>
            <a:r>
              <a:rPr lang="en-US" altLang="en-US"/>
              <a:t>1990s:  ALife</a:t>
            </a:r>
          </a:p>
        </p:txBody>
      </p:sp>
      <p:sp>
        <p:nvSpPr>
          <p:cNvPr id="35843" name="Rectangle 3">
            <a:extLst>
              <a:ext uri="{FF2B5EF4-FFF2-40B4-BE49-F238E27FC236}">
                <a16:creationId xmlns:a16="http://schemas.microsoft.com/office/drawing/2014/main" id="{74BE56CE-BB29-4357-ACE8-74B5B25B48FF}"/>
              </a:ext>
            </a:extLst>
          </p:cNvPr>
          <p:cNvSpPr>
            <a:spLocks noGrp="1" noChangeArrowheads="1"/>
          </p:cNvSpPr>
          <p:nvPr>
            <p:ph type="body" idx="1"/>
          </p:nvPr>
        </p:nvSpPr>
        <p:spPr>
          <a:xfrm>
            <a:off x="304800" y="838200"/>
            <a:ext cx="8610600" cy="5715000"/>
          </a:xfrm>
        </p:spPr>
        <p:txBody>
          <a:bodyPr/>
          <a:lstStyle/>
          <a:p>
            <a:pPr>
              <a:lnSpc>
                <a:spcPct val="80000"/>
              </a:lnSpc>
            </a:pPr>
            <a:r>
              <a:rPr lang="en-US" altLang="en-US" sz="2800"/>
              <a:t>The dumbest smart thing you can do is staying alive</a:t>
            </a:r>
          </a:p>
          <a:p>
            <a:pPr lvl="1">
              <a:lnSpc>
                <a:spcPct val="80000"/>
              </a:lnSpc>
            </a:pPr>
            <a:r>
              <a:rPr lang="en-US" altLang="en-US" sz="2400"/>
              <a:t>We start over – lets not create intelligence, lets just create “life” and slowly build towards intelligence</a:t>
            </a:r>
          </a:p>
          <a:p>
            <a:pPr lvl="2">
              <a:lnSpc>
                <a:spcPct val="80000"/>
              </a:lnSpc>
            </a:pPr>
            <a:r>
              <a:rPr lang="en-US" altLang="en-US" sz="2000"/>
              <a:t>Alife is the lower bound of AI</a:t>
            </a:r>
          </a:p>
          <a:p>
            <a:pPr lvl="1">
              <a:lnSpc>
                <a:spcPct val="80000"/>
              </a:lnSpc>
            </a:pPr>
            <a:r>
              <a:rPr lang="en-US" altLang="en-US" sz="2400"/>
              <a:t>Alife includes </a:t>
            </a:r>
          </a:p>
          <a:p>
            <a:pPr lvl="2">
              <a:lnSpc>
                <a:spcPct val="80000"/>
              </a:lnSpc>
            </a:pPr>
            <a:r>
              <a:rPr lang="en-US" altLang="en-US" sz="2000"/>
              <a:t>evolutionary learning techniques (genetic algorithms)</a:t>
            </a:r>
          </a:p>
          <a:p>
            <a:pPr lvl="2">
              <a:lnSpc>
                <a:spcPct val="80000"/>
              </a:lnSpc>
            </a:pPr>
            <a:r>
              <a:rPr lang="en-US" altLang="en-US" sz="2000"/>
              <a:t>artificial neural networks for additional forms of learning</a:t>
            </a:r>
          </a:p>
          <a:p>
            <a:pPr lvl="2">
              <a:lnSpc>
                <a:spcPct val="80000"/>
              </a:lnSpc>
            </a:pPr>
            <a:r>
              <a:rPr lang="en-US" altLang="en-US" sz="2000"/>
              <a:t>perception and motor control</a:t>
            </a:r>
          </a:p>
          <a:p>
            <a:pPr lvl="2">
              <a:lnSpc>
                <a:spcPct val="80000"/>
              </a:lnSpc>
            </a:pPr>
            <a:r>
              <a:rPr lang="en-US" altLang="en-US" sz="2000"/>
              <a:t>adaptive systems</a:t>
            </a:r>
          </a:p>
          <a:p>
            <a:pPr lvl="2">
              <a:lnSpc>
                <a:spcPct val="80000"/>
              </a:lnSpc>
            </a:pPr>
            <a:r>
              <a:rPr lang="en-US" altLang="en-US" sz="2000"/>
              <a:t>modeling the environment</a:t>
            </a:r>
          </a:p>
          <a:p>
            <a:pPr>
              <a:lnSpc>
                <a:spcPct val="80000"/>
              </a:lnSpc>
            </a:pPr>
            <a:r>
              <a:rPr lang="en-US" altLang="en-US" sz="2800"/>
              <a:t>Let’s disguise AI as something new, maybe we’ll get some funding that way!</a:t>
            </a:r>
          </a:p>
          <a:p>
            <a:pPr lvl="1">
              <a:lnSpc>
                <a:spcPct val="80000"/>
              </a:lnSpc>
            </a:pPr>
            <a:r>
              <a:rPr lang="en-US" altLang="en-US" sz="2400"/>
              <a:t>Problems:  genetic algorithms are useful in solving some optimization problems and some search-based problems, but not very useful for expert problems</a:t>
            </a:r>
          </a:p>
          <a:p>
            <a:pPr lvl="1">
              <a:lnSpc>
                <a:spcPct val="80000"/>
              </a:lnSpc>
            </a:pPr>
            <a:r>
              <a:rPr lang="en-US" altLang="en-US" sz="2400"/>
              <a:t>perceptual problems are among the most difficult being solved, very slow progress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B5A370F-C58A-4689-8DBD-D08499D83EE9}"/>
              </a:ext>
            </a:extLst>
          </p:cNvPr>
          <p:cNvSpPr>
            <a:spLocks noGrp="1" noChangeArrowheads="1"/>
          </p:cNvSpPr>
          <p:nvPr>
            <p:ph type="title"/>
          </p:nvPr>
        </p:nvSpPr>
        <p:spPr>
          <a:xfrm>
            <a:off x="685800" y="-152400"/>
            <a:ext cx="7772400" cy="1143000"/>
          </a:xfrm>
        </p:spPr>
        <p:txBody>
          <a:bodyPr/>
          <a:lstStyle/>
          <a:p>
            <a:r>
              <a:rPr lang="en-US" altLang="en-US"/>
              <a:t>Today:  The New (Old) AI</a:t>
            </a:r>
          </a:p>
        </p:txBody>
      </p:sp>
      <p:sp>
        <p:nvSpPr>
          <p:cNvPr id="36867" name="Rectangle 3">
            <a:extLst>
              <a:ext uri="{FF2B5EF4-FFF2-40B4-BE49-F238E27FC236}">
                <a16:creationId xmlns:a16="http://schemas.microsoft.com/office/drawing/2014/main" id="{E77DEE32-10C2-4497-9AE6-7DD95ABAB75E}"/>
              </a:ext>
            </a:extLst>
          </p:cNvPr>
          <p:cNvSpPr>
            <a:spLocks noGrp="1" noChangeArrowheads="1"/>
          </p:cNvSpPr>
          <p:nvPr>
            <p:ph type="body" idx="1"/>
          </p:nvPr>
        </p:nvSpPr>
        <p:spPr>
          <a:xfrm>
            <a:off x="228600" y="685800"/>
            <a:ext cx="8610600" cy="5715000"/>
          </a:xfrm>
        </p:spPr>
        <p:txBody>
          <a:bodyPr/>
          <a:lstStyle/>
          <a:p>
            <a:pPr>
              <a:lnSpc>
                <a:spcPct val="80000"/>
              </a:lnSpc>
            </a:pPr>
            <a:r>
              <a:rPr lang="en-US" altLang="en-US" sz="2400"/>
              <a:t>Look around, who is doing AI research?  </a:t>
            </a:r>
          </a:p>
          <a:p>
            <a:pPr>
              <a:lnSpc>
                <a:spcPct val="80000"/>
              </a:lnSpc>
            </a:pPr>
            <a:r>
              <a:rPr lang="en-US" altLang="en-US" sz="2400"/>
              <a:t>By their own admission, AI researchers are not doing “AI”, they are doing</a:t>
            </a:r>
          </a:p>
          <a:p>
            <a:pPr lvl="1">
              <a:lnSpc>
                <a:spcPct val="80000"/>
              </a:lnSpc>
            </a:pPr>
            <a:r>
              <a:rPr lang="en-US" altLang="en-US" sz="2000"/>
              <a:t>Intelligent agents, multi-agent systems/collaboration</a:t>
            </a:r>
          </a:p>
          <a:p>
            <a:pPr lvl="1">
              <a:lnSpc>
                <a:spcPct val="80000"/>
              </a:lnSpc>
            </a:pPr>
            <a:r>
              <a:rPr lang="en-US" altLang="en-US" sz="2000"/>
              <a:t>Ontologies</a:t>
            </a:r>
          </a:p>
          <a:p>
            <a:pPr lvl="1">
              <a:lnSpc>
                <a:spcPct val="80000"/>
              </a:lnSpc>
            </a:pPr>
            <a:r>
              <a:rPr lang="en-US" altLang="en-US" sz="2000"/>
              <a:t>Machine learning and data mining</a:t>
            </a:r>
          </a:p>
          <a:p>
            <a:pPr lvl="1">
              <a:lnSpc>
                <a:spcPct val="80000"/>
              </a:lnSpc>
            </a:pPr>
            <a:r>
              <a:rPr lang="en-US" altLang="en-US" sz="2000"/>
              <a:t>Adaptive and perceptual systems</a:t>
            </a:r>
          </a:p>
          <a:p>
            <a:pPr lvl="1">
              <a:lnSpc>
                <a:spcPct val="80000"/>
              </a:lnSpc>
            </a:pPr>
            <a:r>
              <a:rPr lang="en-US" altLang="en-US" sz="2000"/>
              <a:t>Robotics, path planning</a:t>
            </a:r>
          </a:p>
          <a:p>
            <a:pPr lvl="1">
              <a:lnSpc>
                <a:spcPct val="80000"/>
              </a:lnSpc>
            </a:pPr>
            <a:r>
              <a:rPr lang="en-US" altLang="en-US" sz="2000"/>
              <a:t>Search engines, filtering, recommendation systems</a:t>
            </a:r>
          </a:p>
          <a:p>
            <a:pPr>
              <a:lnSpc>
                <a:spcPct val="80000"/>
              </a:lnSpc>
            </a:pPr>
            <a:r>
              <a:rPr lang="en-US" altLang="en-US" sz="2400"/>
              <a:t>Areas of current research interest:</a:t>
            </a:r>
          </a:p>
          <a:p>
            <a:pPr lvl="1">
              <a:lnSpc>
                <a:spcPct val="80000"/>
              </a:lnSpc>
            </a:pPr>
            <a:r>
              <a:rPr lang="en-US" altLang="en-US" sz="2000"/>
              <a:t>NLU/Information Retrieval, Speech Recognition</a:t>
            </a:r>
          </a:p>
          <a:p>
            <a:pPr lvl="1">
              <a:lnSpc>
                <a:spcPct val="80000"/>
              </a:lnSpc>
            </a:pPr>
            <a:r>
              <a:rPr lang="en-US" altLang="en-US" sz="2000"/>
              <a:t>Planning/Design, Diagnosis/Interpretation</a:t>
            </a:r>
          </a:p>
          <a:p>
            <a:pPr lvl="1">
              <a:lnSpc>
                <a:spcPct val="80000"/>
              </a:lnSpc>
            </a:pPr>
            <a:r>
              <a:rPr lang="en-US" altLang="en-US" sz="2000"/>
              <a:t>Sensor Interpretation, Perception, Visual Understanding </a:t>
            </a:r>
          </a:p>
          <a:p>
            <a:pPr lvl="1">
              <a:lnSpc>
                <a:spcPct val="80000"/>
              </a:lnSpc>
            </a:pPr>
            <a:r>
              <a:rPr lang="en-US" altLang="en-US" sz="2000"/>
              <a:t>Robotics</a:t>
            </a:r>
          </a:p>
          <a:p>
            <a:pPr>
              <a:lnSpc>
                <a:spcPct val="80000"/>
              </a:lnSpc>
            </a:pPr>
            <a:r>
              <a:rPr lang="en-US" altLang="en-US" sz="2400"/>
              <a:t>Approaches</a:t>
            </a:r>
          </a:p>
          <a:p>
            <a:pPr lvl="1">
              <a:lnSpc>
                <a:spcPct val="80000"/>
              </a:lnSpc>
            </a:pPr>
            <a:r>
              <a:rPr lang="en-US" altLang="en-US" sz="2000"/>
              <a:t>Knowledge-based</a:t>
            </a:r>
          </a:p>
          <a:p>
            <a:pPr lvl="1">
              <a:lnSpc>
                <a:spcPct val="80000"/>
              </a:lnSpc>
            </a:pPr>
            <a:r>
              <a:rPr lang="en-US" altLang="en-US" sz="2000"/>
              <a:t>Ontologies</a:t>
            </a:r>
          </a:p>
          <a:p>
            <a:pPr lvl="1">
              <a:lnSpc>
                <a:spcPct val="80000"/>
              </a:lnSpc>
            </a:pPr>
            <a:r>
              <a:rPr lang="en-US" altLang="en-US" sz="2000"/>
              <a:t>Probabilistic (HMM, Bayesian Nets)</a:t>
            </a:r>
          </a:p>
          <a:p>
            <a:pPr lvl="1">
              <a:lnSpc>
                <a:spcPct val="80000"/>
              </a:lnSpc>
            </a:pPr>
            <a:r>
              <a:rPr lang="en-US" altLang="en-US" sz="2000"/>
              <a:t>Neural Networks, Fuzzy Logic, Genetic Algorithms</a:t>
            </a:r>
          </a:p>
          <a:p>
            <a:pPr lvl="1">
              <a:lnSpc>
                <a:spcPct val="80000"/>
              </a:lnSpc>
            </a:pP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09084F-92F8-46F3-B621-FC70C639991D}"/>
              </a:ext>
            </a:extLst>
          </p:cNvPr>
          <p:cNvSpPr>
            <a:spLocks noGrp="1" noChangeArrowheads="1"/>
          </p:cNvSpPr>
          <p:nvPr>
            <p:ph type="title"/>
          </p:nvPr>
        </p:nvSpPr>
        <p:spPr>
          <a:xfrm>
            <a:off x="304800" y="0"/>
            <a:ext cx="8610600" cy="1143000"/>
          </a:xfrm>
          <a:noFill/>
        </p:spPr>
        <p:txBody>
          <a:bodyPr lIns="90488" tIns="44450" rIns="90488" bIns="44450"/>
          <a:lstStyle/>
          <a:p>
            <a:r>
              <a:rPr lang="en-US" altLang="en-US"/>
              <a:t>Physical Symbol System Hypothesis</a:t>
            </a:r>
          </a:p>
        </p:txBody>
      </p:sp>
      <p:sp>
        <p:nvSpPr>
          <p:cNvPr id="5123" name="Rectangle 3">
            <a:extLst>
              <a:ext uri="{FF2B5EF4-FFF2-40B4-BE49-F238E27FC236}">
                <a16:creationId xmlns:a16="http://schemas.microsoft.com/office/drawing/2014/main" id="{BD2E4225-E017-4C0B-9DBA-11EC36FECEA5}"/>
              </a:ext>
            </a:extLst>
          </p:cNvPr>
          <p:cNvSpPr>
            <a:spLocks noGrp="1" noChangeArrowheads="1"/>
          </p:cNvSpPr>
          <p:nvPr>
            <p:ph type="body" idx="1"/>
          </p:nvPr>
        </p:nvSpPr>
        <p:spPr>
          <a:xfrm>
            <a:off x="304800" y="914400"/>
            <a:ext cx="8534400" cy="5715000"/>
          </a:xfrm>
          <a:noFill/>
        </p:spPr>
        <p:txBody>
          <a:bodyPr lIns="90488" tIns="44450" rIns="90488" bIns="44450"/>
          <a:lstStyle/>
          <a:p>
            <a:pPr>
              <a:lnSpc>
                <a:spcPct val="90000"/>
              </a:lnSpc>
            </a:pPr>
            <a:r>
              <a:rPr lang="en-US" altLang="en-US" sz="2800"/>
              <a:t>A physical symbol system (PSS)</a:t>
            </a:r>
          </a:p>
          <a:p>
            <a:pPr lvl="1">
              <a:lnSpc>
                <a:spcPct val="90000"/>
              </a:lnSpc>
            </a:pPr>
            <a:r>
              <a:rPr lang="en-US" altLang="en-US" sz="2400"/>
              <a:t>consists of symbols (patterns) which are combinable into expressions</a:t>
            </a:r>
          </a:p>
          <a:p>
            <a:pPr lvl="1">
              <a:lnSpc>
                <a:spcPct val="90000"/>
              </a:lnSpc>
            </a:pPr>
            <a:r>
              <a:rPr lang="en-US" altLang="en-US" sz="2400"/>
              <a:t>there are processes which operate on these symbols to create new symbols and expressions</a:t>
            </a:r>
          </a:p>
          <a:p>
            <a:pPr lvl="2">
              <a:lnSpc>
                <a:spcPct val="90000"/>
              </a:lnSpc>
            </a:pPr>
            <a:r>
              <a:rPr lang="en-US" altLang="en-US" sz="2000"/>
              <a:t>consider for instance English as a physical symbol system</a:t>
            </a:r>
          </a:p>
          <a:p>
            <a:pPr lvl="2">
              <a:lnSpc>
                <a:spcPct val="90000"/>
              </a:lnSpc>
            </a:pPr>
            <a:r>
              <a:rPr lang="en-US" altLang="en-US" sz="2000"/>
              <a:t>symbols are the alphabet</a:t>
            </a:r>
          </a:p>
          <a:p>
            <a:pPr lvl="2">
              <a:lnSpc>
                <a:spcPct val="90000"/>
              </a:lnSpc>
            </a:pPr>
            <a:r>
              <a:rPr lang="en-US" altLang="en-US" sz="2000"/>
              <a:t>expressions are words and sentences</a:t>
            </a:r>
          </a:p>
          <a:p>
            <a:pPr lvl="2">
              <a:lnSpc>
                <a:spcPct val="90000"/>
              </a:lnSpc>
            </a:pPr>
            <a:r>
              <a:rPr lang="en-US" altLang="en-US" sz="2000"/>
              <a:t>the processes are the English grammar and parsers and dictionaries</a:t>
            </a:r>
          </a:p>
          <a:p>
            <a:pPr>
              <a:lnSpc>
                <a:spcPct val="90000"/>
              </a:lnSpc>
            </a:pPr>
            <a:r>
              <a:rPr lang="en-US" altLang="en-US" sz="2800"/>
              <a:t>The PSS Hypothesis states that a PSS has the </a:t>
            </a:r>
            <a:r>
              <a:rPr lang="en-US" altLang="en-US" sz="2800" i="1"/>
              <a:t>necessary</a:t>
            </a:r>
            <a:r>
              <a:rPr lang="en-US" altLang="en-US" sz="2800"/>
              <a:t> and </a:t>
            </a:r>
            <a:r>
              <a:rPr lang="en-US" altLang="en-US" sz="2800" i="1"/>
              <a:t>sufficient</a:t>
            </a:r>
            <a:r>
              <a:rPr lang="en-US" altLang="en-US" sz="2800"/>
              <a:t> means for intelligent action</a:t>
            </a:r>
          </a:p>
          <a:p>
            <a:pPr lvl="1">
              <a:lnSpc>
                <a:spcPct val="90000"/>
              </a:lnSpc>
            </a:pPr>
            <a:r>
              <a:rPr lang="en-US" altLang="en-US" sz="2400"/>
              <a:t>a computer is a PSS </a:t>
            </a:r>
          </a:p>
          <a:p>
            <a:pPr lvl="2">
              <a:lnSpc>
                <a:spcPct val="90000"/>
              </a:lnSpc>
            </a:pPr>
            <a:r>
              <a:rPr lang="en-US" altLang="en-US" sz="2000"/>
              <a:t>if the PSS Hypothesis is true, then it should be possible to program a computer to produce intelligent actions </a:t>
            </a:r>
          </a:p>
          <a:p>
            <a:pPr lvl="2">
              <a:lnSpc>
                <a:spcPct val="90000"/>
              </a:lnSpc>
            </a:pPr>
            <a:r>
              <a:rPr lang="en-US" altLang="en-US" sz="2000"/>
              <a:t>this is the (or a) goal of AI</a:t>
            </a:r>
          </a:p>
          <a:p>
            <a:pPr lvl="2">
              <a:lnSpc>
                <a:spcPct val="90000"/>
              </a:lnSpc>
            </a:pPr>
            <a:r>
              <a:rPr lang="en-US" altLang="en-US" sz="2000"/>
              <a:t>if the PSS Hypothesis is not true, what are the consequences for AI?</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664EFEE-F2A9-49FE-B01D-DD1D92DBA83B}"/>
              </a:ext>
            </a:extLst>
          </p:cNvPr>
          <p:cNvSpPr>
            <a:spLocks noGrp="1" noChangeArrowheads="1"/>
          </p:cNvSpPr>
          <p:nvPr>
            <p:ph type="title"/>
          </p:nvPr>
        </p:nvSpPr>
        <p:spPr>
          <a:xfrm>
            <a:off x="685800" y="0"/>
            <a:ext cx="7772400" cy="1143000"/>
          </a:xfrm>
        </p:spPr>
        <p:txBody>
          <a:bodyPr/>
          <a:lstStyle/>
          <a:p>
            <a:r>
              <a:rPr lang="en-US" altLang="en-US"/>
              <a:t>The Turing Test</a:t>
            </a:r>
          </a:p>
        </p:txBody>
      </p:sp>
      <p:sp>
        <p:nvSpPr>
          <p:cNvPr id="6147" name="Rectangle 3">
            <a:extLst>
              <a:ext uri="{FF2B5EF4-FFF2-40B4-BE49-F238E27FC236}">
                <a16:creationId xmlns:a16="http://schemas.microsoft.com/office/drawing/2014/main" id="{7D89CEDF-51A3-41DD-BB2E-35F631E55135}"/>
              </a:ext>
            </a:extLst>
          </p:cNvPr>
          <p:cNvSpPr>
            <a:spLocks noGrp="1" noChangeArrowheads="1"/>
          </p:cNvSpPr>
          <p:nvPr>
            <p:ph type="body" sz="half" idx="1"/>
          </p:nvPr>
        </p:nvSpPr>
        <p:spPr>
          <a:xfrm>
            <a:off x="0" y="1219200"/>
            <a:ext cx="4495800" cy="5410200"/>
          </a:xfrm>
        </p:spPr>
        <p:txBody>
          <a:bodyPr/>
          <a:lstStyle/>
          <a:p>
            <a:r>
              <a:rPr lang="en-US" altLang="en-US"/>
              <a:t>1950 – Alan Turing devised a test for intelligence called the Imitation Game</a:t>
            </a:r>
          </a:p>
          <a:p>
            <a:pPr lvl="1"/>
            <a:r>
              <a:rPr lang="en-US" altLang="en-US"/>
              <a:t>Ask questions of two entities, receive answers from both</a:t>
            </a:r>
          </a:p>
          <a:p>
            <a:pPr lvl="1"/>
            <a:r>
              <a:rPr lang="en-US" altLang="en-US"/>
              <a:t>If you can’t tell which of the entities is human and which is a computer program, then you are fooled and we should therefore consider the computer to be intelligent</a:t>
            </a:r>
          </a:p>
        </p:txBody>
      </p:sp>
      <p:pic>
        <p:nvPicPr>
          <p:cNvPr id="6148" name="Picture 4" descr="bd06790_">
            <a:extLst>
              <a:ext uri="{FF2B5EF4-FFF2-40B4-BE49-F238E27FC236}">
                <a16:creationId xmlns:a16="http://schemas.microsoft.com/office/drawing/2014/main" id="{0DEFA5BC-3F48-43F3-ABF5-E93AAA32A2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828800"/>
            <a:ext cx="1812925"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5" descr="bs00580_">
            <a:extLst>
              <a:ext uri="{FF2B5EF4-FFF2-40B4-BE49-F238E27FC236}">
                <a16:creationId xmlns:a16="http://schemas.microsoft.com/office/drawing/2014/main" id="{FEF89795-0477-43FB-B920-6734DCE605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676400"/>
            <a:ext cx="2257425"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Freeform 6">
            <a:extLst>
              <a:ext uri="{FF2B5EF4-FFF2-40B4-BE49-F238E27FC236}">
                <a16:creationId xmlns:a16="http://schemas.microsoft.com/office/drawing/2014/main" id="{C6102446-8623-4204-9D49-B8AA2B6C3086}"/>
              </a:ext>
            </a:extLst>
          </p:cNvPr>
          <p:cNvSpPr>
            <a:spLocks noChangeAspect="1"/>
          </p:cNvSpPr>
          <p:nvPr/>
        </p:nvSpPr>
        <p:spPr bwMode="auto">
          <a:xfrm>
            <a:off x="6324600" y="4745038"/>
            <a:ext cx="1352550" cy="1314450"/>
          </a:xfrm>
          <a:custGeom>
            <a:avLst/>
            <a:gdLst>
              <a:gd name="T0" fmla="*/ 0 w 1490"/>
              <a:gd name="T1" fmla="*/ 793555574 h 1448"/>
              <a:gd name="T2" fmla="*/ 594937758 w 1490"/>
              <a:gd name="T3" fmla="*/ 1193217457 h 1448"/>
              <a:gd name="T4" fmla="*/ 1227779583 w 1490"/>
              <a:gd name="T5" fmla="*/ 743288772 h 1448"/>
              <a:gd name="T6" fmla="*/ 853677765 w 1490"/>
              <a:gd name="T7" fmla="*/ 0 h 1448"/>
              <a:gd name="T8" fmla="*/ 0 w 1490"/>
              <a:gd name="T9" fmla="*/ 793555574 h 1448"/>
              <a:gd name="T10" fmla="*/ 0 w 1490"/>
              <a:gd name="T11" fmla="*/ 793555574 h 1448"/>
              <a:gd name="T12" fmla="*/ 0 60000 65536"/>
              <a:gd name="T13" fmla="*/ 0 60000 65536"/>
              <a:gd name="T14" fmla="*/ 0 60000 65536"/>
              <a:gd name="T15" fmla="*/ 0 60000 65536"/>
              <a:gd name="T16" fmla="*/ 0 60000 65536"/>
              <a:gd name="T17" fmla="*/ 0 60000 65536"/>
              <a:gd name="T18" fmla="*/ 0 w 1490"/>
              <a:gd name="T19" fmla="*/ 0 h 1448"/>
              <a:gd name="T20" fmla="*/ 1490 w 1490"/>
              <a:gd name="T21" fmla="*/ 1448 h 1448"/>
            </a:gdLst>
            <a:ahLst/>
            <a:cxnLst>
              <a:cxn ang="T12">
                <a:pos x="T0" y="T1"/>
              </a:cxn>
              <a:cxn ang="T13">
                <a:pos x="T2" y="T3"/>
              </a:cxn>
              <a:cxn ang="T14">
                <a:pos x="T4" y="T5"/>
              </a:cxn>
              <a:cxn ang="T15">
                <a:pos x="T6" y="T7"/>
              </a:cxn>
              <a:cxn ang="T16">
                <a:pos x="T8" y="T9"/>
              </a:cxn>
              <a:cxn ang="T17">
                <a:pos x="T10" y="T11"/>
              </a:cxn>
            </a:cxnLst>
            <a:rect l="T18" t="T19" r="T20" b="T21"/>
            <a:pathLst>
              <a:path w="1490" h="1448">
                <a:moveTo>
                  <a:pt x="0" y="963"/>
                </a:moveTo>
                <a:lnTo>
                  <a:pt x="722" y="1448"/>
                </a:lnTo>
                <a:lnTo>
                  <a:pt x="1490" y="902"/>
                </a:lnTo>
                <a:lnTo>
                  <a:pt x="1036" y="0"/>
                </a:lnTo>
                <a:lnTo>
                  <a:pt x="0" y="963"/>
                </a:lnTo>
                <a:close/>
              </a:path>
            </a:pathLst>
          </a:custGeom>
          <a:solidFill>
            <a:srgbClr val="FFD9E5"/>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1" name="Freeform 7">
            <a:extLst>
              <a:ext uri="{FF2B5EF4-FFF2-40B4-BE49-F238E27FC236}">
                <a16:creationId xmlns:a16="http://schemas.microsoft.com/office/drawing/2014/main" id="{E054F322-381F-45FD-A4EF-F4C982970743}"/>
              </a:ext>
            </a:extLst>
          </p:cNvPr>
          <p:cNvSpPr>
            <a:spLocks/>
          </p:cNvSpPr>
          <p:nvPr/>
        </p:nvSpPr>
        <p:spPr bwMode="auto">
          <a:xfrm>
            <a:off x="6480175" y="5340350"/>
            <a:ext cx="814388" cy="411163"/>
          </a:xfrm>
          <a:custGeom>
            <a:avLst/>
            <a:gdLst>
              <a:gd name="T0" fmla="*/ 37172124 w 1026"/>
              <a:gd name="T1" fmla="*/ 302957897 h 517"/>
              <a:gd name="T2" fmla="*/ 27091497 w 1026"/>
              <a:gd name="T3" fmla="*/ 270701102 h 517"/>
              <a:gd name="T4" fmla="*/ 15120946 w 1026"/>
              <a:gd name="T5" fmla="*/ 249197366 h 517"/>
              <a:gd name="T6" fmla="*/ 18901578 w 1026"/>
              <a:gd name="T7" fmla="*/ 230854893 h 517"/>
              <a:gd name="T8" fmla="*/ 25201572 w 1026"/>
              <a:gd name="T9" fmla="*/ 210615662 h 517"/>
              <a:gd name="T10" fmla="*/ 13231027 w 1026"/>
              <a:gd name="T11" fmla="*/ 194803738 h 517"/>
              <a:gd name="T12" fmla="*/ 13231027 w 1026"/>
              <a:gd name="T13" fmla="*/ 180889416 h 517"/>
              <a:gd name="T14" fmla="*/ 16381421 w 1026"/>
              <a:gd name="T15" fmla="*/ 172034703 h 517"/>
              <a:gd name="T16" fmla="*/ 4410077 w 1026"/>
              <a:gd name="T17" fmla="*/ 158752633 h 517"/>
              <a:gd name="T18" fmla="*/ 0 w 1026"/>
              <a:gd name="T19" fmla="*/ 134718299 h 517"/>
              <a:gd name="T20" fmla="*/ 9450392 w 1026"/>
              <a:gd name="T21" fmla="*/ 117008872 h 517"/>
              <a:gd name="T22" fmla="*/ 10710867 w 1026"/>
              <a:gd name="T23" fmla="*/ 98667169 h 517"/>
              <a:gd name="T24" fmla="*/ 25201572 w 1026"/>
              <a:gd name="T25" fmla="*/ 82222247 h 517"/>
              <a:gd name="T26" fmla="*/ 46623306 w 1026"/>
              <a:gd name="T27" fmla="*/ 86649604 h 517"/>
              <a:gd name="T28" fmla="*/ 81275274 w 1026"/>
              <a:gd name="T29" fmla="*/ 90444708 h 517"/>
              <a:gd name="T30" fmla="*/ 110256702 w 1026"/>
              <a:gd name="T31" fmla="*/ 92974513 h 517"/>
              <a:gd name="T32" fmla="*/ 144909451 w 1026"/>
              <a:gd name="T33" fmla="*/ 90444708 h 517"/>
              <a:gd name="T34" fmla="*/ 175780774 w 1026"/>
              <a:gd name="T35" fmla="*/ 78427143 h 517"/>
              <a:gd name="T36" fmla="*/ 299268497 w 1026"/>
              <a:gd name="T37" fmla="*/ 46171130 h 517"/>
              <a:gd name="T38" fmla="*/ 325730538 w 1026"/>
              <a:gd name="T39" fmla="*/ 36051117 h 517"/>
              <a:gd name="T40" fmla="*/ 343371634 w 1026"/>
              <a:gd name="T41" fmla="*/ 26564152 h 517"/>
              <a:gd name="T42" fmla="*/ 361642968 w 1026"/>
              <a:gd name="T43" fmla="*/ 12016773 h 517"/>
              <a:gd name="T44" fmla="*/ 379284064 w 1026"/>
              <a:gd name="T45" fmla="*/ 0 h 517"/>
              <a:gd name="T46" fmla="*/ 396294923 w 1026"/>
              <a:gd name="T47" fmla="*/ 8854716 h 517"/>
              <a:gd name="T48" fmla="*/ 416456275 w 1026"/>
              <a:gd name="T49" fmla="*/ 24034341 h 517"/>
              <a:gd name="T50" fmla="*/ 422757063 w 1026"/>
              <a:gd name="T51" fmla="*/ 48068682 h 517"/>
              <a:gd name="T52" fmla="*/ 434727608 w 1026"/>
              <a:gd name="T53" fmla="*/ 66410373 h 517"/>
              <a:gd name="T54" fmla="*/ 471899720 w 1026"/>
              <a:gd name="T55" fmla="*/ 80957743 h 517"/>
              <a:gd name="T56" fmla="*/ 549394337 w 1026"/>
              <a:gd name="T57" fmla="*/ 90444708 h 517"/>
              <a:gd name="T58" fmla="*/ 573336221 w 1026"/>
              <a:gd name="T59" fmla="*/ 104992103 h 517"/>
              <a:gd name="T60" fmla="*/ 589087399 w 1026"/>
              <a:gd name="T61" fmla="*/ 110683964 h 517"/>
              <a:gd name="T62" fmla="*/ 605468020 w 1026"/>
              <a:gd name="T63" fmla="*/ 118274172 h 517"/>
              <a:gd name="T64" fmla="*/ 615548646 w 1026"/>
              <a:gd name="T65" fmla="*/ 126495838 h 517"/>
              <a:gd name="T66" fmla="*/ 617438565 w 1026"/>
              <a:gd name="T67" fmla="*/ 142307712 h 517"/>
              <a:gd name="T68" fmla="*/ 615548646 w 1026"/>
              <a:gd name="T69" fmla="*/ 160017138 h 517"/>
              <a:gd name="T70" fmla="*/ 611768808 w 1026"/>
              <a:gd name="T71" fmla="*/ 182786968 h 517"/>
              <a:gd name="T72" fmla="*/ 605468020 w 1026"/>
              <a:gd name="T73" fmla="*/ 198598842 h 517"/>
              <a:gd name="T74" fmla="*/ 606728495 w 1026"/>
              <a:gd name="T75" fmla="*/ 218838123 h 517"/>
              <a:gd name="T76" fmla="*/ 624999035 w 1026"/>
              <a:gd name="T77" fmla="*/ 256154527 h 517"/>
              <a:gd name="T78" fmla="*/ 646420763 w 1026"/>
              <a:gd name="T79" fmla="*/ 310547311 h 517"/>
              <a:gd name="T80" fmla="*/ 611768808 w 1026"/>
              <a:gd name="T81" fmla="*/ 322564876 h 517"/>
              <a:gd name="T82" fmla="*/ 476309795 w 1026"/>
              <a:gd name="T83" fmla="*/ 325094680 h 517"/>
              <a:gd name="T84" fmla="*/ 325730538 w 1026"/>
              <a:gd name="T85" fmla="*/ 326992232 h 517"/>
              <a:gd name="T86" fmla="*/ 243825052 w 1026"/>
              <a:gd name="T87" fmla="*/ 318769772 h 517"/>
              <a:gd name="T88" fmla="*/ 166330385 w 1026"/>
              <a:gd name="T89" fmla="*/ 322564876 h 517"/>
              <a:gd name="T90" fmla="*/ 82534955 w 1026"/>
              <a:gd name="T91" fmla="*/ 310547311 h 517"/>
              <a:gd name="T92" fmla="*/ 37172124 w 1026"/>
              <a:gd name="T93" fmla="*/ 302957897 h 517"/>
              <a:gd name="T94" fmla="*/ 37172124 w 1026"/>
              <a:gd name="T95" fmla="*/ 302957897 h 517"/>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026"/>
              <a:gd name="T145" fmla="*/ 0 h 517"/>
              <a:gd name="T146" fmla="*/ 1026 w 1026"/>
              <a:gd name="T147" fmla="*/ 517 h 517"/>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026" h="517">
                <a:moveTo>
                  <a:pt x="59" y="479"/>
                </a:moveTo>
                <a:lnTo>
                  <a:pt x="43" y="428"/>
                </a:lnTo>
                <a:lnTo>
                  <a:pt x="24" y="394"/>
                </a:lnTo>
                <a:lnTo>
                  <a:pt x="30" y="365"/>
                </a:lnTo>
                <a:lnTo>
                  <a:pt x="40" y="333"/>
                </a:lnTo>
                <a:lnTo>
                  <a:pt x="21" y="308"/>
                </a:lnTo>
                <a:lnTo>
                  <a:pt x="21" y="286"/>
                </a:lnTo>
                <a:lnTo>
                  <a:pt x="26" y="272"/>
                </a:lnTo>
                <a:lnTo>
                  <a:pt x="7" y="251"/>
                </a:lnTo>
                <a:lnTo>
                  <a:pt x="0" y="213"/>
                </a:lnTo>
                <a:lnTo>
                  <a:pt x="15" y="185"/>
                </a:lnTo>
                <a:lnTo>
                  <a:pt x="17" y="156"/>
                </a:lnTo>
                <a:lnTo>
                  <a:pt x="40" y="130"/>
                </a:lnTo>
                <a:lnTo>
                  <a:pt x="74" y="137"/>
                </a:lnTo>
                <a:lnTo>
                  <a:pt x="129" y="143"/>
                </a:lnTo>
                <a:lnTo>
                  <a:pt x="175" y="147"/>
                </a:lnTo>
                <a:lnTo>
                  <a:pt x="230" y="143"/>
                </a:lnTo>
                <a:lnTo>
                  <a:pt x="279" y="124"/>
                </a:lnTo>
                <a:lnTo>
                  <a:pt x="475" y="73"/>
                </a:lnTo>
                <a:lnTo>
                  <a:pt x="517" y="57"/>
                </a:lnTo>
                <a:lnTo>
                  <a:pt x="545" y="42"/>
                </a:lnTo>
                <a:lnTo>
                  <a:pt x="574" y="19"/>
                </a:lnTo>
                <a:lnTo>
                  <a:pt x="602" y="0"/>
                </a:lnTo>
                <a:lnTo>
                  <a:pt x="629" y="14"/>
                </a:lnTo>
                <a:lnTo>
                  <a:pt x="661" y="38"/>
                </a:lnTo>
                <a:lnTo>
                  <a:pt x="671" y="76"/>
                </a:lnTo>
                <a:lnTo>
                  <a:pt x="690" y="105"/>
                </a:lnTo>
                <a:lnTo>
                  <a:pt x="749" y="128"/>
                </a:lnTo>
                <a:lnTo>
                  <a:pt x="872" y="143"/>
                </a:lnTo>
                <a:lnTo>
                  <a:pt x="910" y="166"/>
                </a:lnTo>
                <a:lnTo>
                  <a:pt x="935" y="175"/>
                </a:lnTo>
                <a:lnTo>
                  <a:pt x="961" y="187"/>
                </a:lnTo>
                <a:lnTo>
                  <a:pt x="977" y="200"/>
                </a:lnTo>
                <a:lnTo>
                  <a:pt x="980" y="225"/>
                </a:lnTo>
                <a:lnTo>
                  <a:pt x="977" y="253"/>
                </a:lnTo>
                <a:lnTo>
                  <a:pt x="971" y="289"/>
                </a:lnTo>
                <a:lnTo>
                  <a:pt x="961" y="314"/>
                </a:lnTo>
                <a:lnTo>
                  <a:pt x="963" y="346"/>
                </a:lnTo>
                <a:lnTo>
                  <a:pt x="992" y="405"/>
                </a:lnTo>
                <a:lnTo>
                  <a:pt x="1026" y="491"/>
                </a:lnTo>
                <a:lnTo>
                  <a:pt x="971" y="510"/>
                </a:lnTo>
                <a:lnTo>
                  <a:pt x="756" y="514"/>
                </a:lnTo>
                <a:lnTo>
                  <a:pt x="517" y="517"/>
                </a:lnTo>
                <a:lnTo>
                  <a:pt x="387" y="504"/>
                </a:lnTo>
                <a:lnTo>
                  <a:pt x="264" y="510"/>
                </a:lnTo>
                <a:lnTo>
                  <a:pt x="131" y="491"/>
                </a:lnTo>
                <a:lnTo>
                  <a:pt x="59" y="479"/>
                </a:lnTo>
                <a:close/>
              </a:path>
            </a:pathLst>
          </a:custGeom>
          <a:solidFill>
            <a:srgbClr val="3FA5B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2" name="Freeform 8">
            <a:extLst>
              <a:ext uri="{FF2B5EF4-FFF2-40B4-BE49-F238E27FC236}">
                <a16:creationId xmlns:a16="http://schemas.microsoft.com/office/drawing/2014/main" id="{3A7884BE-5474-4C32-9AB1-63E873A05D67}"/>
              </a:ext>
            </a:extLst>
          </p:cNvPr>
          <p:cNvSpPr>
            <a:spLocks/>
          </p:cNvSpPr>
          <p:nvPr/>
        </p:nvSpPr>
        <p:spPr bwMode="auto">
          <a:xfrm>
            <a:off x="7027863" y="5202238"/>
            <a:ext cx="390525" cy="303212"/>
          </a:xfrm>
          <a:custGeom>
            <a:avLst/>
            <a:gdLst>
              <a:gd name="T0" fmla="*/ 11970544 w 492"/>
              <a:gd name="T1" fmla="*/ 189011396 h 382"/>
              <a:gd name="T2" fmla="*/ 5670550 w 492"/>
              <a:gd name="T3" fmla="*/ 160029260 h 382"/>
              <a:gd name="T4" fmla="*/ 1889919 w 492"/>
              <a:gd name="T5" fmla="*/ 137347898 h 382"/>
              <a:gd name="T6" fmla="*/ 0 w 492"/>
              <a:gd name="T7" fmla="*/ 108996791 h 382"/>
              <a:gd name="T8" fmla="*/ 3150394 w 492"/>
              <a:gd name="T9" fmla="*/ 97655689 h 382"/>
              <a:gd name="T10" fmla="*/ 11970544 w 492"/>
              <a:gd name="T11" fmla="*/ 90725471 h 382"/>
              <a:gd name="T12" fmla="*/ 32131798 w 492"/>
              <a:gd name="T13" fmla="*/ 83795254 h 382"/>
              <a:gd name="T14" fmla="*/ 61113997 w 492"/>
              <a:gd name="T15" fmla="*/ 77494479 h 382"/>
              <a:gd name="T16" fmla="*/ 113407053 w 492"/>
              <a:gd name="T17" fmla="*/ 73714648 h 382"/>
              <a:gd name="T18" fmla="*/ 154359780 w 492"/>
              <a:gd name="T19" fmla="*/ 73084412 h 382"/>
              <a:gd name="T20" fmla="*/ 167590796 w 492"/>
              <a:gd name="T21" fmla="*/ 68044110 h 382"/>
              <a:gd name="T22" fmla="*/ 194052033 w 492"/>
              <a:gd name="T23" fmla="*/ 32131743 h 382"/>
              <a:gd name="T24" fmla="*/ 214213327 w 492"/>
              <a:gd name="T25" fmla="*/ 15120914 h 382"/>
              <a:gd name="T26" fmla="*/ 234374572 w 492"/>
              <a:gd name="T27" fmla="*/ 630236 h 382"/>
              <a:gd name="T28" fmla="*/ 248865269 w 492"/>
              <a:gd name="T29" fmla="*/ 0 h 382"/>
              <a:gd name="T30" fmla="*/ 255796292 w 492"/>
              <a:gd name="T31" fmla="*/ 5670540 h 382"/>
              <a:gd name="T32" fmla="*/ 271546669 w 492"/>
              <a:gd name="T33" fmla="*/ 5670540 h 382"/>
              <a:gd name="T34" fmla="*/ 284777685 w 492"/>
              <a:gd name="T35" fmla="*/ 12600760 h 382"/>
              <a:gd name="T36" fmla="*/ 301788537 w 492"/>
              <a:gd name="T37" fmla="*/ 15120914 h 382"/>
              <a:gd name="T38" fmla="*/ 309979241 w 492"/>
              <a:gd name="T39" fmla="*/ 20161217 h 382"/>
              <a:gd name="T40" fmla="*/ 307459085 w 492"/>
              <a:gd name="T41" fmla="*/ 30872064 h 382"/>
              <a:gd name="T42" fmla="*/ 296748226 w 492"/>
              <a:gd name="T43" fmla="*/ 45362736 h 382"/>
              <a:gd name="T44" fmla="*/ 282257529 w 492"/>
              <a:gd name="T45" fmla="*/ 58593741 h 382"/>
              <a:gd name="T46" fmla="*/ 266506358 w 492"/>
              <a:gd name="T47" fmla="*/ 74974327 h 382"/>
              <a:gd name="T48" fmla="*/ 253905580 w 492"/>
              <a:gd name="T49" fmla="*/ 90725471 h 382"/>
              <a:gd name="T50" fmla="*/ 242565277 w 492"/>
              <a:gd name="T51" fmla="*/ 108996791 h 382"/>
              <a:gd name="T52" fmla="*/ 233114891 w 492"/>
              <a:gd name="T53" fmla="*/ 119706839 h 382"/>
              <a:gd name="T54" fmla="*/ 219883876 w 492"/>
              <a:gd name="T55" fmla="*/ 125377378 h 382"/>
              <a:gd name="T56" fmla="*/ 200982262 w 492"/>
              <a:gd name="T57" fmla="*/ 125377378 h 382"/>
              <a:gd name="T58" fmla="*/ 168850476 w 492"/>
              <a:gd name="T59" fmla="*/ 133568068 h 382"/>
              <a:gd name="T60" fmla="*/ 129158224 w 492"/>
              <a:gd name="T61" fmla="*/ 144908352 h 382"/>
              <a:gd name="T62" fmla="*/ 94506258 w 492"/>
              <a:gd name="T63" fmla="*/ 156878872 h 382"/>
              <a:gd name="T64" fmla="*/ 97026413 w 492"/>
              <a:gd name="T65" fmla="*/ 169479628 h 382"/>
              <a:gd name="T66" fmla="*/ 103956643 w 492"/>
              <a:gd name="T67" fmla="*/ 192791226 h 382"/>
              <a:gd name="T68" fmla="*/ 115927208 w 492"/>
              <a:gd name="T69" fmla="*/ 234374169 h 382"/>
              <a:gd name="T70" fmla="*/ 90725627 w 492"/>
              <a:gd name="T71" fmla="*/ 240674150 h 382"/>
              <a:gd name="T72" fmla="*/ 22681407 w 492"/>
              <a:gd name="T73" fmla="*/ 212952486 h 382"/>
              <a:gd name="T74" fmla="*/ 11970544 w 492"/>
              <a:gd name="T75" fmla="*/ 189011396 h 382"/>
              <a:gd name="T76" fmla="*/ 11970544 w 492"/>
              <a:gd name="T77" fmla="*/ 189011396 h 38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92"/>
              <a:gd name="T118" fmla="*/ 0 h 382"/>
              <a:gd name="T119" fmla="*/ 492 w 492"/>
              <a:gd name="T120" fmla="*/ 382 h 382"/>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92" h="382">
                <a:moveTo>
                  <a:pt x="19" y="300"/>
                </a:moveTo>
                <a:lnTo>
                  <a:pt x="9" y="254"/>
                </a:lnTo>
                <a:lnTo>
                  <a:pt x="3" y="218"/>
                </a:lnTo>
                <a:lnTo>
                  <a:pt x="0" y="173"/>
                </a:lnTo>
                <a:lnTo>
                  <a:pt x="5" y="155"/>
                </a:lnTo>
                <a:lnTo>
                  <a:pt x="19" y="144"/>
                </a:lnTo>
                <a:lnTo>
                  <a:pt x="51" y="133"/>
                </a:lnTo>
                <a:lnTo>
                  <a:pt x="97" y="123"/>
                </a:lnTo>
                <a:lnTo>
                  <a:pt x="180" y="117"/>
                </a:lnTo>
                <a:lnTo>
                  <a:pt x="245" y="116"/>
                </a:lnTo>
                <a:lnTo>
                  <a:pt x="266" y="108"/>
                </a:lnTo>
                <a:lnTo>
                  <a:pt x="308" y="51"/>
                </a:lnTo>
                <a:lnTo>
                  <a:pt x="340" y="24"/>
                </a:lnTo>
                <a:lnTo>
                  <a:pt x="372" y="1"/>
                </a:lnTo>
                <a:lnTo>
                  <a:pt x="395" y="0"/>
                </a:lnTo>
                <a:lnTo>
                  <a:pt x="406" y="9"/>
                </a:lnTo>
                <a:lnTo>
                  <a:pt x="431" y="9"/>
                </a:lnTo>
                <a:lnTo>
                  <a:pt x="452" y="20"/>
                </a:lnTo>
                <a:lnTo>
                  <a:pt x="479" y="24"/>
                </a:lnTo>
                <a:lnTo>
                  <a:pt x="492" y="32"/>
                </a:lnTo>
                <a:lnTo>
                  <a:pt x="488" y="49"/>
                </a:lnTo>
                <a:lnTo>
                  <a:pt x="471" y="72"/>
                </a:lnTo>
                <a:lnTo>
                  <a:pt x="448" y="93"/>
                </a:lnTo>
                <a:lnTo>
                  <a:pt x="423" y="119"/>
                </a:lnTo>
                <a:lnTo>
                  <a:pt x="403" y="144"/>
                </a:lnTo>
                <a:lnTo>
                  <a:pt x="385" y="173"/>
                </a:lnTo>
                <a:lnTo>
                  <a:pt x="370" y="190"/>
                </a:lnTo>
                <a:lnTo>
                  <a:pt x="349" y="199"/>
                </a:lnTo>
                <a:lnTo>
                  <a:pt x="319" y="199"/>
                </a:lnTo>
                <a:lnTo>
                  <a:pt x="268" y="212"/>
                </a:lnTo>
                <a:lnTo>
                  <a:pt x="205" y="230"/>
                </a:lnTo>
                <a:lnTo>
                  <a:pt x="150" y="249"/>
                </a:lnTo>
                <a:lnTo>
                  <a:pt x="154" y="269"/>
                </a:lnTo>
                <a:lnTo>
                  <a:pt x="165" y="306"/>
                </a:lnTo>
                <a:lnTo>
                  <a:pt x="184" y="372"/>
                </a:lnTo>
                <a:lnTo>
                  <a:pt x="144" y="382"/>
                </a:lnTo>
                <a:lnTo>
                  <a:pt x="36" y="338"/>
                </a:lnTo>
                <a:lnTo>
                  <a:pt x="19" y="300"/>
                </a:lnTo>
                <a:close/>
              </a:path>
            </a:pathLst>
          </a:custGeom>
          <a:solidFill>
            <a:srgbClr val="EBC5B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3" name="Freeform 9">
            <a:extLst>
              <a:ext uri="{FF2B5EF4-FFF2-40B4-BE49-F238E27FC236}">
                <a16:creationId xmlns:a16="http://schemas.microsoft.com/office/drawing/2014/main" id="{13E4B0E4-A920-4A84-8430-635F9A7315CA}"/>
              </a:ext>
            </a:extLst>
          </p:cNvPr>
          <p:cNvSpPr>
            <a:spLocks/>
          </p:cNvSpPr>
          <p:nvPr/>
        </p:nvSpPr>
        <p:spPr bwMode="auto">
          <a:xfrm>
            <a:off x="6532563" y="4679950"/>
            <a:ext cx="246062" cy="469900"/>
          </a:xfrm>
          <a:custGeom>
            <a:avLst/>
            <a:gdLst>
              <a:gd name="T0" fmla="*/ 81904507 w 310"/>
              <a:gd name="T1" fmla="*/ 372354094 h 593"/>
              <a:gd name="T2" fmla="*/ 75604529 w 310"/>
              <a:gd name="T3" fmla="*/ 341586354 h 593"/>
              <a:gd name="T4" fmla="*/ 68674314 w 310"/>
              <a:gd name="T5" fmla="*/ 320864803 h 593"/>
              <a:gd name="T6" fmla="*/ 45362715 w 310"/>
              <a:gd name="T7" fmla="*/ 304539549 h 593"/>
              <a:gd name="T8" fmla="*/ 19530971 w 310"/>
              <a:gd name="T9" fmla="*/ 286329941 h 593"/>
              <a:gd name="T10" fmla="*/ 9450368 w 310"/>
              <a:gd name="T11" fmla="*/ 276910549 h 593"/>
              <a:gd name="T12" fmla="*/ 9450368 w 310"/>
              <a:gd name="T13" fmla="*/ 259956913 h 593"/>
              <a:gd name="T14" fmla="*/ 3779830 w 310"/>
              <a:gd name="T15" fmla="*/ 248026371 h 593"/>
              <a:gd name="T16" fmla="*/ 0 w 310"/>
              <a:gd name="T17" fmla="*/ 232957088 h 593"/>
              <a:gd name="T18" fmla="*/ 10710840 w 310"/>
              <a:gd name="T19" fmla="*/ 214747480 h 593"/>
              <a:gd name="T20" fmla="*/ 23941036 w 310"/>
              <a:gd name="T21" fmla="*/ 197165412 h 593"/>
              <a:gd name="T22" fmla="*/ 5040302 w 310"/>
              <a:gd name="T23" fmla="*/ 177699833 h 593"/>
              <a:gd name="T24" fmla="*/ 3779830 w 310"/>
              <a:gd name="T25" fmla="*/ 153839541 h 593"/>
              <a:gd name="T26" fmla="*/ 10710840 w 310"/>
              <a:gd name="T27" fmla="*/ 116792735 h 593"/>
              <a:gd name="T28" fmla="*/ 27721664 w 310"/>
              <a:gd name="T29" fmla="*/ 78489141 h 593"/>
              <a:gd name="T30" fmla="*/ 49142543 w 310"/>
              <a:gd name="T31" fmla="*/ 37046818 h 593"/>
              <a:gd name="T32" fmla="*/ 71823907 w 310"/>
              <a:gd name="T33" fmla="*/ 10674574 h 593"/>
              <a:gd name="T34" fmla="*/ 92615344 w 310"/>
              <a:gd name="T35" fmla="*/ 0 h 593"/>
              <a:gd name="T36" fmla="*/ 110256420 w 310"/>
              <a:gd name="T37" fmla="*/ 0 h 593"/>
              <a:gd name="T38" fmla="*/ 127267235 w 310"/>
              <a:gd name="T39" fmla="*/ 10674574 h 593"/>
              <a:gd name="T40" fmla="*/ 139237749 w 310"/>
              <a:gd name="T41" fmla="*/ 28884191 h 593"/>
              <a:gd name="T42" fmla="*/ 142388135 w 310"/>
              <a:gd name="T43" fmla="*/ 46465417 h 593"/>
              <a:gd name="T44" fmla="*/ 142388135 w 310"/>
              <a:gd name="T45" fmla="*/ 75349608 h 593"/>
              <a:gd name="T46" fmla="*/ 135457921 w 310"/>
              <a:gd name="T47" fmla="*/ 99210692 h 593"/>
              <a:gd name="T48" fmla="*/ 129787385 w 310"/>
              <a:gd name="T49" fmla="*/ 112397231 h 593"/>
              <a:gd name="T50" fmla="*/ 139237749 w 310"/>
              <a:gd name="T51" fmla="*/ 121815829 h 593"/>
              <a:gd name="T52" fmla="*/ 146168758 w 310"/>
              <a:gd name="T53" fmla="*/ 135001551 h 593"/>
              <a:gd name="T54" fmla="*/ 159398950 w 310"/>
              <a:gd name="T55" fmla="*/ 135001551 h 593"/>
              <a:gd name="T56" fmla="*/ 178300473 w 310"/>
              <a:gd name="T57" fmla="*/ 135001551 h 593"/>
              <a:gd name="T58" fmla="*/ 189640752 w 310"/>
              <a:gd name="T59" fmla="*/ 148188065 h 593"/>
              <a:gd name="T60" fmla="*/ 191531460 w 310"/>
              <a:gd name="T61" fmla="*/ 183979691 h 593"/>
              <a:gd name="T62" fmla="*/ 195311288 w 310"/>
              <a:gd name="T63" fmla="*/ 238607772 h 593"/>
              <a:gd name="T64" fmla="*/ 81904507 w 310"/>
              <a:gd name="T65" fmla="*/ 372354094 h 593"/>
              <a:gd name="T66" fmla="*/ 81904507 w 310"/>
              <a:gd name="T67" fmla="*/ 372354094 h 59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0"/>
              <a:gd name="T103" fmla="*/ 0 h 593"/>
              <a:gd name="T104" fmla="*/ 310 w 310"/>
              <a:gd name="T105" fmla="*/ 593 h 59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0" h="593">
                <a:moveTo>
                  <a:pt x="130" y="593"/>
                </a:moveTo>
                <a:lnTo>
                  <a:pt x="120" y="544"/>
                </a:lnTo>
                <a:lnTo>
                  <a:pt x="109" y="511"/>
                </a:lnTo>
                <a:lnTo>
                  <a:pt x="72" y="485"/>
                </a:lnTo>
                <a:lnTo>
                  <a:pt x="31" y="456"/>
                </a:lnTo>
                <a:lnTo>
                  <a:pt x="15" y="441"/>
                </a:lnTo>
                <a:lnTo>
                  <a:pt x="15" y="414"/>
                </a:lnTo>
                <a:lnTo>
                  <a:pt x="6" y="395"/>
                </a:lnTo>
                <a:lnTo>
                  <a:pt x="0" y="371"/>
                </a:lnTo>
                <a:lnTo>
                  <a:pt x="17" y="342"/>
                </a:lnTo>
                <a:lnTo>
                  <a:pt x="38" y="314"/>
                </a:lnTo>
                <a:lnTo>
                  <a:pt x="8" y="283"/>
                </a:lnTo>
                <a:lnTo>
                  <a:pt x="6" y="245"/>
                </a:lnTo>
                <a:lnTo>
                  <a:pt x="17" y="186"/>
                </a:lnTo>
                <a:lnTo>
                  <a:pt x="44" y="125"/>
                </a:lnTo>
                <a:lnTo>
                  <a:pt x="78" y="59"/>
                </a:lnTo>
                <a:lnTo>
                  <a:pt x="114" y="17"/>
                </a:lnTo>
                <a:lnTo>
                  <a:pt x="147" y="0"/>
                </a:lnTo>
                <a:lnTo>
                  <a:pt x="175" y="0"/>
                </a:lnTo>
                <a:lnTo>
                  <a:pt x="202" y="17"/>
                </a:lnTo>
                <a:lnTo>
                  <a:pt x="221" y="46"/>
                </a:lnTo>
                <a:lnTo>
                  <a:pt x="226" y="74"/>
                </a:lnTo>
                <a:lnTo>
                  <a:pt x="226" y="120"/>
                </a:lnTo>
                <a:lnTo>
                  <a:pt x="215" y="158"/>
                </a:lnTo>
                <a:lnTo>
                  <a:pt x="206" y="179"/>
                </a:lnTo>
                <a:lnTo>
                  <a:pt x="221" y="194"/>
                </a:lnTo>
                <a:lnTo>
                  <a:pt x="232" y="215"/>
                </a:lnTo>
                <a:lnTo>
                  <a:pt x="253" y="215"/>
                </a:lnTo>
                <a:lnTo>
                  <a:pt x="283" y="215"/>
                </a:lnTo>
                <a:lnTo>
                  <a:pt x="301" y="236"/>
                </a:lnTo>
                <a:lnTo>
                  <a:pt x="304" y="293"/>
                </a:lnTo>
                <a:lnTo>
                  <a:pt x="310" y="380"/>
                </a:lnTo>
                <a:lnTo>
                  <a:pt x="130" y="593"/>
                </a:lnTo>
                <a:close/>
              </a:path>
            </a:pathLst>
          </a:custGeom>
          <a:solidFill>
            <a:srgbClr val="FFF2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4" name="Freeform 10">
            <a:extLst>
              <a:ext uri="{FF2B5EF4-FFF2-40B4-BE49-F238E27FC236}">
                <a16:creationId xmlns:a16="http://schemas.microsoft.com/office/drawing/2014/main" id="{A9E72F38-1CE2-4F4C-8A8C-D3DF83E31822}"/>
              </a:ext>
            </a:extLst>
          </p:cNvPr>
          <p:cNvSpPr>
            <a:spLocks/>
          </p:cNvSpPr>
          <p:nvPr/>
        </p:nvSpPr>
        <p:spPr bwMode="auto">
          <a:xfrm>
            <a:off x="6754813" y="5456238"/>
            <a:ext cx="231775" cy="249237"/>
          </a:xfrm>
          <a:custGeom>
            <a:avLst/>
            <a:gdLst>
              <a:gd name="T0" fmla="*/ 13860463 w 292"/>
              <a:gd name="T1" fmla="*/ 19022436 h 313"/>
              <a:gd name="T2" fmla="*/ 3150393 w 292"/>
              <a:gd name="T3" fmla="*/ 57700359 h 313"/>
              <a:gd name="T4" fmla="*/ 0 w 292"/>
              <a:gd name="T5" fmla="*/ 84331282 h 313"/>
              <a:gd name="T6" fmla="*/ 0 w 292"/>
              <a:gd name="T7" fmla="*/ 100182908 h 313"/>
              <a:gd name="T8" fmla="*/ 1889919 w 292"/>
              <a:gd name="T9" fmla="*/ 108426065 h 313"/>
              <a:gd name="T10" fmla="*/ 20161248 w 292"/>
              <a:gd name="T11" fmla="*/ 109693750 h 313"/>
              <a:gd name="T12" fmla="*/ 21421722 w 292"/>
              <a:gd name="T13" fmla="*/ 124277692 h 313"/>
              <a:gd name="T14" fmla="*/ 33392267 w 292"/>
              <a:gd name="T15" fmla="*/ 129983863 h 313"/>
              <a:gd name="T16" fmla="*/ 49142642 w 292"/>
              <a:gd name="T17" fmla="*/ 127447698 h 313"/>
              <a:gd name="T18" fmla="*/ 59853512 w 292"/>
              <a:gd name="T19" fmla="*/ 127447698 h 313"/>
              <a:gd name="T20" fmla="*/ 66783741 w 292"/>
              <a:gd name="T21" fmla="*/ 145835489 h 313"/>
              <a:gd name="T22" fmla="*/ 74974443 w 292"/>
              <a:gd name="T23" fmla="*/ 166126399 h 313"/>
              <a:gd name="T24" fmla="*/ 86945776 w 292"/>
              <a:gd name="T25" fmla="*/ 166126399 h 313"/>
              <a:gd name="T26" fmla="*/ 101436470 w 292"/>
              <a:gd name="T27" fmla="*/ 163589438 h 313"/>
              <a:gd name="T28" fmla="*/ 114666714 w 292"/>
              <a:gd name="T29" fmla="*/ 186416513 h 313"/>
              <a:gd name="T30" fmla="*/ 130417883 w 292"/>
              <a:gd name="T31" fmla="*/ 198463494 h 313"/>
              <a:gd name="T32" fmla="*/ 143648896 w 292"/>
              <a:gd name="T33" fmla="*/ 194025006 h 313"/>
              <a:gd name="T34" fmla="*/ 154359754 w 292"/>
              <a:gd name="T35" fmla="*/ 186416513 h 313"/>
              <a:gd name="T36" fmla="*/ 156879909 w 292"/>
              <a:gd name="T37" fmla="*/ 174368735 h 313"/>
              <a:gd name="T38" fmla="*/ 165070612 w 292"/>
              <a:gd name="T39" fmla="*/ 157883267 h 313"/>
              <a:gd name="T40" fmla="*/ 168850448 w 292"/>
              <a:gd name="T41" fmla="*/ 144567805 h 313"/>
              <a:gd name="T42" fmla="*/ 177041151 w 292"/>
              <a:gd name="T43" fmla="*/ 126180014 h 313"/>
              <a:gd name="T44" fmla="*/ 180820987 w 292"/>
              <a:gd name="T45" fmla="*/ 102085231 h 313"/>
              <a:gd name="T46" fmla="*/ 183971379 w 292"/>
              <a:gd name="T47" fmla="*/ 85598966 h 313"/>
              <a:gd name="T48" fmla="*/ 182711698 w 292"/>
              <a:gd name="T49" fmla="*/ 73551985 h 313"/>
              <a:gd name="T50" fmla="*/ 166330293 w 292"/>
              <a:gd name="T51" fmla="*/ 67211175 h 313"/>
              <a:gd name="T52" fmla="*/ 170740366 w 292"/>
              <a:gd name="T53" fmla="*/ 53895713 h 313"/>
              <a:gd name="T54" fmla="*/ 161289982 w 292"/>
              <a:gd name="T55" fmla="*/ 41848720 h 313"/>
              <a:gd name="T56" fmla="*/ 144908577 w 292"/>
              <a:gd name="T57" fmla="*/ 36141752 h 313"/>
              <a:gd name="T58" fmla="*/ 119707025 w 292"/>
              <a:gd name="T59" fmla="*/ 19022436 h 313"/>
              <a:gd name="T60" fmla="*/ 98916315 w 292"/>
              <a:gd name="T61" fmla="*/ 9510820 h 313"/>
              <a:gd name="T62" fmla="*/ 74974443 w 292"/>
              <a:gd name="T63" fmla="*/ 0 h 313"/>
              <a:gd name="T64" fmla="*/ 45362806 w 292"/>
              <a:gd name="T65" fmla="*/ 27264778 h 313"/>
              <a:gd name="T66" fmla="*/ 13860463 w 292"/>
              <a:gd name="T67" fmla="*/ 19022436 h 313"/>
              <a:gd name="T68" fmla="*/ 13860463 w 292"/>
              <a:gd name="T69" fmla="*/ 19022436 h 3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92"/>
              <a:gd name="T106" fmla="*/ 0 h 313"/>
              <a:gd name="T107" fmla="*/ 292 w 292"/>
              <a:gd name="T108" fmla="*/ 313 h 3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92" h="313">
                <a:moveTo>
                  <a:pt x="22" y="30"/>
                </a:moveTo>
                <a:lnTo>
                  <a:pt x="5" y="91"/>
                </a:lnTo>
                <a:lnTo>
                  <a:pt x="0" y="133"/>
                </a:lnTo>
                <a:lnTo>
                  <a:pt x="0" y="158"/>
                </a:lnTo>
                <a:lnTo>
                  <a:pt x="3" y="171"/>
                </a:lnTo>
                <a:lnTo>
                  <a:pt x="32" y="173"/>
                </a:lnTo>
                <a:lnTo>
                  <a:pt x="34" y="196"/>
                </a:lnTo>
                <a:lnTo>
                  <a:pt x="53" y="205"/>
                </a:lnTo>
                <a:lnTo>
                  <a:pt x="78" y="201"/>
                </a:lnTo>
                <a:lnTo>
                  <a:pt x="95" y="201"/>
                </a:lnTo>
                <a:lnTo>
                  <a:pt x="106" y="230"/>
                </a:lnTo>
                <a:lnTo>
                  <a:pt x="119" y="262"/>
                </a:lnTo>
                <a:lnTo>
                  <a:pt x="138" y="262"/>
                </a:lnTo>
                <a:lnTo>
                  <a:pt x="161" y="258"/>
                </a:lnTo>
                <a:lnTo>
                  <a:pt x="182" y="294"/>
                </a:lnTo>
                <a:lnTo>
                  <a:pt x="207" y="313"/>
                </a:lnTo>
                <a:lnTo>
                  <a:pt x="228" y="306"/>
                </a:lnTo>
                <a:lnTo>
                  <a:pt x="245" y="294"/>
                </a:lnTo>
                <a:lnTo>
                  <a:pt x="249" y="275"/>
                </a:lnTo>
                <a:lnTo>
                  <a:pt x="262" y="249"/>
                </a:lnTo>
                <a:lnTo>
                  <a:pt x="268" y="228"/>
                </a:lnTo>
                <a:lnTo>
                  <a:pt x="281" y="199"/>
                </a:lnTo>
                <a:lnTo>
                  <a:pt x="287" y="161"/>
                </a:lnTo>
                <a:lnTo>
                  <a:pt x="292" y="135"/>
                </a:lnTo>
                <a:lnTo>
                  <a:pt x="290" y="116"/>
                </a:lnTo>
                <a:lnTo>
                  <a:pt x="264" y="106"/>
                </a:lnTo>
                <a:lnTo>
                  <a:pt x="271" y="85"/>
                </a:lnTo>
                <a:lnTo>
                  <a:pt x="256" y="66"/>
                </a:lnTo>
                <a:lnTo>
                  <a:pt x="230" y="57"/>
                </a:lnTo>
                <a:lnTo>
                  <a:pt x="190" y="30"/>
                </a:lnTo>
                <a:lnTo>
                  <a:pt x="157" y="15"/>
                </a:lnTo>
                <a:lnTo>
                  <a:pt x="119" y="0"/>
                </a:lnTo>
                <a:lnTo>
                  <a:pt x="72" y="43"/>
                </a:lnTo>
                <a:lnTo>
                  <a:pt x="22" y="30"/>
                </a:lnTo>
                <a:close/>
              </a:path>
            </a:pathLst>
          </a:custGeom>
          <a:solidFill>
            <a:srgbClr val="D9B3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5" name="Freeform 11">
            <a:extLst>
              <a:ext uri="{FF2B5EF4-FFF2-40B4-BE49-F238E27FC236}">
                <a16:creationId xmlns:a16="http://schemas.microsoft.com/office/drawing/2014/main" id="{8F869CFC-EB94-4452-B9DA-4FFDD0A44155}"/>
              </a:ext>
            </a:extLst>
          </p:cNvPr>
          <p:cNvSpPr>
            <a:spLocks/>
          </p:cNvSpPr>
          <p:nvPr/>
        </p:nvSpPr>
        <p:spPr bwMode="auto">
          <a:xfrm>
            <a:off x="6553200" y="4800600"/>
            <a:ext cx="338138" cy="669925"/>
          </a:xfrm>
          <a:custGeom>
            <a:avLst/>
            <a:gdLst>
              <a:gd name="T0" fmla="*/ 18990626 w 425"/>
              <a:gd name="T1" fmla="*/ 65524068 h 844"/>
              <a:gd name="T2" fmla="*/ 17724002 w 425"/>
              <a:gd name="T3" fmla="*/ 94506254 h 844"/>
              <a:gd name="T4" fmla="*/ 0 w 425"/>
              <a:gd name="T5" fmla="*/ 132938055 h 844"/>
              <a:gd name="T6" fmla="*/ 41778740 w 425"/>
              <a:gd name="T7" fmla="*/ 153099299 h 844"/>
              <a:gd name="T8" fmla="*/ 53806119 w 425"/>
              <a:gd name="T9" fmla="*/ 192792344 h 844"/>
              <a:gd name="T10" fmla="*/ 57603607 w 425"/>
              <a:gd name="T11" fmla="*/ 228704014 h 844"/>
              <a:gd name="T12" fmla="*/ 43044570 w 425"/>
              <a:gd name="T13" fmla="*/ 231854407 h 844"/>
              <a:gd name="T14" fmla="*/ 31017203 w 425"/>
              <a:gd name="T15" fmla="*/ 230594726 h 844"/>
              <a:gd name="T16" fmla="*/ 17724002 w 425"/>
              <a:gd name="T17" fmla="*/ 240675348 h 844"/>
              <a:gd name="T18" fmla="*/ 13293202 w 425"/>
              <a:gd name="T19" fmla="*/ 252645889 h 844"/>
              <a:gd name="T20" fmla="*/ 15192343 w 425"/>
              <a:gd name="T21" fmla="*/ 274066814 h 844"/>
              <a:gd name="T22" fmla="*/ 18990626 w 425"/>
              <a:gd name="T23" fmla="*/ 291707902 h 844"/>
              <a:gd name="T24" fmla="*/ 24054739 w 425"/>
              <a:gd name="T25" fmla="*/ 308718754 h 844"/>
              <a:gd name="T26" fmla="*/ 36081316 w 425"/>
              <a:gd name="T27" fmla="*/ 326360636 h 844"/>
              <a:gd name="T28" fmla="*/ 48108682 w 425"/>
              <a:gd name="T29" fmla="*/ 344631168 h 844"/>
              <a:gd name="T30" fmla="*/ 60136061 w 425"/>
              <a:gd name="T31" fmla="*/ 393774598 h 844"/>
              <a:gd name="T32" fmla="*/ 67099315 w 425"/>
              <a:gd name="T33" fmla="*/ 416456097 h 844"/>
              <a:gd name="T34" fmla="*/ 77860056 w 425"/>
              <a:gd name="T35" fmla="*/ 444177807 h 844"/>
              <a:gd name="T36" fmla="*/ 89887422 w 425"/>
              <a:gd name="T37" fmla="*/ 463078577 h 844"/>
              <a:gd name="T38" fmla="*/ 103180618 w 425"/>
              <a:gd name="T39" fmla="*/ 485759977 h 844"/>
              <a:gd name="T40" fmla="*/ 124702921 w 425"/>
              <a:gd name="T41" fmla="*/ 505291777 h 844"/>
              <a:gd name="T42" fmla="*/ 147491029 w 425"/>
              <a:gd name="T43" fmla="*/ 522932866 h 844"/>
              <a:gd name="T44" fmla="*/ 167114166 w 425"/>
              <a:gd name="T45" fmla="*/ 531753013 h 844"/>
              <a:gd name="T46" fmla="*/ 187370616 w 425"/>
              <a:gd name="T47" fmla="*/ 525453021 h 844"/>
              <a:gd name="T48" fmla="*/ 212691227 w 425"/>
              <a:gd name="T49" fmla="*/ 489540607 h 844"/>
              <a:gd name="T50" fmla="*/ 229782706 w 425"/>
              <a:gd name="T51" fmla="*/ 451108037 h 844"/>
              <a:gd name="T52" fmla="*/ 238011789 w 425"/>
              <a:gd name="T53" fmla="*/ 428426637 h 844"/>
              <a:gd name="T54" fmla="*/ 250038360 w 425"/>
              <a:gd name="T55" fmla="*/ 387473812 h 844"/>
              <a:gd name="T56" fmla="*/ 264598180 w 425"/>
              <a:gd name="T57" fmla="*/ 344631168 h 844"/>
              <a:gd name="T58" fmla="*/ 269028980 w 425"/>
              <a:gd name="T59" fmla="*/ 311238909 h 844"/>
              <a:gd name="T60" fmla="*/ 269028980 w 425"/>
              <a:gd name="T61" fmla="*/ 275327288 h 844"/>
              <a:gd name="T62" fmla="*/ 259534068 w 425"/>
              <a:gd name="T63" fmla="*/ 242565267 h 844"/>
              <a:gd name="T64" fmla="*/ 263331555 w 425"/>
              <a:gd name="T65" fmla="*/ 222404022 h 844"/>
              <a:gd name="T66" fmla="*/ 263331555 w 425"/>
              <a:gd name="T67" fmla="*/ 200982254 h 844"/>
              <a:gd name="T68" fmla="*/ 257001614 w 425"/>
              <a:gd name="T69" fmla="*/ 189011714 h 844"/>
              <a:gd name="T70" fmla="*/ 243075901 w 425"/>
              <a:gd name="T71" fmla="*/ 182711722 h 844"/>
              <a:gd name="T72" fmla="*/ 223451969 w 425"/>
              <a:gd name="T73" fmla="*/ 183971403 h 844"/>
              <a:gd name="T74" fmla="*/ 208892944 w 425"/>
              <a:gd name="T75" fmla="*/ 158769847 h 844"/>
              <a:gd name="T76" fmla="*/ 193700557 w 425"/>
              <a:gd name="T77" fmla="*/ 134827973 h 844"/>
              <a:gd name="T78" fmla="*/ 175343249 w 425"/>
              <a:gd name="T79" fmla="*/ 97026409 h 844"/>
              <a:gd name="T80" fmla="*/ 159518396 w 425"/>
              <a:gd name="T81" fmla="*/ 63003913 h 844"/>
              <a:gd name="T82" fmla="*/ 129767034 w 425"/>
              <a:gd name="T83" fmla="*/ 27091486 h 844"/>
              <a:gd name="T84" fmla="*/ 87354969 w 425"/>
              <a:gd name="T85" fmla="*/ 0 h 844"/>
              <a:gd name="T86" fmla="*/ 48108682 w 425"/>
              <a:gd name="T87" fmla="*/ 5670550 h 844"/>
              <a:gd name="T88" fmla="*/ 27219716 w 425"/>
              <a:gd name="T89" fmla="*/ 9450388 h 844"/>
              <a:gd name="T90" fmla="*/ 17724002 w 425"/>
              <a:gd name="T91" fmla="*/ 30872116 h 844"/>
              <a:gd name="T92" fmla="*/ 18990626 w 425"/>
              <a:gd name="T93" fmla="*/ 65524068 h 844"/>
              <a:gd name="T94" fmla="*/ 18990626 w 425"/>
              <a:gd name="T95" fmla="*/ 65524068 h 844"/>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25"/>
              <a:gd name="T145" fmla="*/ 0 h 844"/>
              <a:gd name="T146" fmla="*/ 425 w 425"/>
              <a:gd name="T147" fmla="*/ 844 h 844"/>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25" h="844">
                <a:moveTo>
                  <a:pt x="30" y="104"/>
                </a:moveTo>
                <a:lnTo>
                  <a:pt x="28" y="150"/>
                </a:lnTo>
                <a:lnTo>
                  <a:pt x="0" y="211"/>
                </a:lnTo>
                <a:lnTo>
                  <a:pt x="66" y="243"/>
                </a:lnTo>
                <a:lnTo>
                  <a:pt x="85" y="306"/>
                </a:lnTo>
                <a:lnTo>
                  <a:pt x="91" y="363"/>
                </a:lnTo>
                <a:lnTo>
                  <a:pt x="68" y="368"/>
                </a:lnTo>
                <a:lnTo>
                  <a:pt x="49" y="366"/>
                </a:lnTo>
                <a:lnTo>
                  <a:pt x="28" y="382"/>
                </a:lnTo>
                <a:lnTo>
                  <a:pt x="21" y="401"/>
                </a:lnTo>
                <a:lnTo>
                  <a:pt x="24" y="435"/>
                </a:lnTo>
                <a:lnTo>
                  <a:pt x="30" y="463"/>
                </a:lnTo>
                <a:lnTo>
                  <a:pt x="38" y="490"/>
                </a:lnTo>
                <a:lnTo>
                  <a:pt x="57" y="518"/>
                </a:lnTo>
                <a:lnTo>
                  <a:pt x="76" y="547"/>
                </a:lnTo>
                <a:lnTo>
                  <a:pt x="95" y="625"/>
                </a:lnTo>
                <a:lnTo>
                  <a:pt x="106" y="661"/>
                </a:lnTo>
                <a:lnTo>
                  <a:pt x="123" y="705"/>
                </a:lnTo>
                <a:lnTo>
                  <a:pt x="142" y="735"/>
                </a:lnTo>
                <a:lnTo>
                  <a:pt x="163" y="771"/>
                </a:lnTo>
                <a:lnTo>
                  <a:pt x="197" y="802"/>
                </a:lnTo>
                <a:lnTo>
                  <a:pt x="233" y="830"/>
                </a:lnTo>
                <a:lnTo>
                  <a:pt x="264" y="844"/>
                </a:lnTo>
                <a:lnTo>
                  <a:pt x="296" y="834"/>
                </a:lnTo>
                <a:lnTo>
                  <a:pt x="336" y="777"/>
                </a:lnTo>
                <a:lnTo>
                  <a:pt x="363" y="716"/>
                </a:lnTo>
                <a:lnTo>
                  <a:pt x="376" y="680"/>
                </a:lnTo>
                <a:lnTo>
                  <a:pt x="395" y="615"/>
                </a:lnTo>
                <a:lnTo>
                  <a:pt x="418" y="547"/>
                </a:lnTo>
                <a:lnTo>
                  <a:pt x="425" y="494"/>
                </a:lnTo>
                <a:lnTo>
                  <a:pt x="425" y="437"/>
                </a:lnTo>
                <a:lnTo>
                  <a:pt x="410" y="385"/>
                </a:lnTo>
                <a:lnTo>
                  <a:pt x="416" y="353"/>
                </a:lnTo>
                <a:lnTo>
                  <a:pt x="416" y="319"/>
                </a:lnTo>
                <a:lnTo>
                  <a:pt x="406" y="300"/>
                </a:lnTo>
                <a:lnTo>
                  <a:pt x="384" y="290"/>
                </a:lnTo>
                <a:lnTo>
                  <a:pt x="353" y="292"/>
                </a:lnTo>
                <a:lnTo>
                  <a:pt x="330" y="252"/>
                </a:lnTo>
                <a:lnTo>
                  <a:pt x="306" y="214"/>
                </a:lnTo>
                <a:lnTo>
                  <a:pt x="277" y="154"/>
                </a:lnTo>
                <a:lnTo>
                  <a:pt x="252" y="100"/>
                </a:lnTo>
                <a:lnTo>
                  <a:pt x="205" y="43"/>
                </a:lnTo>
                <a:lnTo>
                  <a:pt x="138" y="0"/>
                </a:lnTo>
                <a:lnTo>
                  <a:pt x="76" y="9"/>
                </a:lnTo>
                <a:lnTo>
                  <a:pt x="43" y="15"/>
                </a:lnTo>
                <a:lnTo>
                  <a:pt x="28" y="49"/>
                </a:lnTo>
                <a:lnTo>
                  <a:pt x="30" y="104"/>
                </a:lnTo>
                <a:close/>
              </a:path>
            </a:pathLst>
          </a:custGeom>
          <a:solidFill>
            <a:srgbClr val="EBC5B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6" name="Freeform 12">
            <a:extLst>
              <a:ext uri="{FF2B5EF4-FFF2-40B4-BE49-F238E27FC236}">
                <a16:creationId xmlns:a16="http://schemas.microsoft.com/office/drawing/2014/main" id="{C347E8CE-9C7F-4B50-9167-BF1B4BF6E2B7}"/>
              </a:ext>
            </a:extLst>
          </p:cNvPr>
          <p:cNvSpPr>
            <a:spLocks/>
          </p:cNvSpPr>
          <p:nvPr/>
        </p:nvSpPr>
        <p:spPr bwMode="auto">
          <a:xfrm>
            <a:off x="6704013" y="5235575"/>
            <a:ext cx="142875" cy="127000"/>
          </a:xfrm>
          <a:custGeom>
            <a:avLst/>
            <a:gdLst>
              <a:gd name="T0" fmla="*/ 0 w 179"/>
              <a:gd name="T1" fmla="*/ 56540874 h 162"/>
              <a:gd name="T2" fmla="*/ 9556661 w 179"/>
              <a:gd name="T3" fmla="*/ 50395475 h 162"/>
              <a:gd name="T4" fmla="*/ 29943888 w 179"/>
              <a:gd name="T5" fmla="*/ 39947769 h 162"/>
              <a:gd name="T6" fmla="*/ 43323050 w 179"/>
              <a:gd name="T7" fmla="*/ 28270829 h 162"/>
              <a:gd name="T8" fmla="*/ 56701426 w 179"/>
              <a:gd name="T9" fmla="*/ 15364648 h 162"/>
              <a:gd name="T10" fmla="*/ 68806686 w 179"/>
              <a:gd name="T11" fmla="*/ 6146172 h 162"/>
              <a:gd name="T12" fmla="*/ 82185847 w 179"/>
              <a:gd name="T13" fmla="*/ 6146172 h 162"/>
              <a:gd name="T14" fmla="*/ 95565009 w 179"/>
              <a:gd name="T15" fmla="*/ 0 h 162"/>
              <a:gd name="T16" fmla="*/ 108944196 w 179"/>
              <a:gd name="T17" fmla="*/ 0 h 162"/>
              <a:gd name="T18" fmla="*/ 114040601 w 179"/>
              <a:gd name="T19" fmla="*/ 11676943 h 162"/>
              <a:gd name="T20" fmla="*/ 108944196 w 179"/>
              <a:gd name="T21" fmla="*/ 24583120 h 162"/>
              <a:gd name="T22" fmla="*/ 101936114 w 179"/>
              <a:gd name="T23" fmla="*/ 33801598 h 162"/>
              <a:gd name="T24" fmla="*/ 99387513 w 179"/>
              <a:gd name="T25" fmla="*/ 49166241 h 162"/>
              <a:gd name="T26" fmla="*/ 101936114 w 179"/>
              <a:gd name="T27" fmla="*/ 68218598 h 162"/>
              <a:gd name="T28" fmla="*/ 99387513 w 179"/>
              <a:gd name="T29" fmla="*/ 81123988 h 162"/>
              <a:gd name="T30" fmla="*/ 94290309 w 179"/>
              <a:gd name="T31" fmla="*/ 93415545 h 162"/>
              <a:gd name="T32" fmla="*/ 78363344 w 179"/>
              <a:gd name="T33" fmla="*/ 99561715 h 162"/>
              <a:gd name="T34" fmla="*/ 65621133 w 179"/>
              <a:gd name="T35" fmla="*/ 97103247 h 162"/>
              <a:gd name="T36" fmla="*/ 45870854 w 179"/>
              <a:gd name="T37" fmla="*/ 90343244 h 162"/>
              <a:gd name="T38" fmla="*/ 29306139 w 179"/>
              <a:gd name="T39" fmla="*/ 84197073 h 162"/>
              <a:gd name="T40" fmla="*/ 20387224 w 179"/>
              <a:gd name="T41" fmla="*/ 71290899 h 162"/>
              <a:gd name="T42" fmla="*/ 9556661 w 179"/>
              <a:gd name="T43" fmla="*/ 74978601 h 162"/>
              <a:gd name="T44" fmla="*/ 0 w 179"/>
              <a:gd name="T45" fmla="*/ 56540874 h 162"/>
              <a:gd name="T46" fmla="*/ 0 w 179"/>
              <a:gd name="T47" fmla="*/ 56540874 h 16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9"/>
              <a:gd name="T73" fmla="*/ 0 h 162"/>
              <a:gd name="T74" fmla="*/ 179 w 179"/>
              <a:gd name="T75" fmla="*/ 162 h 16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9" h="162">
                <a:moveTo>
                  <a:pt x="0" y="92"/>
                </a:moveTo>
                <a:lnTo>
                  <a:pt x="15" y="82"/>
                </a:lnTo>
                <a:lnTo>
                  <a:pt x="47" y="65"/>
                </a:lnTo>
                <a:lnTo>
                  <a:pt x="68" y="46"/>
                </a:lnTo>
                <a:lnTo>
                  <a:pt x="89" y="25"/>
                </a:lnTo>
                <a:lnTo>
                  <a:pt x="108" y="10"/>
                </a:lnTo>
                <a:lnTo>
                  <a:pt x="129" y="10"/>
                </a:lnTo>
                <a:lnTo>
                  <a:pt x="150" y="0"/>
                </a:lnTo>
                <a:lnTo>
                  <a:pt x="171" y="0"/>
                </a:lnTo>
                <a:lnTo>
                  <a:pt x="179" y="19"/>
                </a:lnTo>
                <a:lnTo>
                  <a:pt x="171" y="40"/>
                </a:lnTo>
                <a:lnTo>
                  <a:pt x="160" y="55"/>
                </a:lnTo>
                <a:lnTo>
                  <a:pt x="156" y="80"/>
                </a:lnTo>
                <a:lnTo>
                  <a:pt x="160" y="111"/>
                </a:lnTo>
                <a:lnTo>
                  <a:pt x="156" y="132"/>
                </a:lnTo>
                <a:lnTo>
                  <a:pt x="148" y="152"/>
                </a:lnTo>
                <a:lnTo>
                  <a:pt x="123" y="162"/>
                </a:lnTo>
                <a:lnTo>
                  <a:pt x="103" y="158"/>
                </a:lnTo>
                <a:lnTo>
                  <a:pt x="72" y="147"/>
                </a:lnTo>
                <a:lnTo>
                  <a:pt x="46" y="137"/>
                </a:lnTo>
                <a:lnTo>
                  <a:pt x="32" y="116"/>
                </a:lnTo>
                <a:lnTo>
                  <a:pt x="15" y="122"/>
                </a:lnTo>
                <a:lnTo>
                  <a:pt x="0" y="92"/>
                </a:lnTo>
                <a:close/>
              </a:path>
            </a:pathLst>
          </a:custGeom>
          <a:solidFill>
            <a:srgbClr val="F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7" name="Freeform 13">
            <a:extLst>
              <a:ext uri="{FF2B5EF4-FFF2-40B4-BE49-F238E27FC236}">
                <a16:creationId xmlns:a16="http://schemas.microsoft.com/office/drawing/2014/main" id="{91D4335A-0723-4DBE-8B06-D24901E25AF3}"/>
              </a:ext>
            </a:extLst>
          </p:cNvPr>
          <p:cNvSpPr>
            <a:spLocks/>
          </p:cNvSpPr>
          <p:nvPr/>
        </p:nvSpPr>
        <p:spPr bwMode="auto">
          <a:xfrm>
            <a:off x="7212013" y="4937125"/>
            <a:ext cx="38100" cy="38100"/>
          </a:xfrm>
          <a:custGeom>
            <a:avLst/>
            <a:gdLst>
              <a:gd name="T0" fmla="*/ 0 w 50"/>
              <a:gd name="T1" fmla="*/ 19713913 h 47"/>
              <a:gd name="T2" fmla="*/ 4645152 w 50"/>
              <a:gd name="T3" fmla="*/ 7228463 h 47"/>
              <a:gd name="T4" fmla="*/ 11032236 w 50"/>
              <a:gd name="T5" fmla="*/ 0 h 47"/>
              <a:gd name="T6" fmla="*/ 25548340 w 50"/>
              <a:gd name="T7" fmla="*/ 0 h 47"/>
              <a:gd name="T8" fmla="*/ 29032203 w 50"/>
              <a:gd name="T9" fmla="*/ 9857362 h 47"/>
              <a:gd name="T10" fmla="*/ 25548340 w 50"/>
              <a:gd name="T11" fmla="*/ 21027957 h 47"/>
              <a:gd name="T12" fmla="*/ 16838677 w 50"/>
              <a:gd name="T13" fmla="*/ 30885322 h 47"/>
              <a:gd name="T14" fmla="*/ 4645152 w 50"/>
              <a:gd name="T15" fmla="*/ 30885322 h 47"/>
              <a:gd name="T16" fmla="*/ 0 w 50"/>
              <a:gd name="T17" fmla="*/ 19713913 h 47"/>
              <a:gd name="T18" fmla="*/ 0 w 50"/>
              <a:gd name="T19" fmla="*/ 19713913 h 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
              <a:gd name="T31" fmla="*/ 0 h 47"/>
              <a:gd name="T32" fmla="*/ 50 w 50"/>
              <a:gd name="T33" fmla="*/ 47 h 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 h="47">
                <a:moveTo>
                  <a:pt x="0" y="30"/>
                </a:moveTo>
                <a:lnTo>
                  <a:pt x="8" y="11"/>
                </a:lnTo>
                <a:lnTo>
                  <a:pt x="19" y="0"/>
                </a:lnTo>
                <a:lnTo>
                  <a:pt x="44" y="0"/>
                </a:lnTo>
                <a:lnTo>
                  <a:pt x="50" y="15"/>
                </a:lnTo>
                <a:lnTo>
                  <a:pt x="44" y="32"/>
                </a:lnTo>
                <a:lnTo>
                  <a:pt x="29" y="47"/>
                </a:lnTo>
                <a:lnTo>
                  <a:pt x="8" y="47"/>
                </a:lnTo>
                <a:lnTo>
                  <a:pt x="0" y="30"/>
                </a:lnTo>
                <a:close/>
              </a:path>
            </a:pathLst>
          </a:custGeom>
          <a:solidFill>
            <a:srgbClr val="F2D8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8" name="Freeform 14">
            <a:extLst>
              <a:ext uri="{FF2B5EF4-FFF2-40B4-BE49-F238E27FC236}">
                <a16:creationId xmlns:a16="http://schemas.microsoft.com/office/drawing/2014/main" id="{628622DD-6207-4F74-A509-B1189DE826CB}"/>
              </a:ext>
            </a:extLst>
          </p:cNvPr>
          <p:cNvSpPr>
            <a:spLocks/>
          </p:cNvSpPr>
          <p:nvPr/>
        </p:nvSpPr>
        <p:spPr bwMode="auto">
          <a:xfrm>
            <a:off x="6932613" y="5032375"/>
            <a:ext cx="46037" cy="49213"/>
          </a:xfrm>
          <a:custGeom>
            <a:avLst/>
            <a:gdLst>
              <a:gd name="T0" fmla="*/ 35922128 w 59"/>
              <a:gd name="T1" fmla="*/ 31893256 h 61"/>
              <a:gd name="T2" fmla="*/ 21918294 w 59"/>
              <a:gd name="T3" fmla="*/ 38401472 h 61"/>
              <a:gd name="T4" fmla="*/ 9132493 w 59"/>
              <a:gd name="T5" fmla="*/ 39703599 h 61"/>
              <a:gd name="T6" fmla="*/ 4870559 w 59"/>
              <a:gd name="T7" fmla="*/ 27987681 h 61"/>
              <a:gd name="T8" fmla="*/ 0 w 59"/>
              <a:gd name="T9" fmla="*/ 14319372 h 61"/>
              <a:gd name="T10" fmla="*/ 9132493 w 59"/>
              <a:gd name="T11" fmla="*/ 11064858 h 61"/>
              <a:gd name="T12" fmla="*/ 16439112 w 59"/>
              <a:gd name="T13" fmla="*/ 0 h 61"/>
              <a:gd name="T14" fmla="*/ 25571608 w 59"/>
              <a:gd name="T15" fmla="*/ 4555833 h 61"/>
              <a:gd name="T16" fmla="*/ 34704098 w 59"/>
              <a:gd name="T17" fmla="*/ 12366985 h 61"/>
              <a:gd name="T18" fmla="*/ 35922128 w 59"/>
              <a:gd name="T19" fmla="*/ 31893256 h 61"/>
              <a:gd name="T20" fmla="*/ 35922128 w 59"/>
              <a:gd name="T21" fmla="*/ 31893256 h 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
              <a:gd name="T34" fmla="*/ 0 h 61"/>
              <a:gd name="T35" fmla="*/ 59 w 59"/>
              <a:gd name="T36" fmla="*/ 61 h 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 h="61">
                <a:moveTo>
                  <a:pt x="59" y="49"/>
                </a:moveTo>
                <a:lnTo>
                  <a:pt x="36" y="59"/>
                </a:lnTo>
                <a:lnTo>
                  <a:pt x="15" y="61"/>
                </a:lnTo>
                <a:lnTo>
                  <a:pt x="8" y="43"/>
                </a:lnTo>
                <a:lnTo>
                  <a:pt x="0" y="22"/>
                </a:lnTo>
                <a:lnTo>
                  <a:pt x="15" y="17"/>
                </a:lnTo>
                <a:lnTo>
                  <a:pt x="27" y="0"/>
                </a:lnTo>
                <a:lnTo>
                  <a:pt x="42" y="7"/>
                </a:lnTo>
                <a:lnTo>
                  <a:pt x="57" y="19"/>
                </a:lnTo>
                <a:lnTo>
                  <a:pt x="59" y="49"/>
                </a:lnTo>
                <a:close/>
              </a:path>
            </a:pathLst>
          </a:custGeom>
          <a:solidFill>
            <a:srgbClr val="EBC5B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9" name="Freeform 15">
            <a:extLst>
              <a:ext uri="{FF2B5EF4-FFF2-40B4-BE49-F238E27FC236}">
                <a16:creationId xmlns:a16="http://schemas.microsoft.com/office/drawing/2014/main" id="{16EFF069-5E0D-49AA-B03C-33C8C6AC5396}"/>
              </a:ext>
            </a:extLst>
          </p:cNvPr>
          <p:cNvSpPr>
            <a:spLocks/>
          </p:cNvSpPr>
          <p:nvPr/>
        </p:nvSpPr>
        <p:spPr bwMode="auto">
          <a:xfrm>
            <a:off x="7059613" y="4949825"/>
            <a:ext cx="53975" cy="69850"/>
          </a:xfrm>
          <a:custGeom>
            <a:avLst/>
            <a:gdLst>
              <a:gd name="T0" fmla="*/ 13860462 w 68"/>
              <a:gd name="T1" fmla="*/ 55443443 h 88"/>
              <a:gd name="T2" fmla="*/ 9450386 w 68"/>
              <a:gd name="T3" fmla="*/ 39692261 h 88"/>
              <a:gd name="T4" fmla="*/ 630237 w 68"/>
              <a:gd name="T5" fmla="*/ 26462041 h 88"/>
              <a:gd name="T6" fmla="*/ 0 w 68"/>
              <a:gd name="T7" fmla="*/ 13231020 h 88"/>
              <a:gd name="T8" fmla="*/ 3150393 w 68"/>
              <a:gd name="T9" fmla="*/ 3779838 h 88"/>
              <a:gd name="T10" fmla="*/ 17641092 w 68"/>
              <a:gd name="T11" fmla="*/ 0 h 88"/>
              <a:gd name="T12" fmla="*/ 32131792 w 68"/>
              <a:gd name="T13" fmla="*/ 7560469 h 88"/>
              <a:gd name="T14" fmla="*/ 41582969 w 68"/>
              <a:gd name="T15" fmla="*/ 22681405 h 88"/>
              <a:gd name="T16" fmla="*/ 42842649 w 68"/>
              <a:gd name="T17" fmla="*/ 42212417 h 88"/>
              <a:gd name="T18" fmla="*/ 33392266 w 68"/>
              <a:gd name="T19" fmla="*/ 52923288 h 88"/>
              <a:gd name="T20" fmla="*/ 13860462 w 68"/>
              <a:gd name="T21" fmla="*/ 55443443 h 88"/>
              <a:gd name="T22" fmla="*/ 13860462 w 68"/>
              <a:gd name="T23" fmla="*/ 55443443 h 8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8"/>
              <a:gd name="T37" fmla="*/ 0 h 88"/>
              <a:gd name="T38" fmla="*/ 68 w 68"/>
              <a:gd name="T39" fmla="*/ 88 h 8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8" h="88">
                <a:moveTo>
                  <a:pt x="22" y="88"/>
                </a:moveTo>
                <a:lnTo>
                  <a:pt x="15" y="63"/>
                </a:lnTo>
                <a:lnTo>
                  <a:pt x="1" y="42"/>
                </a:lnTo>
                <a:lnTo>
                  <a:pt x="0" y="21"/>
                </a:lnTo>
                <a:lnTo>
                  <a:pt x="5" y="6"/>
                </a:lnTo>
                <a:lnTo>
                  <a:pt x="28" y="0"/>
                </a:lnTo>
                <a:lnTo>
                  <a:pt x="51" y="12"/>
                </a:lnTo>
                <a:lnTo>
                  <a:pt x="66" y="36"/>
                </a:lnTo>
                <a:lnTo>
                  <a:pt x="68" y="67"/>
                </a:lnTo>
                <a:lnTo>
                  <a:pt x="53" y="84"/>
                </a:lnTo>
                <a:lnTo>
                  <a:pt x="22" y="88"/>
                </a:lnTo>
                <a:close/>
              </a:path>
            </a:pathLst>
          </a:custGeom>
          <a:solidFill>
            <a:srgbClr val="EBC5B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0" name="Freeform 16">
            <a:extLst>
              <a:ext uri="{FF2B5EF4-FFF2-40B4-BE49-F238E27FC236}">
                <a16:creationId xmlns:a16="http://schemas.microsoft.com/office/drawing/2014/main" id="{CAE3D352-2BA1-4A65-8FE7-0F3EBE61E1B6}"/>
              </a:ext>
            </a:extLst>
          </p:cNvPr>
          <p:cNvSpPr>
            <a:spLocks/>
          </p:cNvSpPr>
          <p:nvPr/>
        </p:nvSpPr>
        <p:spPr bwMode="auto">
          <a:xfrm>
            <a:off x="6745288" y="5280025"/>
            <a:ext cx="71437" cy="41275"/>
          </a:xfrm>
          <a:custGeom>
            <a:avLst/>
            <a:gdLst>
              <a:gd name="T0" fmla="*/ 0 w 90"/>
              <a:gd name="T1" fmla="*/ 27721723 h 52"/>
              <a:gd name="T2" fmla="*/ 39691984 w 90"/>
              <a:gd name="T3" fmla="*/ 0 h 52"/>
              <a:gd name="T4" fmla="*/ 52922918 w 90"/>
              <a:gd name="T5" fmla="*/ 3780632 h 52"/>
              <a:gd name="T6" fmla="*/ 56702727 w 90"/>
              <a:gd name="T7" fmla="*/ 26462042 h 52"/>
              <a:gd name="T8" fmla="*/ 39691984 w 90"/>
              <a:gd name="T9" fmla="*/ 32762034 h 52"/>
              <a:gd name="T10" fmla="*/ 0 w 90"/>
              <a:gd name="T11" fmla="*/ 27721723 h 52"/>
              <a:gd name="T12" fmla="*/ 0 w 90"/>
              <a:gd name="T13" fmla="*/ 27721723 h 52"/>
              <a:gd name="T14" fmla="*/ 0 60000 65536"/>
              <a:gd name="T15" fmla="*/ 0 60000 65536"/>
              <a:gd name="T16" fmla="*/ 0 60000 65536"/>
              <a:gd name="T17" fmla="*/ 0 60000 65536"/>
              <a:gd name="T18" fmla="*/ 0 60000 65536"/>
              <a:gd name="T19" fmla="*/ 0 60000 65536"/>
              <a:gd name="T20" fmla="*/ 0 60000 65536"/>
              <a:gd name="T21" fmla="*/ 0 w 90"/>
              <a:gd name="T22" fmla="*/ 0 h 52"/>
              <a:gd name="T23" fmla="*/ 90 w 90"/>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0" h="52">
                <a:moveTo>
                  <a:pt x="0" y="44"/>
                </a:moveTo>
                <a:lnTo>
                  <a:pt x="63" y="0"/>
                </a:lnTo>
                <a:lnTo>
                  <a:pt x="84" y="6"/>
                </a:lnTo>
                <a:lnTo>
                  <a:pt x="90" y="42"/>
                </a:lnTo>
                <a:lnTo>
                  <a:pt x="63" y="52"/>
                </a:lnTo>
                <a:lnTo>
                  <a:pt x="0" y="4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1" name="Freeform 17">
            <a:extLst>
              <a:ext uri="{FF2B5EF4-FFF2-40B4-BE49-F238E27FC236}">
                <a16:creationId xmlns:a16="http://schemas.microsoft.com/office/drawing/2014/main" id="{420DBF85-08DA-4218-AD31-28BD8FC3AE4E}"/>
              </a:ext>
            </a:extLst>
          </p:cNvPr>
          <p:cNvSpPr>
            <a:spLocks/>
          </p:cNvSpPr>
          <p:nvPr/>
        </p:nvSpPr>
        <p:spPr bwMode="auto">
          <a:xfrm>
            <a:off x="6421438" y="4776788"/>
            <a:ext cx="46037" cy="71437"/>
          </a:xfrm>
          <a:custGeom>
            <a:avLst/>
            <a:gdLst>
              <a:gd name="T0" fmla="*/ 0 w 59"/>
              <a:gd name="T1" fmla="*/ 3081211 h 91"/>
              <a:gd name="T2" fmla="*/ 17047737 w 59"/>
              <a:gd name="T3" fmla="*/ 0 h 91"/>
              <a:gd name="T4" fmla="*/ 33486849 w 59"/>
              <a:gd name="T5" fmla="*/ 36975320 h 91"/>
              <a:gd name="T6" fmla="*/ 35922128 w 59"/>
              <a:gd name="T7" fmla="*/ 53614653 h 91"/>
              <a:gd name="T8" fmla="*/ 26180233 w 59"/>
              <a:gd name="T9" fmla="*/ 56079621 h 91"/>
              <a:gd name="T10" fmla="*/ 0 w 59"/>
              <a:gd name="T11" fmla="*/ 3081211 h 91"/>
              <a:gd name="T12" fmla="*/ 0 w 59"/>
              <a:gd name="T13" fmla="*/ 3081211 h 91"/>
              <a:gd name="T14" fmla="*/ 0 60000 65536"/>
              <a:gd name="T15" fmla="*/ 0 60000 65536"/>
              <a:gd name="T16" fmla="*/ 0 60000 65536"/>
              <a:gd name="T17" fmla="*/ 0 60000 65536"/>
              <a:gd name="T18" fmla="*/ 0 60000 65536"/>
              <a:gd name="T19" fmla="*/ 0 60000 65536"/>
              <a:gd name="T20" fmla="*/ 0 60000 65536"/>
              <a:gd name="T21" fmla="*/ 0 w 59"/>
              <a:gd name="T22" fmla="*/ 0 h 91"/>
              <a:gd name="T23" fmla="*/ 59 w 59"/>
              <a:gd name="T24" fmla="*/ 91 h 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 h="91">
                <a:moveTo>
                  <a:pt x="0" y="5"/>
                </a:moveTo>
                <a:lnTo>
                  <a:pt x="28" y="0"/>
                </a:lnTo>
                <a:lnTo>
                  <a:pt x="55" y="60"/>
                </a:lnTo>
                <a:lnTo>
                  <a:pt x="59" y="87"/>
                </a:lnTo>
                <a:lnTo>
                  <a:pt x="43" y="91"/>
                </a:lnTo>
                <a:lnTo>
                  <a:pt x="0"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2" name="Freeform 18">
            <a:extLst>
              <a:ext uri="{FF2B5EF4-FFF2-40B4-BE49-F238E27FC236}">
                <a16:creationId xmlns:a16="http://schemas.microsoft.com/office/drawing/2014/main" id="{2A1E1AC6-2949-4AB4-8DC8-F0D9548814E2}"/>
              </a:ext>
            </a:extLst>
          </p:cNvPr>
          <p:cNvSpPr>
            <a:spLocks/>
          </p:cNvSpPr>
          <p:nvPr/>
        </p:nvSpPr>
        <p:spPr bwMode="auto">
          <a:xfrm>
            <a:off x="6334125" y="4851400"/>
            <a:ext cx="138113" cy="179388"/>
          </a:xfrm>
          <a:custGeom>
            <a:avLst/>
            <a:gdLst>
              <a:gd name="T0" fmla="*/ 1245385 w 175"/>
              <a:gd name="T1" fmla="*/ 64264568 h 226"/>
              <a:gd name="T2" fmla="*/ 26160184 w 175"/>
              <a:gd name="T3" fmla="*/ 20161307 h 226"/>
              <a:gd name="T4" fmla="*/ 41732222 w 175"/>
              <a:gd name="T5" fmla="*/ 630239 h 226"/>
              <a:gd name="T6" fmla="*/ 49828798 w 175"/>
              <a:gd name="T7" fmla="*/ 0 h 226"/>
              <a:gd name="T8" fmla="*/ 61663117 w 175"/>
              <a:gd name="T9" fmla="*/ 4410088 h 226"/>
              <a:gd name="T10" fmla="*/ 69137790 w 175"/>
              <a:gd name="T11" fmla="*/ 13861297 h 226"/>
              <a:gd name="T12" fmla="*/ 74743597 w 175"/>
              <a:gd name="T13" fmla="*/ 39062929 h 226"/>
              <a:gd name="T14" fmla="*/ 78480539 w 175"/>
              <a:gd name="T15" fmla="*/ 61744405 h 226"/>
              <a:gd name="T16" fmla="*/ 82840962 w 175"/>
              <a:gd name="T17" fmla="*/ 77495620 h 226"/>
              <a:gd name="T18" fmla="*/ 92806404 w 175"/>
              <a:gd name="T19" fmla="*/ 71825056 h 226"/>
              <a:gd name="T20" fmla="*/ 103395326 w 175"/>
              <a:gd name="T21" fmla="*/ 71825056 h 226"/>
              <a:gd name="T22" fmla="*/ 109001159 w 175"/>
              <a:gd name="T23" fmla="*/ 93246041 h 226"/>
              <a:gd name="T24" fmla="*/ 109001159 w 175"/>
              <a:gd name="T25" fmla="*/ 112147682 h 226"/>
              <a:gd name="T26" fmla="*/ 106509601 w 175"/>
              <a:gd name="T27" fmla="*/ 142389633 h 226"/>
              <a:gd name="T28" fmla="*/ 94052577 w 175"/>
              <a:gd name="T29" fmla="*/ 126638418 h 226"/>
              <a:gd name="T30" fmla="*/ 87824078 w 175"/>
              <a:gd name="T31" fmla="*/ 102697246 h 226"/>
              <a:gd name="T32" fmla="*/ 77235155 w 175"/>
              <a:gd name="T33" fmla="*/ 109627519 h 226"/>
              <a:gd name="T34" fmla="*/ 64154675 w 175"/>
              <a:gd name="T35" fmla="*/ 109627519 h 226"/>
              <a:gd name="T36" fmla="*/ 56058099 w 175"/>
              <a:gd name="T37" fmla="*/ 97026682 h 226"/>
              <a:gd name="T38" fmla="*/ 42977606 w 175"/>
              <a:gd name="T39" fmla="*/ 52293200 h 226"/>
              <a:gd name="T40" fmla="*/ 35502933 w 175"/>
              <a:gd name="T41" fmla="*/ 69304893 h 226"/>
              <a:gd name="T42" fmla="*/ 42977606 w 175"/>
              <a:gd name="T43" fmla="*/ 86946031 h 226"/>
              <a:gd name="T44" fmla="*/ 42977606 w 175"/>
              <a:gd name="T45" fmla="*/ 106477118 h 226"/>
              <a:gd name="T46" fmla="*/ 36749107 w 175"/>
              <a:gd name="T47" fmla="*/ 115927529 h 226"/>
              <a:gd name="T48" fmla="*/ 23045928 w 175"/>
              <a:gd name="T49" fmla="*/ 112147682 h 226"/>
              <a:gd name="T50" fmla="*/ 13080487 w 175"/>
              <a:gd name="T51" fmla="*/ 93246041 h 226"/>
              <a:gd name="T52" fmla="*/ 0 w 175"/>
              <a:gd name="T53" fmla="*/ 73084740 h 226"/>
              <a:gd name="T54" fmla="*/ 1245385 w 175"/>
              <a:gd name="T55" fmla="*/ 64264568 h 226"/>
              <a:gd name="T56" fmla="*/ 1245385 w 175"/>
              <a:gd name="T57" fmla="*/ 64264568 h 22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5"/>
              <a:gd name="T88" fmla="*/ 0 h 226"/>
              <a:gd name="T89" fmla="*/ 175 w 175"/>
              <a:gd name="T90" fmla="*/ 226 h 22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5" h="226">
                <a:moveTo>
                  <a:pt x="2" y="102"/>
                </a:moveTo>
                <a:lnTo>
                  <a:pt x="42" y="32"/>
                </a:lnTo>
                <a:lnTo>
                  <a:pt x="67" y="1"/>
                </a:lnTo>
                <a:lnTo>
                  <a:pt x="80" y="0"/>
                </a:lnTo>
                <a:lnTo>
                  <a:pt x="99" y="7"/>
                </a:lnTo>
                <a:lnTo>
                  <a:pt x="111" y="22"/>
                </a:lnTo>
                <a:lnTo>
                  <a:pt x="120" y="62"/>
                </a:lnTo>
                <a:lnTo>
                  <a:pt x="126" y="98"/>
                </a:lnTo>
                <a:lnTo>
                  <a:pt x="133" y="123"/>
                </a:lnTo>
                <a:lnTo>
                  <a:pt x="149" y="114"/>
                </a:lnTo>
                <a:lnTo>
                  <a:pt x="166" y="114"/>
                </a:lnTo>
                <a:lnTo>
                  <a:pt x="175" y="148"/>
                </a:lnTo>
                <a:lnTo>
                  <a:pt x="175" y="178"/>
                </a:lnTo>
                <a:lnTo>
                  <a:pt x="171" y="226"/>
                </a:lnTo>
                <a:lnTo>
                  <a:pt x="151" y="201"/>
                </a:lnTo>
                <a:lnTo>
                  <a:pt x="141" y="163"/>
                </a:lnTo>
                <a:lnTo>
                  <a:pt x="124" y="174"/>
                </a:lnTo>
                <a:lnTo>
                  <a:pt x="103" y="174"/>
                </a:lnTo>
                <a:lnTo>
                  <a:pt x="90" y="154"/>
                </a:lnTo>
                <a:lnTo>
                  <a:pt x="69" y="83"/>
                </a:lnTo>
                <a:lnTo>
                  <a:pt x="57" y="110"/>
                </a:lnTo>
                <a:lnTo>
                  <a:pt x="69" y="138"/>
                </a:lnTo>
                <a:lnTo>
                  <a:pt x="69" y="169"/>
                </a:lnTo>
                <a:lnTo>
                  <a:pt x="59" y="184"/>
                </a:lnTo>
                <a:lnTo>
                  <a:pt x="37" y="178"/>
                </a:lnTo>
                <a:lnTo>
                  <a:pt x="21" y="148"/>
                </a:lnTo>
                <a:lnTo>
                  <a:pt x="0" y="116"/>
                </a:lnTo>
                <a:lnTo>
                  <a:pt x="2"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3" name="Freeform 19">
            <a:extLst>
              <a:ext uri="{FF2B5EF4-FFF2-40B4-BE49-F238E27FC236}">
                <a16:creationId xmlns:a16="http://schemas.microsoft.com/office/drawing/2014/main" id="{558D29BA-47E5-402D-95F8-D94F1E47E4F9}"/>
              </a:ext>
            </a:extLst>
          </p:cNvPr>
          <p:cNvSpPr>
            <a:spLocks/>
          </p:cNvSpPr>
          <p:nvPr/>
        </p:nvSpPr>
        <p:spPr bwMode="auto">
          <a:xfrm>
            <a:off x="6477000" y="5024438"/>
            <a:ext cx="42863" cy="39687"/>
          </a:xfrm>
          <a:custGeom>
            <a:avLst/>
            <a:gdLst>
              <a:gd name="T0" fmla="*/ 0 w 53"/>
              <a:gd name="T1" fmla="*/ 0 h 52"/>
              <a:gd name="T2" fmla="*/ 16351023 w 53"/>
              <a:gd name="T3" fmla="*/ 0 h 52"/>
              <a:gd name="T4" fmla="*/ 27470335 w 53"/>
              <a:gd name="T5" fmla="*/ 5824830 h 52"/>
              <a:gd name="T6" fmla="*/ 34664847 w 53"/>
              <a:gd name="T7" fmla="*/ 18057586 h 52"/>
              <a:gd name="T8" fmla="*/ 27470335 w 53"/>
              <a:gd name="T9" fmla="*/ 30289579 h 52"/>
              <a:gd name="T10" fmla="*/ 12427035 w 53"/>
              <a:gd name="T11" fmla="*/ 30289579 h 52"/>
              <a:gd name="T12" fmla="*/ 2616261 w 53"/>
              <a:gd name="T13" fmla="*/ 18057586 h 52"/>
              <a:gd name="T14" fmla="*/ 0 w 53"/>
              <a:gd name="T15" fmla="*/ 0 h 52"/>
              <a:gd name="T16" fmla="*/ 0 w 53"/>
              <a:gd name="T17" fmla="*/ 0 h 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3"/>
              <a:gd name="T28" fmla="*/ 0 h 52"/>
              <a:gd name="T29" fmla="*/ 53 w 53"/>
              <a:gd name="T30" fmla="*/ 52 h 5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3" h="52">
                <a:moveTo>
                  <a:pt x="0" y="0"/>
                </a:moveTo>
                <a:lnTo>
                  <a:pt x="25" y="0"/>
                </a:lnTo>
                <a:lnTo>
                  <a:pt x="42" y="10"/>
                </a:lnTo>
                <a:lnTo>
                  <a:pt x="53" y="31"/>
                </a:lnTo>
                <a:lnTo>
                  <a:pt x="42" y="52"/>
                </a:lnTo>
                <a:lnTo>
                  <a:pt x="19" y="52"/>
                </a:lnTo>
                <a:lnTo>
                  <a:pt x="4" y="3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4" name="Freeform 20">
            <a:extLst>
              <a:ext uri="{FF2B5EF4-FFF2-40B4-BE49-F238E27FC236}">
                <a16:creationId xmlns:a16="http://schemas.microsoft.com/office/drawing/2014/main" id="{E4A699EC-8BC5-47F3-9DEA-1E1FC95A2476}"/>
              </a:ext>
            </a:extLst>
          </p:cNvPr>
          <p:cNvSpPr>
            <a:spLocks/>
          </p:cNvSpPr>
          <p:nvPr/>
        </p:nvSpPr>
        <p:spPr bwMode="auto">
          <a:xfrm>
            <a:off x="6467475" y="4857750"/>
            <a:ext cx="22225" cy="28575"/>
          </a:xfrm>
          <a:custGeom>
            <a:avLst/>
            <a:gdLst>
              <a:gd name="T0" fmla="*/ 0 w 26"/>
              <a:gd name="T1" fmla="*/ 11970542 h 36"/>
              <a:gd name="T2" fmla="*/ 12422065 w 26"/>
              <a:gd name="T3" fmla="*/ 22681403 h 36"/>
              <a:gd name="T4" fmla="*/ 18998102 w 26"/>
              <a:gd name="T5" fmla="*/ 13231019 h 36"/>
              <a:gd name="T6" fmla="*/ 14613795 w 26"/>
              <a:gd name="T7" fmla="*/ 2520156 h 36"/>
              <a:gd name="T8" fmla="*/ 0 w 26"/>
              <a:gd name="T9" fmla="*/ 0 h 36"/>
              <a:gd name="T10" fmla="*/ 0 w 26"/>
              <a:gd name="T11" fmla="*/ 11970542 h 36"/>
              <a:gd name="T12" fmla="*/ 0 w 26"/>
              <a:gd name="T13" fmla="*/ 11970542 h 36"/>
              <a:gd name="T14" fmla="*/ 0 60000 65536"/>
              <a:gd name="T15" fmla="*/ 0 60000 65536"/>
              <a:gd name="T16" fmla="*/ 0 60000 65536"/>
              <a:gd name="T17" fmla="*/ 0 60000 65536"/>
              <a:gd name="T18" fmla="*/ 0 60000 65536"/>
              <a:gd name="T19" fmla="*/ 0 60000 65536"/>
              <a:gd name="T20" fmla="*/ 0 60000 65536"/>
              <a:gd name="T21" fmla="*/ 0 w 26"/>
              <a:gd name="T22" fmla="*/ 0 h 36"/>
              <a:gd name="T23" fmla="*/ 26 w 26"/>
              <a:gd name="T24" fmla="*/ 36 h 3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36">
                <a:moveTo>
                  <a:pt x="0" y="19"/>
                </a:moveTo>
                <a:lnTo>
                  <a:pt x="17" y="36"/>
                </a:lnTo>
                <a:lnTo>
                  <a:pt x="26" y="21"/>
                </a:lnTo>
                <a:lnTo>
                  <a:pt x="20" y="4"/>
                </a:lnTo>
                <a:lnTo>
                  <a:pt x="0" y="0"/>
                </a:lnTo>
                <a:lnTo>
                  <a:pt x="0"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5" name="Freeform 21">
            <a:extLst>
              <a:ext uri="{FF2B5EF4-FFF2-40B4-BE49-F238E27FC236}">
                <a16:creationId xmlns:a16="http://schemas.microsoft.com/office/drawing/2014/main" id="{242CE2FC-7551-499B-A18E-36ECE29F5EA6}"/>
              </a:ext>
            </a:extLst>
          </p:cNvPr>
          <p:cNvSpPr>
            <a:spLocks/>
          </p:cNvSpPr>
          <p:nvPr/>
        </p:nvSpPr>
        <p:spPr bwMode="auto">
          <a:xfrm>
            <a:off x="6659563" y="4953000"/>
            <a:ext cx="34925" cy="49213"/>
          </a:xfrm>
          <a:custGeom>
            <a:avLst/>
            <a:gdLst>
              <a:gd name="T0" fmla="*/ 10710862 w 44"/>
              <a:gd name="T1" fmla="*/ 1220170 h 63"/>
              <a:gd name="T2" fmla="*/ 5040312 w 44"/>
              <a:gd name="T3" fmla="*/ 11593958 h 63"/>
              <a:gd name="T4" fmla="*/ 0 w 44"/>
              <a:gd name="T5" fmla="*/ 21967747 h 63"/>
              <a:gd name="T6" fmla="*/ 0 w 44"/>
              <a:gd name="T7" fmla="*/ 33561708 h 63"/>
              <a:gd name="T8" fmla="*/ 5040312 w 44"/>
              <a:gd name="T9" fmla="*/ 38443167 h 63"/>
              <a:gd name="T10" fmla="*/ 10710862 w 44"/>
              <a:gd name="T11" fmla="*/ 37222998 h 63"/>
              <a:gd name="T12" fmla="*/ 17010857 w 44"/>
              <a:gd name="T13" fmla="*/ 31120587 h 63"/>
              <a:gd name="T14" fmla="*/ 22681405 w 44"/>
              <a:gd name="T15" fmla="*/ 17085506 h 63"/>
              <a:gd name="T16" fmla="*/ 27721722 w 44"/>
              <a:gd name="T17" fmla="*/ 7932668 h 63"/>
              <a:gd name="T18" fmla="*/ 22681405 w 44"/>
              <a:gd name="T19" fmla="*/ 2441121 h 63"/>
              <a:gd name="T20" fmla="*/ 17010857 w 44"/>
              <a:gd name="T21" fmla="*/ 0 h 63"/>
              <a:gd name="T22" fmla="*/ 10710862 w 44"/>
              <a:gd name="T23" fmla="*/ 1220170 h 63"/>
              <a:gd name="T24" fmla="*/ 10710862 w 44"/>
              <a:gd name="T25" fmla="*/ 1220170 h 6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
              <a:gd name="T40" fmla="*/ 0 h 63"/>
              <a:gd name="T41" fmla="*/ 44 w 44"/>
              <a:gd name="T42" fmla="*/ 63 h 6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 h="63">
                <a:moveTo>
                  <a:pt x="17" y="2"/>
                </a:moveTo>
                <a:lnTo>
                  <a:pt x="8" y="19"/>
                </a:lnTo>
                <a:lnTo>
                  <a:pt x="0" y="36"/>
                </a:lnTo>
                <a:lnTo>
                  <a:pt x="0" y="55"/>
                </a:lnTo>
                <a:lnTo>
                  <a:pt x="8" y="63"/>
                </a:lnTo>
                <a:lnTo>
                  <a:pt x="17" y="61"/>
                </a:lnTo>
                <a:lnTo>
                  <a:pt x="27" y="51"/>
                </a:lnTo>
                <a:lnTo>
                  <a:pt x="36" y="28"/>
                </a:lnTo>
                <a:lnTo>
                  <a:pt x="44" y="13"/>
                </a:lnTo>
                <a:lnTo>
                  <a:pt x="36" y="4"/>
                </a:lnTo>
                <a:lnTo>
                  <a:pt x="27" y="0"/>
                </a:lnTo>
                <a:lnTo>
                  <a:pt x="17"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6" name="Freeform 22">
            <a:extLst>
              <a:ext uri="{FF2B5EF4-FFF2-40B4-BE49-F238E27FC236}">
                <a16:creationId xmlns:a16="http://schemas.microsoft.com/office/drawing/2014/main" id="{E8AB1001-E4AA-4DDC-9290-339B2D20FD07}"/>
              </a:ext>
            </a:extLst>
          </p:cNvPr>
          <p:cNvSpPr>
            <a:spLocks/>
          </p:cNvSpPr>
          <p:nvPr/>
        </p:nvSpPr>
        <p:spPr bwMode="auto">
          <a:xfrm>
            <a:off x="6713538" y="4933950"/>
            <a:ext cx="28575" cy="31750"/>
          </a:xfrm>
          <a:custGeom>
            <a:avLst/>
            <a:gdLst>
              <a:gd name="T0" fmla="*/ 0 w 36"/>
              <a:gd name="T1" fmla="*/ 19531011 h 40"/>
              <a:gd name="T2" fmla="*/ 3779837 w 36"/>
              <a:gd name="T3" fmla="*/ 9450387 h 40"/>
              <a:gd name="T4" fmla="*/ 10080624 w 36"/>
              <a:gd name="T5" fmla="*/ 0 h 40"/>
              <a:gd name="T6" fmla="*/ 17010855 w 36"/>
              <a:gd name="T7" fmla="*/ 0 h 40"/>
              <a:gd name="T8" fmla="*/ 22681403 w 36"/>
              <a:gd name="T9" fmla="*/ 5040312 h 40"/>
              <a:gd name="T10" fmla="*/ 20791485 w 36"/>
              <a:gd name="T11" fmla="*/ 14490701 h 40"/>
              <a:gd name="T12" fmla="*/ 14490700 w 36"/>
              <a:gd name="T13" fmla="*/ 22681404 h 40"/>
              <a:gd name="T14" fmla="*/ 8820149 w 36"/>
              <a:gd name="T15" fmla="*/ 25201559 h 40"/>
              <a:gd name="T16" fmla="*/ 2520156 w 36"/>
              <a:gd name="T17" fmla="*/ 23941878 h 40"/>
              <a:gd name="T18" fmla="*/ 0 w 36"/>
              <a:gd name="T19" fmla="*/ 19531011 h 40"/>
              <a:gd name="T20" fmla="*/ 0 w 36"/>
              <a:gd name="T21" fmla="*/ 19531011 h 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40"/>
              <a:gd name="T35" fmla="*/ 36 w 36"/>
              <a:gd name="T36" fmla="*/ 40 h 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40">
                <a:moveTo>
                  <a:pt x="0" y="31"/>
                </a:moveTo>
                <a:lnTo>
                  <a:pt x="6" y="15"/>
                </a:lnTo>
                <a:lnTo>
                  <a:pt x="16" y="0"/>
                </a:lnTo>
                <a:lnTo>
                  <a:pt x="27" y="0"/>
                </a:lnTo>
                <a:lnTo>
                  <a:pt x="36" y="8"/>
                </a:lnTo>
                <a:lnTo>
                  <a:pt x="33" y="23"/>
                </a:lnTo>
                <a:lnTo>
                  <a:pt x="23" y="36"/>
                </a:lnTo>
                <a:lnTo>
                  <a:pt x="14" y="40"/>
                </a:lnTo>
                <a:lnTo>
                  <a:pt x="4" y="38"/>
                </a:lnTo>
                <a:lnTo>
                  <a:pt x="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7" name="Freeform 23">
            <a:extLst>
              <a:ext uri="{FF2B5EF4-FFF2-40B4-BE49-F238E27FC236}">
                <a16:creationId xmlns:a16="http://schemas.microsoft.com/office/drawing/2014/main" id="{0D6CA70D-8B70-4230-9BAC-8C442BF42490}"/>
              </a:ext>
            </a:extLst>
          </p:cNvPr>
          <p:cNvSpPr>
            <a:spLocks/>
          </p:cNvSpPr>
          <p:nvPr/>
        </p:nvSpPr>
        <p:spPr bwMode="auto">
          <a:xfrm>
            <a:off x="6699250" y="5035550"/>
            <a:ext cx="34925" cy="66675"/>
          </a:xfrm>
          <a:custGeom>
            <a:avLst/>
            <a:gdLst>
              <a:gd name="T0" fmla="*/ 0 w 46"/>
              <a:gd name="T1" fmla="*/ 0 h 84"/>
              <a:gd name="T2" fmla="*/ 8069953 w 46"/>
              <a:gd name="T3" fmla="*/ 1260475 h 84"/>
              <a:gd name="T4" fmla="*/ 14411119 w 46"/>
              <a:gd name="T5" fmla="*/ 5040312 h 84"/>
              <a:gd name="T6" fmla="*/ 20752282 w 46"/>
              <a:gd name="T7" fmla="*/ 15751175 h 84"/>
              <a:gd name="T8" fmla="*/ 25363905 w 46"/>
              <a:gd name="T9" fmla="*/ 27721721 h 84"/>
              <a:gd name="T10" fmla="*/ 26516430 w 46"/>
              <a:gd name="T11" fmla="*/ 40952735 h 84"/>
              <a:gd name="T12" fmla="*/ 23058091 w 46"/>
              <a:gd name="T13" fmla="*/ 49143438 h 84"/>
              <a:gd name="T14" fmla="*/ 14411119 w 46"/>
              <a:gd name="T15" fmla="*/ 52923287 h 84"/>
              <a:gd name="T16" fmla="*/ 6917428 w 46"/>
              <a:gd name="T17" fmla="*/ 47252726 h 84"/>
              <a:gd name="T18" fmla="*/ 5764143 w 46"/>
              <a:gd name="T19" fmla="*/ 36541868 h 84"/>
              <a:gd name="T20" fmla="*/ 1152525 w 46"/>
              <a:gd name="T21" fmla="*/ 26462040 h 84"/>
              <a:gd name="T22" fmla="*/ 4611618 w 46"/>
              <a:gd name="T23" fmla="*/ 22051167 h 84"/>
              <a:gd name="T24" fmla="*/ 4611618 w 46"/>
              <a:gd name="T25" fmla="*/ 14490701 h 84"/>
              <a:gd name="T26" fmla="*/ 0 w 46"/>
              <a:gd name="T27" fmla="*/ 8820150 h 84"/>
              <a:gd name="T28" fmla="*/ 0 w 46"/>
              <a:gd name="T29" fmla="*/ 0 h 84"/>
              <a:gd name="T30" fmla="*/ 0 w 46"/>
              <a:gd name="T31" fmla="*/ 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6"/>
              <a:gd name="T49" fmla="*/ 0 h 84"/>
              <a:gd name="T50" fmla="*/ 46 w 46"/>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6" h="84">
                <a:moveTo>
                  <a:pt x="0" y="0"/>
                </a:moveTo>
                <a:lnTo>
                  <a:pt x="14" y="2"/>
                </a:lnTo>
                <a:lnTo>
                  <a:pt x="25" y="8"/>
                </a:lnTo>
                <a:lnTo>
                  <a:pt x="36" y="25"/>
                </a:lnTo>
                <a:lnTo>
                  <a:pt x="44" y="44"/>
                </a:lnTo>
                <a:lnTo>
                  <a:pt x="46" y="65"/>
                </a:lnTo>
                <a:lnTo>
                  <a:pt x="40" y="78"/>
                </a:lnTo>
                <a:lnTo>
                  <a:pt x="25" y="84"/>
                </a:lnTo>
                <a:lnTo>
                  <a:pt x="12" y="75"/>
                </a:lnTo>
                <a:lnTo>
                  <a:pt x="10" y="58"/>
                </a:lnTo>
                <a:lnTo>
                  <a:pt x="2" y="42"/>
                </a:lnTo>
                <a:lnTo>
                  <a:pt x="8" y="35"/>
                </a:lnTo>
                <a:lnTo>
                  <a:pt x="8" y="23"/>
                </a:lnTo>
                <a:lnTo>
                  <a:pt x="0" y="1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8" name="Freeform 24">
            <a:extLst>
              <a:ext uri="{FF2B5EF4-FFF2-40B4-BE49-F238E27FC236}">
                <a16:creationId xmlns:a16="http://schemas.microsoft.com/office/drawing/2014/main" id="{350BF94C-AE10-4063-B4E5-79279D7DA177}"/>
              </a:ext>
            </a:extLst>
          </p:cNvPr>
          <p:cNvSpPr>
            <a:spLocks/>
          </p:cNvSpPr>
          <p:nvPr/>
        </p:nvSpPr>
        <p:spPr bwMode="auto">
          <a:xfrm>
            <a:off x="6715125" y="4979988"/>
            <a:ext cx="139700" cy="166687"/>
          </a:xfrm>
          <a:custGeom>
            <a:avLst/>
            <a:gdLst>
              <a:gd name="T0" fmla="*/ 0 w 177"/>
              <a:gd name="T1" fmla="*/ 0 h 209"/>
              <a:gd name="T2" fmla="*/ 2491711 w 177"/>
              <a:gd name="T3" fmla="*/ 7633308 h 209"/>
              <a:gd name="T4" fmla="*/ 6229672 w 177"/>
              <a:gd name="T5" fmla="*/ 20354158 h 209"/>
              <a:gd name="T6" fmla="*/ 11835825 w 177"/>
              <a:gd name="T7" fmla="*/ 32440164 h 209"/>
              <a:gd name="T8" fmla="*/ 21179940 w 177"/>
              <a:gd name="T9" fmla="*/ 49614503 h 209"/>
              <a:gd name="T10" fmla="*/ 31146787 w 177"/>
              <a:gd name="T11" fmla="*/ 62971803 h 209"/>
              <a:gd name="T12" fmla="*/ 42982609 w 177"/>
              <a:gd name="T13" fmla="*/ 77601973 h 209"/>
              <a:gd name="T14" fmla="*/ 54818444 w 177"/>
              <a:gd name="T15" fmla="*/ 92231345 h 209"/>
              <a:gd name="T16" fmla="*/ 69769496 w 177"/>
              <a:gd name="T17" fmla="*/ 105589454 h 209"/>
              <a:gd name="T18" fmla="*/ 79736337 w 177"/>
              <a:gd name="T19" fmla="*/ 115130488 h 209"/>
              <a:gd name="T20" fmla="*/ 91572159 w 177"/>
              <a:gd name="T21" fmla="*/ 123399437 h 209"/>
              <a:gd name="T22" fmla="*/ 110260407 w 177"/>
              <a:gd name="T23" fmla="*/ 132940470 h 209"/>
              <a:gd name="T24" fmla="*/ 105276986 w 177"/>
              <a:gd name="T25" fmla="*/ 124671521 h 209"/>
              <a:gd name="T26" fmla="*/ 90326699 w 177"/>
              <a:gd name="T27" fmla="*/ 110041352 h 209"/>
              <a:gd name="T28" fmla="*/ 74752916 w 177"/>
              <a:gd name="T29" fmla="*/ 95411955 h 209"/>
              <a:gd name="T30" fmla="*/ 62917094 w 177"/>
              <a:gd name="T31" fmla="*/ 84598837 h 209"/>
              <a:gd name="T32" fmla="*/ 56687424 w 177"/>
              <a:gd name="T33" fmla="*/ 77601973 h 209"/>
              <a:gd name="T34" fmla="*/ 56687424 w 177"/>
              <a:gd name="T35" fmla="*/ 72512836 h 209"/>
              <a:gd name="T36" fmla="*/ 56687424 w 177"/>
              <a:gd name="T37" fmla="*/ 62971803 h 209"/>
              <a:gd name="T38" fmla="*/ 56064693 w 177"/>
              <a:gd name="T39" fmla="*/ 53430770 h 209"/>
              <a:gd name="T40" fmla="*/ 52326733 w 177"/>
              <a:gd name="T41" fmla="*/ 42617639 h 209"/>
              <a:gd name="T42" fmla="*/ 48589550 w 177"/>
              <a:gd name="T43" fmla="*/ 33712249 h 209"/>
              <a:gd name="T44" fmla="*/ 42982609 w 177"/>
              <a:gd name="T45" fmla="*/ 29259554 h 209"/>
              <a:gd name="T46" fmla="*/ 35507478 w 177"/>
              <a:gd name="T47" fmla="*/ 26715385 h 209"/>
              <a:gd name="T48" fmla="*/ 35507478 w 177"/>
              <a:gd name="T49" fmla="*/ 32440164 h 209"/>
              <a:gd name="T50" fmla="*/ 37999188 w 177"/>
              <a:gd name="T51" fmla="*/ 40072672 h 209"/>
              <a:gd name="T52" fmla="*/ 37999188 w 177"/>
              <a:gd name="T53" fmla="*/ 45797452 h 209"/>
              <a:gd name="T54" fmla="*/ 33015768 w 177"/>
              <a:gd name="T55" fmla="*/ 47069536 h 209"/>
              <a:gd name="T56" fmla="*/ 28655077 w 177"/>
              <a:gd name="T57" fmla="*/ 40072672 h 209"/>
              <a:gd name="T58" fmla="*/ 18065499 w 177"/>
              <a:gd name="T59" fmla="*/ 20354158 h 209"/>
              <a:gd name="T60" fmla="*/ 10590364 w 177"/>
              <a:gd name="T61" fmla="*/ 8268952 h 209"/>
              <a:gd name="T62" fmla="*/ 6229672 w 177"/>
              <a:gd name="T63" fmla="*/ 1272085 h 209"/>
              <a:gd name="T64" fmla="*/ 0 w 177"/>
              <a:gd name="T65" fmla="*/ 0 h 209"/>
              <a:gd name="T66" fmla="*/ 0 w 177"/>
              <a:gd name="T67" fmla="*/ 0 h 20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7"/>
              <a:gd name="T103" fmla="*/ 0 h 209"/>
              <a:gd name="T104" fmla="*/ 177 w 177"/>
              <a:gd name="T105" fmla="*/ 209 h 20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7" h="209">
                <a:moveTo>
                  <a:pt x="0" y="0"/>
                </a:moveTo>
                <a:lnTo>
                  <a:pt x="4" y="12"/>
                </a:lnTo>
                <a:lnTo>
                  <a:pt x="10" y="32"/>
                </a:lnTo>
                <a:lnTo>
                  <a:pt x="19" y="51"/>
                </a:lnTo>
                <a:lnTo>
                  <a:pt x="34" y="78"/>
                </a:lnTo>
                <a:lnTo>
                  <a:pt x="50" y="99"/>
                </a:lnTo>
                <a:lnTo>
                  <a:pt x="69" y="122"/>
                </a:lnTo>
                <a:lnTo>
                  <a:pt x="88" y="145"/>
                </a:lnTo>
                <a:lnTo>
                  <a:pt x="112" y="166"/>
                </a:lnTo>
                <a:lnTo>
                  <a:pt x="128" y="181"/>
                </a:lnTo>
                <a:lnTo>
                  <a:pt x="147" y="194"/>
                </a:lnTo>
                <a:lnTo>
                  <a:pt x="177" y="209"/>
                </a:lnTo>
                <a:lnTo>
                  <a:pt x="169" y="196"/>
                </a:lnTo>
                <a:lnTo>
                  <a:pt x="145" y="173"/>
                </a:lnTo>
                <a:lnTo>
                  <a:pt x="120" y="150"/>
                </a:lnTo>
                <a:lnTo>
                  <a:pt x="101" y="133"/>
                </a:lnTo>
                <a:lnTo>
                  <a:pt x="91" y="122"/>
                </a:lnTo>
                <a:lnTo>
                  <a:pt x="91" y="114"/>
                </a:lnTo>
                <a:lnTo>
                  <a:pt x="91" y="99"/>
                </a:lnTo>
                <a:lnTo>
                  <a:pt x="90" y="84"/>
                </a:lnTo>
                <a:lnTo>
                  <a:pt x="84" y="67"/>
                </a:lnTo>
                <a:lnTo>
                  <a:pt x="78" y="53"/>
                </a:lnTo>
                <a:lnTo>
                  <a:pt x="69" y="46"/>
                </a:lnTo>
                <a:lnTo>
                  <a:pt x="57" y="42"/>
                </a:lnTo>
                <a:lnTo>
                  <a:pt x="57" y="51"/>
                </a:lnTo>
                <a:lnTo>
                  <a:pt x="61" y="63"/>
                </a:lnTo>
                <a:lnTo>
                  <a:pt x="61" y="72"/>
                </a:lnTo>
                <a:lnTo>
                  <a:pt x="53" y="74"/>
                </a:lnTo>
                <a:lnTo>
                  <a:pt x="46" y="63"/>
                </a:lnTo>
                <a:lnTo>
                  <a:pt x="29" y="32"/>
                </a:lnTo>
                <a:lnTo>
                  <a:pt x="17" y="13"/>
                </a:lnTo>
                <a:lnTo>
                  <a:pt x="10"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69" name="Freeform 25">
            <a:extLst>
              <a:ext uri="{FF2B5EF4-FFF2-40B4-BE49-F238E27FC236}">
                <a16:creationId xmlns:a16="http://schemas.microsoft.com/office/drawing/2014/main" id="{19CEAA82-2861-45E8-A3CF-9BC2B4DA79DB}"/>
              </a:ext>
            </a:extLst>
          </p:cNvPr>
          <p:cNvSpPr>
            <a:spLocks/>
          </p:cNvSpPr>
          <p:nvPr/>
        </p:nvSpPr>
        <p:spPr bwMode="auto">
          <a:xfrm>
            <a:off x="6613525" y="4706938"/>
            <a:ext cx="58738" cy="138112"/>
          </a:xfrm>
          <a:custGeom>
            <a:avLst/>
            <a:gdLst>
              <a:gd name="T0" fmla="*/ 37935771 w 72"/>
              <a:gd name="T1" fmla="*/ 0 h 175"/>
              <a:gd name="T2" fmla="*/ 35273798 w 72"/>
              <a:gd name="T3" fmla="*/ 8097310 h 175"/>
              <a:gd name="T4" fmla="*/ 36604377 w 72"/>
              <a:gd name="T5" fmla="*/ 21176909 h 175"/>
              <a:gd name="T6" fmla="*/ 35273798 w 72"/>
              <a:gd name="T7" fmla="*/ 35502676 h 175"/>
              <a:gd name="T8" fmla="*/ 33942404 w 72"/>
              <a:gd name="T9" fmla="*/ 49828437 h 175"/>
              <a:gd name="T10" fmla="*/ 31280432 w 72"/>
              <a:gd name="T11" fmla="*/ 61662670 h 175"/>
              <a:gd name="T12" fmla="*/ 26621362 w 72"/>
              <a:gd name="T13" fmla="*/ 72251517 h 175"/>
              <a:gd name="T14" fmla="*/ 18635445 w 72"/>
              <a:gd name="T15" fmla="*/ 86576488 h 175"/>
              <a:gd name="T16" fmla="*/ 13976381 w 72"/>
              <a:gd name="T17" fmla="*/ 95919959 h 175"/>
              <a:gd name="T18" fmla="*/ 7321039 w 72"/>
              <a:gd name="T19" fmla="*/ 102771101 h 175"/>
              <a:gd name="T20" fmla="*/ 0 w 72"/>
              <a:gd name="T21" fmla="*/ 102771101 h 175"/>
              <a:gd name="T22" fmla="*/ 0 w 72"/>
              <a:gd name="T23" fmla="*/ 108999580 h 175"/>
              <a:gd name="T24" fmla="*/ 5989643 w 72"/>
              <a:gd name="T25" fmla="*/ 108999580 h 175"/>
              <a:gd name="T26" fmla="*/ 19966023 w 72"/>
              <a:gd name="T27" fmla="*/ 102771101 h 175"/>
              <a:gd name="T28" fmla="*/ 32611010 w 72"/>
              <a:gd name="T29" fmla="*/ 86576488 h 175"/>
              <a:gd name="T30" fmla="*/ 40597743 w 72"/>
              <a:gd name="T31" fmla="*/ 73496892 h 175"/>
              <a:gd name="T32" fmla="*/ 45256807 w 72"/>
              <a:gd name="T33" fmla="*/ 61662670 h 175"/>
              <a:gd name="T34" fmla="*/ 47918779 w 72"/>
              <a:gd name="T35" fmla="*/ 46091522 h 175"/>
              <a:gd name="T36" fmla="*/ 47918779 w 72"/>
              <a:gd name="T37" fmla="*/ 29896909 h 175"/>
              <a:gd name="T38" fmla="*/ 46587385 w 72"/>
              <a:gd name="T39" fmla="*/ 15571142 h 175"/>
              <a:gd name="T40" fmla="*/ 43259716 w 72"/>
              <a:gd name="T41" fmla="*/ 7474622 h 175"/>
              <a:gd name="T42" fmla="*/ 37935771 w 72"/>
              <a:gd name="T43" fmla="*/ 0 h 175"/>
              <a:gd name="T44" fmla="*/ 37935771 w 72"/>
              <a:gd name="T45" fmla="*/ 0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2"/>
              <a:gd name="T70" fmla="*/ 0 h 175"/>
              <a:gd name="T71" fmla="*/ 72 w 72"/>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2" h="175">
                <a:moveTo>
                  <a:pt x="57" y="0"/>
                </a:moveTo>
                <a:lnTo>
                  <a:pt x="53" y="13"/>
                </a:lnTo>
                <a:lnTo>
                  <a:pt x="55" y="34"/>
                </a:lnTo>
                <a:lnTo>
                  <a:pt x="53" y="57"/>
                </a:lnTo>
                <a:lnTo>
                  <a:pt x="51" y="80"/>
                </a:lnTo>
                <a:lnTo>
                  <a:pt x="47" y="99"/>
                </a:lnTo>
                <a:lnTo>
                  <a:pt x="40" y="116"/>
                </a:lnTo>
                <a:lnTo>
                  <a:pt x="28" y="139"/>
                </a:lnTo>
                <a:lnTo>
                  <a:pt x="21" y="154"/>
                </a:lnTo>
                <a:lnTo>
                  <a:pt x="11" y="165"/>
                </a:lnTo>
                <a:lnTo>
                  <a:pt x="0" y="165"/>
                </a:lnTo>
                <a:lnTo>
                  <a:pt x="0" y="175"/>
                </a:lnTo>
                <a:lnTo>
                  <a:pt x="9" y="175"/>
                </a:lnTo>
                <a:lnTo>
                  <a:pt x="30" y="165"/>
                </a:lnTo>
                <a:lnTo>
                  <a:pt x="49" y="139"/>
                </a:lnTo>
                <a:lnTo>
                  <a:pt x="61" y="118"/>
                </a:lnTo>
                <a:lnTo>
                  <a:pt x="68" y="99"/>
                </a:lnTo>
                <a:lnTo>
                  <a:pt x="72" y="74"/>
                </a:lnTo>
                <a:lnTo>
                  <a:pt x="72" y="48"/>
                </a:lnTo>
                <a:lnTo>
                  <a:pt x="70" y="25"/>
                </a:lnTo>
                <a:lnTo>
                  <a:pt x="65" y="12"/>
                </a:lnTo>
                <a:lnTo>
                  <a:pt x="5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0" name="Freeform 26">
            <a:extLst>
              <a:ext uri="{FF2B5EF4-FFF2-40B4-BE49-F238E27FC236}">
                <a16:creationId xmlns:a16="http://schemas.microsoft.com/office/drawing/2014/main" id="{1C3BFE4B-5600-48BF-946B-BCAAF9343A84}"/>
              </a:ext>
            </a:extLst>
          </p:cNvPr>
          <p:cNvSpPr>
            <a:spLocks/>
          </p:cNvSpPr>
          <p:nvPr/>
        </p:nvSpPr>
        <p:spPr bwMode="auto">
          <a:xfrm>
            <a:off x="6991350" y="4968875"/>
            <a:ext cx="15875" cy="15875"/>
          </a:xfrm>
          <a:custGeom>
            <a:avLst/>
            <a:gdLst>
              <a:gd name="T0" fmla="*/ 0 w 19"/>
              <a:gd name="T1" fmla="*/ 7679323 h 19"/>
              <a:gd name="T2" fmla="*/ 4188493 w 19"/>
              <a:gd name="T3" fmla="*/ 0 h 19"/>
              <a:gd name="T4" fmla="*/ 13263978 w 19"/>
              <a:gd name="T5" fmla="*/ 2792329 h 19"/>
              <a:gd name="T6" fmla="*/ 13263978 w 19"/>
              <a:gd name="T7" fmla="*/ 10471650 h 19"/>
              <a:gd name="T8" fmla="*/ 6980823 w 19"/>
              <a:gd name="T9" fmla="*/ 13263978 h 19"/>
              <a:gd name="T10" fmla="*/ 0 w 19"/>
              <a:gd name="T11" fmla="*/ 7679323 h 19"/>
              <a:gd name="T12" fmla="*/ 0 w 19"/>
              <a:gd name="T13" fmla="*/ 7679323 h 19"/>
              <a:gd name="T14" fmla="*/ 0 60000 65536"/>
              <a:gd name="T15" fmla="*/ 0 60000 65536"/>
              <a:gd name="T16" fmla="*/ 0 60000 65536"/>
              <a:gd name="T17" fmla="*/ 0 60000 65536"/>
              <a:gd name="T18" fmla="*/ 0 60000 65536"/>
              <a:gd name="T19" fmla="*/ 0 60000 65536"/>
              <a:gd name="T20" fmla="*/ 0 60000 65536"/>
              <a:gd name="T21" fmla="*/ 0 w 19"/>
              <a:gd name="T22" fmla="*/ 0 h 19"/>
              <a:gd name="T23" fmla="*/ 19 w 19"/>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9">
                <a:moveTo>
                  <a:pt x="0" y="11"/>
                </a:moveTo>
                <a:lnTo>
                  <a:pt x="6" y="0"/>
                </a:lnTo>
                <a:lnTo>
                  <a:pt x="19" y="4"/>
                </a:lnTo>
                <a:lnTo>
                  <a:pt x="19" y="15"/>
                </a:lnTo>
                <a:lnTo>
                  <a:pt x="10" y="19"/>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1" name="Freeform 27">
            <a:extLst>
              <a:ext uri="{FF2B5EF4-FFF2-40B4-BE49-F238E27FC236}">
                <a16:creationId xmlns:a16="http://schemas.microsoft.com/office/drawing/2014/main" id="{8C6775DA-F62B-4855-A86D-497767DD865E}"/>
              </a:ext>
            </a:extLst>
          </p:cNvPr>
          <p:cNvSpPr>
            <a:spLocks/>
          </p:cNvSpPr>
          <p:nvPr/>
        </p:nvSpPr>
        <p:spPr bwMode="auto">
          <a:xfrm>
            <a:off x="7021513" y="4951413"/>
            <a:ext cx="15875" cy="15875"/>
          </a:xfrm>
          <a:custGeom>
            <a:avLst/>
            <a:gdLst>
              <a:gd name="T0" fmla="*/ 0 w 21"/>
              <a:gd name="T1" fmla="*/ 10471650 h 19"/>
              <a:gd name="T2" fmla="*/ 7428744 w 21"/>
              <a:gd name="T3" fmla="*/ 13263978 h 19"/>
              <a:gd name="T4" fmla="*/ 12000743 w 21"/>
              <a:gd name="T5" fmla="*/ 10471650 h 19"/>
              <a:gd name="T6" fmla="*/ 9714743 w 21"/>
              <a:gd name="T7" fmla="*/ 4188493 h 19"/>
              <a:gd name="T8" fmla="*/ 2286000 w 21"/>
              <a:gd name="T9" fmla="*/ 0 h 19"/>
              <a:gd name="T10" fmla="*/ 0 w 21"/>
              <a:gd name="T11" fmla="*/ 10471650 h 19"/>
              <a:gd name="T12" fmla="*/ 0 w 21"/>
              <a:gd name="T13" fmla="*/ 10471650 h 19"/>
              <a:gd name="T14" fmla="*/ 0 60000 65536"/>
              <a:gd name="T15" fmla="*/ 0 60000 65536"/>
              <a:gd name="T16" fmla="*/ 0 60000 65536"/>
              <a:gd name="T17" fmla="*/ 0 60000 65536"/>
              <a:gd name="T18" fmla="*/ 0 60000 65536"/>
              <a:gd name="T19" fmla="*/ 0 60000 65536"/>
              <a:gd name="T20" fmla="*/ 0 60000 65536"/>
              <a:gd name="T21" fmla="*/ 0 w 21"/>
              <a:gd name="T22" fmla="*/ 0 h 19"/>
              <a:gd name="T23" fmla="*/ 21 w 21"/>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9">
                <a:moveTo>
                  <a:pt x="0" y="15"/>
                </a:moveTo>
                <a:lnTo>
                  <a:pt x="13" y="19"/>
                </a:lnTo>
                <a:lnTo>
                  <a:pt x="21" y="15"/>
                </a:lnTo>
                <a:lnTo>
                  <a:pt x="17" y="6"/>
                </a:lnTo>
                <a:lnTo>
                  <a:pt x="4" y="0"/>
                </a:lnTo>
                <a:lnTo>
                  <a:pt x="0"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2" name="Freeform 28">
            <a:extLst>
              <a:ext uri="{FF2B5EF4-FFF2-40B4-BE49-F238E27FC236}">
                <a16:creationId xmlns:a16="http://schemas.microsoft.com/office/drawing/2014/main" id="{EAEC232C-5999-469B-9E6F-8324931C37CC}"/>
              </a:ext>
            </a:extLst>
          </p:cNvPr>
          <p:cNvSpPr>
            <a:spLocks/>
          </p:cNvSpPr>
          <p:nvPr/>
        </p:nvSpPr>
        <p:spPr bwMode="auto">
          <a:xfrm>
            <a:off x="6611938" y="4699000"/>
            <a:ext cx="100012" cy="171450"/>
          </a:xfrm>
          <a:custGeom>
            <a:avLst/>
            <a:gdLst>
              <a:gd name="T0" fmla="*/ 60814507 w 125"/>
              <a:gd name="T1" fmla="*/ 9628440 h 214"/>
              <a:gd name="T2" fmla="*/ 55693094 w 125"/>
              <a:gd name="T3" fmla="*/ 19256079 h 214"/>
              <a:gd name="T4" fmla="*/ 55693094 w 125"/>
              <a:gd name="T5" fmla="*/ 30167993 h 214"/>
              <a:gd name="T6" fmla="*/ 53772864 w 125"/>
              <a:gd name="T7" fmla="*/ 44931116 h 214"/>
              <a:gd name="T8" fmla="*/ 52492711 w 125"/>
              <a:gd name="T9" fmla="*/ 59694251 h 214"/>
              <a:gd name="T10" fmla="*/ 47371285 w 125"/>
              <a:gd name="T11" fmla="*/ 69321887 h 214"/>
              <a:gd name="T12" fmla="*/ 43530825 w 125"/>
              <a:gd name="T13" fmla="*/ 78950324 h 214"/>
              <a:gd name="T14" fmla="*/ 39049488 w 125"/>
              <a:gd name="T15" fmla="*/ 88577960 h 214"/>
              <a:gd name="T16" fmla="*/ 28166585 w 125"/>
              <a:gd name="T17" fmla="*/ 100773339 h 214"/>
              <a:gd name="T18" fmla="*/ 16003523 w 125"/>
              <a:gd name="T19" fmla="*/ 111043537 h 214"/>
              <a:gd name="T20" fmla="*/ 9601953 w 125"/>
              <a:gd name="T21" fmla="*/ 119387701 h 214"/>
              <a:gd name="T22" fmla="*/ 3841262 w 125"/>
              <a:gd name="T23" fmla="*/ 118104230 h 214"/>
              <a:gd name="T24" fmla="*/ 0 w 125"/>
              <a:gd name="T25" fmla="*/ 123238916 h 214"/>
              <a:gd name="T26" fmla="*/ 2560307 w 125"/>
              <a:gd name="T27" fmla="*/ 127731866 h 214"/>
              <a:gd name="T28" fmla="*/ 8321800 w 125"/>
              <a:gd name="T29" fmla="*/ 132867353 h 214"/>
              <a:gd name="T30" fmla="*/ 16003523 w 125"/>
              <a:gd name="T31" fmla="*/ 132867353 h 214"/>
              <a:gd name="T32" fmla="*/ 23045166 w 125"/>
              <a:gd name="T33" fmla="*/ 136718567 h 214"/>
              <a:gd name="T34" fmla="*/ 32647922 w 125"/>
              <a:gd name="T35" fmla="*/ 137360303 h 214"/>
              <a:gd name="T36" fmla="*/ 47371285 w 125"/>
              <a:gd name="T37" fmla="*/ 137360303 h 214"/>
              <a:gd name="T38" fmla="*/ 55693094 w 125"/>
              <a:gd name="T39" fmla="*/ 134150824 h 214"/>
              <a:gd name="T40" fmla="*/ 63375614 w 125"/>
              <a:gd name="T41" fmla="*/ 132867353 h 214"/>
              <a:gd name="T42" fmla="*/ 67216074 w 125"/>
              <a:gd name="T43" fmla="*/ 129016138 h 214"/>
              <a:gd name="T44" fmla="*/ 75537870 w 125"/>
              <a:gd name="T45" fmla="*/ 129016138 h 214"/>
              <a:gd name="T46" fmla="*/ 80019207 w 125"/>
              <a:gd name="T47" fmla="*/ 118104230 h 214"/>
              <a:gd name="T48" fmla="*/ 72977563 w 125"/>
              <a:gd name="T49" fmla="*/ 107192322 h 214"/>
              <a:gd name="T50" fmla="*/ 69136303 w 125"/>
              <a:gd name="T51" fmla="*/ 103341082 h 214"/>
              <a:gd name="T52" fmla="*/ 69136303 w 125"/>
              <a:gd name="T53" fmla="*/ 98848132 h 214"/>
              <a:gd name="T54" fmla="*/ 58254200 w 125"/>
              <a:gd name="T55" fmla="*/ 94996918 h 214"/>
              <a:gd name="T56" fmla="*/ 67216074 w 125"/>
              <a:gd name="T57" fmla="*/ 85368481 h 214"/>
              <a:gd name="T58" fmla="*/ 74257717 w 125"/>
              <a:gd name="T59" fmla="*/ 71889630 h 214"/>
              <a:gd name="T60" fmla="*/ 79379130 w 125"/>
              <a:gd name="T61" fmla="*/ 57126508 h 214"/>
              <a:gd name="T62" fmla="*/ 80019207 w 125"/>
              <a:gd name="T63" fmla="*/ 46214587 h 214"/>
              <a:gd name="T64" fmla="*/ 80019207 w 125"/>
              <a:gd name="T65" fmla="*/ 30167993 h 214"/>
              <a:gd name="T66" fmla="*/ 76818823 w 125"/>
              <a:gd name="T67" fmla="*/ 13479658 h 214"/>
              <a:gd name="T68" fmla="*/ 72977563 w 125"/>
              <a:gd name="T69" fmla="*/ 0 h 214"/>
              <a:gd name="T70" fmla="*/ 70417257 w 125"/>
              <a:gd name="T71" fmla="*/ 14121393 h 214"/>
              <a:gd name="T72" fmla="*/ 70417257 w 125"/>
              <a:gd name="T73" fmla="*/ 27600250 h 214"/>
              <a:gd name="T74" fmla="*/ 70417257 w 125"/>
              <a:gd name="T75" fmla="*/ 38512158 h 214"/>
              <a:gd name="T76" fmla="*/ 67856150 w 125"/>
              <a:gd name="T77" fmla="*/ 48782331 h 214"/>
              <a:gd name="T78" fmla="*/ 65935920 w 125"/>
              <a:gd name="T79" fmla="*/ 54558764 h 214"/>
              <a:gd name="T80" fmla="*/ 65935920 w 125"/>
              <a:gd name="T81" fmla="*/ 38512158 h 214"/>
              <a:gd name="T82" fmla="*/ 64655767 w 125"/>
              <a:gd name="T83" fmla="*/ 19256079 h 214"/>
              <a:gd name="T84" fmla="*/ 60814507 w 125"/>
              <a:gd name="T85" fmla="*/ 9628440 h 214"/>
              <a:gd name="T86" fmla="*/ 60814507 w 125"/>
              <a:gd name="T87" fmla="*/ 9628440 h 21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5"/>
              <a:gd name="T133" fmla="*/ 0 h 214"/>
              <a:gd name="T134" fmla="*/ 125 w 125"/>
              <a:gd name="T135" fmla="*/ 214 h 21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5" h="214">
                <a:moveTo>
                  <a:pt x="95" y="15"/>
                </a:moveTo>
                <a:lnTo>
                  <a:pt x="87" y="30"/>
                </a:lnTo>
                <a:lnTo>
                  <a:pt x="87" y="47"/>
                </a:lnTo>
                <a:lnTo>
                  <a:pt x="84" y="70"/>
                </a:lnTo>
                <a:lnTo>
                  <a:pt x="82" y="93"/>
                </a:lnTo>
                <a:lnTo>
                  <a:pt x="74" y="108"/>
                </a:lnTo>
                <a:lnTo>
                  <a:pt x="68" y="123"/>
                </a:lnTo>
                <a:lnTo>
                  <a:pt x="61" y="138"/>
                </a:lnTo>
                <a:lnTo>
                  <a:pt x="44" y="157"/>
                </a:lnTo>
                <a:lnTo>
                  <a:pt x="25" y="173"/>
                </a:lnTo>
                <a:lnTo>
                  <a:pt x="15" y="186"/>
                </a:lnTo>
                <a:lnTo>
                  <a:pt x="6" y="184"/>
                </a:lnTo>
                <a:lnTo>
                  <a:pt x="0" y="192"/>
                </a:lnTo>
                <a:lnTo>
                  <a:pt x="4" y="199"/>
                </a:lnTo>
                <a:lnTo>
                  <a:pt x="13" y="207"/>
                </a:lnTo>
                <a:lnTo>
                  <a:pt x="25" y="207"/>
                </a:lnTo>
                <a:lnTo>
                  <a:pt x="36" y="213"/>
                </a:lnTo>
                <a:lnTo>
                  <a:pt x="51" y="214"/>
                </a:lnTo>
                <a:lnTo>
                  <a:pt x="74" y="214"/>
                </a:lnTo>
                <a:lnTo>
                  <a:pt x="87" y="209"/>
                </a:lnTo>
                <a:lnTo>
                  <a:pt x="99" y="207"/>
                </a:lnTo>
                <a:lnTo>
                  <a:pt x="105" y="201"/>
                </a:lnTo>
                <a:lnTo>
                  <a:pt x="118" y="201"/>
                </a:lnTo>
                <a:lnTo>
                  <a:pt x="125" y="184"/>
                </a:lnTo>
                <a:lnTo>
                  <a:pt x="114" y="167"/>
                </a:lnTo>
                <a:lnTo>
                  <a:pt x="108" y="161"/>
                </a:lnTo>
                <a:lnTo>
                  <a:pt x="108" y="154"/>
                </a:lnTo>
                <a:lnTo>
                  <a:pt x="91" y="148"/>
                </a:lnTo>
                <a:lnTo>
                  <a:pt x="105" y="133"/>
                </a:lnTo>
                <a:lnTo>
                  <a:pt x="116" y="112"/>
                </a:lnTo>
                <a:lnTo>
                  <a:pt x="124" y="89"/>
                </a:lnTo>
                <a:lnTo>
                  <a:pt x="125" y="72"/>
                </a:lnTo>
                <a:lnTo>
                  <a:pt x="125" y="47"/>
                </a:lnTo>
                <a:lnTo>
                  <a:pt x="120" y="21"/>
                </a:lnTo>
                <a:lnTo>
                  <a:pt x="114" y="0"/>
                </a:lnTo>
                <a:lnTo>
                  <a:pt x="110" y="22"/>
                </a:lnTo>
                <a:lnTo>
                  <a:pt x="110" y="43"/>
                </a:lnTo>
                <a:lnTo>
                  <a:pt x="110" y="60"/>
                </a:lnTo>
                <a:lnTo>
                  <a:pt x="106" y="76"/>
                </a:lnTo>
                <a:lnTo>
                  <a:pt x="103" y="85"/>
                </a:lnTo>
                <a:lnTo>
                  <a:pt x="103" y="60"/>
                </a:lnTo>
                <a:lnTo>
                  <a:pt x="101" y="30"/>
                </a:lnTo>
                <a:lnTo>
                  <a:pt x="95"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3" name="Freeform 29">
            <a:extLst>
              <a:ext uri="{FF2B5EF4-FFF2-40B4-BE49-F238E27FC236}">
                <a16:creationId xmlns:a16="http://schemas.microsoft.com/office/drawing/2014/main" id="{F01C65E4-B61B-4073-821A-48CFCFCB0A3E}"/>
              </a:ext>
            </a:extLst>
          </p:cNvPr>
          <p:cNvSpPr>
            <a:spLocks/>
          </p:cNvSpPr>
          <p:nvPr/>
        </p:nvSpPr>
        <p:spPr bwMode="auto">
          <a:xfrm>
            <a:off x="6548438" y="4678363"/>
            <a:ext cx="131762" cy="217487"/>
          </a:xfrm>
          <a:custGeom>
            <a:avLst/>
            <a:gdLst>
              <a:gd name="T0" fmla="*/ 93498463 w 168"/>
              <a:gd name="T1" fmla="*/ 6930215 h 274"/>
              <a:gd name="T2" fmla="*/ 85501767 w 168"/>
              <a:gd name="T3" fmla="*/ 11970514 h 274"/>
              <a:gd name="T4" fmla="*/ 77505071 w 168"/>
              <a:gd name="T5" fmla="*/ 18900729 h 274"/>
              <a:gd name="T6" fmla="*/ 63357916 w 168"/>
              <a:gd name="T7" fmla="*/ 30872040 h 274"/>
              <a:gd name="T8" fmla="*/ 55361220 w 168"/>
              <a:gd name="T9" fmla="*/ 45362700 h 274"/>
              <a:gd name="T10" fmla="*/ 44288498 w 168"/>
              <a:gd name="T11" fmla="*/ 61113845 h 274"/>
              <a:gd name="T12" fmla="*/ 35062025 w 168"/>
              <a:gd name="T13" fmla="*/ 76864183 h 274"/>
              <a:gd name="T14" fmla="*/ 27065329 w 168"/>
              <a:gd name="T15" fmla="*/ 95765699 h 274"/>
              <a:gd name="T16" fmla="*/ 22144641 w 168"/>
              <a:gd name="T17" fmla="*/ 110256385 h 274"/>
              <a:gd name="T18" fmla="*/ 19068627 w 168"/>
              <a:gd name="T19" fmla="*/ 124747045 h 274"/>
              <a:gd name="T20" fmla="*/ 14147946 w 168"/>
              <a:gd name="T21" fmla="*/ 139867941 h 274"/>
              <a:gd name="T22" fmla="*/ 11687602 w 168"/>
              <a:gd name="T23" fmla="*/ 155619073 h 274"/>
              <a:gd name="T24" fmla="*/ 10457039 w 168"/>
              <a:gd name="T25" fmla="*/ 165069434 h 274"/>
              <a:gd name="T26" fmla="*/ 3690905 w 168"/>
              <a:gd name="T27" fmla="*/ 172629882 h 274"/>
              <a:gd name="T28" fmla="*/ 0 w 168"/>
              <a:gd name="T29" fmla="*/ 168850055 h 274"/>
              <a:gd name="T30" fmla="*/ 1230563 w 168"/>
              <a:gd name="T31" fmla="*/ 147428389 h 274"/>
              <a:gd name="T32" fmla="*/ 3690905 w 168"/>
              <a:gd name="T33" fmla="*/ 126007516 h 274"/>
              <a:gd name="T34" fmla="*/ 10457039 w 168"/>
              <a:gd name="T35" fmla="*/ 102695912 h 274"/>
              <a:gd name="T36" fmla="*/ 19068627 w 168"/>
              <a:gd name="T37" fmla="*/ 83795189 h 274"/>
              <a:gd name="T38" fmla="*/ 28295891 w 168"/>
              <a:gd name="T39" fmla="*/ 66154143 h 274"/>
              <a:gd name="T40" fmla="*/ 37522365 w 168"/>
              <a:gd name="T41" fmla="*/ 46622378 h 274"/>
              <a:gd name="T42" fmla="*/ 47979402 w 168"/>
              <a:gd name="T43" fmla="*/ 30241804 h 274"/>
              <a:gd name="T44" fmla="*/ 63357916 w 168"/>
              <a:gd name="T45" fmla="*/ 14490666 h 274"/>
              <a:gd name="T46" fmla="*/ 73814952 w 168"/>
              <a:gd name="T47" fmla="*/ 6299978 h 274"/>
              <a:gd name="T48" fmla="*/ 84271989 w 168"/>
              <a:gd name="T49" fmla="*/ 1259678 h 274"/>
              <a:gd name="T50" fmla="*/ 93498463 w 168"/>
              <a:gd name="T51" fmla="*/ 0 h 274"/>
              <a:gd name="T52" fmla="*/ 102110047 w 168"/>
              <a:gd name="T53" fmla="*/ 1259678 h 274"/>
              <a:gd name="T54" fmla="*/ 103340634 w 168"/>
              <a:gd name="T55" fmla="*/ 6930215 h 274"/>
              <a:gd name="T56" fmla="*/ 98419928 w 168"/>
              <a:gd name="T57" fmla="*/ 9450365 h 274"/>
              <a:gd name="T58" fmla="*/ 93498463 w 168"/>
              <a:gd name="T59" fmla="*/ 6930215 h 274"/>
              <a:gd name="T60" fmla="*/ 93498463 w 168"/>
              <a:gd name="T61" fmla="*/ 6930215 h 27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68"/>
              <a:gd name="T94" fmla="*/ 0 h 274"/>
              <a:gd name="T95" fmla="*/ 168 w 168"/>
              <a:gd name="T96" fmla="*/ 274 h 27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68" h="274">
                <a:moveTo>
                  <a:pt x="152" y="11"/>
                </a:moveTo>
                <a:lnTo>
                  <a:pt x="139" y="19"/>
                </a:lnTo>
                <a:lnTo>
                  <a:pt x="126" y="30"/>
                </a:lnTo>
                <a:lnTo>
                  <a:pt x="103" y="49"/>
                </a:lnTo>
                <a:lnTo>
                  <a:pt x="90" y="72"/>
                </a:lnTo>
                <a:lnTo>
                  <a:pt x="72" y="97"/>
                </a:lnTo>
                <a:lnTo>
                  <a:pt x="57" y="122"/>
                </a:lnTo>
                <a:lnTo>
                  <a:pt x="44" y="152"/>
                </a:lnTo>
                <a:lnTo>
                  <a:pt x="36" y="175"/>
                </a:lnTo>
                <a:lnTo>
                  <a:pt x="31" y="198"/>
                </a:lnTo>
                <a:lnTo>
                  <a:pt x="23" y="222"/>
                </a:lnTo>
                <a:lnTo>
                  <a:pt x="19" y="247"/>
                </a:lnTo>
                <a:lnTo>
                  <a:pt x="17" y="262"/>
                </a:lnTo>
                <a:lnTo>
                  <a:pt x="6" y="274"/>
                </a:lnTo>
                <a:lnTo>
                  <a:pt x="0" y="268"/>
                </a:lnTo>
                <a:lnTo>
                  <a:pt x="2" y="234"/>
                </a:lnTo>
                <a:lnTo>
                  <a:pt x="6" y="200"/>
                </a:lnTo>
                <a:lnTo>
                  <a:pt x="17" y="163"/>
                </a:lnTo>
                <a:lnTo>
                  <a:pt x="31" y="133"/>
                </a:lnTo>
                <a:lnTo>
                  <a:pt x="46" y="105"/>
                </a:lnTo>
                <a:lnTo>
                  <a:pt x="61" y="74"/>
                </a:lnTo>
                <a:lnTo>
                  <a:pt x="78" y="48"/>
                </a:lnTo>
                <a:lnTo>
                  <a:pt x="103" y="23"/>
                </a:lnTo>
                <a:lnTo>
                  <a:pt x="120" y="10"/>
                </a:lnTo>
                <a:lnTo>
                  <a:pt x="137" y="2"/>
                </a:lnTo>
                <a:lnTo>
                  <a:pt x="152" y="0"/>
                </a:lnTo>
                <a:lnTo>
                  <a:pt x="166" y="2"/>
                </a:lnTo>
                <a:lnTo>
                  <a:pt x="168" y="11"/>
                </a:lnTo>
                <a:lnTo>
                  <a:pt x="160" y="15"/>
                </a:lnTo>
                <a:lnTo>
                  <a:pt x="15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4" name="Freeform 30">
            <a:extLst>
              <a:ext uri="{FF2B5EF4-FFF2-40B4-BE49-F238E27FC236}">
                <a16:creationId xmlns:a16="http://schemas.microsoft.com/office/drawing/2014/main" id="{70FE6F29-154C-4C9C-8298-04768F33B988}"/>
              </a:ext>
            </a:extLst>
          </p:cNvPr>
          <p:cNvSpPr>
            <a:spLocks/>
          </p:cNvSpPr>
          <p:nvPr/>
        </p:nvSpPr>
        <p:spPr bwMode="auto">
          <a:xfrm>
            <a:off x="7104063" y="4845050"/>
            <a:ext cx="15875" cy="36513"/>
          </a:xfrm>
          <a:custGeom>
            <a:avLst/>
            <a:gdLst>
              <a:gd name="T0" fmla="*/ 0 w 19"/>
              <a:gd name="T1" fmla="*/ 6365434 h 48"/>
              <a:gd name="T2" fmla="*/ 0 w 19"/>
              <a:gd name="T3" fmla="*/ 17937772 h 48"/>
              <a:gd name="T4" fmla="*/ 2094664 w 19"/>
              <a:gd name="T5" fmla="*/ 27774986 h 48"/>
              <a:gd name="T6" fmla="*/ 7679323 w 19"/>
              <a:gd name="T7" fmla="*/ 18516655 h 48"/>
              <a:gd name="T8" fmla="*/ 13263978 w 19"/>
              <a:gd name="T9" fmla="*/ 13308990 h 48"/>
              <a:gd name="T10" fmla="*/ 11867814 w 19"/>
              <a:gd name="T11" fmla="*/ 1157006 h 48"/>
              <a:gd name="T12" fmla="*/ 4886993 w 19"/>
              <a:gd name="T13" fmla="*/ 0 h 48"/>
              <a:gd name="T14" fmla="*/ 0 w 19"/>
              <a:gd name="T15" fmla="*/ 6365434 h 48"/>
              <a:gd name="T16" fmla="*/ 0 w 19"/>
              <a:gd name="T17" fmla="*/ 6365434 h 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
              <a:gd name="T28" fmla="*/ 0 h 48"/>
              <a:gd name="T29" fmla="*/ 19 w 19"/>
              <a:gd name="T30" fmla="*/ 48 h 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 h="48">
                <a:moveTo>
                  <a:pt x="0" y="11"/>
                </a:moveTo>
                <a:lnTo>
                  <a:pt x="0" y="31"/>
                </a:lnTo>
                <a:lnTo>
                  <a:pt x="3" y="48"/>
                </a:lnTo>
                <a:lnTo>
                  <a:pt x="11" y="32"/>
                </a:lnTo>
                <a:lnTo>
                  <a:pt x="19" y="23"/>
                </a:lnTo>
                <a:lnTo>
                  <a:pt x="17" y="2"/>
                </a:lnTo>
                <a:lnTo>
                  <a:pt x="7" y="0"/>
                </a:lnTo>
                <a:lnTo>
                  <a:pt x="0"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5" name="Freeform 31">
            <a:extLst>
              <a:ext uri="{FF2B5EF4-FFF2-40B4-BE49-F238E27FC236}">
                <a16:creationId xmlns:a16="http://schemas.microsoft.com/office/drawing/2014/main" id="{F7ADC3BA-647C-4261-807A-CFC8778343A3}"/>
              </a:ext>
            </a:extLst>
          </p:cNvPr>
          <p:cNvSpPr>
            <a:spLocks/>
          </p:cNvSpPr>
          <p:nvPr/>
        </p:nvSpPr>
        <p:spPr bwMode="auto">
          <a:xfrm>
            <a:off x="6596063" y="4857750"/>
            <a:ext cx="17462" cy="44450"/>
          </a:xfrm>
          <a:custGeom>
            <a:avLst/>
            <a:gdLst>
              <a:gd name="T0" fmla="*/ 13257456 w 23"/>
              <a:gd name="T1" fmla="*/ 3918874 h 55"/>
              <a:gd name="T2" fmla="*/ 13257456 w 23"/>
              <a:gd name="T3" fmla="*/ 13716464 h 55"/>
              <a:gd name="T4" fmla="*/ 10951710 w 23"/>
              <a:gd name="T5" fmla="*/ 24820071 h 55"/>
              <a:gd name="T6" fmla="*/ 9799219 w 23"/>
              <a:gd name="T7" fmla="*/ 35923684 h 55"/>
              <a:gd name="T8" fmla="*/ 4611486 w 23"/>
              <a:gd name="T9" fmla="*/ 35923684 h 55"/>
              <a:gd name="T10" fmla="*/ 0 w 23"/>
              <a:gd name="T11" fmla="*/ 32657823 h 55"/>
              <a:gd name="T12" fmla="*/ 1152492 w 23"/>
              <a:gd name="T13" fmla="*/ 22207220 h 55"/>
              <a:gd name="T14" fmla="*/ 3458236 w 23"/>
              <a:gd name="T15" fmla="*/ 11103610 h 55"/>
              <a:gd name="T16" fmla="*/ 5763978 w 23"/>
              <a:gd name="T17" fmla="*/ 5224896 h 55"/>
              <a:gd name="T18" fmla="*/ 8645968 w 23"/>
              <a:gd name="T19" fmla="*/ 0 h 55"/>
              <a:gd name="T20" fmla="*/ 13257456 w 23"/>
              <a:gd name="T21" fmla="*/ 3918874 h 55"/>
              <a:gd name="T22" fmla="*/ 13257456 w 23"/>
              <a:gd name="T23" fmla="*/ 3918874 h 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
              <a:gd name="T37" fmla="*/ 0 h 55"/>
              <a:gd name="T38" fmla="*/ 23 w 23"/>
              <a:gd name="T39" fmla="*/ 55 h 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 h="55">
                <a:moveTo>
                  <a:pt x="23" y="6"/>
                </a:moveTo>
                <a:lnTo>
                  <a:pt x="23" y="21"/>
                </a:lnTo>
                <a:lnTo>
                  <a:pt x="19" y="38"/>
                </a:lnTo>
                <a:lnTo>
                  <a:pt x="17" y="55"/>
                </a:lnTo>
                <a:lnTo>
                  <a:pt x="8" y="55"/>
                </a:lnTo>
                <a:lnTo>
                  <a:pt x="0" y="50"/>
                </a:lnTo>
                <a:lnTo>
                  <a:pt x="2" y="34"/>
                </a:lnTo>
                <a:lnTo>
                  <a:pt x="6" y="17"/>
                </a:lnTo>
                <a:lnTo>
                  <a:pt x="10" y="8"/>
                </a:lnTo>
                <a:lnTo>
                  <a:pt x="15" y="0"/>
                </a:lnTo>
                <a:lnTo>
                  <a:pt x="2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6" name="Freeform 32">
            <a:extLst>
              <a:ext uri="{FF2B5EF4-FFF2-40B4-BE49-F238E27FC236}">
                <a16:creationId xmlns:a16="http://schemas.microsoft.com/office/drawing/2014/main" id="{A6549DC5-3BD8-45BC-BEF6-4E93CE51C1CE}"/>
              </a:ext>
            </a:extLst>
          </p:cNvPr>
          <p:cNvSpPr>
            <a:spLocks/>
          </p:cNvSpPr>
          <p:nvPr/>
        </p:nvSpPr>
        <p:spPr bwMode="auto">
          <a:xfrm>
            <a:off x="6542088" y="4886325"/>
            <a:ext cx="76200" cy="107950"/>
          </a:xfrm>
          <a:custGeom>
            <a:avLst/>
            <a:gdLst>
              <a:gd name="T0" fmla="*/ 5553959 w 97"/>
              <a:gd name="T1" fmla="*/ 5115230 h 135"/>
              <a:gd name="T2" fmla="*/ 6788085 w 97"/>
              <a:gd name="T3" fmla="*/ 10230460 h 135"/>
              <a:gd name="T4" fmla="*/ 16045207 w 97"/>
              <a:gd name="T5" fmla="*/ 14705988 h 135"/>
              <a:gd name="T6" fmla="*/ 23450745 w 97"/>
              <a:gd name="T7" fmla="*/ 22379231 h 135"/>
              <a:gd name="T8" fmla="*/ 27770583 w 97"/>
              <a:gd name="T9" fmla="*/ 25576148 h 135"/>
              <a:gd name="T10" fmla="*/ 25301540 w 97"/>
              <a:gd name="T11" fmla="*/ 33249397 h 135"/>
              <a:gd name="T12" fmla="*/ 16045207 w 97"/>
              <a:gd name="T13" fmla="*/ 42840151 h 135"/>
              <a:gd name="T14" fmla="*/ 9257122 w 97"/>
              <a:gd name="T15" fmla="*/ 53710323 h 135"/>
              <a:gd name="T16" fmla="*/ 3085707 w 97"/>
              <a:gd name="T17" fmla="*/ 64580484 h 135"/>
              <a:gd name="T18" fmla="*/ 0 w 97"/>
              <a:gd name="T19" fmla="*/ 71614023 h 135"/>
              <a:gd name="T20" fmla="*/ 10491247 w 97"/>
              <a:gd name="T21" fmla="*/ 62022470 h 135"/>
              <a:gd name="T22" fmla="*/ 19747583 w 97"/>
              <a:gd name="T23" fmla="*/ 58825552 h 135"/>
              <a:gd name="T24" fmla="*/ 10491247 w 97"/>
              <a:gd name="T25" fmla="*/ 75449844 h 135"/>
              <a:gd name="T26" fmla="*/ 25301540 w 97"/>
              <a:gd name="T27" fmla="*/ 86320004 h 135"/>
              <a:gd name="T28" fmla="*/ 33941210 w 97"/>
              <a:gd name="T29" fmla="*/ 81844479 h 135"/>
              <a:gd name="T30" fmla="*/ 39495167 w 97"/>
              <a:gd name="T31" fmla="*/ 76729251 h 135"/>
              <a:gd name="T32" fmla="*/ 41964203 w 97"/>
              <a:gd name="T33" fmla="*/ 71614023 h 135"/>
              <a:gd name="T34" fmla="*/ 45666579 w 97"/>
              <a:gd name="T35" fmla="*/ 71614023 h 135"/>
              <a:gd name="T36" fmla="*/ 48134830 w 97"/>
              <a:gd name="T37" fmla="*/ 65859091 h 135"/>
              <a:gd name="T38" fmla="*/ 52454674 w 97"/>
              <a:gd name="T39" fmla="*/ 67137698 h 135"/>
              <a:gd name="T40" fmla="*/ 57391961 w 97"/>
              <a:gd name="T41" fmla="*/ 64580484 h 135"/>
              <a:gd name="T42" fmla="*/ 59860212 w 97"/>
              <a:gd name="T43" fmla="*/ 60743862 h 135"/>
              <a:gd name="T44" fmla="*/ 56157836 w 97"/>
              <a:gd name="T45" fmla="*/ 57546945 h 135"/>
              <a:gd name="T46" fmla="*/ 56157836 w 97"/>
              <a:gd name="T47" fmla="*/ 48595082 h 135"/>
              <a:gd name="T48" fmla="*/ 56157836 w 97"/>
              <a:gd name="T49" fmla="*/ 36446315 h 135"/>
              <a:gd name="T50" fmla="*/ 51220536 w 97"/>
              <a:gd name="T51" fmla="*/ 28134169 h 135"/>
              <a:gd name="T52" fmla="*/ 48134830 w 97"/>
              <a:gd name="T53" fmla="*/ 21100623 h 135"/>
              <a:gd name="T54" fmla="*/ 44432454 w 97"/>
              <a:gd name="T55" fmla="*/ 19822016 h 135"/>
              <a:gd name="T56" fmla="*/ 38261041 w 97"/>
              <a:gd name="T57" fmla="*/ 17264002 h 135"/>
              <a:gd name="T58" fmla="*/ 30238834 w 97"/>
              <a:gd name="T59" fmla="*/ 13427381 h 135"/>
              <a:gd name="T60" fmla="*/ 19747583 w 97"/>
              <a:gd name="T61" fmla="*/ 5115230 h 135"/>
              <a:gd name="T62" fmla="*/ 9257122 w 97"/>
              <a:gd name="T63" fmla="*/ 0 h 135"/>
              <a:gd name="T64" fmla="*/ 5553959 w 97"/>
              <a:gd name="T65" fmla="*/ 5115230 h 135"/>
              <a:gd name="T66" fmla="*/ 5553959 w 97"/>
              <a:gd name="T67" fmla="*/ 5115230 h 13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97"/>
              <a:gd name="T103" fmla="*/ 0 h 135"/>
              <a:gd name="T104" fmla="*/ 97 w 97"/>
              <a:gd name="T105" fmla="*/ 135 h 135"/>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97" h="135">
                <a:moveTo>
                  <a:pt x="9" y="8"/>
                </a:moveTo>
                <a:lnTo>
                  <a:pt x="11" y="16"/>
                </a:lnTo>
                <a:lnTo>
                  <a:pt x="26" y="23"/>
                </a:lnTo>
                <a:lnTo>
                  <a:pt x="38" y="35"/>
                </a:lnTo>
                <a:lnTo>
                  <a:pt x="45" y="40"/>
                </a:lnTo>
                <a:lnTo>
                  <a:pt x="41" y="52"/>
                </a:lnTo>
                <a:lnTo>
                  <a:pt x="26" y="67"/>
                </a:lnTo>
                <a:lnTo>
                  <a:pt x="15" y="84"/>
                </a:lnTo>
                <a:lnTo>
                  <a:pt x="5" y="101"/>
                </a:lnTo>
                <a:lnTo>
                  <a:pt x="0" y="112"/>
                </a:lnTo>
                <a:lnTo>
                  <a:pt x="17" y="97"/>
                </a:lnTo>
                <a:lnTo>
                  <a:pt x="32" y="92"/>
                </a:lnTo>
                <a:lnTo>
                  <a:pt x="17" y="118"/>
                </a:lnTo>
                <a:lnTo>
                  <a:pt x="41" y="135"/>
                </a:lnTo>
                <a:lnTo>
                  <a:pt x="55" y="128"/>
                </a:lnTo>
                <a:lnTo>
                  <a:pt x="64" y="120"/>
                </a:lnTo>
                <a:lnTo>
                  <a:pt x="68" y="112"/>
                </a:lnTo>
                <a:lnTo>
                  <a:pt x="74" y="112"/>
                </a:lnTo>
                <a:lnTo>
                  <a:pt x="78" y="103"/>
                </a:lnTo>
                <a:lnTo>
                  <a:pt x="85" y="105"/>
                </a:lnTo>
                <a:lnTo>
                  <a:pt x="93" y="101"/>
                </a:lnTo>
                <a:lnTo>
                  <a:pt x="97" y="95"/>
                </a:lnTo>
                <a:lnTo>
                  <a:pt x="91" y="90"/>
                </a:lnTo>
                <a:lnTo>
                  <a:pt x="91" y="76"/>
                </a:lnTo>
                <a:lnTo>
                  <a:pt x="91" y="57"/>
                </a:lnTo>
                <a:lnTo>
                  <a:pt x="83" y="44"/>
                </a:lnTo>
                <a:lnTo>
                  <a:pt x="78" y="33"/>
                </a:lnTo>
                <a:lnTo>
                  <a:pt x="72" y="31"/>
                </a:lnTo>
                <a:lnTo>
                  <a:pt x="62" y="27"/>
                </a:lnTo>
                <a:lnTo>
                  <a:pt x="49" y="21"/>
                </a:lnTo>
                <a:lnTo>
                  <a:pt x="32" y="8"/>
                </a:lnTo>
                <a:lnTo>
                  <a:pt x="15" y="0"/>
                </a:lnTo>
                <a:lnTo>
                  <a:pt x="9"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7" name="Freeform 33">
            <a:extLst>
              <a:ext uri="{FF2B5EF4-FFF2-40B4-BE49-F238E27FC236}">
                <a16:creationId xmlns:a16="http://schemas.microsoft.com/office/drawing/2014/main" id="{E242BFB4-A64E-4988-AEF7-A9D6BCF4E57B}"/>
              </a:ext>
            </a:extLst>
          </p:cNvPr>
          <p:cNvSpPr>
            <a:spLocks/>
          </p:cNvSpPr>
          <p:nvPr/>
        </p:nvSpPr>
        <p:spPr bwMode="auto">
          <a:xfrm>
            <a:off x="6731000" y="5159375"/>
            <a:ext cx="125413" cy="68263"/>
          </a:xfrm>
          <a:custGeom>
            <a:avLst/>
            <a:gdLst>
              <a:gd name="T0" fmla="*/ 3686358 w 160"/>
              <a:gd name="T1" fmla="*/ 5040349 h 86"/>
              <a:gd name="T2" fmla="*/ 8601764 w 160"/>
              <a:gd name="T3" fmla="*/ 3780659 h 86"/>
              <a:gd name="T4" fmla="*/ 15359957 w 160"/>
              <a:gd name="T5" fmla="*/ 8821008 h 86"/>
              <a:gd name="T6" fmla="*/ 23347195 w 160"/>
              <a:gd name="T7" fmla="*/ 13231117 h 86"/>
              <a:gd name="T8" fmla="*/ 35020011 w 160"/>
              <a:gd name="T9" fmla="*/ 15751291 h 86"/>
              <a:gd name="T10" fmla="*/ 49151700 w 160"/>
              <a:gd name="T11" fmla="*/ 13231117 h 86"/>
              <a:gd name="T12" fmla="*/ 63282616 w 160"/>
              <a:gd name="T13" fmla="*/ 8821008 h 86"/>
              <a:gd name="T14" fmla="*/ 78641784 w 160"/>
              <a:gd name="T15" fmla="*/ 3780659 h 86"/>
              <a:gd name="T16" fmla="*/ 89087115 w 160"/>
              <a:gd name="T17" fmla="*/ 1260484 h 86"/>
              <a:gd name="T18" fmla="*/ 95845306 w 160"/>
              <a:gd name="T19" fmla="*/ 0 h 86"/>
              <a:gd name="T20" fmla="*/ 98302616 w 160"/>
              <a:gd name="T21" fmla="*/ 3780659 h 86"/>
              <a:gd name="T22" fmla="*/ 94616259 w 160"/>
              <a:gd name="T23" fmla="*/ 8821008 h 86"/>
              <a:gd name="T24" fmla="*/ 84171711 w 160"/>
              <a:gd name="T25" fmla="*/ 14490807 h 86"/>
              <a:gd name="T26" fmla="*/ 73727164 w 160"/>
              <a:gd name="T27" fmla="*/ 20791639 h 86"/>
              <a:gd name="T28" fmla="*/ 64510879 w 160"/>
              <a:gd name="T29" fmla="*/ 23942054 h 86"/>
              <a:gd name="T30" fmla="*/ 58367212 w 160"/>
              <a:gd name="T31" fmla="*/ 26462234 h 86"/>
              <a:gd name="T32" fmla="*/ 62053569 w 160"/>
              <a:gd name="T33" fmla="*/ 31502582 h 86"/>
              <a:gd name="T34" fmla="*/ 58367212 w 160"/>
              <a:gd name="T35" fmla="*/ 40953035 h 86"/>
              <a:gd name="T36" fmla="*/ 52837285 w 160"/>
              <a:gd name="T37" fmla="*/ 46623625 h 86"/>
              <a:gd name="T38" fmla="*/ 45465343 w 160"/>
              <a:gd name="T39" fmla="*/ 54184159 h 86"/>
              <a:gd name="T40" fmla="*/ 35020011 w 160"/>
              <a:gd name="T41" fmla="*/ 54184159 h 86"/>
              <a:gd name="T42" fmla="*/ 27033558 w 160"/>
              <a:gd name="T43" fmla="*/ 45993383 h 86"/>
              <a:gd name="T44" fmla="*/ 20889101 w 160"/>
              <a:gd name="T45" fmla="*/ 39693345 h 86"/>
              <a:gd name="T46" fmla="*/ 17817267 w 160"/>
              <a:gd name="T47" fmla="*/ 31502582 h 86"/>
              <a:gd name="T48" fmla="*/ 8601764 w 160"/>
              <a:gd name="T49" fmla="*/ 25201744 h 86"/>
              <a:gd name="T50" fmla="*/ 2457311 w 160"/>
              <a:gd name="T51" fmla="*/ 17010981 h 86"/>
              <a:gd name="T52" fmla="*/ 0 w 160"/>
              <a:gd name="T53" fmla="*/ 10080698 h 86"/>
              <a:gd name="T54" fmla="*/ 3686358 w 160"/>
              <a:gd name="T55" fmla="*/ 5040349 h 86"/>
              <a:gd name="T56" fmla="*/ 3686358 w 160"/>
              <a:gd name="T57" fmla="*/ 5040349 h 8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60"/>
              <a:gd name="T88" fmla="*/ 0 h 86"/>
              <a:gd name="T89" fmla="*/ 160 w 160"/>
              <a:gd name="T90" fmla="*/ 86 h 8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60" h="86">
                <a:moveTo>
                  <a:pt x="6" y="8"/>
                </a:moveTo>
                <a:lnTo>
                  <a:pt x="14" y="6"/>
                </a:lnTo>
                <a:lnTo>
                  <a:pt x="25" y="14"/>
                </a:lnTo>
                <a:lnTo>
                  <a:pt x="38" y="21"/>
                </a:lnTo>
                <a:lnTo>
                  <a:pt x="57" y="25"/>
                </a:lnTo>
                <a:lnTo>
                  <a:pt x="80" y="21"/>
                </a:lnTo>
                <a:lnTo>
                  <a:pt x="103" y="14"/>
                </a:lnTo>
                <a:lnTo>
                  <a:pt x="128" y="6"/>
                </a:lnTo>
                <a:lnTo>
                  <a:pt x="145" y="2"/>
                </a:lnTo>
                <a:lnTo>
                  <a:pt x="156" y="0"/>
                </a:lnTo>
                <a:lnTo>
                  <a:pt x="160" y="6"/>
                </a:lnTo>
                <a:lnTo>
                  <a:pt x="154" y="14"/>
                </a:lnTo>
                <a:lnTo>
                  <a:pt x="137" y="23"/>
                </a:lnTo>
                <a:lnTo>
                  <a:pt x="120" y="33"/>
                </a:lnTo>
                <a:lnTo>
                  <a:pt x="105" y="38"/>
                </a:lnTo>
                <a:lnTo>
                  <a:pt x="95" y="42"/>
                </a:lnTo>
                <a:lnTo>
                  <a:pt x="101" y="50"/>
                </a:lnTo>
                <a:lnTo>
                  <a:pt x="95" y="65"/>
                </a:lnTo>
                <a:lnTo>
                  <a:pt x="86" y="74"/>
                </a:lnTo>
                <a:lnTo>
                  <a:pt x="74" y="86"/>
                </a:lnTo>
                <a:lnTo>
                  <a:pt x="57" y="86"/>
                </a:lnTo>
                <a:lnTo>
                  <a:pt x="44" y="73"/>
                </a:lnTo>
                <a:lnTo>
                  <a:pt x="34" y="63"/>
                </a:lnTo>
                <a:lnTo>
                  <a:pt x="29" y="50"/>
                </a:lnTo>
                <a:lnTo>
                  <a:pt x="14" y="40"/>
                </a:lnTo>
                <a:lnTo>
                  <a:pt x="4" y="27"/>
                </a:lnTo>
                <a:lnTo>
                  <a:pt x="0" y="16"/>
                </a:lnTo>
                <a:lnTo>
                  <a:pt x="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8" name="Freeform 34">
            <a:extLst>
              <a:ext uri="{FF2B5EF4-FFF2-40B4-BE49-F238E27FC236}">
                <a16:creationId xmlns:a16="http://schemas.microsoft.com/office/drawing/2014/main" id="{2D981F99-4345-4978-AE32-03678BAEB2EB}"/>
              </a:ext>
            </a:extLst>
          </p:cNvPr>
          <p:cNvSpPr>
            <a:spLocks/>
          </p:cNvSpPr>
          <p:nvPr/>
        </p:nvSpPr>
        <p:spPr bwMode="auto">
          <a:xfrm>
            <a:off x="6618288" y="5162550"/>
            <a:ext cx="38100" cy="36513"/>
          </a:xfrm>
          <a:custGeom>
            <a:avLst/>
            <a:gdLst>
              <a:gd name="T0" fmla="*/ 24970900 w 47"/>
              <a:gd name="T1" fmla="*/ 28982593 h 46"/>
              <a:gd name="T2" fmla="*/ 19713913 w 47"/>
              <a:gd name="T3" fmla="*/ 20161526 h 46"/>
              <a:gd name="T4" fmla="*/ 11171406 w 47"/>
              <a:gd name="T5" fmla="*/ 13231202 h 46"/>
              <a:gd name="T6" fmla="*/ 4599562 w 47"/>
              <a:gd name="T7" fmla="*/ 8190819 h 46"/>
              <a:gd name="T8" fmla="*/ 0 w 47"/>
              <a:gd name="T9" fmla="*/ 3780683 h 46"/>
              <a:gd name="T10" fmla="*/ 4599562 w 47"/>
              <a:gd name="T11" fmla="*/ 0 h 46"/>
              <a:gd name="T12" fmla="*/ 13799498 w 47"/>
              <a:gd name="T13" fmla="*/ 2520191 h 46"/>
              <a:gd name="T14" fmla="*/ 22342812 w 47"/>
              <a:gd name="T15" fmla="*/ 7560573 h 46"/>
              <a:gd name="T16" fmla="*/ 28256423 w 47"/>
              <a:gd name="T17" fmla="*/ 14491694 h 46"/>
              <a:gd name="T18" fmla="*/ 30885322 w 47"/>
              <a:gd name="T19" fmla="*/ 20161526 h 46"/>
              <a:gd name="T20" fmla="*/ 24970900 w 47"/>
              <a:gd name="T21" fmla="*/ 28982593 h 46"/>
              <a:gd name="T22" fmla="*/ 24970900 w 47"/>
              <a:gd name="T23" fmla="*/ 28982593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46"/>
              <a:gd name="T38" fmla="*/ 47 w 47"/>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46">
                <a:moveTo>
                  <a:pt x="38" y="46"/>
                </a:moveTo>
                <a:lnTo>
                  <a:pt x="30" y="32"/>
                </a:lnTo>
                <a:lnTo>
                  <a:pt x="17" y="21"/>
                </a:lnTo>
                <a:lnTo>
                  <a:pt x="7" y="13"/>
                </a:lnTo>
                <a:lnTo>
                  <a:pt x="0" y="6"/>
                </a:lnTo>
                <a:lnTo>
                  <a:pt x="7" y="0"/>
                </a:lnTo>
                <a:lnTo>
                  <a:pt x="21" y="4"/>
                </a:lnTo>
                <a:lnTo>
                  <a:pt x="34" y="12"/>
                </a:lnTo>
                <a:lnTo>
                  <a:pt x="43" y="23"/>
                </a:lnTo>
                <a:lnTo>
                  <a:pt x="47" y="32"/>
                </a:lnTo>
                <a:lnTo>
                  <a:pt x="38" y="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79" name="Freeform 35">
            <a:extLst>
              <a:ext uri="{FF2B5EF4-FFF2-40B4-BE49-F238E27FC236}">
                <a16:creationId xmlns:a16="http://schemas.microsoft.com/office/drawing/2014/main" id="{FE10F198-EFA7-43C6-9569-1CDEE0B70DCB}"/>
              </a:ext>
            </a:extLst>
          </p:cNvPr>
          <p:cNvSpPr>
            <a:spLocks/>
          </p:cNvSpPr>
          <p:nvPr/>
        </p:nvSpPr>
        <p:spPr bwMode="auto">
          <a:xfrm>
            <a:off x="6540500" y="4973638"/>
            <a:ext cx="115888" cy="211137"/>
          </a:xfrm>
          <a:custGeom>
            <a:avLst/>
            <a:gdLst>
              <a:gd name="T0" fmla="*/ 78755413 w 146"/>
              <a:gd name="T1" fmla="*/ 160029122 h 266"/>
              <a:gd name="T2" fmla="*/ 76235247 w 146"/>
              <a:gd name="T3" fmla="*/ 141128401 h 266"/>
              <a:gd name="T4" fmla="*/ 76235247 w 146"/>
              <a:gd name="T5" fmla="*/ 118447059 h 266"/>
              <a:gd name="T6" fmla="*/ 74345321 w 146"/>
              <a:gd name="T7" fmla="*/ 98915283 h 266"/>
              <a:gd name="T8" fmla="*/ 70564675 w 146"/>
              <a:gd name="T9" fmla="*/ 85054859 h 266"/>
              <a:gd name="T10" fmla="*/ 65524343 w 146"/>
              <a:gd name="T11" fmla="*/ 76234734 h 266"/>
              <a:gd name="T12" fmla="*/ 56073918 w 146"/>
              <a:gd name="T13" fmla="*/ 66783580 h 266"/>
              <a:gd name="T14" fmla="*/ 44103315 w 146"/>
              <a:gd name="T15" fmla="*/ 60483604 h 266"/>
              <a:gd name="T16" fmla="*/ 29611765 w 146"/>
              <a:gd name="T17" fmla="*/ 51033231 h 266"/>
              <a:gd name="T18" fmla="*/ 20161335 w 146"/>
              <a:gd name="T19" fmla="*/ 45362697 h 266"/>
              <a:gd name="T20" fmla="*/ 14490763 w 146"/>
              <a:gd name="T21" fmla="*/ 41582076 h 266"/>
              <a:gd name="T22" fmla="*/ 14490763 w 146"/>
              <a:gd name="T23" fmla="*/ 15120901 h 266"/>
              <a:gd name="T24" fmla="*/ 6930261 w 146"/>
              <a:gd name="T25" fmla="*/ 10710835 h 266"/>
              <a:gd name="T26" fmla="*/ 2520167 w 146"/>
              <a:gd name="T27" fmla="*/ 6930215 h 266"/>
              <a:gd name="T28" fmla="*/ 0 w 146"/>
              <a:gd name="T29" fmla="*/ 630236 h 266"/>
              <a:gd name="T30" fmla="*/ 16381483 w 146"/>
              <a:gd name="T31" fmla="*/ 0 h 266"/>
              <a:gd name="T32" fmla="*/ 32131931 w 146"/>
              <a:gd name="T33" fmla="*/ 12600749 h 266"/>
              <a:gd name="T34" fmla="*/ 39062983 w 146"/>
              <a:gd name="T35" fmla="*/ 15120901 h 266"/>
              <a:gd name="T36" fmla="*/ 42842836 w 146"/>
              <a:gd name="T37" fmla="*/ 12600749 h 266"/>
              <a:gd name="T38" fmla="*/ 46623482 w 146"/>
              <a:gd name="T39" fmla="*/ 10710835 h 266"/>
              <a:gd name="T40" fmla="*/ 45363002 w 146"/>
              <a:gd name="T41" fmla="*/ 5670536 h 266"/>
              <a:gd name="T42" fmla="*/ 61114250 w 146"/>
              <a:gd name="T43" fmla="*/ 5670536 h 266"/>
              <a:gd name="T44" fmla="*/ 69304989 w 146"/>
              <a:gd name="T45" fmla="*/ 10710835 h 266"/>
              <a:gd name="T46" fmla="*/ 70564675 w 146"/>
              <a:gd name="T47" fmla="*/ 20161199 h 266"/>
              <a:gd name="T48" fmla="*/ 76235247 w 146"/>
              <a:gd name="T49" fmla="*/ 39061927 h 266"/>
              <a:gd name="T50" fmla="*/ 82536059 w 146"/>
              <a:gd name="T51" fmla="*/ 59853368 h 266"/>
              <a:gd name="T52" fmla="*/ 87576391 w 146"/>
              <a:gd name="T53" fmla="*/ 74974263 h 266"/>
              <a:gd name="T54" fmla="*/ 87576391 w 146"/>
              <a:gd name="T55" fmla="*/ 85054859 h 266"/>
              <a:gd name="T56" fmla="*/ 88205837 w 146"/>
              <a:gd name="T57" fmla="*/ 97025369 h 266"/>
              <a:gd name="T58" fmla="*/ 90726003 w 146"/>
              <a:gd name="T59" fmla="*/ 109626140 h 266"/>
              <a:gd name="T60" fmla="*/ 91986483 w 146"/>
              <a:gd name="T61" fmla="*/ 126636948 h 266"/>
              <a:gd name="T62" fmla="*/ 90726003 w 146"/>
              <a:gd name="T63" fmla="*/ 141128401 h 266"/>
              <a:gd name="T64" fmla="*/ 86315911 w 146"/>
              <a:gd name="T65" fmla="*/ 149318290 h 266"/>
              <a:gd name="T66" fmla="*/ 86315911 w 146"/>
              <a:gd name="T67" fmla="*/ 167589570 h 266"/>
              <a:gd name="T68" fmla="*/ 78755413 w 146"/>
              <a:gd name="T69" fmla="*/ 160029122 h 266"/>
              <a:gd name="T70" fmla="*/ 78755413 w 146"/>
              <a:gd name="T71" fmla="*/ 160029122 h 26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6"/>
              <a:gd name="T109" fmla="*/ 0 h 266"/>
              <a:gd name="T110" fmla="*/ 146 w 146"/>
              <a:gd name="T111" fmla="*/ 266 h 26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6" h="266">
                <a:moveTo>
                  <a:pt x="125" y="254"/>
                </a:moveTo>
                <a:lnTo>
                  <a:pt x="121" y="224"/>
                </a:lnTo>
                <a:lnTo>
                  <a:pt x="121" y="188"/>
                </a:lnTo>
                <a:lnTo>
                  <a:pt x="118" y="157"/>
                </a:lnTo>
                <a:lnTo>
                  <a:pt x="112" y="135"/>
                </a:lnTo>
                <a:lnTo>
                  <a:pt x="104" y="121"/>
                </a:lnTo>
                <a:lnTo>
                  <a:pt x="89" y="106"/>
                </a:lnTo>
                <a:lnTo>
                  <a:pt x="70" y="96"/>
                </a:lnTo>
                <a:lnTo>
                  <a:pt x="47" y="81"/>
                </a:lnTo>
                <a:lnTo>
                  <a:pt x="32" y="72"/>
                </a:lnTo>
                <a:lnTo>
                  <a:pt x="23" y="66"/>
                </a:lnTo>
                <a:lnTo>
                  <a:pt x="23" y="24"/>
                </a:lnTo>
                <a:lnTo>
                  <a:pt x="11" y="17"/>
                </a:lnTo>
                <a:lnTo>
                  <a:pt x="4" y="11"/>
                </a:lnTo>
                <a:lnTo>
                  <a:pt x="0" y="1"/>
                </a:lnTo>
                <a:lnTo>
                  <a:pt x="26" y="0"/>
                </a:lnTo>
                <a:lnTo>
                  <a:pt x="51" y="20"/>
                </a:lnTo>
                <a:lnTo>
                  <a:pt x="62" y="24"/>
                </a:lnTo>
                <a:lnTo>
                  <a:pt x="68" y="20"/>
                </a:lnTo>
                <a:lnTo>
                  <a:pt x="74" y="17"/>
                </a:lnTo>
                <a:lnTo>
                  <a:pt x="72" y="9"/>
                </a:lnTo>
                <a:lnTo>
                  <a:pt x="97" y="9"/>
                </a:lnTo>
                <a:lnTo>
                  <a:pt x="110" y="17"/>
                </a:lnTo>
                <a:lnTo>
                  <a:pt x="112" y="32"/>
                </a:lnTo>
                <a:lnTo>
                  <a:pt x="121" y="62"/>
                </a:lnTo>
                <a:lnTo>
                  <a:pt x="131" y="95"/>
                </a:lnTo>
                <a:lnTo>
                  <a:pt x="139" y="119"/>
                </a:lnTo>
                <a:lnTo>
                  <a:pt x="139" y="135"/>
                </a:lnTo>
                <a:lnTo>
                  <a:pt x="140" y="154"/>
                </a:lnTo>
                <a:lnTo>
                  <a:pt x="144" y="174"/>
                </a:lnTo>
                <a:lnTo>
                  <a:pt x="146" y="201"/>
                </a:lnTo>
                <a:lnTo>
                  <a:pt x="144" y="224"/>
                </a:lnTo>
                <a:lnTo>
                  <a:pt x="137" y="237"/>
                </a:lnTo>
                <a:lnTo>
                  <a:pt x="137" y="266"/>
                </a:lnTo>
                <a:lnTo>
                  <a:pt x="125" y="2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0" name="Freeform 36">
            <a:extLst>
              <a:ext uri="{FF2B5EF4-FFF2-40B4-BE49-F238E27FC236}">
                <a16:creationId xmlns:a16="http://schemas.microsoft.com/office/drawing/2014/main" id="{C365884F-9B29-4982-BD6C-013FAD45C95A}"/>
              </a:ext>
            </a:extLst>
          </p:cNvPr>
          <p:cNvSpPr>
            <a:spLocks/>
          </p:cNvSpPr>
          <p:nvPr/>
        </p:nvSpPr>
        <p:spPr bwMode="auto">
          <a:xfrm>
            <a:off x="6618288" y="5265738"/>
            <a:ext cx="42862" cy="60325"/>
          </a:xfrm>
          <a:custGeom>
            <a:avLst/>
            <a:gdLst>
              <a:gd name="T0" fmla="*/ 12426745 w 53"/>
              <a:gd name="T1" fmla="*/ 0 h 76"/>
              <a:gd name="T2" fmla="*/ 12426745 w 53"/>
              <a:gd name="T3" fmla="*/ 10710861 h 76"/>
              <a:gd name="T4" fmla="*/ 9810546 w 53"/>
              <a:gd name="T5" fmla="*/ 18271330 h 76"/>
              <a:gd name="T6" fmla="*/ 4578147 w 53"/>
              <a:gd name="T7" fmla="*/ 23311641 h 76"/>
              <a:gd name="T8" fmla="*/ 0 w 53"/>
              <a:gd name="T9" fmla="*/ 27721720 h 76"/>
              <a:gd name="T10" fmla="*/ 0 w 53"/>
              <a:gd name="T11" fmla="*/ 32762030 h 76"/>
              <a:gd name="T12" fmla="*/ 5885842 w 53"/>
              <a:gd name="T13" fmla="*/ 38432578 h 76"/>
              <a:gd name="T14" fmla="*/ 14388695 w 53"/>
              <a:gd name="T15" fmla="*/ 44732569 h 76"/>
              <a:gd name="T16" fmla="*/ 20928787 w 53"/>
              <a:gd name="T17" fmla="*/ 47882962 h 76"/>
              <a:gd name="T18" fmla="*/ 26161184 w 53"/>
              <a:gd name="T19" fmla="*/ 45993044 h 76"/>
              <a:gd name="T20" fmla="*/ 34663230 w 53"/>
              <a:gd name="T21" fmla="*/ 44732569 h 76"/>
              <a:gd name="T22" fmla="*/ 28123138 w 53"/>
              <a:gd name="T23" fmla="*/ 23311641 h 76"/>
              <a:gd name="T24" fmla="*/ 23544986 w 53"/>
              <a:gd name="T25" fmla="*/ 31501556 h 76"/>
              <a:gd name="T26" fmla="*/ 18312588 w 53"/>
              <a:gd name="T27" fmla="*/ 34021711 h 76"/>
              <a:gd name="T28" fmla="*/ 11118241 w 53"/>
              <a:gd name="T29" fmla="*/ 28981401 h 76"/>
              <a:gd name="T30" fmla="*/ 19621092 w 53"/>
              <a:gd name="T31" fmla="*/ 20791485 h 76"/>
              <a:gd name="T32" fmla="*/ 24852681 w 53"/>
              <a:gd name="T33" fmla="*/ 7560469 h 76"/>
              <a:gd name="T34" fmla="*/ 12426745 w 53"/>
              <a:gd name="T35" fmla="*/ 0 h 76"/>
              <a:gd name="T36" fmla="*/ 12426745 w 53"/>
              <a:gd name="T37" fmla="*/ 0 h 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3"/>
              <a:gd name="T58" fmla="*/ 0 h 76"/>
              <a:gd name="T59" fmla="*/ 53 w 53"/>
              <a:gd name="T60" fmla="*/ 76 h 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3" h="76">
                <a:moveTo>
                  <a:pt x="19" y="0"/>
                </a:moveTo>
                <a:lnTo>
                  <a:pt x="19" y="17"/>
                </a:lnTo>
                <a:lnTo>
                  <a:pt x="15" y="29"/>
                </a:lnTo>
                <a:lnTo>
                  <a:pt x="7" y="37"/>
                </a:lnTo>
                <a:lnTo>
                  <a:pt x="0" y="44"/>
                </a:lnTo>
                <a:lnTo>
                  <a:pt x="0" y="52"/>
                </a:lnTo>
                <a:lnTo>
                  <a:pt x="9" y="61"/>
                </a:lnTo>
                <a:lnTo>
                  <a:pt x="22" y="71"/>
                </a:lnTo>
                <a:lnTo>
                  <a:pt x="32" y="76"/>
                </a:lnTo>
                <a:lnTo>
                  <a:pt x="40" y="73"/>
                </a:lnTo>
                <a:lnTo>
                  <a:pt x="53" y="71"/>
                </a:lnTo>
                <a:lnTo>
                  <a:pt x="43" y="37"/>
                </a:lnTo>
                <a:lnTo>
                  <a:pt x="36" y="50"/>
                </a:lnTo>
                <a:lnTo>
                  <a:pt x="28" y="54"/>
                </a:lnTo>
                <a:lnTo>
                  <a:pt x="17" y="46"/>
                </a:lnTo>
                <a:lnTo>
                  <a:pt x="30" y="33"/>
                </a:lnTo>
                <a:lnTo>
                  <a:pt x="38" y="12"/>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1" name="Freeform 37">
            <a:extLst>
              <a:ext uri="{FF2B5EF4-FFF2-40B4-BE49-F238E27FC236}">
                <a16:creationId xmlns:a16="http://schemas.microsoft.com/office/drawing/2014/main" id="{957BDA46-E94A-47F0-8ABB-86A315405ADB}"/>
              </a:ext>
            </a:extLst>
          </p:cNvPr>
          <p:cNvSpPr>
            <a:spLocks/>
          </p:cNvSpPr>
          <p:nvPr/>
        </p:nvSpPr>
        <p:spPr bwMode="auto">
          <a:xfrm>
            <a:off x="6705600" y="5240338"/>
            <a:ext cx="139700" cy="88900"/>
          </a:xfrm>
          <a:custGeom>
            <a:avLst/>
            <a:gdLst>
              <a:gd name="T0" fmla="*/ 0 w 175"/>
              <a:gd name="T1" fmla="*/ 62049783 h 110"/>
              <a:gd name="T2" fmla="*/ 4460821 w 175"/>
              <a:gd name="T3" fmla="*/ 59437741 h 110"/>
              <a:gd name="T4" fmla="*/ 9558673 w 175"/>
              <a:gd name="T5" fmla="*/ 60743762 h 110"/>
              <a:gd name="T6" fmla="*/ 22941133 w 175"/>
              <a:gd name="T7" fmla="*/ 47027291 h 110"/>
              <a:gd name="T8" fmla="*/ 37598458 w 175"/>
              <a:gd name="T9" fmla="*/ 37229706 h 110"/>
              <a:gd name="T10" fmla="*/ 48431990 w 175"/>
              <a:gd name="T11" fmla="*/ 27432929 h 110"/>
              <a:gd name="T12" fmla="*/ 60539598 w 175"/>
              <a:gd name="T13" fmla="*/ 16329315 h 110"/>
              <a:gd name="T14" fmla="*/ 72647991 w 175"/>
              <a:gd name="T15" fmla="*/ 7184738 h 110"/>
              <a:gd name="T16" fmla="*/ 83480724 w 175"/>
              <a:gd name="T17" fmla="*/ 5224896 h 110"/>
              <a:gd name="T18" fmla="*/ 90491267 w 175"/>
              <a:gd name="T19" fmla="*/ 3918874 h 110"/>
              <a:gd name="T20" fmla="*/ 98138043 w 175"/>
              <a:gd name="T21" fmla="*/ 0 h 110"/>
              <a:gd name="T22" fmla="*/ 105147813 w 175"/>
              <a:gd name="T23" fmla="*/ 0 h 110"/>
              <a:gd name="T24" fmla="*/ 111520525 w 175"/>
              <a:gd name="T25" fmla="*/ 5878714 h 110"/>
              <a:gd name="T26" fmla="*/ 111520525 w 175"/>
              <a:gd name="T27" fmla="*/ 13716464 h 110"/>
              <a:gd name="T28" fmla="*/ 106422674 w 175"/>
              <a:gd name="T29" fmla="*/ 18288348 h 110"/>
              <a:gd name="T30" fmla="*/ 100686969 w 175"/>
              <a:gd name="T31" fmla="*/ 24820071 h 110"/>
              <a:gd name="T32" fmla="*/ 98138043 w 175"/>
              <a:gd name="T33" fmla="*/ 30698790 h 110"/>
              <a:gd name="T34" fmla="*/ 96863181 w 175"/>
              <a:gd name="T35" fmla="*/ 42455408 h 110"/>
              <a:gd name="T36" fmla="*/ 91765331 w 175"/>
              <a:gd name="T37" fmla="*/ 48333313 h 110"/>
              <a:gd name="T38" fmla="*/ 84755586 w 175"/>
              <a:gd name="T39" fmla="*/ 47027291 h 110"/>
              <a:gd name="T40" fmla="*/ 79657735 w 175"/>
              <a:gd name="T41" fmla="*/ 43761430 h 110"/>
              <a:gd name="T42" fmla="*/ 78382874 w 175"/>
              <a:gd name="T43" fmla="*/ 27432929 h 110"/>
              <a:gd name="T44" fmla="*/ 73922055 w 175"/>
              <a:gd name="T45" fmla="*/ 27432929 h 110"/>
              <a:gd name="T46" fmla="*/ 63088523 w 175"/>
              <a:gd name="T47" fmla="*/ 35923684 h 110"/>
              <a:gd name="T48" fmla="*/ 48431990 w 175"/>
              <a:gd name="T49" fmla="*/ 47027291 h 110"/>
              <a:gd name="T50" fmla="*/ 33774671 w 175"/>
              <a:gd name="T51" fmla="*/ 56171879 h 110"/>
              <a:gd name="T52" fmla="*/ 17843282 w 175"/>
              <a:gd name="T53" fmla="*/ 67275486 h 110"/>
              <a:gd name="T54" fmla="*/ 9558673 w 175"/>
              <a:gd name="T55" fmla="*/ 71847369 h 110"/>
              <a:gd name="T56" fmla="*/ 3823789 w 175"/>
              <a:gd name="T57" fmla="*/ 67275486 h 110"/>
              <a:gd name="T58" fmla="*/ 0 w 175"/>
              <a:gd name="T59" fmla="*/ 62049783 h 110"/>
              <a:gd name="T60" fmla="*/ 0 w 175"/>
              <a:gd name="T61" fmla="*/ 62049783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75"/>
              <a:gd name="T94" fmla="*/ 0 h 110"/>
              <a:gd name="T95" fmla="*/ 175 w 175"/>
              <a:gd name="T96" fmla="*/ 110 h 11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75" h="110">
                <a:moveTo>
                  <a:pt x="0" y="95"/>
                </a:moveTo>
                <a:lnTo>
                  <a:pt x="7" y="91"/>
                </a:lnTo>
                <a:lnTo>
                  <a:pt x="15" y="93"/>
                </a:lnTo>
                <a:lnTo>
                  <a:pt x="36" y="72"/>
                </a:lnTo>
                <a:lnTo>
                  <a:pt x="59" y="57"/>
                </a:lnTo>
                <a:lnTo>
                  <a:pt x="76" y="42"/>
                </a:lnTo>
                <a:lnTo>
                  <a:pt x="95" y="25"/>
                </a:lnTo>
                <a:lnTo>
                  <a:pt x="114" y="11"/>
                </a:lnTo>
                <a:lnTo>
                  <a:pt x="131" y="8"/>
                </a:lnTo>
                <a:lnTo>
                  <a:pt x="142" y="6"/>
                </a:lnTo>
                <a:lnTo>
                  <a:pt x="154" y="0"/>
                </a:lnTo>
                <a:lnTo>
                  <a:pt x="165" y="0"/>
                </a:lnTo>
                <a:lnTo>
                  <a:pt x="175" y="9"/>
                </a:lnTo>
                <a:lnTo>
                  <a:pt x="175" y="21"/>
                </a:lnTo>
                <a:lnTo>
                  <a:pt x="167" y="28"/>
                </a:lnTo>
                <a:lnTo>
                  <a:pt x="158" y="38"/>
                </a:lnTo>
                <a:lnTo>
                  <a:pt x="154" y="47"/>
                </a:lnTo>
                <a:lnTo>
                  <a:pt x="152" y="65"/>
                </a:lnTo>
                <a:lnTo>
                  <a:pt x="144" y="74"/>
                </a:lnTo>
                <a:lnTo>
                  <a:pt x="133" y="72"/>
                </a:lnTo>
                <a:lnTo>
                  <a:pt x="125" y="67"/>
                </a:lnTo>
                <a:lnTo>
                  <a:pt x="123" y="42"/>
                </a:lnTo>
                <a:lnTo>
                  <a:pt x="116" y="42"/>
                </a:lnTo>
                <a:lnTo>
                  <a:pt x="99" y="55"/>
                </a:lnTo>
                <a:lnTo>
                  <a:pt x="76" y="72"/>
                </a:lnTo>
                <a:lnTo>
                  <a:pt x="53" y="86"/>
                </a:lnTo>
                <a:lnTo>
                  <a:pt x="28" y="103"/>
                </a:lnTo>
                <a:lnTo>
                  <a:pt x="15" y="110"/>
                </a:lnTo>
                <a:lnTo>
                  <a:pt x="6" y="103"/>
                </a:lnTo>
                <a:lnTo>
                  <a:pt x="0" y="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2" name="Freeform 38">
            <a:extLst>
              <a:ext uri="{FF2B5EF4-FFF2-40B4-BE49-F238E27FC236}">
                <a16:creationId xmlns:a16="http://schemas.microsoft.com/office/drawing/2014/main" id="{006C4867-E882-4BE4-886E-A6A3F1B6D44E}"/>
              </a:ext>
            </a:extLst>
          </p:cNvPr>
          <p:cNvSpPr>
            <a:spLocks/>
          </p:cNvSpPr>
          <p:nvPr/>
        </p:nvSpPr>
        <p:spPr bwMode="auto">
          <a:xfrm>
            <a:off x="6742113" y="5313363"/>
            <a:ext cx="90487" cy="49212"/>
          </a:xfrm>
          <a:custGeom>
            <a:avLst/>
            <a:gdLst>
              <a:gd name="T0" fmla="*/ 3779817 w 114"/>
              <a:gd name="T1" fmla="*/ 21478215 h 61"/>
              <a:gd name="T2" fmla="*/ 17010764 w 114"/>
              <a:gd name="T3" fmla="*/ 26033955 h 61"/>
              <a:gd name="T4" fmla="*/ 28981245 w 114"/>
              <a:gd name="T5" fmla="*/ 32542851 h 61"/>
              <a:gd name="T6" fmla="*/ 35912229 w 114"/>
              <a:gd name="T7" fmla="*/ 35796490 h 61"/>
              <a:gd name="T8" fmla="*/ 43471861 w 114"/>
              <a:gd name="T9" fmla="*/ 38399885 h 61"/>
              <a:gd name="T10" fmla="*/ 50402845 w 114"/>
              <a:gd name="T11" fmla="*/ 39701985 h 61"/>
              <a:gd name="T12" fmla="*/ 56702815 w 114"/>
              <a:gd name="T13" fmla="*/ 33844145 h 61"/>
              <a:gd name="T14" fmla="*/ 63633006 w 114"/>
              <a:gd name="T15" fmla="*/ 32542851 h 61"/>
              <a:gd name="T16" fmla="*/ 68673289 w 114"/>
              <a:gd name="T17" fmla="*/ 23430560 h 61"/>
              <a:gd name="T18" fmla="*/ 71823665 w 114"/>
              <a:gd name="T19" fmla="*/ 13668031 h 61"/>
              <a:gd name="T20" fmla="*/ 71823665 w 114"/>
              <a:gd name="T21" fmla="*/ 6508892 h 61"/>
              <a:gd name="T22" fmla="*/ 64893474 w 114"/>
              <a:gd name="T23" fmla="*/ 1302101 h 61"/>
              <a:gd name="T24" fmla="*/ 59222957 w 114"/>
              <a:gd name="T25" fmla="*/ 0 h 61"/>
              <a:gd name="T26" fmla="*/ 51662519 w 114"/>
              <a:gd name="T27" fmla="*/ 6508892 h 61"/>
              <a:gd name="T28" fmla="*/ 43471861 w 114"/>
              <a:gd name="T29" fmla="*/ 7810188 h 61"/>
              <a:gd name="T30" fmla="*/ 28981245 w 114"/>
              <a:gd name="T31" fmla="*/ 7810188 h 61"/>
              <a:gd name="T32" fmla="*/ 18271232 w 114"/>
              <a:gd name="T33" fmla="*/ 6508892 h 61"/>
              <a:gd name="T34" fmla="*/ 5040285 w 114"/>
              <a:gd name="T35" fmla="*/ 5206791 h 61"/>
              <a:gd name="T36" fmla="*/ 0 w 114"/>
              <a:gd name="T37" fmla="*/ 6508892 h 61"/>
              <a:gd name="T38" fmla="*/ 0 w 114"/>
              <a:gd name="T39" fmla="*/ 12365927 h 61"/>
              <a:gd name="T40" fmla="*/ 3779817 w 114"/>
              <a:gd name="T41" fmla="*/ 21478215 h 61"/>
              <a:gd name="T42" fmla="*/ 3779817 w 114"/>
              <a:gd name="T43" fmla="*/ 21478215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4"/>
              <a:gd name="T67" fmla="*/ 0 h 61"/>
              <a:gd name="T68" fmla="*/ 114 w 114"/>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4" h="61">
                <a:moveTo>
                  <a:pt x="6" y="33"/>
                </a:moveTo>
                <a:lnTo>
                  <a:pt x="27" y="40"/>
                </a:lnTo>
                <a:lnTo>
                  <a:pt x="46" y="50"/>
                </a:lnTo>
                <a:lnTo>
                  <a:pt x="57" y="55"/>
                </a:lnTo>
                <a:lnTo>
                  <a:pt x="69" y="59"/>
                </a:lnTo>
                <a:lnTo>
                  <a:pt x="80" y="61"/>
                </a:lnTo>
                <a:lnTo>
                  <a:pt x="90" y="52"/>
                </a:lnTo>
                <a:lnTo>
                  <a:pt x="101" y="50"/>
                </a:lnTo>
                <a:lnTo>
                  <a:pt x="109" y="36"/>
                </a:lnTo>
                <a:lnTo>
                  <a:pt x="114" y="21"/>
                </a:lnTo>
                <a:lnTo>
                  <a:pt x="114" y="10"/>
                </a:lnTo>
                <a:lnTo>
                  <a:pt x="103" y="2"/>
                </a:lnTo>
                <a:lnTo>
                  <a:pt x="94" y="0"/>
                </a:lnTo>
                <a:lnTo>
                  <a:pt x="82" y="10"/>
                </a:lnTo>
                <a:lnTo>
                  <a:pt x="69" y="12"/>
                </a:lnTo>
                <a:lnTo>
                  <a:pt x="46" y="12"/>
                </a:lnTo>
                <a:lnTo>
                  <a:pt x="29" y="10"/>
                </a:lnTo>
                <a:lnTo>
                  <a:pt x="8" y="8"/>
                </a:lnTo>
                <a:lnTo>
                  <a:pt x="0" y="10"/>
                </a:lnTo>
                <a:lnTo>
                  <a:pt x="0" y="19"/>
                </a:lnTo>
                <a:lnTo>
                  <a:pt x="6"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3" name="Freeform 39">
            <a:extLst>
              <a:ext uri="{FF2B5EF4-FFF2-40B4-BE49-F238E27FC236}">
                <a16:creationId xmlns:a16="http://schemas.microsoft.com/office/drawing/2014/main" id="{8D6BCA38-0C60-42C5-ADED-13C1B313720E}"/>
              </a:ext>
            </a:extLst>
          </p:cNvPr>
          <p:cNvSpPr>
            <a:spLocks/>
          </p:cNvSpPr>
          <p:nvPr/>
        </p:nvSpPr>
        <p:spPr bwMode="auto">
          <a:xfrm>
            <a:off x="6594475" y="5137150"/>
            <a:ext cx="52388" cy="139700"/>
          </a:xfrm>
          <a:custGeom>
            <a:avLst/>
            <a:gdLst>
              <a:gd name="T0" fmla="*/ 37294778 w 67"/>
              <a:gd name="T1" fmla="*/ 2491711 h 177"/>
              <a:gd name="T2" fmla="*/ 28123754 w 67"/>
              <a:gd name="T3" fmla="*/ 0 h 177"/>
              <a:gd name="T4" fmla="*/ 18952725 w 67"/>
              <a:gd name="T5" fmla="*/ 0 h 177"/>
              <a:gd name="T6" fmla="*/ 10393152 w 67"/>
              <a:gd name="T7" fmla="*/ 1246250 h 177"/>
              <a:gd name="T8" fmla="*/ 3667942 w 67"/>
              <a:gd name="T9" fmla="*/ 3737962 h 177"/>
              <a:gd name="T10" fmla="*/ 1222908 w 67"/>
              <a:gd name="T11" fmla="*/ 8097865 h 177"/>
              <a:gd name="T12" fmla="*/ 0 w 67"/>
              <a:gd name="T13" fmla="*/ 16196519 h 177"/>
              <a:gd name="T14" fmla="*/ 0 w 67"/>
              <a:gd name="T15" fmla="*/ 30524057 h 177"/>
              <a:gd name="T16" fmla="*/ 1222908 w 67"/>
              <a:gd name="T17" fmla="*/ 41114418 h 177"/>
              <a:gd name="T18" fmla="*/ 4890849 w 67"/>
              <a:gd name="T19" fmla="*/ 51703991 h 177"/>
              <a:gd name="T20" fmla="*/ 10393152 w 67"/>
              <a:gd name="T21" fmla="*/ 62917094 h 177"/>
              <a:gd name="T22" fmla="*/ 15284785 w 67"/>
              <a:gd name="T23" fmla="*/ 74752916 h 177"/>
              <a:gd name="T24" fmla="*/ 23232901 w 67"/>
              <a:gd name="T25" fmla="*/ 84097028 h 177"/>
              <a:gd name="T26" fmla="*/ 30569569 w 67"/>
              <a:gd name="T27" fmla="*/ 92194889 h 177"/>
              <a:gd name="T28" fmla="*/ 34848963 w 67"/>
              <a:gd name="T29" fmla="*/ 99047291 h 177"/>
              <a:gd name="T30" fmla="*/ 37294778 w 67"/>
              <a:gd name="T31" fmla="*/ 110260407 h 177"/>
              <a:gd name="T32" fmla="*/ 40962718 w 67"/>
              <a:gd name="T33" fmla="*/ 104030736 h 177"/>
              <a:gd name="T34" fmla="*/ 40962718 w 67"/>
              <a:gd name="T35" fmla="*/ 93441139 h 177"/>
              <a:gd name="T36" fmla="*/ 37294778 w 67"/>
              <a:gd name="T37" fmla="*/ 82850778 h 177"/>
              <a:gd name="T38" fmla="*/ 32403148 w 67"/>
              <a:gd name="T39" fmla="*/ 69769496 h 177"/>
              <a:gd name="T40" fmla="*/ 23232901 w 67"/>
              <a:gd name="T41" fmla="*/ 55441963 h 177"/>
              <a:gd name="T42" fmla="*/ 18952725 w 67"/>
              <a:gd name="T43" fmla="*/ 43606129 h 177"/>
              <a:gd name="T44" fmla="*/ 16507692 w 67"/>
              <a:gd name="T45" fmla="*/ 36753728 h 177"/>
              <a:gd name="T46" fmla="*/ 15284785 w 67"/>
              <a:gd name="T47" fmla="*/ 29277807 h 177"/>
              <a:gd name="T48" fmla="*/ 14061877 w 67"/>
              <a:gd name="T49" fmla="*/ 19934479 h 177"/>
              <a:gd name="T50" fmla="*/ 15284785 w 67"/>
              <a:gd name="T51" fmla="*/ 13082078 h 177"/>
              <a:gd name="T52" fmla="*/ 20787086 w 67"/>
              <a:gd name="T53" fmla="*/ 10590364 h 177"/>
              <a:gd name="T54" fmla="*/ 28123754 w 67"/>
              <a:gd name="T55" fmla="*/ 10590364 h 177"/>
              <a:gd name="T56" fmla="*/ 37294778 w 67"/>
              <a:gd name="T57" fmla="*/ 16196519 h 177"/>
              <a:gd name="T58" fmla="*/ 37294778 w 67"/>
              <a:gd name="T59" fmla="*/ 2491711 h 177"/>
              <a:gd name="T60" fmla="*/ 37294778 w 67"/>
              <a:gd name="T61" fmla="*/ 2491711 h 17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67"/>
              <a:gd name="T94" fmla="*/ 0 h 177"/>
              <a:gd name="T95" fmla="*/ 67 w 67"/>
              <a:gd name="T96" fmla="*/ 177 h 177"/>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67" h="177">
                <a:moveTo>
                  <a:pt x="61" y="4"/>
                </a:moveTo>
                <a:lnTo>
                  <a:pt x="46" y="0"/>
                </a:lnTo>
                <a:lnTo>
                  <a:pt x="31" y="0"/>
                </a:lnTo>
                <a:lnTo>
                  <a:pt x="17" y="2"/>
                </a:lnTo>
                <a:lnTo>
                  <a:pt x="6" y="6"/>
                </a:lnTo>
                <a:lnTo>
                  <a:pt x="2" y="13"/>
                </a:lnTo>
                <a:lnTo>
                  <a:pt x="0" y="26"/>
                </a:lnTo>
                <a:lnTo>
                  <a:pt x="0" y="49"/>
                </a:lnTo>
                <a:lnTo>
                  <a:pt x="2" y="66"/>
                </a:lnTo>
                <a:lnTo>
                  <a:pt x="8" y="83"/>
                </a:lnTo>
                <a:lnTo>
                  <a:pt x="17" y="101"/>
                </a:lnTo>
                <a:lnTo>
                  <a:pt x="25" y="120"/>
                </a:lnTo>
                <a:lnTo>
                  <a:pt x="38" y="135"/>
                </a:lnTo>
                <a:lnTo>
                  <a:pt x="50" y="148"/>
                </a:lnTo>
                <a:lnTo>
                  <a:pt x="57" y="159"/>
                </a:lnTo>
                <a:lnTo>
                  <a:pt x="61" y="177"/>
                </a:lnTo>
                <a:lnTo>
                  <a:pt x="67" y="167"/>
                </a:lnTo>
                <a:lnTo>
                  <a:pt x="67" y="150"/>
                </a:lnTo>
                <a:lnTo>
                  <a:pt x="61" y="133"/>
                </a:lnTo>
                <a:lnTo>
                  <a:pt x="53" y="112"/>
                </a:lnTo>
                <a:lnTo>
                  <a:pt x="38" y="89"/>
                </a:lnTo>
                <a:lnTo>
                  <a:pt x="31" y="70"/>
                </a:lnTo>
                <a:lnTo>
                  <a:pt x="27" y="59"/>
                </a:lnTo>
                <a:lnTo>
                  <a:pt x="25" y="47"/>
                </a:lnTo>
                <a:lnTo>
                  <a:pt x="23" y="32"/>
                </a:lnTo>
                <a:lnTo>
                  <a:pt x="25" y="21"/>
                </a:lnTo>
                <a:lnTo>
                  <a:pt x="34" y="17"/>
                </a:lnTo>
                <a:lnTo>
                  <a:pt x="46" y="17"/>
                </a:lnTo>
                <a:lnTo>
                  <a:pt x="61" y="26"/>
                </a:lnTo>
                <a:lnTo>
                  <a:pt x="6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4" name="Freeform 40">
            <a:extLst>
              <a:ext uri="{FF2B5EF4-FFF2-40B4-BE49-F238E27FC236}">
                <a16:creationId xmlns:a16="http://schemas.microsoft.com/office/drawing/2014/main" id="{E3475F20-5828-4A51-8233-1B12F9BD2304}"/>
              </a:ext>
            </a:extLst>
          </p:cNvPr>
          <p:cNvSpPr>
            <a:spLocks/>
          </p:cNvSpPr>
          <p:nvPr/>
        </p:nvSpPr>
        <p:spPr bwMode="auto">
          <a:xfrm>
            <a:off x="6643688" y="4835525"/>
            <a:ext cx="423862" cy="701675"/>
          </a:xfrm>
          <a:custGeom>
            <a:avLst/>
            <a:gdLst>
              <a:gd name="T0" fmla="*/ 14490682 w 534"/>
              <a:gd name="T1" fmla="*/ 350931959 h 884"/>
              <a:gd name="T2" fmla="*/ 23941055 w 534"/>
              <a:gd name="T3" fmla="*/ 395034284 h 884"/>
              <a:gd name="T4" fmla="*/ 42212362 w 534"/>
              <a:gd name="T5" fmla="*/ 440397183 h 884"/>
              <a:gd name="T6" fmla="*/ 78124741 w 534"/>
              <a:gd name="T7" fmla="*/ 485759983 h 884"/>
              <a:gd name="T8" fmla="*/ 114037132 w 534"/>
              <a:gd name="T9" fmla="*/ 512222013 h 884"/>
              <a:gd name="T10" fmla="*/ 127897572 w 534"/>
              <a:gd name="T11" fmla="*/ 506551465 h 884"/>
              <a:gd name="T12" fmla="*/ 147428552 w 534"/>
              <a:gd name="T13" fmla="*/ 457408828 h 884"/>
              <a:gd name="T14" fmla="*/ 174519989 w 534"/>
              <a:gd name="T15" fmla="*/ 391254447 h 884"/>
              <a:gd name="T16" fmla="*/ 190271138 w 534"/>
              <a:gd name="T17" fmla="*/ 327620321 h 884"/>
              <a:gd name="T18" fmla="*/ 192791290 w 534"/>
              <a:gd name="T19" fmla="*/ 272807136 h 884"/>
              <a:gd name="T20" fmla="*/ 171370394 w 534"/>
              <a:gd name="T21" fmla="*/ 219253632 h 884"/>
              <a:gd name="T22" fmla="*/ 132937876 w 534"/>
              <a:gd name="T23" fmla="*/ 161290005 h 884"/>
              <a:gd name="T24" fmla="*/ 105216202 w 534"/>
              <a:gd name="T25" fmla="*/ 110886894 h 884"/>
              <a:gd name="T26" fmla="*/ 78124741 w 534"/>
              <a:gd name="T27" fmla="*/ 61113995 h 884"/>
              <a:gd name="T28" fmla="*/ 54182899 w 534"/>
              <a:gd name="T29" fmla="*/ 27091486 h 884"/>
              <a:gd name="T30" fmla="*/ 62373591 w 534"/>
              <a:gd name="T31" fmla="*/ 13231021 h 884"/>
              <a:gd name="T32" fmla="*/ 93245653 w 534"/>
              <a:gd name="T33" fmla="*/ 13231021 h 884"/>
              <a:gd name="T34" fmla="*/ 98285958 w 534"/>
              <a:gd name="T35" fmla="*/ 39062027 h 884"/>
              <a:gd name="T36" fmla="*/ 105216202 w 534"/>
              <a:gd name="T37" fmla="*/ 82534921 h 884"/>
              <a:gd name="T38" fmla="*/ 137978180 w 534"/>
              <a:gd name="T39" fmla="*/ 146169072 h 884"/>
              <a:gd name="T40" fmla="*/ 165069617 w 534"/>
              <a:gd name="T41" fmla="*/ 191531872 h 884"/>
              <a:gd name="T42" fmla="*/ 197831595 w 534"/>
              <a:gd name="T43" fmla="*/ 195312502 h 884"/>
              <a:gd name="T44" fmla="*/ 200981983 w 534"/>
              <a:gd name="T45" fmla="*/ 228704017 h 884"/>
              <a:gd name="T46" fmla="*/ 198461831 w 534"/>
              <a:gd name="T47" fmla="*/ 250125736 h 884"/>
              <a:gd name="T48" fmla="*/ 208542489 w 534"/>
              <a:gd name="T49" fmla="*/ 288557513 h 884"/>
              <a:gd name="T50" fmla="*/ 202241662 w 534"/>
              <a:gd name="T51" fmla="*/ 336441263 h 884"/>
              <a:gd name="T52" fmla="*/ 190271138 w 534"/>
              <a:gd name="T53" fmla="*/ 386844374 h 884"/>
              <a:gd name="T54" fmla="*/ 166330090 w 534"/>
              <a:gd name="T55" fmla="*/ 451108043 h 884"/>
              <a:gd name="T56" fmla="*/ 173890546 w 534"/>
              <a:gd name="T57" fmla="*/ 453628198 h 884"/>
              <a:gd name="T58" fmla="*/ 208542489 w 534"/>
              <a:gd name="T59" fmla="*/ 437877028 h 884"/>
              <a:gd name="T60" fmla="*/ 236894399 w 534"/>
              <a:gd name="T61" fmla="*/ 418976258 h 884"/>
              <a:gd name="T62" fmla="*/ 252644754 w 534"/>
              <a:gd name="T63" fmla="*/ 413935847 h 884"/>
              <a:gd name="T64" fmla="*/ 272805971 w 534"/>
              <a:gd name="T65" fmla="*/ 421496413 h 884"/>
              <a:gd name="T66" fmla="*/ 286036969 w 534"/>
              <a:gd name="T67" fmla="*/ 446697969 h 884"/>
              <a:gd name="T68" fmla="*/ 303047797 w 534"/>
              <a:gd name="T69" fmla="*/ 476309598 h 884"/>
              <a:gd name="T70" fmla="*/ 313758642 w 534"/>
              <a:gd name="T71" fmla="*/ 470639050 h 884"/>
              <a:gd name="T72" fmla="*/ 336440011 w 534"/>
              <a:gd name="T73" fmla="*/ 501511154 h 884"/>
              <a:gd name="T74" fmla="*/ 332660180 w 534"/>
              <a:gd name="T75" fmla="*/ 544984035 h 884"/>
              <a:gd name="T76" fmla="*/ 319429183 w 534"/>
              <a:gd name="T77" fmla="*/ 531753020 h 884"/>
              <a:gd name="T78" fmla="*/ 295487341 w 534"/>
              <a:gd name="T79" fmla="*/ 492060769 h 884"/>
              <a:gd name="T80" fmla="*/ 267136224 w 534"/>
              <a:gd name="T81" fmla="*/ 452368517 h 884"/>
              <a:gd name="T82" fmla="*/ 253905227 w 534"/>
              <a:gd name="T83" fmla="*/ 436617347 h 884"/>
              <a:gd name="T84" fmla="*/ 215472709 w 534"/>
              <a:gd name="T85" fmla="*/ 454888673 h 884"/>
              <a:gd name="T86" fmla="*/ 184600597 w 534"/>
              <a:gd name="T87" fmla="*/ 492060769 h 884"/>
              <a:gd name="T88" fmla="*/ 153099093 w 534"/>
              <a:gd name="T89" fmla="*/ 530493339 h 884"/>
              <a:gd name="T90" fmla="*/ 110256507 w 534"/>
              <a:gd name="T91" fmla="*/ 527973184 h 884"/>
              <a:gd name="T92" fmla="*/ 57333287 w 534"/>
              <a:gd name="T93" fmla="*/ 490800294 h 884"/>
              <a:gd name="T94" fmla="*/ 26461213 w 534"/>
              <a:gd name="T95" fmla="*/ 445437494 h 884"/>
              <a:gd name="T96" fmla="*/ 8190696 w 534"/>
              <a:gd name="T97" fmla="*/ 383063743 h 884"/>
              <a:gd name="T98" fmla="*/ 2520153 w 534"/>
              <a:gd name="T99" fmla="*/ 347151328 h 884"/>
              <a:gd name="T100" fmla="*/ 8190696 w 534"/>
              <a:gd name="T101" fmla="*/ 330140477 h 88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534"/>
              <a:gd name="T154" fmla="*/ 0 h 884"/>
              <a:gd name="T155" fmla="*/ 534 w 534"/>
              <a:gd name="T156" fmla="*/ 884 h 88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534" h="884">
                <a:moveTo>
                  <a:pt x="13" y="524"/>
                </a:moveTo>
                <a:lnTo>
                  <a:pt x="19" y="541"/>
                </a:lnTo>
                <a:lnTo>
                  <a:pt x="23" y="557"/>
                </a:lnTo>
                <a:lnTo>
                  <a:pt x="25" y="578"/>
                </a:lnTo>
                <a:lnTo>
                  <a:pt x="30" y="598"/>
                </a:lnTo>
                <a:lnTo>
                  <a:pt x="38" y="627"/>
                </a:lnTo>
                <a:lnTo>
                  <a:pt x="44" y="650"/>
                </a:lnTo>
                <a:lnTo>
                  <a:pt x="51" y="674"/>
                </a:lnTo>
                <a:lnTo>
                  <a:pt x="67" y="699"/>
                </a:lnTo>
                <a:lnTo>
                  <a:pt x="82" y="726"/>
                </a:lnTo>
                <a:lnTo>
                  <a:pt x="101" y="749"/>
                </a:lnTo>
                <a:lnTo>
                  <a:pt x="124" y="771"/>
                </a:lnTo>
                <a:lnTo>
                  <a:pt x="144" y="787"/>
                </a:lnTo>
                <a:lnTo>
                  <a:pt x="163" y="802"/>
                </a:lnTo>
                <a:lnTo>
                  <a:pt x="181" y="813"/>
                </a:lnTo>
                <a:lnTo>
                  <a:pt x="190" y="815"/>
                </a:lnTo>
                <a:lnTo>
                  <a:pt x="198" y="811"/>
                </a:lnTo>
                <a:lnTo>
                  <a:pt x="203" y="804"/>
                </a:lnTo>
                <a:lnTo>
                  <a:pt x="211" y="788"/>
                </a:lnTo>
                <a:lnTo>
                  <a:pt x="220" y="760"/>
                </a:lnTo>
                <a:lnTo>
                  <a:pt x="234" y="726"/>
                </a:lnTo>
                <a:lnTo>
                  <a:pt x="247" y="693"/>
                </a:lnTo>
                <a:lnTo>
                  <a:pt x="260" y="659"/>
                </a:lnTo>
                <a:lnTo>
                  <a:pt x="277" y="621"/>
                </a:lnTo>
                <a:lnTo>
                  <a:pt x="289" y="585"/>
                </a:lnTo>
                <a:lnTo>
                  <a:pt x="296" y="555"/>
                </a:lnTo>
                <a:lnTo>
                  <a:pt x="302" y="520"/>
                </a:lnTo>
                <a:lnTo>
                  <a:pt x="306" y="482"/>
                </a:lnTo>
                <a:lnTo>
                  <a:pt x="306" y="456"/>
                </a:lnTo>
                <a:lnTo>
                  <a:pt x="306" y="433"/>
                </a:lnTo>
                <a:lnTo>
                  <a:pt x="298" y="408"/>
                </a:lnTo>
                <a:lnTo>
                  <a:pt x="289" y="380"/>
                </a:lnTo>
                <a:lnTo>
                  <a:pt x="272" y="348"/>
                </a:lnTo>
                <a:lnTo>
                  <a:pt x="253" y="317"/>
                </a:lnTo>
                <a:lnTo>
                  <a:pt x="230" y="281"/>
                </a:lnTo>
                <a:lnTo>
                  <a:pt x="211" y="256"/>
                </a:lnTo>
                <a:lnTo>
                  <a:pt x="196" y="232"/>
                </a:lnTo>
                <a:lnTo>
                  <a:pt x="181" y="199"/>
                </a:lnTo>
                <a:lnTo>
                  <a:pt x="167" y="176"/>
                </a:lnTo>
                <a:lnTo>
                  <a:pt x="154" y="150"/>
                </a:lnTo>
                <a:lnTo>
                  <a:pt x="143" y="125"/>
                </a:lnTo>
                <a:lnTo>
                  <a:pt x="124" y="97"/>
                </a:lnTo>
                <a:lnTo>
                  <a:pt x="110" y="74"/>
                </a:lnTo>
                <a:lnTo>
                  <a:pt x="97" y="59"/>
                </a:lnTo>
                <a:lnTo>
                  <a:pt x="86" y="43"/>
                </a:lnTo>
                <a:lnTo>
                  <a:pt x="65" y="26"/>
                </a:lnTo>
                <a:lnTo>
                  <a:pt x="80" y="0"/>
                </a:lnTo>
                <a:lnTo>
                  <a:pt x="99" y="21"/>
                </a:lnTo>
                <a:lnTo>
                  <a:pt x="118" y="21"/>
                </a:lnTo>
                <a:lnTo>
                  <a:pt x="139" y="19"/>
                </a:lnTo>
                <a:lnTo>
                  <a:pt x="148" y="21"/>
                </a:lnTo>
                <a:lnTo>
                  <a:pt x="156" y="26"/>
                </a:lnTo>
                <a:lnTo>
                  <a:pt x="160" y="36"/>
                </a:lnTo>
                <a:lnTo>
                  <a:pt x="156" y="62"/>
                </a:lnTo>
                <a:lnTo>
                  <a:pt x="156" y="100"/>
                </a:lnTo>
                <a:lnTo>
                  <a:pt x="160" y="118"/>
                </a:lnTo>
                <a:lnTo>
                  <a:pt x="167" y="131"/>
                </a:lnTo>
                <a:lnTo>
                  <a:pt x="179" y="157"/>
                </a:lnTo>
                <a:lnTo>
                  <a:pt x="198" y="194"/>
                </a:lnTo>
                <a:lnTo>
                  <a:pt x="219" y="232"/>
                </a:lnTo>
                <a:lnTo>
                  <a:pt x="241" y="268"/>
                </a:lnTo>
                <a:lnTo>
                  <a:pt x="257" y="290"/>
                </a:lnTo>
                <a:lnTo>
                  <a:pt x="262" y="304"/>
                </a:lnTo>
                <a:lnTo>
                  <a:pt x="287" y="300"/>
                </a:lnTo>
                <a:lnTo>
                  <a:pt x="304" y="304"/>
                </a:lnTo>
                <a:lnTo>
                  <a:pt x="314" y="310"/>
                </a:lnTo>
                <a:lnTo>
                  <a:pt x="314" y="319"/>
                </a:lnTo>
                <a:lnTo>
                  <a:pt x="317" y="340"/>
                </a:lnTo>
                <a:lnTo>
                  <a:pt x="319" y="363"/>
                </a:lnTo>
                <a:lnTo>
                  <a:pt x="315" y="374"/>
                </a:lnTo>
                <a:lnTo>
                  <a:pt x="310" y="384"/>
                </a:lnTo>
                <a:lnTo>
                  <a:pt x="315" y="397"/>
                </a:lnTo>
                <a:lnTo>
                  <a:pt x="321" y="414"/>
                </a:lnTo>
                <a:lnTo>
                  <a:pt x="327" y="429"/>
                </a:lnTo>
                <a:lnTo>
                  <a:pt x="331" y="458"/>
                </a:lnTo>
                <a:lnTo>
                  <a:pt x="327" y="486"/>
                </a:lnTo>
                <a:lnTo>
                  <a:pt x="325" y="511"/>
                </a:lnTo>
                <a:lnTo>
                  <a:pt x="321" y="534"/>
                </a:lnTo>
                <a:lnTo>
                  <a:pt x="315" y="562"/>
                </a:lnTo>
                <a:lnTo>
                  <a:pt x="312" y="583"/>
                </a:lnTo>
                <a:lnTo>
                  <a:pt x="302" y="614"/>
                </a:lnTo>
                <a:lnTo>
                  <a:pt x="291" y="644"/>
                </a:lnTo>
                <a:lnTo>
                  <a:pt x="277" y="682"/>
                </a:lnTo>
                <a:lnTo>
                  <a:pt x="264" y="716"/>
                </a:lnTo>
                <a:lnTo>
                  <a:pt x="260" y="733"/>
                </a:lnTo>
                <a:lnTo>
                  <a:pt x="270" y="728"/>
                </a:lnTo>
                <a:lnTo>
                  <a:pt x="276" y="720"/>
                </a:lnTo>
                <a:lnTo>
                  <a:pt x="291" y="712"/>
                </a:lnTo>
                <a:lnTo>
                  <a:pt x="314" y="703"/>
                </a:lnTo>
                <a:lnTo>
                  <a:pt x="331" y="695"/>
                </a:lnTo>
                <a:lnTo>
                  <a:pt x="350" y="688"/>
                </a:lnTo>
                <a:lnTo>
                  <a:pt x="367" y="678"/>
                </a:lnTo>
                <a:lnTo>
                  <a:pt x="376" y="665"/>
                </a:lnTo>
                <a:lnTo>
                  <a:pt x="384" y="654"/>
                </a:lnTo>
                <a:lnTo>
                  <a:pt x="392" y="652"/>
                </a:lnTo>
                <a:lnTo>
                  <a:pt x="401" y="657"/>
                </a:lnTo>
                <a:lnTo>
                  <a:pt x="416" y="665"/>
                </a:lnTo>
                <a:lnTo>
                  <a:pt x="426" y="673"/>
                </a:lnTo>
                <a:lnTo>
                  <a:pt x="433" y="669"/>
                </a:lnTo>
                <a:lnTo>
                  <a:pt x="447" y="684"/>
                </a:lnTo>
                <a:lnTo>
                  <a:pt x="458" y="697"/>
                </a:lnTo>
                <a:lnTo>
                  <a:pt x="454" y="709"/>
                </a:lnTo>
                <a:lnTo>
                  <a:pt x="456" y="724"/>
                </a:lnTo>
                <a:lnTo>
                  <a:pt x="471" y="739"/>
                </a:lnTo>
                <a:lnTo>
                  <a:pt x="481" y="756"/>
                </a:lnTo>
                <a:lnTo>
                  <a:pt x="494" y="779"/>
                </a:lnTo>
                <a:lnTo>
                  <a:pt x="492" y="758"/>
                </a:lnTo>
                <a:lnTo>
                  <a:pt x="498" y="747"/>
                </a:lnTo>
                <a:lnTo>
                  <a:pt x="511" y="743"/>
                </a:lnTo>
                <a:lnTo>
                  <a:pt x="521" y="779"/>
                </a:lnTo>
                <a:lnTo>
                  <a:pt x="534" y="796"/>
                </a:lnTo>
                <a:lnTo>
                  <a:pt x="534" y="819"/>
                </a:lnTo>
                <a:lnTo>
                  <a:pt x="534" y="838"/>
                </a:lnTo>
                <a:lnTo>
                  <a:pt x="528" y="865"/>
                </a:lnTo>
                <a:lnTo>
                  <a:pt x="519" y="884"/>
                </a:lnTo>
                <a:lnTo>
                  <a:pt x="509" y="865"/>
                </a:lnTo>
                <a:lnTo>
                  <a:pt x="507" y="844"/>
                </a:lnTo>
                <a:lnTo>
                  <a:pt x="502" y="826"/>
                </a:lnTo>
                <a:lnTo>
                  <a:pt x="487" y="804"/>
                </a:lnTo>
                <a:lnTo>
                  <a:pt x="469" y="781"/>
                </a:lnTo>
                <a:lnTo>
                  <a:pt x="452" y="756"/>
                </a:lnTo>
                <a:lnTo>
                  <a:pt x="433" y="733"/>
                </a:lnTo>
                <a:lnTo>
                  <a:pt x="424" y="718"/>
                </a:lnTo>
                <a:lnTo>
                  <a:pt x="424" y="709"/>
                </a:lnTo>
                <a:lnTo>
                  <a:pt x="416" y="699"/>
                </a:lnTo>
                <a:lnTo>
                  <a:pt x="403" y="693"/>
                </a:lnTo>
                <a:lnTo>
                  <a:pt x="384" y="701"/>
                </a:lnTo>
                <a:lnTo>
                  <a:pt x="363" y="712"/>
                </a:lnTo>
                <a:lnTo>
                  <a:pt x="342" y="722"/>
                </a:lnTo>
                <a:lnTo>
                  <a:pt x="323" y="739"/>
                </a:lnTo>
                <a:lnTo>
                  <a:pt x="308" y="758"/>
                </a:lnTo>
                <a:lnTo>
                  <a:pt x="293" y="781"/>
                </a:lnTo>
                <a:lnTo>
                  <a:pt x="277" y="809"/>
                </a:lnTo>
                <a:lnTo>
                  <a:pt x="264" y="828"/>
                </a:lnTo>
                <a:lnTo>
                  <a:pt x="243" y="842"/>
                </a:lnTo>
                <a:lnTo>
                  <a:pt x="224" y="849"/>
                </a:lnTo>
                <a:lnTo>
                  <a:pt x="198" y="844"/>
                </a:lnTo>
                <a:lnTo>
                  <a:pt x="175" y="838"/>
                </a:lnTo>
                <a:lnTo>
                  <a:pt x="150" y="823"/>
                </a:lnTo>
                <a:lnTo>
                  <a:pt x="122" y="800"/>
                </a:lnTo>
                <a:lnTo>
                  <a:pt x="91" y="779"/>
                </a:lnTo>
                <a:lnTo>
                  <a:pt x="74" y="758"/>
                </a:lnTo>
                <a:lnTo>
                  <a:pt x="57" y="733"/>
                </a:lnTo>
                <a:lnTo>
                  <a:pt x="42" y="707"/>
                </a:lnTo>
                <a:lnTo>
                  <a:pt x="29" y="674"/>
                </a:lnTo>
                <a:lnTo>
                  <a:pt x="21" y="642"/>
                </a:lnTo>
                <a:lnTo>
                  <a:pt x="13" y="608"/>
                </a:lnTo>
                <a:lnTo>
                  <a:pt x="8" y="585"/>
                </a:lnTo>
                <a:lnTo>
                  <a:pt x="0" y="564"/>
                </a:lnTo>
                <a:lnTo>
                  <a:pt x="4" y="551"/>
                </a:lnTo>
                <a:lnTo>
                  <a:pt x="8" y="539"/>
                </a:lnTo>
                <a:lnTo>
                  <a:pt x="13" y="5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5" name="Freeform 41">
            <a:extLst>
              <a:ext uri="{FF2B5EF4-FFF2-40B4-BE49-F238E27FC236}">
                <a16:creationId xmlns:a16="http://schemas.microsoft.com/office/drawing/2014/main" id="{15BA984E-51D0-495B-9F2D-89FF00DC44D9}"/>
              </a:ext>
            </a:extLst>
          </p:cNvPr>
          <p:cNvSpPr>
            <a:spLocks/>
          </p:cNvSpPr>
          <p:nvPr/>
        </p:nvSpPr>
        <p:spPr bwMode="auto">
          <a:xfrm>
            <a:off x="6551613" y="5591175"/>
            <a:ext cx="106362" cy="85725"/>
          </a:xfrm>
          <a:custGeom>
            <a:avLst/>
            <a:gdLst>
              <a:gd name="T0" fmla="*/ 9311007 w 135"/>
              <a:gd name="T1" fmla="*/ 0 h 108"/>
              <a:gd name="T2" fmla="*/ 18001176 w 135"/>
              <a:gd name="T3" fmla="*/ 3780632 h 108"/>
              <a:gd name="T4" fmla="*/ 30415591 w 135"/>
              <a:gd name="T5" fmla="*/ 10710863 h 108"/>
              <a:gd name="T6" fmla="*/ 40347434 w 135"/>
              <a:gd name="T7" fmla="*/ 17010858 h 108"/>
              <a:gd name="T8" fmla="*/ 45934194 w 135"/>
              <a:gd name="T9" fmla="*/ 20161251 h 108"/>
              <a:gd name="T10" fmla="*/ 53383482 w 135"/>
              <a:gd name="T11" fmla="*/ 27721723 h 108"/>
              <a:gd name="T12" fmla="*/ 63935376 w 135"/>
              <a:gd name="T13" fmla="*/ 38432583 h 108"/>
              <a:gd name="T14" fmla="*/ 74488057 w 135"/>
              <a:gd name="T15" fmla="*/ 49143442 h 108"/>
              <a:gd name="T16" fmla="*/ 78833140 w 135"/>
              <a:gd name="T17" fmla="*/ 54813209 h 108"/>
              <a:gd name="T18" fmla="*/ 83799061 w 135"/>
              <a:gd name="T19" fmla="*/ 68044224 h 108"/>
              <a:gd name="T20" fmla="*/ 74488057 w 135"/>
              <a:gd name="T21" fmla="*/ 58593839 h 108"/>
              <a:gd name="T22" fmla="*/ 57728565 w 135"/>
              <a:gd name="T23" fmla="*/ 45362812 h 108"/>
              <a:gd name="T24" fmla="*/ 43451627 w 135"/>
              <a:gd name="T25" fmla="*/ 32131797 h 108"/>
              <a:gd name="T26" fmla="*/ 30415591 w 135"/>
              <a:gd name="T27" fmla="*/ 21421725 h 108"/>
              <a:gd name="T28" fmla="*/ 18622014 w 135"/>
              <a:gd name="T29" fmla="*/ 14490702 h 108"/>
              <a:gd name="T30" fmla="*/ 6828440 w 135"/>
              <a:gd name="T31" fmla="*/ 10710863 h 108"/>
              <a:gd name="T32" fmla="*/ 0 w 135"/>
              <a:gd name="T33" fmla="*/ 5670550 h 108"/>
              <a:gd name="T34" fmla="*/ 3724246 w 135"/>
              <a:gd name="T35" fmla="*/ 2520156 h 108"/>
              <a:gd name="T36" fmla="*/ 9311007 w 135"/>
              <a:gd name="T37" fmla="*/ 0 h 108"/>
              <a:gd name="T38" fmla="*/ 9311007 w 135"/>
              <a:gd name="T39" fmla="*/ 0 h 10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5"/>
              <a:gd name="T61" fmla="*/ 0 h 108"/>
              <a:gd name="T62" fmla="*/ 135 w 135"/>
              <a:gd name="T63" fmla="*/ 108 h 10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5" h="108">
                <a:moveTo>
                  <a:pt x="15" y="0"/>
                </a:moveTo>
                <a:lnTo>
                  <a:pt x="29" y="6"/>
                </a:lnTo>
                <a:lnTo>
                  <a:pt x="49" y="17"/>
                </a:lnTo>
                <a:lnTo>
                  <a:pt x="65" y="27"/>
                </a:lnTo>
                <a:lnTo>
                  <a:pt x="74" y="32"/>
                </a:lnTo>
                <a:lnTo>
                  <a:pt x="86" y="44"/>
                </a:lnTo>
                <a:lnTo>
                  <a:pt x="103" y="61"/>
                </a:lnTo>
                <a:lnTo>
                  <a:pt x="120" y="78"/>
                </a:lnTo>
                <a:lnTo>
                  <a:pt x="127" y="87"/>
                </a:lnTo>
                <a:lnTo>
                  <a:pt x="135" y="108"/>
                </a:lnTo>
                <a:lnTo>
                  <a:pt x="120" y="93"/>
                </a:lnTo>
                <a:lnTo>
                  <a:pt x="93" y="72"/>
                </a:lnTo>
                <a:lnTo>
                  <a:pt x="70" y="51"/>
                </a:lnTo>
                <a:lnTo>
                  <a:pt x="49" y="34"/>
                </a:lnTo>
                <a:lnTo>
                  <a:pt x="30" y="23"/>
                </a:lnTo>
                <a:lnTo>
                  <a:pt x="11" y="17"/>
                </a:lnTo>
                <a:lnTo>
                  <a:pt x="0" y="9"/>
                </a:lnTo>
                <a:lnTo>
                  <a:pt x="6" y="4"/>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6" name="Freeform 42">
            <a:extLst>
              <a:ext uri="{FF2B5EF4-FFF2-40B4-BE49-F238E27FC236}">
                <a16:creationId xmlns:a16="http://schemas.microsoft.com/office/drawing/2014/main" id="{51E8DD6A-960A-4F2D-89C9-52914CE1615C}"/>
              </a:ext>
            </a:extLst>
          </p:cNvPr>
          <p:cNvSpPr>
            <a:spLocks/>
          </p:cNvSpPr>
          <p:nvPr/>
        </p:nvSpPr>
        <p:spPr bwMode="auto">
          <a:xfrm>
            <a:off x="6527800" y="5503863"/>
            <a:ext cx="185738" cy="155575"/>
          </a:xfrm>
          <a:custGeom>
            <a:avLst/>
            <a:gdLst>
              <a:gd name="T0" fmla="*/ 15251244 w 233"/>
              <a:gd name="T1" fmla="*/ 15276669 h 195"/>
              <a:gd name="T2" fmla="*/ 34950634 w 233"/>
              <a:gd name="T3" fmla="*/ 28643356 h 195"/>
              <a:gd name="T4" fmla="*/ 57826706 w 233"/>
              <a:gd name="T5" fmla="*/ 44555881 h 195"/>
              <a:gd name="T6" fmla="*/ 75620083 w 233"/>
              <a:gd name="T7" fmla="*/ 57923372 h 195"/>
              <a:gd name="T8" fmla="*/ 97860808 w 233"/>
              <a:gd name="T9" fmla="*/ 77018402 h 195"/>
              <a:gd name="T10" fmla="*/ 123915164 w 233"/>
              <a:gd name="T11" fmla="*/ 101205919 h 195"/>
              <a:gd name="T12" fmla="*/ 134718257 w 233"/>
              <a:gd name="T13" fmla="*/ 110117596 h 195"/>
              <a:gd name="T14" fmla="*/ 148062692 w 233"/>
              <a:gd name="T15" fmla="*/ 124120937 h 195"/>
              <a:gd name="T16" fmla="*/ 144885218 w 233"/>
              <a:gd name="T17" fmla="*/ 114573422 h 195"/>
              <a:gd name="T18" fmla="*/ 132811454 w 233"/>
              <a:gd name="T19" fmla="*/ 96750890 h 195"/>
              <a:gd name="T20" fmla="*/ 120737690 w 233"/>
              <a:gd name="T21" fmla="*/ 82110889 h 195"/>
              <a:gd name="T22" fmla="*/ 107393255 w 233"/>
              <a:gd name="T23" fmla="*/ 67470887 h 195"/>
              <a:gd name="T24" fmla="*/ 92777327 w 233"/>
              <a:gd name="T25" fmla="*/ 50921689 h 195"/>
              <a:gd name="T26" fmla="*/ 76890754 w 233"/>
              <a:gd name="T27" fmla="*/ 39464192 h 195"/>
              <a:gd name="T28" fmla="*/ 62275648 w 233"/>
              <a:gd name="T29" fmla="*/ 28643356 h 195"/>
              <a:gd name="T30" fmla="*/ 48930404 w 233"/>
              <a:gd name="T31" fmla="*/ 19095834 h 195"/>
              <a:gd name="T32" fmla="*/ 36856640 w 233"/>
              <a:gd name="T33" fmla="*/ 10820839 h 195"/>
              <a:gd name="T34" fmla="*/ 26054338 w 233"/>
              <a:gd name="T35" fmla="*/ 5728351 h 195"/>
              <a:gd name="T36" fmla="*/ 13979776 w 233"/>
              <a:gd name="T37" fmla="*/ 5728351 h 195"/>
              <a:gd name="T38" fmla="*/ 10803096 w 233"/>
              <a:gd name="T39" fmla="*/ 0 h 195"/>
              <a:gd name="T40" fmla="*/ 3177475 w 233"/>
              <a:gd name="T41" fmla="*/ 1273322 h 195"/>
              <a:gd name="T42" fmla="*/ 635336 w 233"/>
              <a:gd name="T43" fmla="*/ 7001674 h 195"/>
              <a:gd name="T44" fmla="*/ 0 w 233"/>
              <a:gd name="T45" fmla="*/ 15276669 h 195"/>
              <a:gd name="T46" fmla="*/ 5718817 w 233"/>
              <a:gd name="T47" fmla="*/ 19095834 h 195"/>
              <a:gd name="T48" fmla="*/ 6990287 w 233"/>
              <a:gd name="T49" fmla="*/ 15276669 h 195"/>
              <a:gd name="T50" fmla="*/ 15251244 w 233"/>
              <a:gd name="T51" fmla="*/ 15276669 h 195"/>
              <a:gd name="T52" fmla="*/ 15251244 w 233"/>
              <a:gd name="T53" fmla="*/ 15276669 h 19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33"/>
              <a:gd name="T82" fmla="*/ 0 h 195"/>
              <a:gd name="T83" fmla="*/ 233 w 233"/>
              <a:gd name="T84" fmla="*/ 195 h 195"/>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33" h="195">
                <a:moveTo>
                  <a:pt x="24" y="24"/>
                </a:moveTo>
                <a:lnTo>
                  <a:pt x="55" y="45"/>
                </a:lnTo>
                <a:lnTo>
                  <a:pt x="91" y="70"/>
                </a:lnTo>
                <a:lnTo>
                  <a:pt x="119" y="91"/>
                </a:lnTo>
                <a:lnTo>
                  <a:pt x="154" y="121"/>
                </a:lnTo>
                <a:lnTo>
                  <a:pt x="195" y="159"/>
                </a:lnTo>
                <a:lnTo>
                  <a:pt x="212" y="173"/>
                </a:lnTo>
                <a:lnTo>
                  <a:pt x="233" y="195"/>
                </a:lnTo>
                <a:lnTo>
                  <a:pt x="228" y="180"/>
                </a:lnTo>
                <a:lnTo>
                  <a:pt x="209" y="152"/>
                </a:lnTo>
                <a:lnTo>
                  <a:pt x="190" y="129"/>
                </a:lnTo>
                <a:lnTo>
                  <a:pt x="169" y="106"/>
                </a:lnTo>
                <a:lnTo>
                  <a:pt x="146" y="80"/>
                </a:lnTo>
                <a:lnTo>
                  <a:pt x="121" y="62"/>
                </a:lnTo>
                <a:lnTo>
                  <a:pt x="98" y="45"/>
                </a:lnTo>
                <a:lnTo>
                  <a:pt x="77" y="30"/>
                </a:lnTo>
                <a:lnTo>
                  <a:pt x="58" y="17"/>
                </a:lnTo>
                <a:lnTo>
                  <a:pt x="41" y="9"/>
                </a:lnTo>
                <a:lnTo>
                  <a:pt x="22" y="9"/>
                </a:lnTo>
                <a:lnTo>
                  <a:pt x="17" y="0"/>
                </a:lnTo>
                <a:lnTo>
                  <a:pt x="5" y="2"/>
                </a:lnTo>
                <a:lnTo>
                  <a:pt x="1" y="11"/>
                </a:lnTo>
                <a:lnTo>
                  <a:pt x="0" y="24"/>
                </a:lnTo>
                <a:lnTo>
                  <a:pt x="9" y="30"/>
                </a:lnTo>
                <a:lnTo>
                  <a:pt x="11" y="24"/>
                </a:lnTo>
                <a:lnTo>
                  <a:pt x="24"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7" name="Freeform 43">
            <a:extLst>
              <a:ext uri="{FF2B5EF4-FFF2-40B4-BE49-F238E27FC236}">
                <a16:creationId xmlns:a16="http://schemas.microsoft.com/office/drawing/2014/main" id="{286FA5A5-3F4D-4820-96F3-BC91C32E8345}"/>
              </a:ext>
            </a:extLst>
          </p:cNvPr>
          <p:cNvSpPr>
            <a:spLocks/>
          </p:cNvSpPr>
          <p:nvPr/>
        </p:nvSpPr>
        <p:spPr bwMode="auto">
          <a:xfrm>
            <a:off x="6488113" y="5438775"/>
            <a:ext cx="242887" cy="260350"/>
          </a:xfrm>
          <a:custGeom>
            <a:avLst/>
            <a:gdLst>
              <a:gd name="T0" fmla="*/ 164439246 w 306"/>
              <a:gd name="T1" fmla="*/ 5635904 h 329"/>
              <a:gd name="T2" fmla="*/ 131677295 w 306"/>
              <a:gd name="T3" fmla="*/ 15655028 h 329"/>
              <a:gd name="T4" fmla="*/ 100806027 w 306"/>
              <a:gd name="T5" fmla="*/ 20039035 h 329"/>
              <a:gd name="T6" fmla="*/ 61113862 w 306"/>
              <a:gd name="T7" fmla="*/ 15655028 h 329"/>
              <a:gd name="T8" fmla="*/ 25201507 w 306"/>
              <a:gd name="T9" fmla="*/ 11897756 h 329"/>
              <a:gd name="T10" fmla="*/ 14490671 w 306"/>
              <a:gd name="T11" fmla="*/ 23796304 h 329"/>
              <a:gd name="T12" fmla="*/ 7560453 w 306"/>
              <a:gd name="T13" fmla="*/ 43835339 h 329"/>
              <a:gd name="T14" fmla="*/ 0 w 306"/>
              <a:gd name="T15" fmla="*/ 63247642 h 329"/>
              <a:gd name="T16" fmla="*/ 9450367 w 306"/>
              <a:gd name="T17" fmla="*/ 82033984 h 329"/>
              <a:gd name="T18" fmla="*/ 19530971 w 306"/>
              <a:gd name="T19" fmla="*/ 91427156 h 329"/>
              <a:gd name="T20" fmla="*/ 13230992 w 306"/>
              <a:gd name="T21" fmla="*/ 105830307 h 329"/>
              <a:gd name="T22" fmla="*/ 18271293 w 306"/>
              <a:gd name="T23" fmla="*/ 121485329 h 329"/>
              <a:gd name="T24" fmla="*/ 25201507 w 306"/>
              <a:gd name="T25" fmla="*/ 132131186 h 329"/>
              <a:gd name="T26" fmla="*/ 19530971 w 306"/>
              <a:gd name="T27" fmla="*/ 155927484 h 329"/>
              <a:gd name="T28" fmla="*/ 19530971 w 306"/>
              <a:gd name="T29" fmla="*/ 173461140 h 329"/>
              <a:gd name="T30" fmla="*/ 31501491 w 306"/>
              <a:gd name="T31" fmla="*/ 196631490 h 329"/>
              <a:gd name="T32" fmla="*/ 42212327 w 306"/>
              <a:gd name="T33" fmla="*/ 206024661 h 329"/>
              <a:gd name="T34" fmla="*/ 45362713 w 306"/>
              <a:gd name="T35" fmla="*/ 192874222 h 329"/>
              <a:gd name="T36" fmla="*/ 38432499 w 306"/>
              <a:gd name="T37" fmla="*/ 172835192 h 329"/>
              <a:gd name="T38" fmla="*/ 39692177 w 306"/>
              <a:gd name="T39" fmla="*/ 146534313 h 329"/>
              <a:gd name="T40" fmla="*/ 49142542 w 306"/>
              <a:gd name="T41" fmla="*/ 132131186 h 329"/>
              <a:gd name="T42" fmla="*/ 39692177 w 306"/>
              <a:gd name="T43" fmla="*/ 117728060 h 329"/>
              <a:gd name="T44" fmla="*/ 35912349 w 306"/>
              <a:gd name="T45" fmla="*/ 101447066 h 329"/>
              <a:gd name="T46" fmla="*/ 35912349 w 306"/>
              <a:gd name="T47" fmla="*/ 85791253 h 329"/>
              <a:gd name="T48" fmla="*/ 21420885 w 306"/>
              <a:gd name="T49" fmla="*/ 80782089 h 329"/>
              <a:gd name="T50" fmla="*/ 20791443 w 306"/>
              <a:gd name="T51" fmla="*/ 60743060 h 329"/>
              <a:gd name="T52" fmla="*/ 30241813 w 306"/>
              <a:gd name="T53" fmla="*/ 38199436 h 329"/>
              <a:gd name="T54" fmla="*/ 39692177 w 306"/>
              <a:gd name="T55" fmla="*/ 28806265 h 329"/>
              <a:gd name="T56" fmla="*/ 71823905 w 306"/>
              <a:gd name="T57" fmla="*/ 34442168 h 329"/>
              <a:gd name="T58" fmla="*/ 104585880 w 306"/>
              <a:gd name="T59" fmla="*/ 36946750 h 329"/>
              <a:gd name="T60" fmla="*/ 143648603 w 306"/>
              <a:gd name="T61" fmla="*/ 28806265 h 329"/>
              <a:gd name="T62" fmla="*/ 168850103 w 306"/>
              <a:gd name="T63" fmla="*/ 22543617 h 329"/>
              <a:gd name="T64" fmla="*/ 192791132 w 306"/>
              <a:gd name="T65" fmla="*/ 14403133 h 329"/>
              <a:gd name="T66" fmla="*/ 179560146 w 306"/>
              <a:gd name="T67" fmla="*/ 0 h 32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06"/>
              <a:gd name="T103" fmla="*/ 0 h 329"/>
              <a:gd name="T104" fmla="*/ 306 w 306"/>
              <a:gd name="T105" fmla="*/ 329 h 32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06" h="329">
                <a:moveTo>
                  <a:pt x="285" y="0"/>
                </a:moveTo>
                <a:lnTo>
                  <a:pt x="261" y="9"/>
                </a:lnTo>
                <a:lnTo>
                  <a:pt x="232" y="19"/>
                </a:lnTo>
                <a:lnTo>
                  <a:pt x="209" y="25"/>
                </a:lnTo>
                <a:lnTo>
                  <a:pt x="185" y="30"/>
                </a:lnTo>
                <a:lnTo>
                  <a:pt x="160" y="32"/>
                </a:lnTo>
                <a:lnTo>
                  <a:pt x="128" y="30"/>
                </a:lnTo>
                <a:lnTo>
                  <a:pt x="97" y="25"/>
                </a:lnTo>
                <a:lnTo>
                  <a:pt x="61" y="19"/>
                </a:lnTo>
                <a:lnTo>
                  <a:pt x="40" y="19"/>
                </a:lnTo>
                <a:lnTo>
                  <a:pt x="31" y="21"/>
                </a:lnTo>
                <a:lnTo>
                  <a:pt x="23" y="38"/>
                </a:lnTo>
                <a:lnTo>
                  <a:pt x="17" y="55"/>
                </a:lnTo>
                <a:lnTo>
                  <a:pt x="12" y="70"/>
                </a:lnTo>
                <a:lnTo>
                  <a:pt x="2" y="89"/>
                </a:lnTo>
                <a:lnTo>
                  <a:pt x="0" y="101"/>
                </a:lnTo>
                <a:lnTo>
                  <a:pt x="6" y="116"/>
                </a:lnTo>
                <a:lnTo>
                  <a:pt x="15" y="131"/>
                </a:lnTo>
                <a:lnTo>
                  <a:pt x="21" y="141"/>
                </a:lnTo>
                <a:lnTo>
                  <a:pt x="31" y="146"/>
                </a:lnTo>
                <a:lnTo>
                  <a:pt x="31" y="156"/>
                </a:lnTo>
                <a:lnTo>
                  <a:pt x="21" y="169"/>
                </a:lnTo>
                <a:lnTo>
                  <a:pt x="21" y="181"/>
                </a:lnTo>
                <a:lnTo>
                  <a:pt x="29" y="194"/>
                </a:lnTo>
                <a:lnTo>
                  <a:pt x="38" y="201"/>
                </a:lnTo>
                <a:lnTo>
                  <a:pt x="40" y="211"/>
                </a:lnTo>
                <a:lnTo>
                  <a:pt x="34" y="232"/>
                </a:lnTo>
                <a:lnTo>
                  <a:pt x="31" y="249"/>
                </a:lnTo>
                <a:lnTo>
                  <a:pt x="29" y="262"/>
                </a:lnTo>
                <a:lnTo>
                  <a:pt x="31" y="277"/>
                </a:lnTo>
                <a:lnTo>
                  <a:pt x="40" y="293"/>
                </a:lnTo>
                <a:lnTo>
                  <a:pt x="50" y="314"/>
                </a:lnTo>
                <a:lnTo>
                  <a:pt x="57" y="325"/>
                </a:lnTo>
                <a:lnTo>
                  <a:pt x="67" y="329"/>
                </a:lnTo>
                <a:lnTo>
                  <a:pt x="71" y="319"/>
                </a:lnTo>
                <a:lnTo>
                  <a:pt x="72" y="308"/>
                </a:lnTo>
                <a:lnTo>
                  <a:pt x="67" y="291"/>
                </a:lnTo>
                <a:lnTo>
                  <a:pt x="61" y="276"/>
                </a:lnTo>
                <a:lnTo>
                  <a:pt x="59" y="255"/>
                </a:lnTo>
                <a:lnTo>
                  <a:pt x="63" y="234"/>
                </a:lnTo>
                <a:lnTo>
                  <a:pt x="71" y="224"/>
                </a:lnTo>
                <a:lnTo>
                  <a:pt x="78" y="211"/>
                </a:lnTo>
                <a:lnTo>
                  <a:pt x="74" y="196"/>
                </a:lnTo>
                <a:lnTo>
                  <a:pt x="63" y="188"/>
                </a:lnTo>
                <a:lnTo>
                  <a:pt x="53" y="179"/>
                </a:lnTo>
                <a:lnTo>
                  <a:pt x="57" y="162"/>
                </a:lnTo>
                <a:lnTo>
                  <a:pt x="61" y="148"/>
                </a:lnTo>
                <a:lnTo>
                  <a:pt x="57" y="137"/>
                </a:lnTo>
                <a:lnTo>
                  <a:pt x="44" y="131"/>
                </a:lnTo>
                <a:lnTo>
                  <a:pt x="34" y="129"/>
                </a:lnTo>
                <a:lnTo>
                  <a:pt x="29" y="116"/>
                </a:lnTo>
                <a:lnTo>
                  <a:pt x="33" y="97"/>
                </a:lnTo>
                <a:lnTo>
                  <a:pt x="34" y="82"/>
                </a:lnTo>
                <a:lnTo>
                  <a:pt x="48" y="61"/>
                </a:lnTo>
                <a:lnTo>
                  <a:pt x="53" y="49"/>
                </a:lnTo>
                <a:lnTo>
                  <a:pt x="63" y="46"/>
                </a:lnTo>
                <a:lnTo>
                  <a:pt x="84" y="49"/>
                </a:lnTo>
                <a:lnTo>
                  <a:pt x="114" y="55"/>
                </a:lnTo>
                <a:lnTo>
                  <a:pt x="137" y="59"/>
                </a:lnTo>
                <a:lnTo>
                  <a:pt x="166" y="59"/>
                </a:lnTo>
                <a:lnTo>
                  <a:pt x="196" y="53"/>
                </a:lnTo>
                <a:lnTo>
                  <a:pt x="228" y="46"/>
                </a:lnTo>
                <a:lnTo>
                  <a:pt x="247" y="42"/>
                </a:lnTo>
                <a:lnTo>
                  <a:pt x="268" y="36"/>
                </a:lnTo>
                <a:lnTo>
                  <a:pt x="283" y="32"/>
                </a:lnTo>
                <a:lnTo>
                  <a:pt x="306" y="23"/>
                </a:lnTo>
                <a:lnTo>
                  <a:pt x="28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8" name="Freeform 44">
            <a:extLst>
              <a:ext uri="{FF2B5EF4-FFF2-40B4-BE49-F238E27FC236}">
                <a16:creationId xmlns:a16="http://schemas.microsoft.com/office/drawing/2014/main" id="{B62713CA-32D2-456F-9F87-A8C1B12B14ED}"/>
              </a:ext>
            </a:extLst>
          </p:cNvPr>
          <p:cNvSpPr>
            <a:spLocks/>
          </p:cNvSpPr>
          <p:nvPr/>
        </p:nvSpPr>
        <p:spPr bwMode="auto">
          <a:xfrm>
            <a:off x="6602413" y="5500688"/>
            <a:ext cx="119062" cy="130175"/>
          </a:xfrm>
          <a:custGeom>
            <a:avLst/>
            <a:gdLst>
              <a:gd name="T0" fmla="*/ 0 w 150"/>
              <a:gd name="T1" fmla="*/ 5102380 h 163"/>
              <a:gd name="T2" fmla="*/ 1259676 w 150"/>
              <a:gd name="T3" fmla="*/ 0 h 163"/>
              <a:gd name="T4" fmla="*/ 6930202 w 150"/>
              <a:gd name="T5" fmla="*/ 3826985 h 163"/>
              <a:gd name="T6" fmla="*/ 17641019 w 150"/>
              <a:gd name="T7" fmla="*/ 9566664 h 163"/>
              <a:gd name="T8" fmla="*/ 29611514 w 150"/>
              <a:gd name="T9" fmla="*/ 17857933 h 163"/>
              <a:gd name="T10" fmla="*/ 38432417 w 150"/>
              <a:gd name="T11" fmla="*/ 28062697 h 163"/>
              <a:gd name="T12" fmla="*/ 44102147 w 150"/>
              <a:gd name="T13" fmla="*/ 35078568 h 163"/>
              <a:gd name="T14" fmla="*/ 50402905 w 150"/>
              <a:gd name="T15" fmla="*/ 44645229 h 163"/>
              <a:gd name="T16" fmla="*/ 57333117 w 150"/>
              <a:gd name="T17" fmla="*/ 55488096 h 163"/>
              <a:gd name="T18" fmla="*/ 65523785 w 150"/>
              <a:gd name="T19" fmla="*/ 66330152 h 163"/>
              <a:gd name="T20" fmla="*/ 76233805 w 150"/>
              <a:gd name="T21" fmla="*/ 79723797 h 163"/>
              <a:gd name="T22" fmla="*/ 85054708 w 150"/>
              <a:gd name="T23" fmla="*/ 89928555 h 163"/>
              <a:gd name="T24" fmla="*/ 94505052 w 150"/>
              <a:gd name="T25" fmla="*/ 103960297 h 163"/>
              <a:gd name="T26" fmla="*/ 89464763 w 150"/>
              <a:gd name="T27" fmla="*/ 102046805 h 163"/>
              <a:gd name="T28" fmla="*/ 80014419 w 150"/>
              <a:gd name="T29" fmla="*/ 91842047 h 163"/>
              <a:gd name="T30" fmla="*/ 69303606 w 150"/>
              <a:gd name="T31" fmla="*/ 79723797 h 163"/>
              <a:gd name="T32" fmla="*/ 57333117 w 150"/>
              <a:gd name="T33" fmla="*/ 65692854 h 163"/>
              <a:gd name="T34" fmla="*/ 47882761 w 150"/>
              <a:gd name="T35" fmla="*/ 53574604 h 163"/>
              <a:gd name="T36" fmla="*/ 39061857 w 150"/>
              <a:gd name="T37" fmla="*/ 42094439 h 163"/>
              <a:gd name="T38" fmla="*/ 32131658 w 150"/>
              <a:gd name="T39" fmla="*/ 32527778 h 163"/>
              <a:gd name="T40" fmla="*/ 20161163 w 150"/>
              <a:gd name="T41" fmla="*/ 22960312 h 163"/>
              <a:gd name="T42" fmla="*/ 11970492 w 150"/>
              <a:gd name="T43" fmla="*/ 15944441 h 163"/>
              <a:gd name="T44" fmla="*/ 4410056 w 150"/>
              <a:gd name="T45" fmla="*/ 10842858 h 163"/>
              <a:gd name="T46" fmla="*/ 0 w 150"/>
              <a:gd name="T47" fmla="*/ 5102380 h 163"/>
              <a:gd name="T48" fmla="*/ 0 w 150"/>
              <a:gd name="T49" fmla="*/ 5102380 h 16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50"/>
              <a:gd name="T76" fmla="*/ 0 h 163"/>
              <a:gd name="T77" fmla="*/ 150 w 150"/>
              <a:gd name="T78" fmla="*/ 163 h 16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50" h="163">
                <a:moveTo>
                  <a:pt x="0" y="8"/>
                </a:moveTo>
                <a:lnTo>
                  <a:pt x="2" y="0"/>
                </a:lnTo>
                <a:lnTo>
                  <a:pt x="11" y="6"/>
                </a:lnTo>
                <a:lnTo>
                  <a:pt x="28" y="15"/>
                </a:lnTo>
                <a:lnTo>
                  <a:pt x="47" y="28"/>
                </a:lnTo>
                <a:lnTo>
                  <a:pt x="61" y="44"/>
                </a:lnTo>
                <a:lnTo>
                  <a:pt x="70" y="55"/>
                </a:lnTo>
                <a:lnTo>
                  <a:pt x="80" y="70"/>
                </a:lnTo>
                <a:lnTo>
                  <a:pt x="91" y="87"/>
                </a:lnTo>
                <a:lnTo>
                  <a:pt x="104" y="104"/>
                </a:lnTo>
                <a:lnTo>
                  <a:pt x="121" y="125"/>
                </a:lnTo>
                <a:lnTo>
                  <a:pt x="135" y="141"/>
                </a:lnTo>
                <a:lnTo>
                  <a:pt x="150" y="163"/>
                </a:lnTo>
                <a:lnTo>
                  <a:pt x="142" y="160"/>
                </a:lnTo>
                <a:lnTo>
                  <a:pt x="127" y="144"/>
                </a:lnTo>
                <a:lnTo>
                  <a:pt x="110" y="125"/>
                </a:lnTo>
                <a:lnTo>
                  <a:pt x="91" y="103"/>
                </a:lnTo>
                <a:lnTo>
                  <a:pt x="76" y="84"/>
                </a:lnTo>
                <a:lnTo>
                  <a:pt x="62" y="66"/>
                </a:lnTo>
                <a:lnTo>
                  <a:pt x="51" y="51"/>
                </a:lnTo>
                <a:lnTo>
                  <a:pt x="32" y="36"/>
                </a:lnTo>
                <a:lnTo>
                  <a:pt x="19" y="25"/>
                </a:lnTo>
                <a:lnTo>
                  <a:pt x="7" y="17"/>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89" name="Freeform 45">
            <a:extLst>
              <a:ext uri="{FF2B5EF4-FFF2-40B4-BE49-F238E27FC236}">
                <a16:creationId xmlns:a16="http://schemas.microsoft.com/office/drawing/2014/main" id="{968015DB-9108-4CD3-9A76-9DEA358FFC6C}"/>
              </a:ext>
            </a:extLst>
          </p:cNvPr>
          <p:cNvSpPr>
            <a:spLocks/>
          </p:cNvSpPr>
          <p:nvPr/>
        </p:nvSpPr>
        <p:spPr bwMode="auto">
          <a:xfrm>
            <a:off x="7024688" y="5665788"/>
            <a:ext cx="92075" cy="68262"/>
          </a:xfrm>
          <a:custGeom>
            <a:avLst/>
            <a:gdLst>
              <a:gd name="T0" fmla="*/ 0 w 116"/>
              <a:gd name="T1" fmla="*/ 52922900 h 86"/>
              <a:gd name="T2" fmla="*/ 10710863 w 116"/>
              <a:gd name="T3" fmla="*/ 37171833 h 86"/>
              <a:gd name="T4" fmla="*/ 26462043 w 116"/>
              <a:gd name="T5" fmla="*/ 23940910 h 86"/>
              <a:gd name="T6" fmla="*/ 38432584 w 116"/>
              <a:gd name="T7" fmla="*/ 17010732 h 86"/>
              <a:gd name="T8" fmla="*/ 49143443 w 116"/>
              <a:gd name="T9" fmla="*/ 8190646 h 86"/>
              <a:gd name="T10" fmla="*/ 57333366 w 116"/>
              <a:gd name="T11" fmla="*/ 2520138 h 86"/>
              <a:gd name="T12" fmla="*/ 64264389 w 116"/>
              <a:gd name="T13" fmla="*/ 0 h 86"/>
              <a:gd name="T14" fmla="*/ 69304700 w 116"/>
              <a:gd name="T15" fmla="*/ 1259672 h 86"/>
              <a:gd name="T16" fmla="*/ 73084537 w 116"/>
              <a:gd name="T17" fmla="*/ 6930181 h 86"/>
              <a:gd name="T18" fmla="*/ 69304700 w 116"/>
              <a:gd name="T19" fmla="*/ 11970455 h 86"/>
              <a:gd name="T20" fmla="*/ 65524070 w 116"/>
              <a:gd name="T21" fmla="*/ 17010732 h 86"/>
              <a:gd name="T22" fmla="*/ 52293055 w 116"/>
              <a:gd name="T23" fmla="*/ 23940910 h 86"/>
              <a:gd name="T24" fmla="*/ 39692264 w 116"/>
              <a:gd name="T25" fmla="*/ 33391231 h 86"/>
              <a:gd name="T26" fmla="*/ 32131798 w 116"/>
              <a:gd name="T27" fmla="*/ 40951642 h 86"/>
              <a:gd name="T28" fmla="*/ 27721724 w 116"/>
              <a:gd name="T29" fmla="*/ 45362477 h 86"/>
              <a:gd name="T30" fmla="*/ 23941881 w 116"/>
              <a:gd name="T31" fmla="*/ 54182571 h 86"/>
              <a:gd name="T32" fmla="*/ 0 w 116"/>
              <a:gd name="T33" fmla="*/ 52922900 h 86"/>
              <a:gd name="T34" fmla="*/ 0 w 116"/>
              <a:gd name="T35" fmla="*/ 52922900 h 8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6"/>
              <a:gd name="T55" fmla="*/ 0 h 86"/>
              <a:gd name="T56" fmla="*/ 116 w 116"/>
              <a:gd name="T57" fmla="*/ 86 h 8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6" h="86">
                <a:moveTo>
                  <a:pt x="0" y="84"/>
                </a:moveTo>
                <a:lnTo>
                  <a:pt x="17" y="59"/>
                </a:lnTo>
                <a:lnTo>
                  <a:pt x="42" y="38"/>
                </a:lnTo>
                <a:lnTo>
                  <a:pt x="61" y="27"/>
                </a:lnTo>
                <a:lnTo>
                  <a:pt x="78" y="13"/>
                </a:lnTo>
                <a:lnTo>
                  <a:pt x="91" y="4"/>
                </a:lnTo>
                <a:lnTo>
                  <a:pt x="102" y="0"/>
                </a:lnTo>
                <a:lnTo>
                  <a:pt x="110" y="2"/>
                </a:lnTo>
                <a:lnTo>
                  <a:pt x="116" y="11"/>
                </a:lnTo>
                <a:lnTo>
                  <a:pt x="110" y="19"/>
                </a:lnTo>
                <a:lnTo>
                  <a:pt x="104" y="27"/>
                </a:lnTo>
                <a:lnTo>
                  <a:pt x="83" y="38"/>
                </a:lnTo>
                <a:lnTo>
                  <a:pt x="63" y="53"/>
                </a:lnTo>
                <a:lnTo>
                  <a:pt x="51" y="65"/>
                </a:lnTo>
                <a:lnTo>
                  <a:pt x="44" y="72"/>
                </a:lnTo>
                <a:lnTo>
                  <a:pt x="38" y="86"/>
                </a:lnTo>
                <a:lnTo>
                  <a:pt x="0" y="8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0" name="Freeform 46">
            <a:extLst>
              <a:ext uri="{FF2B5EF4-FFF2-40B4-BE49-F238E27FC236}">
                <a16:creationId xmlns:a16="http://schemas.microsoft.com/office/drawing/2014/main" id="{BB1650FE-CA46-4BB6-A3DE-40AD3821AA77}"/>
              </a:ext>
            </a:extLst>
          </p:cNvPr>
          <p:cNvSpPr>
            <a:spLocks/>
          </p:cNvSpPr>
          <p:nvPr/>
        </p:nvSpPr>
        <p:spPr bwMode="auto">
          <a:xfrm>
            <a:off x="6869113" y="5691188"/>
            <a:ext cx="111125" cy="68262"/>
          </a:xfrm>
          <a:custGeom>
            <a:avLst/>
            <a:gdLst>
              <a:gd name="T0" fmla="*/ 0 w 141"/>
              <a:gd name="T1" fmla="*/ 39111797 h 88"/>
              <a:gd name="T2" fmla="*/ 10559238 w 141"/>
              <a:gd name="T3" fmla="*/ 30085702 h 88"/>
              <a:gd name="T4" fmla="*/ 31677717 w 141"/>
              <a:gd name="T5" fmla="*/ 21060377 h 88"/>
              <a:gd name="T6" fmla="*/ 44721895 w 141"/>
              <a:gd name="T7" fmla="*/ 16246356 h 88"/>
              <a:gd name="T8" fmla="*/ 59007374 w 141"/>
              <a:gd name="T9" fmla="*/ 9627269 h 88"/>
              <a:gd name="T10" fmla="*/ 72051552 w 141"/>
              <a:gd name="T11" fmla="*/ 2407011 h 88"/>
              <a:gd name="T12" fmla="*/ 78883766 w 141"/>
              <a:gd name="T13" fmla="*/ 0 h 88"/>
              <a:gd name="T14" fmla="*/ 85095730 w 141"/>
              <a:gd name="T15" fmla="*/ 1203118 h 88"/>
              <a:gd name="T16" fmla="*/ 87579885 w 141"/>
              <a:gd name="T17" fmla="*/ 7220258 h 88"/>
              <a:gd name="T18" fmla="*/ 86337807 w 141"/>
              <a:gd name="T19" fmla="*/ 11432333 h 88"/>
              <a:gd name="T20" fmla="*/ 75778572 w 141"/>
              <a:gd name="T21" fmla="*/ 18653367 h 88"/>
              <a:gd name="T22" fmla="*/ 54660103 w 141"/>
              <a:gd name="T23" fmla="*/ 34297777 h 88"/>
              <a:gd name="T24" fmla="*/ 41615913 w 141"/>
              <a:gd name="T25" fmla="*/ 46933999 h 88"/>
              <a:gd name="T26" fmla="*/ 36646815 w 141"/>
              <a:gd name="T27" fmla="*/ 50544127 h 88"/>
              <a:gd name="T28" fmla="*/ 27329657 w 141"/>
              <a:gd name="T29" fmla="*/ 52951150 h 88"/>
              <a:gd name="T30" fmla="*/ 13044184 w 141"/>
              <a:gd name="T31" fmla="*/ 46933999 h 88"/>
              <a:gd name="T32" fmla="*/ 0 w 141"/>
              <a:gd name="T33" fmla="*/ 39111797 h 88"/>
              <a:gd name="T34" fmla="*/ 0 w 141"/>
              <a:gd name="T35" fmla="*/ 39111797 h 8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1"/>
              <a:gd name="T55" fmla="*/ 0 h 88"/>
              <a:gd name="T56" fmla="*/ 141 w 141"/>
              <a:gd name="T57" fmla="*/ 88 h 8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1" h="88">
                <a:moveTo>
                  <a:pt x="0" y="65"/>
                </a:moveTo>
                <a:lnTo>
                  <a:pt x="17" y="50"/>
                </a:lnTo>
                <a:lnTo>
                  <a:pt x="51" y="35"/>
                </a:lnTo>
                <a:lnTo>
                  <a:pt x="72" y="27"/>
                </a:lnTo>
                <a:lnTo>
                  <a:pt x="95" y="16"/>
                </a:lnTo>
                <a:lnTo>
                  <a:pt x="116" y="4"/>
                </a:lnTo>
                <a:lnTo>
                  <a:pt x="127" y="0"/>
                </a:lnTo>
                <a:lnTo>
                  <a:pt x="137" y="2"/>
                </a:lnTo>
                <a:lnTo>
                  <a:pt x="141" y="12"/>
                </a:lnTo>
                <a:lnTo>
                  <a:pt x="139" y="19"/>
                </a:lnTo>
                <a:lnTo>
                  <a:pt x="122" y="31"/>
                </a:lnTo>
                <a:lnTo>
                  <a:pt x="88" y="57"/>
                </a:lnTo>
                <a:lnTo>
                  <a:pt x="67" y="78"/>
                </a:lnTo>
                <a:lnTo>
                  <a:pt x="59" y="84"/>
                </a:lnTo>
                <a:lnTo>
                  <a:pt x="44" y="88"/>
                </a:lnTo>
                <a:lnTo>
                  <a:pt x="21" y="78"/>
                </a:lnTo>
                <a:lnTo>
                  <a:pt x="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1" name="Freeform 47">
            <a:extLst>
              <a:ext uri="{FF2B5EF4-FFF2-40B4-BE49-F238E27FC236}">
                <a16:creationId xmlns:a16="http://schemas.microsoft.com/office/drawing/2014/main" id="{005AEE2A-DD34-4BA0-B11B-0E114FDFF059}"/>
              </a:ext>
            </a:extLst>
          </p:cNvPr>
          <p:cNvSpPr>
            <a:spLocks/>
          </p:cNvSpPr>
          <p:nvPr/>
        </p:nvSpPr>
        <p:spPr bwMode="auto">
          <a:xfrm>
            <a:off x="6724650" y="5645150"/>
            <a:ext cx="57150" cy="90488"/>
          </a:xfrm>
          <a:custGeom>
            <a:avLst/>
            <a:gdLst>
              <a:gd name="T0" fmla="*/ 0 w 72"/>
              <a:gd name="T1" fmla="*/ 5040341 h 114"/>
              <a:gd name="T2" fmla="*/ 8190706 w 72"/>
              <a:gd name="T3" fmla="*/ 13231095 h 114"/>
              <a:gd name="T4" fmla="*/ 16380618 w 72"/>
              <a:gd name="T5" fmla="*/ 25201701 h 114"/>
              <a:gd name="T6" fmla="*/ 22681403 w 72"/>
              <a:gd name="T7" fmla="*/ 35912626 h 114"/>
              <a:gd name="T8" fmla="*/ 30872112 w 72"/>
              <a:gd name="T9" fmla="*/ 47883233 h 114"/>
              <a:gd name="T10" fmla="*/ 37802340 w 72"/>
              <a:gd name="T11" fmla="*/ 57963923 h 114"/>
              <a:gd name="T12" fmla="*/ 45362806 w 72"/>
              <a:gd name="T13" fmla="*/ 71825252 h 114"/>
              <a:gd name="T14" fmla="*/ 45362806 w 72"/>
              <a:gd name="T15" fmla="*/ 59854646 h 114"/>
              <a:gd name="T16" fmla="*/ 37172103 w 72"/>
              <a:gd name="T17" fmla="*/ 45993304 h 114"/>
              <a:gd name="T18" fmla="*/ 25831795 w 72"/>
              <a:gd name="T19" fmla="*/ 28982359 h 114"/>
              <a:gd name="T20" fmla="*/ 17641092 w 72"/>
              <a:gd name="T21" fmla="*/ 15751264 h 114"/>
              <a:gd name="T22" fmla="*/ 6930231 w 72"/>
              <a:gd name="T23" fmla="*/ 0 h 114"/>
              <a:gd name="T24" fmla="*/ 0 w 72"/>
              <a:gd name="T25" fmla="*/ 0 h 114"/>
              <a:gd name="T26" fmla="*/ 0 w 72"/>
              <a:gd name="T27" fmla="*/ 5040341 h 114"/>
              <a:gd name="T28" fmla="*/ 0 w 72"/>
              <a:gd name="T29" fmla="*/ 5040341 h 11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2"/>
              <a:gd name="T46" fmla="*/ 0 h 114"/>
              <a:gd name="T47" fmla="*/ 72 w 72"/>
              <a:gd name="T48" fmla="*/ 114 h 11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2" h="114">
                <a:moveTo>
                  <a:pt x="0" y="8"/>
                </a:moveTo>
                <a:lnTo>
                  <a:pt x="13" y="21"/>
                </a:lnTo>
                <a:lnTo>
                  <a:pt x="26" y="40"/>
                </a:lnTo>
                <a:lnTo>
                  <a:pt x="36" y="57"/>
                </a:lnTo>
                <a:lnTo>
                  <a:pt x="49" y="76"/>
                </a:lnTo>
                <a:lnTo>
                  <a:pt x="60" y="92"/>
                </a:lnTo>
                <a:lnTo>
                  <a:pt x="72" y="114"/>
                </a:lnTo>
                <a:lnTo>
                  <a:pt x="72" y="95"/>
                </a:lnTo>
                <a:lnTo>
                  <a:pt x="59" y="73"/>
                </a:lnTo>
                <a:lnTo>
                  <a:pt x="41" y="46"/>
                </a:lnTo>
                <a:lnTo>
                  <a:pt x="28" y="25"/>
                </a:lnTo>
                <a:lnTo>
                  <a:pt x="11" y="0"/>
                </a:lnTo>
                <a:lnTo>
                  <a:pt x="0" y="0"/>
                </a:lnTo>
                <a:lnTo>
                  <a:pt x="0"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2" name="Freeform 48">
            <a:extLst>
              <a:ext uri="{FF2B5EF4-FFF2-40B4-BE49-F238E27FC236}">
                <a16:creationId xmlns:a16="http://schemas.microsoft.com/office/drawing/2014/main" id="{DDAB01C3-AB86-420B-993B-39282039BB4F}"/>
              </a:ext>
            </a:extLst>
          </p:cNvPr>
          <p:cNvSpPr>
            <a:spLocks/>
          </p:cNvSpPr>
          <p:nvPr/>
        </p:nvSpPr>
        <p:spPr bwMode="auto">
          <a:xfrm>
            <a:off x="6796088" y="5500688"/>
            <a:ext cx="65087" cy="87312"/>
          </a:xfrm>
          <a:custGeom>
            <a:avLst/>
            <a:gdLst>
              <a:gd name="T0" fmla="*/ 0 w 82"/>
              <a:gd name="T1" fmla="*/ 0 h 110"/>
              <a:gd name="T2" fmla="*/ 10710779 w 82"/>
              <a:gd name="T3" fmla="*/ 9450334 h 110"/>
              <a:gd name="T4" fmla="*/ 16380493 w 82"/>
              <a:gd name="T5" fmla="*/ 17640994 h 110"/>
              <a:gd name="T6" fmla="*/ 25201366 w 82"/>
              <a:gd name="T7" fmla="*/ 28981238 h 110"/>
              <a:gd name="T8" fmla="*/ 32131547 w 82"/>
              <a:gd name="T9" fmla="*/ 38431569 h 110"/>
              <a:gd name="T10" fmla="*/ 38431490 w 82"/>
              <a:gd name="T11" fmla="*/ 49142367 h 110"/>
              <a:gd name="T12" fmla="*/ 44101995 w 82"/>
              <a:gd name="T13" fmla="*/ 57333037 h 110"/>
              <a:gd name="T14" fmla="*/ 51662403 w 82"/>
              <a:gd name="T15" fmla="*/ 69303509 h 110"/>
              <a:gd name="T16" fmla="*/ 50402731 w 82"/>
              <a:gd name="T17" fmla="*/ 58592711 h 110"/>
              <a:gd name="T18" fmla="*/ 47882595 w 82"/>
              <a:gd name="T19" fmla="*/ 46622226 h 110"/>
              <a:gd name="T20" fmla="*/ 42842324 w 82"/>
              <a:gd name="T21" fmla="*/ 35911428 h 110"/>
              <a:gd name="T22" fmla="*/ 34651683 w 82"/>
              <a:gd name="T23" fmla="*/ 25201417 h 110"/>
              <a:gd name="T24" fmla="*/ 28350947 w 82"/>
              <a:gd name="T25" fmla="*/ 17010760 h 110"/>
              <a:gd name="T26" fmla="*/ 26461043 w 82"/>
              <a:gd name="T27" fmla="*/ 9450334 h 110"/>
              <a:gd name="T28" fmla="*/ 16380493 w 82"/>
              <a:gd name="T29" fmla="*/ 0 h 110"/>
              <a:gd name="T30" fmla="*/ 0 w 82"/>
              <a:gd name="T31" fmla="*/ 0 h 110"/>
              <a:gd name="T32" fmla="*/ 0 w 82"/>
              <a:gd name="T33" fmla="*/ 0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110"/>
              <a:gd name="T53" fmla="*/ 82 w 82"/>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110">
                <a:moveTo>
                  <a:pt x="0" y="0"/>
                </a:moveTo>
                <a:lnTo>
                  <a:pt x="17" y="15"/>
                </a:lnTo>
                <a:lnTo>
                  <a:pt x="26" y="28"/>
                </a:lnTo>
                <a:lnTo>
                  <a:pt x="40" y="46"/>
                </a:lnTo>
                <a:lnTo>
                  <a:pt x="51" y="61"/>
                </a:lnTo>
                <a:lnTo>
                  <a:pt x="61" y="78"/>
                </a:lnTo>
                <a:lnTo>
                  <a:pt x="70" y="91"/>
                </a:lnTo>
                <a:lnTo>
                  <a:pt x="82" y="110"/>
                </a:lnTo>
                <a:lnTo>
                  <a:pt x="80" y="93"/>
                </a:lnTo>
                <a:lnTo>
                  <a:pt x="76" y="74"/>
                </a:lnTo>
                <a:lnTo>
                  <a:pt x="68" y="57"/>
                </a:lnTo>
                <a:lnTo>
                  <a:pt x="55" y="40"/>
                </a:lnTo>
                <a:lnTo>
                  <a:pt x="45" y="27"/>
                </a:lnTo>
                <a:lnTo>
                  <a:pt x="42" y="15"/>
                </a:lnTo>
                <a:lnTo>
                  <a:pt x="2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3" name="Freeform 49">
            <a:extLst>
              <a:ext uri="{FF2B5EF4-FFF2-40B4-BE49-F238E27FC236}">
                <a16:creationId xmlns:a16="http://schemas.microsoft.com/office/drawing/2014/main" id="{4127B683-B81B-49EA-A747-42285F626327}"/>
              </a:ext>
            </a:extLst>
          </p:cNvPr>
          <p:cNvSpPr>
            <a:spLocks/>
          </p:cNvSpPr>
          <p:nvPr/>
        </p:nvSpPr>
        <p:spPr bwMode="auto">
          <a:xfrm>
            <a:off x="6842125" y="5486400"/>
            <a:ext cx="73025" cy="92075"/>
          </a:xfrm>
          <a:custGeom>
            <a:avLst/>
            <a:gdLst>
              <a:gd name="T0" fmla="*/ 0 w 93"/>
              <a:gd name="T1" fmla="*/ 2520156 h 116"/>
              <a:gd name="T2" fmla="*/ 8015476 w 93"/>
              <a:gd name="T3" fmla="*/ 11970544 h 116"/>
              <a:gd name="T4" fmla="*/ 16030951 w 93"/>
              <a:gd name="T5" fmla="*/ 20161251 h 116"/>
              <a:gd name="T6" fmla="*/ 25895611 w 93"/>
              <a:gd name="T7" fmla="*/ 28351961 h 116"/>
              <a:gd name="T8" fmla="*/ 33911084 w 93"/>
              <a:gd name="T9" fmla="*/ 38432584 h 116"/>
              <a:gd name="T10" fmla="*/ 40692984 w 93"/>
              <a:gd name="T11" fmla="*/ 46623288 h 116"/>
              <a:gd name="T12" fmla="*/ 46858490 w 93"/>
              <a:gd name="T13" fmla="*/ 56073685 h 116"/>
              <a:gd name="T14" fmla="*/ 52407616 w 93"/>
              <a:gd name="T15" fmla="*/ 65524070 h 116"/>
              <a:gd name="T16" fmla="*/ 57340335 w 93"/>
              <a:gd name="T17" fmla="*/ 73084537 h 116"/>
              <a:gd name="T18" fmla="*/ 53641188 w 93"/>
              <a:gd name="T19" fmla="*/ 59853522 h 116"/>
              <a:gd name="T20" fmla="*/ 48092063 w 93"/>
              <a:gd name="T21" fmla="*/ 45362813 h 116"/>
              <a:gd name="T22" fmla="*/ 38843803 w 93"/>
              <a:gd name="T23" fmla="*/ 30872117 h 116"/>
              <a:gd name="T24" fmla="*/ 30211937 w 93"/>
              <a:gd name="T25" fmla="*/ 23941881 h 116"/>
              <a:gd name="T26" fmla="*/ 20962886 w 93"/>
              <a:gd name="T27" fmla="*/ 14490702 h 116"/>
              <a:gd name="T28" fmla="*/ 14180985 w 93"/>
              <a:gd name="T29" fmla="*/ 6930233 h 116"/>
              <a:gd name="T30" fmla="*/ 8015476 w 93"/>
              <a:gd name="T31" fmla="*/ 0 h 116"/>
              <a:gd name="T32" fmla="*/ 0 w 93"/>
              <a:gd name="T33" fmla="*/ 2520156 h 116"/>
              <a:gd name="T34" fmla="*/ 0 w 93"/>
              <a:gd name="T35" fmla="*/ 2520156 h 11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93"/>
              <a:gd name="T55" fmla="*/ 0 h 116"/>
              <a:gd name="T56" fmla="*/ 93 w 93"/>
              <a:gd name="T57" fmla="*/ 116 h 11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93" h="116">
                <a:moveTo>
                  <a:pt x="0" y="4"/>
                </a:moveTo>
                <a:lnTo>
                  <a:pt x="13" y="19"/>
                </a:lnTo>
                <a:lnTo>
                  <a:pt x="26" y="32"/>
                </a:lnTo>
                <a:lnTo>
                  <a:pt x="42" y="45"/>
                </a:lnTo>
                <a:lnTo>
                  <a:pt x="55" y="61"/>
                </a:lnTo>
                <a:lnTo>
                  <a:pt x="66" y="74"/>
                </a:lnTo>
                <a:lnTo>
                  <a:pt x="76" y="89"/>
                </a:lnTo>
                <a:lnTo>
                  <a:pt x="85" y="104"/>
                </a:lnTo>
                <a:lnTo>
                  <a:pt x="93" y="116"/>
                </a:lnTo>
                <a:lnTo>
                  <a:pt x="87" y="95"/>
                </a:lnTo>
                <a:lnTo>
                  <a:pt x="78" y="72"/>
                </a:lnTo>
                <a:lnTo>
                  <a:pt x="63" y="49"/>
                </a:lnTo>
                <a:lnTo>
                  <a:pt x="49" y="38"/>
                </a:lnTo>
                <a:lnTo>
                  <a:pt x="34" y="23"/>
                </a:lnTo>
                <a:lnTo>
                  <a:pt x="23" y="11"/>
                </a:lnTo>
                <a:lnTo>
                  <a:pt x="13" y="0"/>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4" name="Freeform 50">
            <a:extLst>
              <a:ext uri="{FF2B5EF4-FFF2-40B4-BE49-F238E27FC236}">
                <a16:creationId xmlns:a16="http://schemas.microsoft.com/office/drawing/2014/main" id="{FDC70A28-7B5B-4496-BA56-B5AE10EC4DB1}"/>
              </a:ext>
            </a:extLst>
          </p:cNvPr>
          <p:cNvSpPr>
            <a:spLocks/>
          </p:cNvSpPr>
          <p:nvPr/>
        </p:nvSpPr>
        <p:spPr bwMode="auto">
          <a:xfrm>
            <a:off x="6935788" y="5437188"/>
            <a:ext cx="242887" cy="301625"/>
          </a:xfrm>
          <a:custGeom>
            <a:avLst/>
            <a:gdLst>
              <a:gd name="T0" fmla="*/ 11970517 w 306"/>
              <a:gd name="T1" fmla="*/ 2520156 h 380"/>
              <a:gd name="T2" fmla="*/ 25201507 w 306"/>
              <a:gd name="T3" fmla="*/ 15751176 h 380"/>
              <a:gd name="T4" fmla="*/ 39061941 w 306"/>
              <a:gd name="T5" fmla="*/ 27721722 h 380"/>
              <a:gd name="T6" fmla="*/ 50403014 w 306"/>
              <a:gd name="T7" fmla="*/ 39692262 h 380"/>
              <a:gd name="T8" fmla="*/ 62373540 w 306"/>
              <a:gd name="T9" fmla="*/ 49143440 h 380"/>
              <a:gd name="T10" fmla="*/ 74344055 w 306"/>
              <a:gd name="T11" fmla="*/ 61113993 h 380"/>
              <a:gd name="T12" fmla="*/ 85054891 w 306"/>
              <a:gd name="T13" fmla="*/ 73084533 h 380"/>
              <a:gd name="T14" fmla="*/ 94505255 w 306"/>
              <a:gd name="T15" fmla="*/ 83795392 h 380"/>
              <a:gd name="T16" fmla="*/ 103955619 w 306"/>
              <a:gd name="T17" fmla="*/ 95765932 h 380"/>
              <a:gd name="T18" fmla="*/ 114666480 w 306"/>
              <a:gd name="T19" fmla="*/ 110256652 h 380"/>
              <a:gd name="T20" fmla="*/ 126636995 w 306"/>
              <a:gd name="T21" fmla="*/ 124747347 h 380"/>
              <a:gd name="T22" fmla="*/ 136088153 w 306"/>
              <a:gd name="T23" fmla="*/ 139238836 h 380"/>
              <a:gd name="T24" fmla="*/ 148058667 w 306"/>
              <a:gd name="T25" fmla="*/ 155619450 h 380"/>
              <a:gd name="T26" fmla="*/ 156878795 w 306"/>
              <a:gd name="T27" fmla="*/ 170110939 h 380"/>
              <a:gd name="T28" fmla="*/ 165069481 w 306"/>
              <a:gd name="T29" fmla="*/ 184601634 h 380"/>
              <a:gd name="T30" fmla="*/ 174519846 w 306"/>
              <a:gd name="T31" fmla="*/ 199092329 h 380"/>
              <a:gd name="T32" fmla="*/ 182080296 w 306"/>
              <a:gd name="T33" fmla="*/ 211693156 h 380"/>
              <a:gd name="T34" fmla="*/ 186491154 w 306"/>
              <a:gd name="T35" fmla="*/ 223034253 h 380"/>
              <a:gd name="T36" fmla="*/ 192791132 w 306"/>
              <a:gd name="T37" fmla="*/ 239414866 h 380"/>
              <a:gd name="T38" fmla="*/ 173260168 w 306"/>
              <a:gd name="T39" fmla="*/ 239414866 h 380"/>
              <a:gd name="T40" fmla="*/ 163809803 w 306"/>
              <a:gd name="T41" fmla="*/ 217993942 h 380"/>
              <a:gd name="T42" fmla="*/ 155619117 w 306"/>
              <a:gd name="T43" fmla="*/ 199092329 h 380"/>
              <a:gd name="T44" fmla="*/ 146168753 w 306"/>
              <a:gd name="T45" fmla="*/ 182081479 h 380"/>
              <a:gd name="T46" fmla="*/ 137347831 w 306"/>
              <a:gd name="T47" fmla="*/ 165070628 h 380"/>
              <a:gd name="T48" fmla="*/ 127897467 w 306"/>
              <a:gd name="T49" fmla="*/ 149948901 h 380"/>
              <a:gd name="T50" fmla="*/ 118447102 w 306"/>
              <a:gd name="T51" fmla="*/ 137978362 h 380"/>
              <a:gd name="T52" fmla="*/ 107736266 w 306"/>
              <a:gd name="T53" fmla="*/ 122227192 h 380"/>
              <a:gd name="T54" fmla="*/ 95765727 w 306"/>
              <a:gd name="T55" fmla="*/ 106476815 h 380"/>
              <a:gd name="T56" fmla="*/ 81275063 w 306"/>
              <a:gd name="T57" fmla="*/ 91355858 h 380"/>
              <a:gd name="T58" fmla="*/ 66783604 w 306"/>
              <a:gd name="T59" fmla="*/ 73084533 h 380"/>
              <a:gd name="T60" fmla="*/ 51033249 w 306"/>
              <a:gd name="T61" fmla="*/ 58593837 h 380"/>
              <a:gd name="T62" fmla="*/ 34651877 w 306"/>
              <a:gd name="T63" fmla="*/ 42842655 h 380"/>
              <a:gd name="T64" fmla="*/ 20161207 w 306"/>
              <a:gd name="T65" fmla="*/ 30872115 h 380"/>
              <a:gd name="T66" fmla="*/ 11970517 w 306"/>
              <a:gd name="T67" fmla="*/ 20161250 h 380"/>
              <a:gd name="T68" fmla="*/ 0 w 306"/>
              <a:gd name="T69" fmla="*/ 11970543 h 380"/>
              <a:gd name="T70" fmla="*/ 0 w 306"/>
              <a:gd name="T71" fmla="*/ 5040312 h 380"/>
              <a:gd name="T72" fmla="*/ 4410066 w 306"/>
              <a:gd name="T73" fmla="*/ 0 h 380"/>
              <a:gd name="T74" fmla="*/ 11970517 w 306"/>
              <a:gd name="T75" fmla="*/ 2520156 h 380"/>
              <a:gd name="T76" fmla="*/ 11970517 w 306"/>
              <a:gd name="T77" fmla="*/ 2520156 h 38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306"/>
              <a:gd name="T118" fmla="*/ 0 h 380"/>
              <a:gd name="T119" fmla="*/ 306 w 306"/>
              <a:gd name="T120" fmla="*/ 380 h 380"/>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306" h="380">
                <a:moveTo>
                  <a:pt x="19" y="4"/>
                </a:moveTo>
                <a:lnTo>
                  <a:pt x="40" y="25"/>
                </a:lnTo>
                <a:lnTo>
                  <a:pt x="62" y="44"/>
                </a:lnTo>
                <a:lnTo>
                  <a:pt x="80" y="63"/>
                </a:lnTo>
                <a:lnTo>
                  <a:pt x="99" y="78"/>
                </a:lnTo>
                <a:lnTo>
                  <a:pt x="118" y="97"/>
                </a:lnTo>
                <a:lnTo>
                  <a:pt x="135" y="116"/>
                </a:lnTo>
                <a:lnTo>
                  <a:pt x="150" y="133"/>
                </a:lnTo>
                <a:lnTo>
                  <a:pt x="165" y="152"/>
                </a:lnTo>
                <a:lnTo>
                  <a:pt x="182" y="175"/>
                </a:lnTo>
                <a:lnTo>
                  <a:pt x="201" y="198"/>
                </a:lnTo>
                <a:lnTo>
                  <a:pt x="216" y="221"/>
                </a:lnTo>
                <a:lnTo>
                  <a:pt x="235" y="247"/>
                </a:lnTo>
                <a:lnTo>
                  <a:pt x="249" y="270"/>
                </a:lnTo>
                <a:lnTo>
                  <a:pt x="262" y="293"/>
                </a:lnTo>
                <a:lnTo>
                  <a:pt x="277" y="316"/>
                </a:lnTo>
                <a:lnTo>
                  <a:pt x="289" y="336"/>
                </a:lnTo>
                <a:lnTo>
                  <a:pt x="296" y="354"/>
                </a:lnTo>
                <a:lnTo>
                  <a:pt x="306" y="380"/>
                </a:lnTo>
                <a:lnTo>
                  <a:pt x="275" y="380"/>
                </a:lnTo>
                <a:lnTo>
                  <a:pt x="260" y="346"/>
                </a:lnTo>
                <a:lnTo>
                  <a:pt x="247" y="316"/>
                </a:lnTo>
                <a:lnTo>
                  <a:pt x="232" y="289"/>
                </a:lnTo>
                <a:lnTo>
                  <a:pt x="218" y="262"/>
                </a:lnTo>
                <a:lnTo>
                  <a:pt x="203" y="238"/>
                </a:lnTo>
                <a:lnTo>
                  <a:pt x="188" y="219"/>
                </a:lnTo>
                <a:lnTo>
                  <a:pt x="171" y="194"/>
                </a:lnTo>
                <a:lnTo>
                  <a:pt x="152" y="169"/>
                </a:lnTo>
                <a:lnTo>
                  <a:pt x="129" y="145"/>
                </a:lnTo>
                <a:lnTo>
                  <a:pt x="106" y="116"/>
                </a:lnTo>
                <a:lnTo>
                  <a:pt x="81" y="93"/>
                </a:lnTo>
                <a:lnTo>
                  <a:pt x="55" y="68"/>
                </a:lnTo>
                <a:lnTo>
                  <a:pt x="32" y="49"/>
                </a:lnTo>
                <a:lnTo>
                  <a:pt x="19" y="32"/>
                </a:lnTo>
                <a:lnTo>
                  <a:pt x="0" y="19"/>
                </a:lnTo>
                <a:lnTo>
                  <a:pt x="0" y="8"/>
                </a:lnTo>
                <a:lnTo>
                  <a:pt x="7" y="0"/>
                </a:lnTo>
                <a:lnTo>
                  <a:pt x="19"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5" name="Freeform 51">
            <a:extLst>
              <a:ext uri="{FF2B5EF4-FFF2-40B4-BE49-F238E27FC236}">
                <a16:creationId xmlns:a16="http://schemas.microsoft.com/office/drawing/2014/main" id="{A93DF04A-17CB-4078-A15A-F4FC9E743BAC}"/>
              </a:ext>
            </a:extLst>
          </p:cNvPr>
          <p:cNvSpPr>
            <a:spLocks/>
          </p:cNvSpPr>
          <p:nvPr/>
        </p:nvSpPr>
        <p:spPr bwMode="auto">
          <a:xfrm>
            <a:off x="6854825" y="5462588"/>
            <a:ext cx="123825" cy="173037"/>
          </a:xfrm>
          <a:custGeom>
            <a:avLst/>
            <a:gdLst>
              <a:gd name="T0" fmla="*/ 1228062 w 158"/>
              <a:gd name="T1" fmla="*/ 0 h 217"/>
              <a:gd name="T2" fmla="*/ 19653691 w 158"/>
              <a:gd name="T3" fmla="*/ 10173300 h 217"/>
              <a:gd name="T4" fmla="*/ 37465681 w 158"/>
              <a:gd name="T5" fmla="*/ 22891120 h 217"/>
              <a:gd name="T6" fmla="*/ 52819987 w 158"/>
              <a:gd name="T7" fmla="*/ 31792562 h 217"/>
              <a:gd name="T8" fmla="*/ 64490097 w 158"/>
              <a:gd name="T9" fmla="*/ 37515540 h 217"/>
              <a:gd name="T10" fmla="*/ 74931362 w 158"/>
              <a:gd name="T11" fmla="*/ 42602188 h 217"/>
              <a:gd name="T12" fmla="*/ 82915720 w 158"/>
              <a:gd name="T13" fmla="*/ 48325166 h 217"/>
              <a:gd name="T14" fmla="*/ 82915720 w 158"/>
              <a:gd name="T15" fmla="*/ 55955550 h 217"/>
              <a:gd name="T16" fmla="*/ 79230752 w 158"/>
              <a:gd name="T17" fmla="*/ 62949592 h 217"/>
              <a:gd name="T18" fmla="*/ 77388268 w 158"/>
              <a:gd name="T19" fmla="*/ 68036240 h 217"/>
              <a:gd name="T20" fmla="*/ 82915720 w 158"/>
              <a:gd name="T21" fmla="*/ 68036240 h 217"/>
              <a:gd name="T22" fmla="*/ 89672017 w 158"/>
              <a:gd name="T23" fmla="*/ 71851825 h 217"/>
              <a:gd name="T24" fmla="*/ 97041953 w 158"/>
              <a:gd name="T25" fmla="*/ 76302941 h 217"/>
              <a:gd name="T26" fmla="*/ 97041953 w 158"/>
              <a:gd name="T27" fmla="*/ 82661451 h 217"/>
              <a:gd name="T28" fmla="*/ 94585046 w 158"/>
              <a:gd name="T29" fmla="*/ 94742142 h 217"/>
              <a:gd name="T30" fmla="*/ 92128140 w 158"/>
              <a:gd name="T31" fmla="*/ 108731048 h 217"/>
              <a:gd name="T32" fmla="*/ 92128140 w 158"/>
              <a:gd name="T33" fmla="*/ 118905142 h 217"/>
              <a:gd name="T34" fmla="*/ 87828750 w 158"/>
              <a:gd name="T35" fmla="*/ 128442907 h 217"/>
              <a:gd name="T36" fmla="*/ 84143782 w 158"/>
              <a:gd name="T37" fmla="*/ 137980672 h 217"/>
              <a:gd name="T38" fmla="*/ 79230752 w 158"/>
              <a:gd name="T39" fmla="*/ 130986630 h 217"/>
              <a:gd name="T40" fmla="*/ 78001907 w 158"/>
              <a:gd name="T41" fmla="*/ 120177003 h 217"/>
              <a:gd name="T42" fmla="*/ 77388268 w 158"/>
              <a:gd name="T43" fmla="*/ 106823654 h 217"/>
              <a:gd name="T44" fmla="*/ 76159423 w 158"/>
              <a:gd name="T45" fmla="*/ 92199216 h 217"/>
              <a:gd name="T46" fmla="*/ 76159423 w 158"/>
              <a:gd name="T47" fmla="*/ 83933313 h 217"/>
              <a:gd name="T48" fmla="*/ 72474456 w 158"/>
              <a:gd name="T49" fmla="*/ 78845867 h 217"/>
              <a:gd name="T50" fmla="*/ 65718159 w 158"/>
              <a:gd name="T51" fmla="*/ 80117728 h 217"/>
              <a:gd name="T52" fmla="*/ 59576284 w 158"/>
              <a:gd name="T53" fmla="*/ 75031080 h 217"/>
              <a:gd name="T54" fmla="*/ 55891316 w 158"/>
              <a:gd name="T55" fmla="*/ 70579963 h 217"/>
              <a:gd name="T56" fmla="*/ 55891316 w 158"/>
              <a:gd name="T57" fmla="*/ 64221453 h 217"/>
              <a:gd name="T58" fmla="*/ 60805129 w 158"/>
              <a:gd name="T59" fmla="*/ 57227411 h 217"/>
              <a:gd name="T60" fmla="*/ 62033191 w 158"/>
              <a:gd name="T61" fmla="*/ 49597028 h 217"/>
              <a:gd name="T62" fmla="*/ 55891316 w 158"/>
              <a:gd name="T63" fmla="*/ 46417773 h 217"/>
              <a:gd name="T64" fmla="*/ 38693742 w 158"/>
              <a:gd name="T65" fmla="*/ 36243678 h 217"/>
              <a:gd name="T66" fmla="*/ 17811207 w 158"/>
              <a:gd name="T67" fmla="*/ 24162184 h 217"/>
              <a:gd name="T68" fmla="*/ 0 w 158"/>
              <a:gd name="T69" fmla="*/ 12081491 h 217"/>
              <a:gd name="T70" fmla="*/ 1228062 w 158"/>
              <a:gd name="T71" fmla="*/ 0 h 217"/>
              <a:gd name="T72" fmla="*/ 1228062 w 158"/>
              <a:gd name="T73" fmla="*/ 0 h 2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58"/>
              <a:gd name="T112" fmla="*/ 0 h 217"/>
              <a:gd name="T113" fmla="*/ 158 w 158"/>
              <a:gd name="T114" fmla="*/ 217 h 2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58" h="217">
                <a:moveTo>
                  <a:pt x="2" y="0"/>
                </a:moveTo>
                <a:lnTo>
                  <a:pt x="32" y="16"/>
                </a:lnTo>
                <a:lnTo>
                  <a:pt x="61" y="36"/>
                </a:lnTo>
                <a:lnTo>
                  <a:pt x="86" y="50"/>
                </a:lnTo>
                <a:lnTo>
                  <a:pt x="105" y="59"/>
                </a:lnTo>
                <a:lnTo>
                  <a:pt x="122" y="67"/>
                </a:lnTo>
                <a:lnTo>
                  <a:pt x="135" y="76"/>
                </a:lnTo>
                <a:lnTo>
                  <a:pt x="135" y="88"/>
                </a:lnTo>
                <a:lnTo>
                  <a:pt x="129" y="99"/>
                </a:lnTo>
                <a:lnTo>
                  <a:pt x="126" y="107"/>
                </a:lnTo>
                <a:lnTo>
                  <a:pt x="135" y="107"/>
                </a:lnTo>
                <a:lnTo>
                  <a:pt x="146" y="113"/>
                </a:lnTo>
                <a:lnTo>
                  <a:pt x="158" y="120"/>
                </a:lnTo>
                <a:lnTo>
                  <a:pt x="158" y="130"/>
                </a:lnTo>
                <a:lnTo>
                  <a:pt x="154" y="149"/>
                </a:lnTo>
                <a:lnTo>
                  <a:pt x="150" y="171"/>
                </a:lnTo>
                <a:lnTo>
                  <a:pt x="150" y="187"/>
                </a:lnTo>
                <a:lnTo>
                  <a:pt x="143" y="202"/>
                </a:lnTo>
                <a:lnTo>
                  <a:pt x="137" y="217"/>
                </a:lnTo>
                <a:lnTo>
                  <a:pt x="129" y="206"/>
                </a:lnTo>
                <a:lnTo>
                  <a:pt x="127" y="189"/>
                </a:lnTo>
                <a:lnTo>
                  <a:pt x="126" y="168"/>
                </a:lnTo>
                <a:lnTo>
                  <a:pt x="124" y="145"/>
                </a:lnTo>
                <a:lnTo>
                  <a:pt x="124" y="132"/>
                </a:lnTo>
                <a:lnTo>
                  <a:pt x="118" y="124"/>
                </a:lnTo>
                <a:lnTo>
                  <a:pt x="107" y="126"/>
                </a:lnTo>
                <a:lnTo>
                  <a:pt x="97" y="118"/>
                </a:lnTo>
                <a:lnTo>
                  <a:pt x="91" y="111"/>
                </a:lnTo>
                <a:lnTo>
                  <a:pt x="91" y="101"/>
                </a:lnTo>
                <a:lnTo>
                  <a:pt x="99" y="90"/>
                </a:lnTo>
                <a:lnTo>
                  <a:pt x="101" y="78"/>
                </a:lnTo>
                <a:lnTo>
                  <a:pt x="91" y="73"/>
                </a:lnTo>
                <a:lnTo>
                  <a:pt x="63" y="57"/>
                </a:lnTo>
                <a:lnTo>
                  <a:pt x="29" y="38"/>
                </a:lnTo>
                <a:lnTo>
                  <a:pt x="0" y="19"/>
                </a:lnTo>
                <a:lnTo>
                  <a:pt x="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6" name="Freeform 52">
            <a:extLst>
              <a:ext uri="{FF2B5EF4-FFF2-40B4-BE49-F238E27FC236}">
                <a16:creationId xmlns:a16="http://schemas.microsoft.com/office/drawing/2014/main" id="{0BE48C27-ECE6-46C9-A62F-944D5AD56C6C}"/>
              </a:ext>
            </a:extLst>
          </p:cNvPr>
          <p:cNvSpPr>
            <a:spLocks/>
          </p:cNvSpPr>
          <p:nvPr/>
        </p:nvSpPr>
        <p:spPr bwMode="auto">
          <a:xfrm>
            <a:off x="6823075" y="5499100"/>
            <a:ext cx="80963" cy="115888"/>
          </a:xfrm>
          <a:custGeom>
            <a:avLst/>
            <a:gdLst>
              <a:gd name="T0" fmla="*/ 10503967 w 103"/>
              <a:gd name="T1" fmla="*/ 0 h 146"/>
              <a:gd name="T2" fmla="*/ 23479269 w 103"/>
              <a:gd name="T3" fmla="*/ 9450427 h 146"/>
              <a:gd name="T4" fmla="*/ 31511117 w 103"/>
              <a:gd name="T5" fmla="*/ 20161335 h 146"/>
              <a:gd name="T6" fmla="*/ 40161579 w 103"/>
              <a:gd name="T7" fmla="*/ 32131931 h 146"/>
              <a:gd name="T8" fmla="*/ 46958538 w 103"/>
              <a:gd name="T9" fmla="*/ 42842836 h 146"/>
              <a:gd name="T10" fmla="*/ 50665542 w 103"/>
              <a:gd name="T11" fmla="*/ 52923512 h 146"/>
              <a:gd name="T12" fmla="*/ 54990392 w 103"/>
              <a:gd name="T13" fmla="*/ 61114250 h 146"/>
              <a:gd name="T14" fmla="*/ 58698182 w 103"/>
              <a:gd name="T15" fmla="*/ 75605007 h 146"/>
              <a:gd name="T16" fmla="*/ 63640854 w 103"/>
              <a:gd name="T17" fmla="*/ 91986483 h 146"/>
              <a:gd name="T18" fmla="*/ 56226060 w 103"/>
              <a:gd name="T19" fmla="*/ 86315911 h 146"/>
              <a:gd name="T20" fmla="*/ 49429874 w 103"/>
              <a:gd name="T21" fmla="*/ 69304989 h 146"/>
              <a:gd name="T22" fmla="*/ 41397247 w 103"/>
              <a:gd name="T23" fmla="*/ 56073918 h 146"/>
              <a:gd name="T24" fmla="*/ 35218907 w 103"/>
              <a:gd name="T25" fmla="*/ 44103315 h 146"/>
              <a:gd name="T26" fmla="*/ 27186279 w 103"/>
              <a:gd name="T27" fmla="*/ 33392411 h 146"/>
              <a:gd name="T28" fmla="*/ 19772265 w 103"/>
              <a:gd name="T29" fmla="*/ 22681501 h 146"/>
              <a:gd name="T30" fmla="*/ 12975306 w 103"/>
              <a:gd name="T31" fmla="*/ 15751243 h 146"/>
              <a:gd name="T32" fmla="*/ 0 w 103"/>
              <a:gd name="T33" fmla="*/ 3780648 h 146"/>
              <a:gd name="T34" fmla="*/ 10503967 w 103"/>
              <a:gd name="T35" fmla="*/ 0 h 146"/>
              <a:gd name="T36" fmla="*/ 10503967 w 103"/>
              <a:gd name="T37" fmla="*/ 0 h 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3"/>
              <a:gd name="T58" fmla="*/ 0 h 146"/>
              <a:gd name="T59" fmla="*/ 103 w 103"/>
              <a:gd name="T60" fmla="*/ 146 h 1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3" h="146">
                <a:moveTo>
                  <a:pt x="17" y="0"/>
                </a:moveTo>
                <a:lnTo>
                  <a:pt x="38" y="15"/>
                </a:lnTo>
                <a:lnTo>
                  <a:pt x="51" y="32"/>
                </a:lnTo>
                <a:lnTo>
                  <a:pt x="65" y="51"/>
                </a:lnTo>
                <a:lnTo>
                  <a:pt x="76" y="68"/>
                </a:lnTo>
                <a:lnTo>
                  <a:pt x="82" y="84"/>
                </a:lnTo>
                <a:lnTo>
                  <a:pt x="89" y="97"/>
                </a:lnTo>
                <a:lnTo>
                  <a:pt x="95" y="120"/>
                </a:lnTo>
                <a:lnTo>
                  <a:pt x="103" y="146"/>
                </a:lnTo>
                <a:lnTo>
                  <a:pt x="91" y="137"/>
                </a:lnTo>
                <a:lnTo>
                  <a:pt x="80" y="110"/>
                </a:lnTo>
                <a:lnTo>
                  <a:pt x="67" y="89"/>
                </a:lnTo>
                <a:lnTo>
                  <a:pt x="57" y="70"/>
                </a:lnTo>
                <a:lnTo>
                  <a:pt x="44" y="53"/>
                </a:lnTo>
                <a:lnTo>
                  <a:pt x="32" y="36"/>
                </a:lnTo>
                <a:lnTo>
                  <a:pt x="21" y="25"/>
                </a:lnTo>
                <a:lnTo>
                  <a:pt x="0" y="6"/>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7" name="Freeform 53">
            <a:extLst>
              <a:ext uri="{FF2B5EF4-FFF2-40B4-BE49-F238E27FC236}">
                <a16:creationId xmlns:a16="http://schemas.microsoft.com/office/drawing/2014/main" id="{EE72778E-EBB2-4922-BBA7-615C6FF53D67}"/>
              </a:ext>
            </a:extLst>
          </p:cNvPr>
          <p:cNvSpPr>
            <a:spLocks/>
          </p:cNvSpPr>
          <p:nvPr/>
        </p:nvSpPr>
        <p:spPr bwMode="auto">
          <a:xfrm>
            <a:off x="6757988" y="5489575"/>
            <a:ext cx="88900" cy="125413"/>
          </a:xfrm>
          <a:custGeom>
            <a:avLst/>
            <a:gdLst>
              <a:gd name="T0" fmla="*/ 14235803 w 113"/>
              <a:gd name="T1" fmla="*/ 0 h 157"/>
              <a:gd name="T2" fmla="*/ 11140822 w 113"/>
              <a:gd name="T3" fmla="*/ 19142656 h 157"/>
              <a:gd name="T4" fmla="*/ 6189171 w 113"/>
              <a:gd name="T5" fmla="*/ 35094870 h 157"/>
              <a:gd name="T6" fmla="*/ 2475826 w 113"/>
              <a:gd name="T7" fmla="*/ 49771380 h 157"/>
              <a:gd name="T8" fmla="*/ 0 w 113"/>
              <a:gd name="T9" fmla="*/ 63809655 h 157"/>
              <a:gd name="T10" fmla="*/ 0 w 113"/>
              <a:gd name="T11" fmla="*/ 71467035 h 157"/>
              <a:gd name="T12" fmla="*/ 4951652 w 113"/>
              <a:gd name="T13" fmla="*/ 77209670 h 157"/>
              <a:gd name="T14" fmla="*/ 9903303 w 113"/>
              <a:gd name="T15" fmla="*/ 78485367 h 157"/>
              <a:gd name="T16" fmla="*/ 14235803 w 113"/>
              <a:gd name="T17" fmla="*/ 77209670 h 157"/>
              <a:gd name="T18" fmla="*/ 19186666 w 113"/>
              <a:gd name="T19" fmla="*/ 77209670 h 157"/>
              <a:gd name="T20" fmla="*/ 23519950 w 113"/>
              <a:gd name="T21" fmla="*/ 74019228 h 157"/>
              <a:gd name="T22" fmla="*/ 22900797 w 113"/>
              <a:gd name="T23" fmla="*/ 83590553 h 157"/>
              <a:gd name="T24" fmla="*/ 23519950 w 113"/>
              <a:gd name="T25" fmla="*/ 91885381 h 157"/>
              <a:gd name="T26" fmla="*/ 27233301 w 113"/>
              <a:gd name="T27" fmla="*/ 96990567 h 157"/>
              <a:gd name="T28" fmla="*/ 30946645 w 113"/>
              <a:gd name="T29" fmla="*/ 98904513 h 157"/>
              <a:gd name="T30" fmla="*/ 36517448 w 113"/>
              <a:gd name="T31" fmla="*/ 100181009 h 157"/>
              <a:gd name="T32" fmla="*/ 41469098 w 113"/>
              <a:gd name="T33" fmla="*/ 96990567 h 157"/>
              <a:gd name="T34" fmla="*/ 48277420 w 113"/>
              <a:gd name="T35" fmla="*/ 94438374 h 157"/>
              <a:gd name="T36" fmla="*/ 55704120 w 113"/>
              <a:gd name="T37" fmla="*/ 93161878 h 157"/>
              <a:gd name="T38" fmla="*/ 60036617 w 113"/>
              <a:gd name="T39" fmla="*/ 93161878 h 157"/>
              <a:gd name="T40" fmla="*/ 67464092 w 113"/>
              <a:gd name="T41" fmla="*/ 96990567 h 157"/>
              <a:gd name="T42" fmla="*/ 69939917 w 113"/>
              <a:gd name="T43" fmla="*/ 90609684 h 157"/>
              <a:gd name="T44" fmla="*/ 62512442 w 113"/>
              <a:gd name="T45" fmla="*/ 84867049 h 157"/>
              <a:gd name="T46" fmla="*/ 53228295 w 113"/>
              <a:gd name="T47" fmla="*/ 82314057 h 157"/>
              <a:gd name="T48" fmla="*/ 46419961 w 113"/>
              <a:gd name="T49" fmla="*/ 83590553 h 157"/>
              <a:gd name="T50" fmla="*/ 40230792 w 113"/>
              <a:gd name="T51" fmla="*/ 84867049 h 157"/>
              <a:gd name="T52" fmla="*/ 41469098 w 113"/>
              <a:gd name="T53" fmla="*/ 74657476 h 157"/>
              <a:gd name="T54" fmla="*/ 40230792 w 113"/>
              <a:gd name="T55" fmla="*/ 65086151 h 157"/>
              <a:gd name="T56" fmla="*/ 37754967 w 113"/>
              <a:gd name="T57" fmla="*/ 60619214 h 157"/>
              <a:gd name="T58" fmla="*/ 33422470 w 113"/>
              <a:gd name="T59" fmla="*/ 55514028 h 157"/>
              <a:gd name="T60" fmla="*/ 25994995 w 113"/>
              <a:gd name="T61" fmla="*/ 59342718 h 157"/>
              <a:gd name="T62" fmla="*/ 19186666 w 113"/>
              <a:gd name="T63" fmla="*/ 62533159 h 157"/>
              <a:gd name="T64" fmla="*/ 14235803 w 113"/>
              <a:gd name="T65" fmla="*/ 61894911 h 157"/>
              <a:gd name="T66" fmla="*/ 17949147 w 113"/>
              <a:gd name="T67" fmla="*/ 52961834 h 157"/>
              <a:gd name="T68" fmla="*/ 21662491 w 113"/>
              <a:gd name="T69" fmla="*/ 36371366 h 157"/>
              <a:gd name="T70" fmla="*/ 24757469 w 113"/>
              <a:gd name="T71" fmla="*/ 21695648 h 157"/>
              <a:gd name="T72" fmla="*/ 30946645 w 113"/>
              <a:gd name="T73" fmla="*/ 7019134 h 157"/>
              <a:gd name="T74" fmla="*/ 14235803 w 113"/>
              <a:gd name="T75" fmla="*/ 0 h 157"/>
              <a:gd name="T76" fmla="*/ 14235803 w 113"/>
              <a:gd name="T77" fmla="*/ 0 h 15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113"/>
              <a:gd name="T118" fmla="*/ 0 h 157"/>
              <a:gd name="T119" fmla="*/ 113 w 113"/>
              <a:gd name="T120" fmla="*/ 157 h 157"/>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113" h="157">
                <a:moveTo>
                  <a:pt x="23" y="0"/>
                </a:moveTo>
                <a:lnTo>
                  <a:pt x="18" y="30"/>
                </a:lnTo>
                <a:lnTo>
                  <a:pt x="10" y="55"/>
                </a:lnTo>
                <a:lnTo>
                  <a:pt x="4" y="78"/>
                </a:lnTo>
                <a:lnTo>
                  <a:pt x="0" y="100"/>
                </a:lnTo>
                <a:lnTo>
                  <a:pt x="0" y="112"/>
                </a:lnTo>
                <a:lnTo>
                  <a:pt x="8" y="121"/>
                </a:lnTo>
                <a:lnTo>
                  <a:pt x="16" y="123"/>
                </a:lnTo>
                <a:lnTo>
                  <a:pt x="23" y="121"/>
                </a:lnTo>
                <a:lnTo>
                  <a:pt x="31" y="121"/>
                </a:lnTo>
                <a:lnTo>
                  <a:pt x="38" y="116"/>
                </a:lnTo>
                <a:lnTo>
                  <a:pt x="37" y="131"/>
                </a:lnTo>
                <a:lnTo>
                  <a:pt x="38" y="144"/>
                </a:lnTo>
                <a:lnTo>
                  <a:pt x="44" y="152"/>
                </a:lnTo>
                <a:lnTo>
                  <a:pt x="50" y="155"/>
                </a:lnTo>
                <a:lnTo>
                  <a:pt x="59" y="157"/>
                </a:lnTo>
                <a:lnTo>
                  <a:pt x="67" y="152"/>
                </a:lnTo>
                <a:lnTo>
                  <a:pt x="78" y="148"/>
                </a:lnTo>
                <a:lnTo>
                  <a:pt x="90" y="146"/>
                </a:lnTo>
                <a:lnTo>
                  <a:pt x="97" y="146"/>
                </a:lnTo>
                <a:lnTo>
                  <a:pt x="109" y="152"/>
                </a:lnTo>
                <a:lnTo>
                  <a:pt x="113" y="142"/>
                </a:lnTo>
                <a:lnTo>
                  <a:pt x="101" y="133"/>
                </a:lnTo>
                <a:lnTo>
                  <a:pt x="86" y="129"/>
                </a:lnTo>
                <a:lnTo>
                  <a:pt x="75" y="131"/>
                </a:lnTo>
                <a:lnTo>
                  <a:pt x="65" y="133"/>
                </a:lnTo>
                <a:lnTo>
                  <a:pt x="67" y="117"/>
                </a:lnTo>
                <a:lnTo>
                  <a:pt x="65" y="102"/>
                </a:lnTo>
                <a:lnTo>
                  <a:pt x="61" y="95"/>
                </a:lnTo>
                <a:lnTo>
                  <a:pt x="54" y="87"/>
                </a:lnTo>
                <a:lnTo>
                  <a:pt x="42" y="93"/>
                </a:lnTo>
                <a:lnTo>
                  <a:pt x="31" y="98"/>
                </a:lnTo>
                <a:lnTo>
                  <a:pt x="23" y="97"/>
                </a:lnTo>
                <a:lnTo>
                  <a:pt x="29" y="83"/>
                </a:lnTo>
                <a:lnTo>
                  <a:pt x="35" y="57"/>
                </a:lnTo>
                <a:lnTo>
                  <a:pt x="40" y="34"/>
                </a:lnTo>
                <a:lnTo>
                  <a:pt x="50" y="11"/>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8" name="Freeform 54">
            <a:extLst>
              <a:ext uri="{FF2B5EF4-FFF2-40B4-BE49-F238E27FC236}">
                <a16:creationId xmlns:a16="http://schemas.microsoft.com/office/drawing/2014/main" id="{A5F6EAE1-7DB7-4B35-B769-4ECE2531556A}"/>
              </a:ext>
            </a:extLst>
          </p:cNvPr>
          <p:cNvSpPr>
            <a:spLocks/>
          </p:cNvSpPr>
          <p:nvPr/>
        </p:nvSpPr>
        <p:spPr bwMode="auto">
          <a:xfrm>
            <a:off x="6526213" y="5511800"/>
            <a:ext cx="889000" cy="244475"/>
          </a:xfrm>
          <a:custGeom>
            <a:avLst/>
            <a:gdLst>
              <a:gd name="T0" fmla="*/ 558581138 w 1119"/>
              <a:gd name="T1" fmla="*/ 14490700 h 308"/>
              <a:gd name="T2" fmla="*/ 552900756 w 1119"/>
              <a:gd name="T3" fmla="*/ 38432578 h 308"/>
              <a:gd name="T4" fmla="*/ 544064783 w 1119"/>
              <a:gd name="T5" fmla="*/ 56703121 h 308"/>
              <a:gd name="T6" fmla="*/ 546589574 w 1119"/>
              <a:gd name="T7" fmla="*/ 74344208 h 308"/>
              <a:gd name="T8" fmla="*/ 555425547 w 1119"/>
              <a:gd name="T9" fmla="*/ 100806235 h 308"/>
              <a:gd name="T10" fmla="*/ 566155510 w 1119"/>
              <a:gd name="T11" fmla="*/ 123487657 h 308"/>
              <a:gd name="T12" fmla="*/ 575623078 w 1119"/>
              <a:gd name="T13" fmla="*/ 144908580 h 308"/>
              <a:gd name="T14" fmla="*/ 581303460 w 1119"/>
              <a:gd name="T15" fmla="*/ 164440378 h 308"/>
              <a:gd name="T16" fmla="*/ 574360683 w 1119"/>
              <a:gd name="T17" fmla="*/ 171370607 h 308"/>
              <a:gd name="T18" fmla="*/ 549114365 w 1119"/>
              <a:gd name="T19" fmla="*/ 176410917 h 308"/>
              <a:gd name="T20" fmla="*/ 521342462 w 1119"/>
              <a:gd name="T21" fmla="*/ 171370607 h 308"/>
              <a:gd name="T22" fmla="*/ 482210590 w 1119"/>
              <a:gd name="T23" fmla="*/ 170110926 h 308"/>
              <a:gd name="T24" fmla="*/ 429192369 w 1119"/>
              <a:gd name="T25" fmla="*/ 171370607 h 308"/>
              <a:gd name="T26" fmla="*/ 361026894 w 1119"/>
              <a:gd name="T27" fmla="*/ 172631081 h 308"/>
              <a:gd name="T28" fmla="*/ 285287146 w 1119"/>
              <a:gd name="T29" fmla="*/ 179561310 h 308"/>
              <a:gd name="T30" fmla="*/ 246786074 w 1119"/>
              <a:gd name="T31" fmla="*/ 177671392 h 308"/>
              <a:gd name="T32" fmla="*/ 217120975 w 1119"/>
              <a:gd name="T33" fmla="*/ 171370607 h 308"/>
              <a:gd name="T34" fmla="*/ 197554989 w 1119"/>
              <a:gd name="T35" fmla="*/ 172631081 h 308"/>
              <a:gd name="T36" fmla="*/ 165365100 w 1119"/>
              <a:gd name="T37" fmla="*/ 175151236 h 308"/>
              <a:gd name="T38" fmla="*/ 109191288 w 1119"/>
              <a:gd name="T39" fmla="*/ 173890762 h 308"/>
              <a:gd name="T40" fmla="*/ 52386651 w 1119"/>
              <a:gd name="T41" fmla="*/ 166330296 h 308"/>
              <a:gd name="T42" fmla="*/ 17672746 w 1119"/>
              <a:gd name="T43" fmla="*/ 158139593 h 308"/>
              <a:gd name="T44" fmla="*/ 0 w 1119"/>
              <a:gd name="T45" fmla="*/ 158139593 h 308"/>
              <a:gd name="T46" fmla="*/ 8205176 w 1119"/>
              <a:gd name="T47" fmla="*/ 168850451 h 308"/>
              <a:gd name="T48" fmla="*/ 52386651 w 1119"/>
              <a:gd name="T49" fmla="*/ 179561310 h 308"/>
              <a:gd name="T50" fmla="*/ 97199699 w 1119"/>
              <a:gd name="T51" fmla="*/ 187121775 h 308"/>
              <a:gd name="T52" fmla="*/ 134438400 w 1119"/>
              <a:gd name="T53" fmla="*/ 191531849 h 308"/>
              <a:gd name="T54" fmla="*/ 174832668 w 1119"/>
              <a:gd name="T55" fmla="*/ 190272168 h 308"/>
              <a:gd name="T56" fmla="*/ 206390962 w 1119"/>
              <a:gd name="T57" fmla="*/ 185861301 h 308"/>
              <a:gd name="T58" fmla="*/ 242998888 w 1119"/>
              <a:gd name="T59" fmla="*/ 190272168 h 308"/>
              <a:gd name="T60" fmla="*/ 292229923 w 1119"/>
              <a:gd name="T61" fmla="*/ 194052004 h 308"/>
              <a:gd name="T62" fmla="*/ 337042177 w 1119"/>
              <a:gd name="T63" fmla="*/ 190272168 h 308"/>
              <a:gd name="T64" fmla="*/ 400158766 w 1119"/>
              <a:gd name="T65" fmla="*/ 188381456 h 308"/>
              <a:gd name="T66" fmla="*/ 439922332 w 1119"/>
              <a:gd name="T67" fmla="*/ 188381456 h 308"/>
              <a:gd name="T68" fmla="*/ 477161008 w 1119"/>
              <a:gd name="T69" fmla="*/ 188381456 h 308"/>
              <a:gd name="T70" fmla="*/ 491678157 w 1119"/>
              <a:gd name="T71" fmla="*/ 194052004 h 308"/>
              <a:gd name="T72" fmla="*/ 518186871 w 1119"/>
              <a:gd name="T73" fmla="*/ 191531849 h 308"/>
              <a:gd name="T74" fmla="*/ 566155510 w 1119"/>
              <a:gd name="T75" fmla="*/ 190272168 h 308"/>
              <a:gd name="T76" fmla="*/ 612861754 w 1119"/>
              <a:gd name="T77" fmla="*/ 189641931 h 308"/>
              <a:gd name="T78" fmla="*/ 659567998 w 1119"/>
              <a:gd name="T79" fmla="*/ 185861301 h 308"/>
              <a:gd name="T80" fmla="*/ 687339107 w 1119"/>
              <a:gd name="T81" fmla="*/ 179561310 h 308"/>
              <a:gd name="T82" fmla="*/ 702487057 w 1119"/>
              <a:gd name="T83" fmla="*/ 178300835 h 308"/>
              <a:gd name="T84" fmla="*/ 701224661 w 1119"/>
              <a:gd name="T85" fmla="*/ 168850451 h 308"/>
              <a:gd name="T86" fmla="*/ 670297962 w 1119"/>
              <a:gd name="T87" fmla="*/ 164440378 h 308"/>
              <a:gd name="T88" fmla="*/ 635583281 w 1119"/>
              <a:gd name="T89" fmla="*/ 159400068 h 308"/>
              <a:gd name="T90" fmla="*/ 605287382 w 1119"/>
              <a:gd name="T91" fmla="*/ 155619438 h 308"/>
              <a:gd name="T92" fmla="*/ 594558214 w 1119"/>
              <a:gd name="T93" fmla="*/ 147428735 h 308"/>
              <a:gd name="T94" fmla="*/ 580671865 w 1119"/>
              <a:gd name="T95" fmla="*/ 118447346 h 308"/>
              <a:gd name="T96" fmla="*/ 569311101 w 1119"/>
              <a:gd name="T97" fmla="*/ 94506244 h 308"/>
              <a:gd name="T98" fmla="*/ 566155510 w 1119"/>
              <a:gd name="T99" fmla="*/ 69303897 h 308"/>
              <a:gd name="T100" fmla="*/ 569311101 w 1119"/>
              <a:gd name="T101" fmla="*/ 42212414 h 308"/>
              <a:gd name="T102" fmla="*/ 574360683 w 1119"/>
              <a:gd name="T103" fmla="*/ 14490700 h 308"/>
              <a:gd name="T104" fmla="*/ 567417905 w 1119"/>
              <a:gd name="T105" fmla="*/ 0 h 308"/>
              <a:gd name="T106" fmla="*/ 558581138 w 1119"/>
              <a:gd name="T107" fmla="*/ 5040312 h 30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119"/>
              <a:gd name="T163" fmla="*/ 0 h 308"/>
              <a:gd name="T164" fmla="*/ 1119 w 1119"/>
              <a:gd name="T165" fmla="*/ 308 h 30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119" h="308">
                <a:moveTo>
                  <a:pt x="885" y="8"/>
                </a:moveTo>
                <a:lnTo>
                  <a:pt x="885" y="23"/>
                </a:lnTo>
                <a:lnTo>
                  <a:pt x="881" y="44"/>
                </a:lnTo>
                <a:lnTo>
                  <a:pt x="876" y="61"/>
                </a:lnTo>
                <a:lnTo>
                  <a:pt x="870" y="74"/>
                </a:lnTo>
                <a:lnTo>
                  <a:pt x="862" y="90"/>
                </a:lnTo>
                <a:lnTo>
                  <a:pt x="862" y="101"/>
                </a:lnTo>
                <a:lnTo>
                  <a:pt x="866" y="118"/>
                </a:lnTo>
                <a:lnTo>
                  <a:pt x="874" y="139"/>
                </a:lnTo>
                <a:lnTo>
                  <a:pt x="880" y="160"/>
                </a:lnTo>
                <a:lnTo>
                  <a:pt x="889" y="179"/>
                </a:lnTo>
                <a:lnTo>
                  <a:pt x="897" y="196"/>
                </a:lnTo>
                <a:lnTo>
                  <a:pt x="906" y="213"/>
                </a:lnTo>
                <a:lnTo>
                  <a:pt x="912" y="230"/>
                </a:lnTo>
                <a:lnTo>
                  <a:pt x="920" y="249"/>
                </a:lnTo>
                <a:lnTo>
                  <a:pt x="921" y="261"/>
                </a:lnTo>
                <a:lnTo>
                  <a:pt x="921" y="268"/>
                </a:lnTo>
                <a:lnTo>
                  <a:pt x="910" y="272"/>
                </a:lnTo>
                <a:lnTo>
                  <a:pt x="887" y="276"/>
                </a:lnTo>
                <a:lnTo>
                  <a:pt x="870" y="280"/>
                </a:lnTo>
                <a:lnTo>
                  <a:pt x="843" y="274"/>
                </a:lnTo>
                <a:lnTo>
                  <a:pt x="826" y="272"/>
                </a:lnTo>
                <a:lnTo>
                  <a:pt x="796" y="272"/>
                </a:lnTo>
                <a:lnTo>
                  <a:pt x="764" y="270"/>
                </a:lnTo>
                <a:lnTo>
                  <a:pt x="728" y="272"/>
                </a:lnTo>
                <a:lnTo>
                  <a:pt x="680" y="272"/>
                </a:lnTo>
                <a:lnTo>
                  <a:pt x="650" y="272"/>
                </a:lnTo>
                <a:lnTo>
                  <a:pt x="572" y="274"/>
                </a:lnTo>
                <a:lnTo>
                  <a:pt x="517" y="276"/>
                </a:lnTo>
                <a:lnTo>
                  <a:pt x="452" y="285"/>
                </a:lnTo>
                <a:lnTo>
                  <a:pt x="427" y="282"/>
                </a:lnTo>
                <a:lnTo>
                  <a:pt x="391" y="282"/>
                </a:lnTo>
                <a:lnTo>
                  <a:pt x="365" y="280"/>
                </a:lnTo>
                <a:lnTo>
                  <a:pt x="344" y="272"/>
                </a:lnTo>
                <a:lnTo>
                  <a:pt x="332" y="268"/>
                </a:lnTo>
                <a:lnTo>
                  <a:pt x="313" y="274"/>
                </a:lnTo>
                <a:lnTo>
                  <a:pt x="289" y="276"/>
                </a:lnTo>
                <a:lnTo>
                  <a:pt x="262" y="278"/>
                </a:lnTo>
                <a:lnTo>
                  <a:pt x="213" y="282"/>
                </a:lnTo>
                <a:lnTo>
                  <a:pt x="173" y="276"/>
                </a:lnTo>
                <a:lnTo>
                  <a:pt x="119" y="270"/>
                </a:lnTo>
                <a:lnTo>
                  <a:pt x="83" y="264"/>
                </a:lnTo>
                <a:lnTo>
                  <a:pt x="53" y="261"/>
                </a:lnTo>
                <a:lnTo>
                  <a:pt x="28" y="251"/>
                </a:lnTo>
                <a:lnTo>
                  <a:pt x="7" y="243"/>
                </a:lnTo>
                <a:lnTo>
                  <a:pt x="0" y="251"/>
                </a:lnTo>
                <a:lnTo>
                  <a:pt x="2" y="261"/>
                </a:lnTo>
                <a:lnTo>
                  <a:pt x="13" y="268"/>
                </a:lnTo>
                <a:lnTo>
                  <a:pt x="41" y="278"/>
                </a:lnTo>
                <a:lnTo>
                  <a:pt x="83" y="285"/>
                </a:lnTo>
                <a:lnTo>
                  <a:pt x="119" y="291"/>
                </a:lnTo>
                <a:lnTo>
                  <a:pt x="154" y="297"/>
                </a:lnTo>
                <a:lnTo>
                  <a:pt x="180" y="301"/>
                </a:lnTo>
                <a:lnTo>
                  <a:pt x="213" y="304"/>
                </a:lnTo>
                <a:lnTo>
                  <a:pt x="247" y="304"/>
                </a:lnTo>
                <a:lnTo>
                  <a:pt x="277" y="302"/>
                </a:lnTo>
                <a:lnTo>
                  <a:pt x="306" y="297"/>
                </a:lnTo>
                <a:lnTo>
                  <a:pt x="327" y="295"/>
                </a:lnTo>
                <a:lnTo>
                  <a:pt x="349" y="297"/>
                </a:lnTo>
                <a:lnTo>
                  <a:pt x="385" y="302"/>
                </a:lnTo>
                <a:lnTo>
                  <a:pt x="425" y="304"/>
                </a:lnTo>
                <a:lnTo>
                  <a:pt x="463" y="308"/>
                </a:lnTo>
                <a:lnTo>
                  <a:pt x="496" y="304"/>
                </a:lnTo>
                <a:lnTo>
                  <a:pt x="534" y="302"/>
                </a:lnTo>
                <a:lnTo>
                  <a:pt x="570" y="299"/>
                </a:lnTo>
                <a:lnTo>
                  <a:pt x="634" y="299"/>
                </a:lnTo>
                <a:lnTo>
                  <a:pt x="672" y="297"/>
                </a:lnTo>
                <a:lnTo>
                  <a:pt x="697" y="299"/>
                </a:lnTo>
                <a:lnTo>
                  <a:pt x="729" y="299"/>
                </a:lnTo>
                <a:lnTo>
                  <a:pt x="756" y="299"/>
                </a:lnTo>
                <a:lnTo>
                  <a:pt x="769" y="299"/>
                </a:lnTo>
                <a:lnTo>
                  <a:pt x="779" y="308"/>
                </a:lnTo>
                <a:lnTo>
                  <a:pt x="792" y="302"/>
                </a:lnTo>
                <a:lnTo>
                  <a:pt x="821" y="304"/>
                </a:lnTo>
                <a:lnTo>
                  <a:pt x="859" y="304"/>
                </a:lnTo>
                <a:lnTo>
                  <a:pt x="897" y="302"/>
                </a:lnTo>
                <a:lnTo>
                  <a:pt x="935" y="302"/>
                </a:lnTo>
                <a:lnTo>
                  <a:pt x="971" y="301"/>
                </a:lnTo>
                <a:lnTo>
                  <a:pt x="1013" y="297"/>
                </a:lnTo>
                <a:lnTo>
                  <a:pt x="1045" y="295"/>
                </a:lnTo>
                <a:lnTo>
                  <a:pt x="1068" y="289"/>
                </a:lnTo>
                <a:lnTo>
                  <a:pt x="1089" y="285"/>
                </a:lnTo>
                <a:lnTo>
                  <a:pt x="1100" y="291"/>
                </a:lnTo>
                <a:lnTo>
                  <a:pt x="1113" y="283"/>
                </a:lnTo>
                <a:lnTo>
                  <a:pt x="1119" y="276"/>
                </a:lnTo>
                <a:lnTo>
                  <a:pt x="1111" y="268"/>
                </a:lnTo>
                <a:lnTo>
                  <a:pt x="1094" y="263"/>
                </a:lnTo>
                <a:lnTo>
                  <a:pt x="1062" y="261"/>
                </a:lnTo>
                <a:lnTo>
                  <a:pt x="1035" y="257"/>
                </a:lnTo>
                <a:lnTo>
                  <a:pt x="1007" y="253"/>
                </a:lnTo>
                <a:lnTo>
                  <a:pt x="986" y="249"/>
                </a:lnTo>
                <a:lnTo>
                  <a:pt x="959" y="247"/>
                </a:lnTo>
                <a:lnTo>
                  <a:pt x="950" y="243"/>
                </a:lnTo>
                <a:lnTo>
                  <a:pt x="942" y="234"/>
                </a:lnTo>
                <a:lnTo>
                  <a:pt x="929" y="209"/>
                </a:lnTo>
                <a:lnTo>
                  <a:pt x="920" y="188"/>
                </a:lnTo>
                <a:lnTo>
                  <a:pt x="910" y="169"/>
                </a:lnTo>
                <a:lnTo>
                  <a:pt x="902" y="150"/>
                </a:lnTo>
                <a:lnTo>
                  <a:pt x="899" y="131"/>
                </a:lnTo>
                <a:lnTo>
                  <a:pt x="897" y="110"/>
                </a:lnTo>
                <a:lnTo>
                  <a:pt x="897" y="90"/>
                </a:lnTo>
                <a:lnTo>
                  <a:pt x="902" y="67"/>
                </a:lnTo>
                <a:lnTo>
                  <a:pt x="906" y="46"/>
                </a:lnTo>
                <a:lnTo>
                  <a:pt x="910" y="23"/>
                </a:lnTo>
                <a:lnTo>
                  <a:pt x="908" y="8"/>
                </a:lnTo>
                <a:lnTo>
                  <a:pt x="899" y="0"/>
                </a:lnTo>
                <a:lnTo>
                  <a:pt x="88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99" name="Freeform 55">
            <a:extLst>
              <a:ext uri="{FF2B5EF4-FFF2-40B4-BE49-F238E27FC236}">
                <a16:creationId xmlns:a16="http://schemas.microsoft.com/office/drawing/2014/main" id="{C9DB8199-BDDA-43DF-9DFD-68A0C1522C8D}"/>
              </a:ext>
            </a:extLst>
          </p:cNvPr>
          <p:cNvSpPr>
            <a:spLocks/>
          </p:cNvSpPr>
          <p:nvPr/>
        </p:nvSpPr>
        <p:spPr bwMode="auto">
          <a:xfrm>
            <a:off x="6831013" y="5597525"/>
            <a:ext cx="128587" cy="98425"/>
          </a:xfrm>
          <a:custGeom>
            <a:avLst/>
            <a:gdLst>
              <a:gd name="T0" fmla="*/ 0 w 161"/>
              <a:gd name="T1" fmla="*/ 12399975 h 125"/>
              <a:gd name="T2" fmla="*/ 4465403 w 161"/>
              <a:gd name="T3" fmla="*/ 19840119 h 125"/>
              <a:gd name="T4" fmla="*/ 9568150 w 161"/>
              <a:gd name="T5" fmla="*/ 25419634 h 125"/>
              <a:gd name="T6" fmla="*/ 12758065 w 161"/>
              <a:gd name="T7" fmla="*/ 34099936 h 125"/>
              <a:gd name="T8" fmla="*/ 16585327 w 161"/>
              <a:gd name="T9" fmla="*/ 39680238 h 125"/>
              <a:gd name="T10" fmla="*/ 22963559 w 161"/>
              <a:gd name="T11" fmla="*/ 43399915 h 125"/>
              <a:gd name="T12" fmla="*/ 29980739 w 161"/>
              <a:gd name="T13" fmla="*/ 43399915 h 125"/>
              <a:gd name="T14" fmla="*/ 36997114 w 161"/>
              <a:gd name="T15" fmla="*/ 40919606 h 125"/>
              <a:gd name="T16" fmla="*/ 43376145 w 161"/>
              <a:gd name="T17" fmla="*/ 38440084 h 125"/>
              <a:gd name="T18" fmla="*/ 49117033 w 161"/>
              <a:gd name="T19" fmla="*/ 43399915 h 125"/>
              <a:gd name="T20" fmla="*/ 52944304 w 161"/>
              <a:gd name="T21" fmla="*/ 50219585 h 125"/>
              <a:gd name="T22" fmla="*/ 58047849 w 161"/>
              <a:gd name="T23" fmla="*/ 57659738 h 125"/>
              <a:gd name="T24" fmla="*/ 62512452 w 161"/>
              <a:gd name="T25" fmla="*/ 65719562 h 125"/>
              <a:gd name="T26" fmla="*/ 67615996 w 161"/>
              <a:gd name="T27" fmla="*/ 71299865 h 125"/>
              <a:gd name="T28" fmla="*/ 73356884 w 161"/>
              <a:gd name="T29" fmla="*/ 75019541 h 125"/>
              <a:gd name="T30" fmla="*/ 81011402 w 161"/>
              <a:gd name="T31" fmla="*/ 77499851 h 125"/>
              <a:gd name="T32" fmla="*/ 86752290 w 161"/>
              <a:gd name="T33" fmla="*/ 75019541 h 125"/>
              <a:gd name="T34" fmla="*/ 90579549 w 161"/>
              <a:gd name="T35" fmla="*/ 68199872 h 125"/>
              <a:gd name="T36" fmla="*/ 95683093 w 161"/>
              <a:gd name="T37" fmla="*/ 57659738 h 125"/>
              <a:gd name="T38" fmla="*/ 98234066 w 161"/>
              <a:gd name="T39" fmla="*/ 47119592 h 125"/>
              <a:gd name="T40" fmla="*/ 98872209 w 161"/>
              <a:gd name="T41" fmla="*/ 34099936 h 125"/>
              <a:gd name="T42" fmla="*/ 100147696 w 161"/>
              <a:gd name="T43" fmla="*/ 23559796 h 125"/>
              <a:gd name="T44" fmla="*/ 102699468 w 161"/>
              <a:gd name="T45" fmla="*/ 11780292 h 125"/>
              <a:gd name="T46" fmla="*/ 100147696 w 161"/>
              <a:gd name="T47" fmla="*/ 0 h 125"/>
              <a:gd name="T48" fmla="*/ 95683093 w 161"/>
              <a:gd name="T49" fmla="*/ 4340149 h 125"/>
              <a:gd name="T50" fmla="*/ 90579549 w 161"/>
              <a:gd name="T51" fmla="*/ 11780292 h 125"/>
              <a:gd name="T52" fmla="*/ 89304062 w 161"/>
              <a:gd name="T53" fmla="*/ 19840119 h 125"/>
              <a:gd name="T54" fmla="*/ 86114147 w 161"/>
              <a:gd name="T55" fmla="*/ 30380259 h 125"/>
              <a:gd name="T56" fmla="*/ 82286888 w 161"/>
              <a:gd name="T57" fmla="*/ 40919606 h 125"/>
              <a:gd name="T58" fmla="*/ 81011402 w 161"/>
              <a:gd name="T59" fmla="*/ 50219585 h 125"/>
              <a:gd name="T60" fmla="*/ 79735915 w 161"/>
              <a:gd name="T61" fmla="*/ 56419583 h 125"/>
              <a:gd name="T62" fmla="*/ 73356884 w 161"/>
              <a:gd name="T63" fmla="*/ 53940061 h 125"/>
              <a:gd name="T64" fmla="*/ 68891482 w 161"/>
              <a:gd name="T65" fmla="*/ 44640070 h 125"/>
              <a:gd name="T66" fmla="*/ 62512452 w 161"/>
              <a:gd name="T67" fmla="*/ 35340090 h 125"/>
              <a:gd name="T68" fmla="*/ 54220590 w 161"/>
              <a:gd name="T69" fmla="*/ 29140104 h 125"/>
              <a:gd name="T70" fmla="*/ 48478890 w 161"/>
              <a:gd name="T71" fmla="*/ 26659795 h 125"/>
              <a:gd name="T72" fmla="*/ 39548886 w 161"/>
              <a:gd name="T73" fmla="*/ 25419634 h 125"/>
              <a:gd name="T74" fmla="*/ 33807998 w 161"/>
              <a:gd name="T75" fmla="*/ 29140104 h 125"/>
              <a:gd name="T76" fmla="*/ 27428967 w 161"/>
              <a:gd name="T77" fmla="*/ 26659795 h 125"/>
              <a:gd name="T78" fmla="*/ 24239845 w 161"/>
              <a:gd name="T79" fmla="*/ 19840119 h 125"/>
              <a:gd name="T80" fmla="*/ 16585327 w 161"/>
              <a:gd name="T81" fmla="*/ 11780292 h 125"/>
              <a:gd name="T82" fmla="*/ 7016378 w 161"/>
              <a:gd name="T83" fmla="*/ 6819673 h 125"/>
              <a:gd name="T84" fmla="*/ 1913630 w 161"/>
              <a:gd name="T85" fmla="*/ 4340149 h 125"/>
              <a:gd name="T86" fmla="*/ 0 w 161"/>
              <a:gd name="T87" fmla="*/ 12399975 h 125"/>
              <a:gd name="T88" fmla="*/ 0 w 161"/>
              <a:gd name="T89" fmla="*/ 12399975 h 12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1"/>
              <a:gd name="T136" fmla="*/ 0 h 125"/>
              <a:gd name="T137" fmla="*/ 161 w 161"/>
              <a:gd name="T138" fmla="*/ 125 h 12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1" h="125">
                <a:moveTo>
                  <a:pt x="0" y="20"/>
                </a:moveTo>
                <a:lnTo>
                  <a:pt x="7" y="32"/>
                </a:lnTo>
                <a:lnTo>
                  <a:pt x="15" y="41"/>
                </a:lnTo>
                <a:lnTo>
                  <a:pt x="20" y="55"/>
                </a:lnTo>
                <a:lnTo>
                  <a:pt x="26" y="64"/>
                </a:lnTo>
                <a:lnTo>
                  <a:pt x="36" y="70"/>
                </a:lnTo>
                <a:lnTo>
                  <a:pt x="47" y="70"/>
                </a:lnTo>
                <a:lnTo>
                  <a:pt x="58" y="66"/>
                </a:lnTo>
                <a:lnTo>
                  <a:pt x="68" y="62"/>
                </a:lnTo>
                <a:lnTo>
                  <a:pt x="77" y="70"/>
                </a:lnTo>
                <a:lnTo>
                  <a:pt x="83" y="81"/>
                </a:lnTo>
                <a:lnTo>
                  <a:pt x="91" y="93"/>
                </a:lnTo>
                <a:lnTo>
                  <a:pt x="98" y="106"/>
                </a:lnTo>
                <a:lnTo>
                  <a:pt x="106" y="115"/>
                </a:lnTo>
                <a:lnTo>
                  <a:pt x="115" y="121"/>
                </a:lnTo>
                <a:lnTo>
                  <a:pt x="127" y="125"/>
                </a:lnTo>
                <a:lnTo>
                  <a:pt x="136" y="121"/>
                </a:lnTo>
                <a:lnTo>
                  <a:pt x="142" y="110"/>
                </a:lnTo>
                <a:lnTo>
                  <a:pt x="150" y="93"/>
                </a:lnTo>
                <a:lnTo>
                  <a:pt x="154" y="76"/>
                </a:lnTo>
                <a:lnTo>
                  <a:pt x="155" y="55"/>
                </a:lnTo>
                <a:lnTo>
                  <a:pt x="157" y="38"/>
                </a:lnTo>
                <a:lnTo>
                  <a:pt x="161" y="19"/>
                </a:lnTo>
                <a:lnTo>
                  <a:pt x="157" y="0"/>
                </a:lnTo>
                <a:lnTo>
                  <a:pt x="150" y="7"/>
                </a:lnTo>
                <a:lnTo>
                  <a:pt x="142" y="19"/>
                </a:lnTo>
                <a:lnTo>
                  <a:pt x="140" y="32"/>
                </a:lnTo>
                <a:lnTo>
                  <a:pt x="135" y="49"/>
                </a:lnTo>
                <a:lnTo>
                  <a:pt x="129" y="66"/>
                </a:lnTo>
                <a:lnTo>
                  <a:pt x="127" y="81"/>
                </a:lnTo>
                <a:lnTo>
                  <a:pt x="125" y="91"/>
                </a:lnTo>
                <a:lnTo>
                  <a:pt x="115" y="87"/>
                </a:lnTo>
                <a:lnTo>
                  <a:pt x="108" y="72"/>
                </a:lnTo>
                <a:lnTo>
                  <a:pt x="98" y="57"/>
                </a:lnTo>
                <a:lnTo>
                  <a:pt x="85" y="47"/>
                </a:lnTo>
                <a:lnTo>
                  <a:pt x="76" y="43"/>
                </a:lnTo>
                <a:lnTo>
                  <a:pt x="62" y="41"/>
                </a:lnTo>
                <a:lnTo>
                  <a:pt x="53" y="47"/>
                </a:lnTo>
                <a:lnTo>
                  <a:pt x="43" y="43"/>
                </a:lnTo>
                <a:lnTo>
                  <a:pt x="38" y="32"/>
                </a:lnTo>
                <a:lnTo>
                  <a:pt x="26" y="19"/>
                </a:lnTo>
                <a:lnTo>
                  <a:pt x="11" y="11"/>
                </a:lnTo>
                <a:lnTo>
                  <a:pt x="3" y="7"/>
                </a:lnTo>
                <a:lnTo>
                  <a:pt x="0"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0" name="Freeform 56">
            <a:extLst>
              <a:ext uri="{FF2B5EF4-FFF2-40B4-BE49-F238E27FC236}">
                <a16:creationId xmlns:a16="http://schemas.microsoft.com/office/drawing/2014/main" id="{49172C89-A84C-4DC6-8698-2858A8A8E8A9}"/>
              </a:ext>
            </a:extLst>
          </p:cNvPr>
          <p:cNvSpPr>
            <a:spLocks/>
          </p:cNvSpPr>
          <p:nvPr/>
        </p:nvSpPr>
        <p:spPr bwMode="auto">
          <a:xfrm>
            <a:off x="7159625" y="5530850"/>
            <a:ext cx="39688" cy="42863"/>
          </a:xfrm>
          <a:custGeom>
            <a:avLst/>
            <a:gdLst>
              <a:gd name="T0" fmla="*/ 23617599 w 49"/>
              <a:gd name="T1" fmla="*/ 1307726 h 53"/>
              <a:gd name="T2" fmla="*/ 16400865 w 49"/>
              <a:gd name="T3" fmla="*/ 0 h 53"/>
              <a:gd name="T4" fmla="*/ 9840194 w 49"/>
              <a:gd name="T5" fmla="*/ 3923987 h 53"/>
              <a:gd name="T6" fmla="*/ 3936402 w 49"/>
              <a:gd name="T7" fmla="*/ 8503049 h 53"/>
              <a:gd name="T8" fmla="*/ 0 w 49"/>
              <a:gd name="T9" fmla="*/ 15043298 h 53"/>
              <a:gd name="T10" fmla="*/ 0 w 49"/>
              <a:gd name="T11" fmla="*/ 20930084 h 53"/>
              <a:gd name="T12" fmla="*/ 4592469 w 49"/>
              <a:gd name="T13" fmla="*/ 27470335 h 53"/>
              <a:gd name="T14" fmla="*/ 13776598 w 49"/>
              <a:gd name="T15" fmla="*/ 32048588 h 53"/>
              <a:gd name="T16" fmla="*/ 19681198 w 49"/>
              <a:gd name="T17" fmla="*/ 34664847 h 53"/>
              <a:gd name="T18" fmla="*/ 27553196 w 49"/>
              <a:gd name="T19" fmla="*/ 34664847 h 53"/>
              <a:gd name="T20" fmla="*/ 30833529 w 49"/>
              <a:gd name="T21" fmla="*/ 28778061 h 53"/>
              <a:gd name="T22" fmla="*/ 30833529 w 49"/>
              <a:gd name="T23" fmla="*/ 22237810 h 53"/>
              <a:gd name="T24" fmla="*/ 32145663 w 49"/>
              <a:gd name="T25" fmla="*/ 17659557 h 53"/>
              <a:gd name="T26" fmla="*/ 26241056 w 49"/>
              <a:gd name="T27" fmla="*/ 12427035 h 53"/>
              <a:gd name="T28" fmla="*/ 19681198 w 49"/>
              <a:gd name="T29" fmla="*/ 12427035 h 53"/>
              <a:gd name="T30" fmla="*/ 18369065 w 49"/>
              <a:gd name="T31" fmla="*/ 18313824 h 53"/>
              <a:gd name="T32" fmla="*/ 13776598 w 49"/>
              <a:gd name="T33" fmla="*/ 22237810 h 53"/>
              <a:gd name="T34" fmla="*/ 11152328 w 49"/>
              <a:gd name="T35" fmla="*/ 15043298 h 53"/>
              <a:gd name="T36" fmla="*/ 15088731 w 49"/>
              <a:gd name="T37" fmla="*/ 11119309 h 53"/>
              <a:gd name="T38" fmla="*/ 18369065 w 49"/>
              <a:gd name="T39" fmla="*/ 7194515 h 53"/>
              <a:gd name="T40" fmla="*/ 23617599 w 49"/>
              <a:gd name="T41" fmla="*/ 7194515 h 53"/>
              <a:gd name="T42" fmla="*/ 23617599 w 49"/>
              <a:gd name="T43" fmla="*/ 1307726 h 53"/>
              <a:gd name="T44" fmla="*/ 23617599 w 49"/>
              <a:gd name="T45" fmla="*/ 1307726 h 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9"/>
              <a:gd name="T70" fmla="*/ 0 h 53"/>
              <a:gd name="T71" fmla="*/ 49 w 49"/>
              <a:gd name="T72" fmla="*/ 53 h 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9" h="53">
                <a:moveTo>
                  <a:pt x="36" y="2"/>
                </a:moveTo>
                <a:lnTo>
                  <a:pt x="25" y="0"/>
                </a:lnTo>
                <a:lnTo>
                  <a:pt x="15" y="6"/>
                </a:lnTo>
                <a:lnTo>
                  <a:pt x="6" y="13"/>
                </a:lnTo>
                <a:lnTo>
                  <a:pt x="0" y="23"/>
                </a:lnTo>
                <a:lnTo>
                  <a:pt x="0" y="32"/>
                </a:lnTo>
                <a:lnTo>
                  <a:pt x="7" y="42"/>
                </a:lnTo>
                <a:lnTo>
                  <a:pt x="21" y="49"/>
                </a:lnTo>
                <a:lnTo>
                  <a:pt x="30" y="53"/>
                </a:lnTo>
                <a:lnTo>
                  <a:pt x="42" y="53"/>
                </a:lnTo>
                <a:lnTo>
                  <a:pt x="47" y="44"/>
                </a:lnTo>
                <a:lnTo>
                  <a:pt x="47" y="34"/>
                </a:lnTo>
                <a:lnTo>
                  <a:pt x="49" y="27"/>
                </a:lnTo>
                <a:lnTo>
                  <a:pt x="40" y="19"/>
                </a:lnTo>
                <a:lnTo>
                  <a:pt x="30" y="19"/>
                </a:lnTo>
                <a:lnTo>
                  <a:pt x="28" y="28"/>
                </a:lnTo>
                <a:lnTo>
                  <a:pt x="21" y="34"/>
                </a:lnTo>
                <a:lnTo>
                  <a:pt x="17" y="23"/>
                </a:lnTo>
                <a:lnTo>
                  <a:pt x="23" y="17"/>
                </a:lnTo>
                <a:lnTo>
                  <a:pt x="28" y="11"/>
                </a:lnTo>
                <a:lnTo>
                  <a:pt x="36" y="11"/>
                </a:lnTo>
                <a:lnTo>
                  <a:pt x="36"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1" name="Freeform 57">
            <a:extLst>
              <a:ext uri="{FF2B5EF4-FFF2-40B4-BE49-F238E27FC236}">
                <a16:creationId xmlns:a16="http://schemas.microsoft.com/office/drawing/2014/main" id="{495D5283-EE2C-47F9-8A88-A1CAB5840D98}"/>
              </a:ext>
            </a:extLst>
          </p:cNvPr>
          <p:cNvSpPr>
            <a:spLocks/>
          </p:cNvSpPr>
          <p:nvPr/>
        </p:nvSpPr>
        <p:spPr bwMode="auto">
          <a:xfrm>
            <a:off x="6884988" y="5643563"/>
            <a:ext cx="28575" cy="58737"/>
          </a:xfrm>
          <a:custGeom>
            <a:avLst/>
            <a:gdLst>
              <a:gd name="T0" fmla="*/ 0 w 34"/>
              <a:gd name="T1" fmla="*/ 0 h 75"/>
              <a:gd name="T2" fmla="*/ 0 w 34"/>
              <a:gd name="T3" fmla="*/ 8586566 h 75"/>
              <a:gd name="T4" fmla="*/ 4238345 w 34"/>
              <a:gd name="T5" fmla="*/ 17787129 h 75"/>
              <a:gd name="T6" fmla="*/ 10595440 w 34"/>
              <a:gd name="T7" fmla="*/ 28213340 h 75"/>
              <a:gd name="T8" fmla="*/ 14832946 w 34"/>
              <a:gd name="T9" fmla="*/ 36186688 h 75"/>
              <a:gd name="T10" fmla="*/ 19071289 w 34"/>
              <a:gd name="T11" fmla="*/ 43546823 h 75"/>
              <a:gd name="T12" fmla="*/ 22602821 w 34"/>
              <a:gd name="T13" fmla="*/ 46000462 h 75"/>
              <a:gd name="T14" fmla="*/ 24015602 w 34"/>
              <a:gd name="T15" fmla="*/ 42320395 h 75"/>
              <a:gd name="T16" fmla="*/ 22602821 w 34"/>
              <a:gd name="T17" fmla="*/ 36186688 h 75"/>
              <a:gd name="T18" fmla="*/ 22602821 w 34"/>
              <a:gd name="T19" fmla="*/ 25760484 h 75"/>
              <a:gd name="T20" fmla="*/ 10595440 w 34"/>
              <a:gd name="T21" fmla="*/ 4906497 h 75"/>
              <a:gd name="T22" fmla="*/ 0 w 34"/>
              <a:gd name="T23" fmla="*/ 0 h 75"/>
              <a:gd name="T24" fmla="*/ 0 w 34"/>
              <a:gd name="T25" fmla="*/ 0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4"/>
              <a:gd name="T40" fmla="*/ 0 h 75"/>
              <a:gd name="T41" fmla="*/ 34 w 34"/>
              <a:gd name="T42" fmla="*/ 75 h 7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4" h="75">
                <a:moveTo>
                  <a:pt x="0" y="0"/>
                </a:moveTo>
                <a:lnTo>
                  <a:pt x="0" y="14"/>
                </a:lnTo>
                <a:lnTo>
                  <a:pt x="6" y="29"/>
                </a:lnTo>
                <a:lnTo>
                  <a:pt x="15" y="46"/>
                </a:lnTo>
                <a:lnTo>
                  <a:pt x="21" y="59"/>
                </a:lnTo>
                <a:lnTo>
                  <a:pt x="27" y="71"/>
                </a:lnTo>
                <a:lnTo>
                  <a:pt x="32" y="75"/>
                </a:lnTo>
                <a:lnTo>
                  <a:pt x="34" y="69"/>
                </a:lnTo>
                <a:lnTo>
                  <a:pt x="32" y="59"/>
                </a:lnTo>
                <a:lnTo>
                  <a:pt x="32" y="42"/>
                </a:lnTo>
                <a:lnTo>
                  <a:pt x="15" y="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2" name="Freeform 58">
            <a:extLst>
              <a:ext uri="{FF2B5EF4-FFF2-40B4-BE49-F238E27FC236}">
                <a16:creationId xmlns:a16="http://schemas.microsoft.com/office/drawing/2014/main" id="{094398B1-232C-4115-A06B-C8A9AAF741FA}"/>
              </a:ext>
            </a:extLst>
          </p:cNvPr>
          <p:cNvSpPr>
            <a:spLocks/>
          </p:cNvSpPr>
          <p:nvPr/>
        </p:nvSpPr>
        <p:spPr bwMode="auto">
          <a:xfrm>
            <a:off x="7042150" y="5375275"/>
            <a:ext cx="203200" cy="138113"/>
          </a:xfrm>
          <a:custGeom>
            <a:avLst/>
            <a:gdLst>
              <a:gd name="T0" fmla="*/ 9600001 w 254"/>
              <a:gd name="T1" fmla="*/ 75206918 h 173"/>
              <a:gd name="T2" fmla="*/ 26240006 w 254"/>
              <a:gd name="T3" fmla="*/ 83492897 h 173"/>
              <a:gd name="T4" fmla="*/ 42240002 w 254"/>
              <a:gd name="T5" fmla="*/ 92415153 h 173"/>
              <a:gd name="T6" fmla="*/ 62080010 w 254"/>
              <a:gd name="T7" fmla="*/ 99426181 h 173"/>
              <a:gd name="T8" fmla="*/ 81280005 w 254"/>
              <a:gd name="T9" fmla="*/ 105800159 h 173"/>
              <a:gd name="T10" fmla="*/ 103040000 w 254"/>
              <a:gd name="T11" fmla="*/ 108986337 h 173"/>
              <a:gd name="T12" fmla="*/ 117760022 w 254"/>
              <a:gd name="T13" fmla="*/ 110261287 h 173"/>
              <a:gd name="T14" fmla="*/ 132480018 w 254"/>
              <a:gd name="T15" fmla="*/ 110261287 h 173"/>
              <a:gd name="T16" fmla="*/ 143360016 w 254"/>
              <a:gd name="T17" fmla="*/ 107712185 h 173"/>
              <a:gd name="T18" fmla="*/ 155520013 w 254"/>
              <a:gd name="T19" fmla="*/ 106437235 h 173"/>
              <a:gd name="T20" fmla="*/ 162560011 w 254"/>
              <a:gd name="T21" fmla="*/ 103250234 h 173"/>
              <a:gd name="T22" fmla="*/ 161280011 w 254"/>
              <a:gd name="T23" fmla="*/ 95602129 h 173"/>
              <a:gd name="T24" fmla="*/ 155520013 w 254"/>
              <a:gd name="T25" fmla="*/ 93053027 h 173"/>
              <a:gd name="T26" fmla="*/ 138240017 w 254"/>
              <a:gd name="T27" fmla="*/ 87316949 h 173"/>
              <a:gd name="T28" fmla="*/ 126080020 w 254"/>
              <a:gd name="T29" fmla="*/ 82217946 h 173"/>
              <a:gd name="T30" fmla="*/ 112640023 w 254"/>
              <a:gd name="T31" fmla="*/ 76481868 h 173"/>
              <a:gd name="T32" fmla="*/ 103040000 w 254"/>
              <a:gd name="T33" fmla="*/ 70108714 h 173"/>
              <a:gd name="T34" fmla="*/ 94720002 w 254"/>
              <a:gd name="T35" fmla="*/ 65646787 h 173"/>
              <a:gd name="T36" fmla="*/ 90880003 w 254"/>
              <a:gd name="T37" fmla="*/ 57998683 h 173"/>
              <a:gd name="T38" fmla="*/ 85120005 w 254"/>
              <a:gd name="T39" fmla="*/ 42702461 h 173"/>
              <a:gd name="T40" fmla="*/ 81280005 w 254"/>
              <a:gd name="T41" fmla="*/ 24219270 h 173"/>
              <a:gd name="T42" fmla="*/ 78720006 w 254"/>
              <a:gd name="T43" fmla="*/ 10835084 h 173"/>
              <a:gd name="T44" fmla="*/ 74880007 w 254"/>
              <a:gd name="T45" fmla="*/ 1274951 h 173"/>
              <a:gd name="T46" fmla="*/ 70400008 w 254"/>
              <a:gd name="T47" fmla="*/ 0 h 173"/>
              <a:gd name="T48" fmla="*/ 65280009 w 254"/>
              <a:gd name="T49" fmla="*/ 5099004 h 173"/>
              <a:gd name="T50" fmla="*/ 65280009 w 254"/>
              <a:gd name="T51" fmla="*/ 14659139 h 173"/>
              <a:gd name="T52" fmla="*/ 69120008 w 254"/>
              <a:gd name="T53" fmla="*/ 33779407 h 173"/>
              <a:gd name="T54" fmla="*/ 71680008 w 254"/>
              <a:gd name="T55" fmla="*/ 48438540 h 173"/>
              <a:gd name="T56" fmla="*/ 74880007 w 254"/>
              <a:gd name="T57" fmla="*/ 65646787 h 173"/>
              <a:gd name="T58" fmla="*/ 77440006 w 254"/>
              <a:gd name="T59" fmla="*/ 76481868 h 173"/>
              <a:gd name="T60" fmla="*/ 83840005 w 254"/>
              <a:gd name="T61" fmla="*/ 91141001 h 173"/>
              <a:gd name="T62" fmla="*/ 72960007 w 254"/>
              <a:gd name="T63" fmla="*/ 88591101 h 173"/>
              <a:gd name="T64" fmla="*/ 55680012 w 254"/>
              <a:gd name="T65" fmla="*/ 82217946 h 173"/>
              <a:gd name="T66" fmla="*/ 42240002 w 254"/>
              <a:gd name="T67" fmla="*/ 77756818 h 173"/>
              <a:gd name="T68" fmla="*/ 27520006 w 254"/>
              <a:gd name="T69" fmla="*/ 71382866 h 173"/>
              <a:gd name="T70" fmla="*/ 19200002 w 254"/>
              <a:gd name="T71" fmla="*/ 64371837 h 173"/>
              <a:gd name="T72" fmla="*/ 0 w 254"/>
              <a:gd name="T73" fmla="*/ 50987642 h 173"/>
              <a:gd name="T74" fmla="*/ 9600001 w 254"/>
              <a:gd name="T75" fmla="*/ 75206918 h 173"/>
              <a:gd name="T76" fmla="*/ 9600001 w 254"/>
              <a:gd name="T77" fmla="*/ 75206918 h 1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254"/>
              <a:gd name="T118" fmla="*/ 0 h 173"/>
              <a:gd name="T119" fmla="*/ 254 w 254"/>
              <a:gd name="T120" fmla="*/ 173 h 17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254" h="173">
                <a:moveTo>
                  <a:pt x="15" y="118"/>
                </a:moveTo>
                <a:lnTo>
                  <a:pt x="41" y="131"/>
                </a:lnTo>
                <a:lnTo>
                  <a:pt x="66" y="145"/>
                </a:lnTo>
                <a:lnTo>
                  <a:pt x="97" y="156"/>
                </a:lnTo>
                <a:lnTo>
                  <a:pt x="127" y="166"/>
                </a:lnTo>
                <a:lnTo>
                  <a:pt x="161" y="171"/>
                </a:lnTo>
                <a:lnTo>
                  <a:pt x="184" y="173"/>
                </a:lnTo>
                <a:lnTo>
                  <a:pt x="207" y="173"/>
                </a:lnTo>
                <a:lnTo>
                  <a:pt x="224" y="169"/>
                </a:lnTo>
                <a:lnTo>
                  <a:pt x="243" y="167"/>
                </a:lnTo>
                <a:lnTo>
                  <a:pt x="254" y="162"/>
                </a:lnTo>
                <a:lnTo>
                  <a:pt x="252" y="150"/>
                </a:lnTo>
                <a:lnTo>
                  <a:pt x="243" y="146"/>
                </a:lnTo>
                <a:lnTo>
                  <a:pt x="216" y="137"/>
                </a:lnTo>
                <a:lnTo>
                  <a:pt x="197" y="129"/>
                </a:lnTo>
                <a:lnTo>
                  <a:pt x="176" y="120"/>
                </a:lnTo>
                <a:lnTo>
                  <a:pt x="161" y="110"/>
                </a:lnTo>
                <a:lnTo>
                  <a:pt x="148" y="103"/>
                </a:lnTo>
                <a:lnTo>
                  <a:pt x="142" y="91"/>
                </a:lnTo>
                <a:lnTo>
                  <a:pt x="133" y="67"/>
                </a:lnTo>
                <a:lnTo>
                  <a:pt x="127" y="38"/>
                </a:lnTo>
                <a:lnTo>
                  <a:pt x="123" y="17"/>
                </a:lnTo>
                <a:lnTo>
                  <a:pt x="117" y="2"/>
                </a:lnTo>
                <a:lnTo>
                  <a:pt x="110" y="0"/>
                </a:lnTo>
                <a:lnTo>
                  <a:pt x="102" y="8"/>
                </a:lnTo>
                <a:lnTo>
                  <a:pt x="102" y="23"/>
                </a:lnTo>
                <a:lnTo>
                  <a:pt x="108" y="53"/>
                </a:lnTo>
                <a:lnTo>
                  <a:pt x="112" y="76"/>
                </a:lnTo>
                <a:lnTo>
                  <a:pt x="117" y="103"/>
                </a:lnTo>
                <a:lnTo>
                  <a:pt x="121" y="120"/>
                </a:lnTo>
                <a:lnTo>
                  <a:pt x="131" y="143"/>
                </a:lnTo>
                <a:lnTo>
                  <a:pt x="114" y="139"/>
                </a:lnTo>
                <a:lnTo>
                  <a:pt x="87" y="129"/>
                </a:lnTo>
                <a:lnTo>
                  <a:pt x="66" y="122"/>
                </a:lnTo>
                <a:lnTo>
                  <a:pt x="43" y="112"/>
                </a:lnTo>
                <a:lnTo>
                  <a:pt x="30" y="101"/>
                </a:lnTo>
                <a:lnTo>
                  <a:pt x="0" y="80"/>
                </a:lnTo>
                <a:lnTo>
                  <a:pt x="15" y="1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3" name="Freeform 59">
            <a:extLst>
              <a:ext uri="{FF2B5EF4-FFF2-40B4-BE49-F238E27FC236}">
                <a16:creationId xmlns:a16="http://schemas.microsoft.com/office/drawing/2014/main" id="{58ABEE62-3BB4-4CDD-B7B8-4C9D1B19B3E4}"/>
              </a:ext>
            </a:extLst>
          </p:cNvPr>
          <p:cNvSpPr>
            <a:spLocks/>
          </p:cNvSpPr>
          <p:nvPr/>
        </p:nvSpPr>
        <p:spPr bwMode="auto">
          <a:xfrm>
            <a:off x="7297738" y="5214938"/>
            <a:ext cx="85725" cy="95250"/>
          </a:xfrm>
          <a:custGeom>
            <a:avLst/>
            <a:gdLst>
              <a:gd name="T0" fmla="*/ 5670550 w 108"/>
              <a:gd name="T1" fmla="*/ 76240026 h 119"/>
              <a:gd name="T2" fmla="*/ 15751177 w 108"/>
              <a:gd name="T3" fmla="*/ 65348712 h 119"/>
              <a:gd name="T4" fmla="*/ 26462042 w 108"/>
              <a:gd name="T5" fmla="*/ 53175925 h 119"/>
              <a:gd name="T6" fmla="*/ 37172108 w 108"/>
              <a:gd name="T7" fmla="*/ 41003126 h 119"/>
              <a:gd name="T8" fmla="*/ 47882968 w 108"/>
              <a:gd name="T9" fmla="*/ 32673956 h 119"/>
              <a:gd name="T10" fmla="*/ 57333365 w 108"/>
              <a:gd name="T11" fmla="*/ 24345580 h 119"/>
              <a:gd name="T12" fmla="*/ 64264388 w 108"/>
              <a:gd name="T13" fmla="*/ 19220491 h 119"/>
              <a:gd name="T14" fmla="*/ 68044224 w 108"/>
              <a:gd name="T15" fmla="*/ 12172790 h 119"/>
              <a:gd name="T16" fmla="*/ 66784543 w 108"/>
              <a:gd name="T17" fmla="*/ 7047701 h 119"/>
              <a:gd name="T18" fmla="*/ 65524069 w 108"/>
              <a:gd name="T19" fmla="*/ 3203281 h 119"/>
              <a:gd name="T20" fmla="*/ 61113995 w 108"/>
              <a:gd name="T21" fmla="*/ 1281473 h 119"/>
              <a:gd name="T22" fmla="*/ 53553528 w 108"/>
              <a:gd name="T23" fmla="*/ 0 h 119"/>
              <a:gd name="T24" fmla="*/ 47882968 w 108"/>
              <a:gd name="T25" fmla="*/ 1921809 h 119"/>
              <a:gd name="T26" fmla="*/ 41582976 w 108"/>
              <a:gd name="T27" fmla="*/ 5766227 h 119"/>
              <a:gd name="T28" fmla="*/ 37172108 w 108"/>
              <a:gd name="T29" fmla="*/ 14094601 h 119"/>
              <a:gd name="T30" fmla="*/ 46623287 w 108"/>
              <a:gd name="T31" fmla="*/ 12172790 h 119"/>
              <a:gd name="T32" fmla="*/ 52293054 w 108"/>
              <a:gd name="T33" fmla="*/ 9609845 h 119"/>
              <a:gd name="T34" fmla="*/ 57333365 w 108"/>
              <a:gd name="T35" fmla="*/ 10891318 h 119"/>
              <a:gd name="T36" fmla="*/ 50403123 w 108"/>
              <a:gd name="T37" fmla="*/ 16657546 h 119"/>
              <a:gd name="T38" fmla="*/ 41582976 w 108"/>
              <a:gd name="T39" fmla="*/ 24345580 h 119"/>
              <a:gd name="T40" fmla="*/ 33392272 w 108"/>
              <a:gd name="T41" fmla="*/ 31393284 h 119"/>
              <a:gd name="T42" fmla="*/ 27721723 w 108"/>
              <a:gd name="T43" fmla="*/ 38440181 h 119"/>
              <a:gd name="T44" fmla="*/ 18900776 w 108"/>
              <a:gd name="T45" fmla="*/ 46128215 h 119"/>
              <a:gd name="T46" fmla="*/ 10710863 w 108"/>
              <a:gd name="T47" fmla="*/ 57019542 h 119"/>
              <a:gd name="T48" fmla="*/ 3780632 w 108"/>
              <a:gd name="T49" fmla="*/ 66630184 h 119"/>
              <a:gd name="T50" fmla="*/ 0 w 108"/>
              <a:gd name="T51" fmla="*/ 76240026 h 119"/>
              <a:gd name="T52" fmla="*/ 5670550 w 108"/>
              <a:gd name="T53" fmla="*/ 76240026 h 119"/>
              <a:gd name="T54" fmla="*/ 5670550 w 108"/>
              <a:gd name="T55" fmla="*/ 76240026 h 11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08"/>
              <a:gd name="T85" fmla="*/ 0 h 119"/>
              <a:gd name="T86" fmla="*/ 108 w 108"/>
              <a:gd name="T87" fmla="*/ 119 h 11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08" h="119">
                <a:moveTo>
                  <a:pt x="9" y="119"/>
                </a:moveTo>
                <a:lnTo>
                  <a:pt x="25" y="102"/>
                </a:lnTo>
                <a:lnTo>
                  <a:pt x="42" y="83"/>
                </a:lnTo>
                <a:lnTo>
                  <a:pt x="59" y="64"/>
                </a:lnTo>
                <a:lnTo>
                  <a:pt x="76" y="51"/>
                </a:lnTo>
                <a:lnTo>
                  <a:pt x="91" y="38"/>
                </a:lnTo>
                <a:lnTo>
                  <a:pt x="102" y="30"/>
                </a:lnTo>
                <a:lnTo>
                  <a:pt x="108" y="19"/>
                </a:lnTo>
                <a:lnTo>
                  <a:pt x="106" y="11"/>
                </a:lnTo>
                <a:lnTo>
                  <a:pt x="104" y="5"/>
                </a:lnTo>
                <a:lnTo>
                  <a:pt x="97" y="2"/>
                </a:lnTo>
                <a:lnTo>
                  <a:pt x="85" y="0"/>
                </a:lnTo>
                <a:lnTo>
                  <a:pt x="76" y="3"/>
                </a:lnTo>
                <a:lnTo>
                  <a:pt x="66" y="9"/>
                </a:lnTo>
                <a:lnTo>
                  <a:pt x="59" y="22"/>
                </a:lnTo>
                <a:lnTo>
                  <a:pt x="74" y="19"/>
                </a:lnTo>
                <a:lnTo>
                  <a:pt x="83" y="15"/>
                </a:lnTo>
                <a:lnTo>
                  <a:pt x="91" y="17"/>
                </a:lnTo>
                <a:lnTo>
                  <a:pt x="80" y="26"/>
                </a:lnTo>
                <a:lnTo>
                  <a:pt x="66" y="38"/>
                </a:lnTo>
                <a:lnTo>
                  <a:pt x="53" y="49"/>
                </a:lnTo>
                <a:lnTo>
                  <a:pt x="44" y="60"/>
                </a:lnTo>
                <a:lnTo>
                  <a:pt x="30" y="72"/>
                </a:lnTo>
                <a:lnTo>
                  <a:pt x="17" y="89"/>
                </a:lnTo>
                <a:lnTo>
                  <a:pt x="6" y="104"/>
                </a:lnTo>
                <a:lnTo>
                  <a:pt x="0" y="119"/>
                </a:lnTo>
                <a:lnTo>
                  <a:pt x="9" y="1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4" name="Freeform 60">
            <a:extLst>
              <a:ext uri="{FF2B5EF4-FFF2-40B4-BE49-F238E27FC236}">
                <a16:creationId xmlns:a16="http://schemas.microsoft.com/office/drawing/2014/main" id="{48A9A4DA-C7C8-4475-8511-7442EDE768B2}"/>
              </a:ext>
            </a:extLst>
          </p:cNvPr>
          <p:cNvSpPr>
            <a:spLocks/>
          </p:cNvSpPr>
          <p:nvPr/>
        </p:nvSpPr>
        <p:spPr bwMode="auto">
          <a:xfrm>
            <a:off x="7034213" y="5299075"/>
            <a:ext cx="219075" cy="171450"/>
          </a:xfrm>
          <a:custGeom>
            <a:avLst/>
            <a:gdLst>
              <a:gd name="T0" fmla="*/ 28566434 w 278"/>
              <a:gd name="T1" fmla="*/ 135461313 h 217"/>
              <a:gd name="T2" fmla="*/ 21113941 w 278"/>
              <a:gd name="T3" fmla="*/ 118607072 h 217"/>
              <a:gd name="T4" fmla="*/ 16767117 w 278"/>
              <a:gd name="T5" fmla="*/ 101127843 h 217"/>
              <a:gd name="T6" fmla="*/ 15525167 w 278"/>
              <a:gd name="T7" fmla="*/ 85521947 h 217"/>
              <a:gd name="T8" fmla="*/ 14283217 w 278"/>
              <a:gd name="T9" fmla="*/ 66794398 h 217"/>
              <a:gd name="T10" fmla="*/ 11799314 w 278"/>
              <a:gd name="T11" fmla="*/ 51188489 h 217"/>
              <a:gd name="T12" fmla="*/ 14283217 w 278"/>
              <a:gd name="T13" fmla="*/ 40575974 h 217"/>
              <a:gd name="T14" fmla="*/ 18009067 w 278"/>
              <a:gd name="T15" fmla="*/ 29963459 h 217"/>
              <a:gd name="T16" fmla="*/ 28566434 w 278"/>
              <a:gd name="T17" fmla="*/ 26218423 h 217"/>
              <a:gd name="T18" fmla="*/ 42849645 w 278"/>
              <a:gd name="T19" fmla="*/ 22472591 h 217"/>
              <a:gd name="T20" fmla="*/ 57753843 w 278"/>
              <a:gd name="T21" fmla="*/ 19351728 h 217"/>
              <a:gd name="T22" fmla="*/ 74520954 w 278"/>
              <a:gd name="T23" fmla="*/ 16854248 h 217"/>
              <a:gd name="T24" fmla="*/ 90046114 w 278"/>
              <a:gd name="T25" fmla="*/ 14357557 h 217"/>
              <a:gd name="T26" fmla="*/ 109918124 w 278"/>
              <a:gd name="T27" fmla="*/ 14357557 h 217"/>
              <a:gd name="T28" fmla="*/ 127306210 w 278"/>
              <a:gd name="T29" fmla="*/ 13109212 h 217"/>
              <a:gd name="T30" fmla="*/ 140347471 w 278"/>
              <a:gd name="T31" fmla="*/ 10612518 h 217"/>
              <a:gd name="T32" fmla="*/ 152146782 w 278"/>
              <a:gd name="T33" fmla="*/ 11860863 h 217"/>
              <a:gd name="T34" fmla="*/ 162082380 w 278"/>
              <a:gd name="T35" fmla="*/ 10612518 h 217"/>
              <a:gd name="T36" fmla="*/ 172639742 w 278"/>
              <a:gd name="T37" fmla="*/ 3745827 h 217"/>
              <a:gd name="T38" fmla="*/ 166429993 w 278"/>
              <a:gd name="T39" fmla="*/ 0 h 217"/>
              <a:gd name="T40" fmla="*/ 150904832 w 278"/>
              <a:gd name="T41" fmla="*/ 0 h 217"/>
              <a:gd name="T42" fmla="*/ 124201335 w 278"/>
              <a:gd name="T43" fmla="*/ 0 h 217"/>
              <a:gd name="T44" fmla="*/ 99360738 w 278"/>
              <a:gd name="T45" fmla="*/ 2496691 h 217"/>
              <a:gd name="T46" fmla="*/ 69552366 w 278"/>
              <a:gd name="T47" fmla="*/ 6242518 h 217"/>
              <a:gd name="T48" fmla="*/ 54648181 w 278"/>
              <a:gd name="T49" fmla="*/ 7490865 h 217"/>
              <a:gd name="T50" fmla="*/ 39123008 w 278"/>
              <a:gd name="T51" fmla="*/ 9363383 h 217"/>
              <a:gd name="T52" fmla="*/ 24840579 w 278"/>
              <a:gd name="T53" fmla="*/ 14357557 h 217"/>
              <a:gd name="T54" fmla="*/ 11799314 w 278"/>
              <a:gd name="T55" fmla="*/ 19351728 h 217"/>
              <a:gd name="T56" fmla="*/ 4967801 w 278"/>
              <a:gd name="T57" fmla="*/ 24970072 h 217"/>
              <a:gd name="T58" fmla="*/ 1241950 w 278"/>
              <a:gd name="T59" fmla="*/ 34333458 h 217"/>
              <a:gd name="T60" fmla="*/ 0 w 278"/>
              <a:gd name="T61" fmla="*/ 46194318 h 217"/>
              <a:gd name="T62" fmla="*/ 2483900 w 278"/>
              <a:gd name="T63" fmla="*/ 60551881 h 217"/>
              <a:gd name="T64" fmla="*/ 3725851 w 278"/>
              <a:gd name="T65" fmla="*/ 78655258 h 217"/>
              <a:gd name="T66" fmla="*/ 4967801 w 278"/>
              <a:gd name="T67" fmla="*/ 92388636 h 217"/>
              <a:gd name="T68" fmla="*/ 9315415 w 278"/>
              <a:gd name="T69" fmla="*/ 115485419 h 217"/>
              <a:gd name="T70" fmla="*/ 28566434 w 278"/>
              <a:gd name="T71" fmla="*/ 135461313 h 217"/>
              <a:gd name="T72" fmla="*/ 28566434 w 278"/>
              <a:gd name="T73" fmla="*/ 135461313 h 21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78"/>
              <a:gd name="T112" fmla="*/ 0 h 217"/>
              <a:gd name="T113" fmla="*/ 278 w 278"/>
              <a:gd name="T114" fmla="*/ 217 h 21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78" h="217">
                <a:moveTo>
                  <a:pt x="46" y="217"/>
                </a:moveTo>
                <a:lnTo>
                  <a:pt x="34" y="190"/>
                </a:lnTo>
                <a:lnTo>
                  <a:pt x="27" y="162"/>
                </a:lnTo>
                <a:lnTo>
                  <a:pt x="25" y="137"/>
                </a:lnTo>
                <a:lnTo>
                  <a:pt x="23" y="107"/>
                </a:lnTo>
                <a:lnTo>
                  <a:pt x="19" y="82"/>
                </a:lnTo>
                <a:lnTo>
                  <a:pt x="23" y="65"/>
                </a:lnTo>
                <a:lnTo>
                  <a:pt x="29" y="48"/>
                </a:lnTo>
                <a:lnTo>
                  <a:pt x="46" y="42"/>
                </a:lnTo>
                <a:lnTo>
                  <a:pt x="69" y="36"/>
                </a:lnTo>
                <a:lnTo>
                  <a:pt x="93" y="31"/>
                </a:lnTo>
                <a:lnTo>
                  <a:pt x="120" y="27"/>
                </a:lnTo>
                <a:lnTo>
                  <a:pt x="145" y="23"/>
                </a:lnTo>
                <a:lnTo>
                  <a:pt x="177" y="23"/>
                </a:lnTo>
                <a:lnTo>
                  <a:pt x="205" y="21"/>
                </a:lnTo>
                <a:lnTo>
                  <a:pt x="226" y="17"/>
                </a:lnTo>
                <a:lnTo>
                  <a:pt x="245" y="19"/>
                </a:lnTo>
                <a:lnTo>
                  <a:pt x="261" y="17"/>
                </a:lnTo>
                <a:lnTo>
                  <a:pt x="278" y="6"/>
                </a:lnTo>
                <a:lnTo>
                  <a:pt x="268" y="0"/>
                </a:lnTo>
                <a:lnTo>
                  <a:pt x="243" y="0"/>
                </a:lnTo>
                <a:lnTo>
                  <a:pt x="200" y="0"/>
                </a:lnTo>
                <a:lnTo>
                  <a:pt x="160" y="4"/>
                </a:lnTo>
                <a:lnTo>
                  <a:pt x="112" y="10"/>
                </a:lnTo>
                <a:lnTo>
                  <a:pt x="88" y="12"/>
                </a:lnTo>
                <a:lnTo>
                  <a:pt x="63" y="15"/>
                </a:lnTo>
                <a:lnTo>
                  <a:pt x="40" y="23"/>
                </a:lnTo>
                <a:lnTo>
                  <a:pt x="19" y="31"/>
                </a:lnTo>
                <a:lnTo>
                  <a:pt x="8" y="40"/>
                </a:lnTo>
                <a:lnTo>
                  <a:pt x="2" y="55"/>
                </a:lnTo>
                <a:lnTo>
                  <a:pt x="0" y="74"/>
                </a:lnTo>
                <a:lnTo>
                  <a:pt x="4" y="97"/>
                </a:lnTo>
                <a:lnTo>
                  <a:pt x="6" y="126"/>
                </a:lnTo>
                <a:lnTo>
                  <a:pt x="8" y="148"/>
                </a:lnTo>
                <a:lnTo>
                  <a:pt x="15" y="185"/>
                </a:lnTo>
                <a:lnTo>
                  <a:pt x="46"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5" name="Freeform 61">
            <a:extLst>
              <a:ext uri="{FF2B5EF4-FFF2-40B4-BE49-F238E27FC236}">
                <a16:creationId xmlns:a16="http://schemas.microsoft.com/office/drawing/2014/main" id="{E5EB08CE-3DCD-4612-B9F7-434F600B9A43}"/>
              </a:ext>
            </a:extLst>
          </p:cNvPr>
          <p:cNvSpPr>
            <a:spLocks/>
          </p:cNvSpPr>
          <p:nvPr/>
        </p:nvSpPr>
        <p:spPr bwMode="auto">
          <a:xfrm>
            <a:off x="7129463" y="5224463"/>
            <a:ext cx="284162" cy="177800"/>
          </a:xfrm>
          <a:custGeom>
            <a:avLst/>
            <a:gdLst>
              <a:gd name="T0" fmla="*/ 3801562 w 357"/>
              <a:gd name="T1" fmla="*/ 141128761 h 224"/>
              <a:gd name="T2" fmla="*/ 19007015 w 357"/>
              <a:gd name="T3" fmla="*/ 134198532 h 224"/>
              <a:gd name="T4" fmla="*/ 37380436 w 357"/>
              <a:gd name="T5" fmla="*/ 127268302 h 224"/>
              <a:gd name="T6" fmla="*/ 57654644 w 357"/>
              <a:gd name="T7" fmla="*/ 119707836 h 224"/>
              <a:gd name="T8" fmla="*/ 79196027 w 357"/>
              <a:gd name="T9" fmla="*/ 115296968 h 224"/>
              <a:gd name="T10" fmla="*/ 98837425 w 357"/>
              <a:gd name="T11" fmla="*/ 110256657 h 224"/>
              <a:gd name="T12" fmla="*/ 114042897 w 357"/>
              <a:gd name="T13" fmla="*/ 106476821 h 224"/>
              <a:gd name="T14" fmla="*/ 127347565 w 357"/>
              <a:gd name="T15" fmla="*/ 103956640 h 224"/>
              <a:gd name="T16" fmla="*/ 140653028 w 357"/>
              <a:gd name="T17" fmla="*/ 103956640 h 224"/>
              <a:gd name="T18" fmla="*/ 151423321 w 357"/>
              <a:gd name="T19" fmla="*/ 99546566 h 224"/>
              <a:gd name="T20" fmla="*/ 157759256 w 357"/>
              <a:gd name="T21" fmla="*/ 91986100 h 224"/>
              <a:gd name="T22" fmla="*/ 162194410 w 357"/>
              <a:gd name="T23" fmla="*/ 81275240 h 224"/>
              <a:gd name="T24" fmla="*/ 173598297 w 357"/>
              <a:gd name="T25" fmla="*/ 68044225 h 224"/>
              <a:gd name="T26" fmla="*/ 185636573 w 357"/>
              <a:gd name="T27" fmla="*/ 55443447 h 224"/>
              <a:gd name="T28" fmla="*/ 195139680 w 357"/>
              <a:gd name="T29" fmla="*/ 42212420 h 224"/>
              <a:gd name="T30" fmla="*/ 208445143 w 357"/>
              <a:gd name="T31" fmla="*/ 30872116 h 224"/>
              <a:gd name="T32" fmla="*/ 216681112 w 357"/>
              <a:gd name="T33" fmla="*/ 22681406 h 224"/>
              <a:gd name="T34" fmla="*/ 223650640 w 357"/>
              <a:gd name="T35" fmla="*/ 14490702 h 224"/>
              <a:gd name="T36" fmla="*/ 226185014 w 357"/>
              <a:gd name="T37" fmla="*/ 9450388 h 224"/>
              <a:gd name="T38" fmla="*/ 226185014 w 357"/>
              <a:gd name="T39" fmla="*/ 5040313 h 224"/>
              <a:gd name="T40" fmla="*/ 223650640 w 357"/>
              <a:gd name="T41" fmla="*/ 2520156 h 224"/>
              <a:gd name="T42" fmla="*/ 220482673 w 357"/>
              <a:gd name="T43" fmla="*/ 0 h 224"/>
              <a:gd name="T44" fmla="*/ 214147534 w 357"/>
              <a:gd name="T45" fmla="*/ 2520156 h 224"/>
              <a:gd name="T46" fmla="*/ 205910769 w 357"/>
              <a:gd name="T47" fmla="*/ 13231021 h 224"/>
              <a:gd name="T48" fmla="*/ 196406867 w 357"/>
              <a:gd name="T49" fmla="*/ 20161251 h 224"/>
              <a:gd name="T50" fmla="*/ 184369387 w 357"/>
              <a:gd name="T51" fmla="*/ 32131797 h 224"/>
              <a:gd name="T52" fmla="*/ 171063923 w 357"/>
              <a:gd name="T53" fmla="*/ 42842657 h 224"/>
              <a:gd name="T54" fmla="*/ 161560817 w 357"/>
              <a:gd name="T55" fmla="*/ 55443447 h 224"/>
              <a:gd name="T56" fmla="*/ 151423321 w 357"/>
              <a:gd name="T57" fmla="*/ 67413988 h 224"/>
              <a:gd name="T58" fmla="*/ 144454589 w 357"/>
              <a:gd name="T59" fmla="*/ 78124847 h 224"/>
              <a:gd name="T60" fmla="*/ 136217874 w 357"/>
              <a:gd name="T61" fmla="*/ 86315551 h 224"/>
              <a:gd name="T62" fmla="*/ 126080378 w 357"/>
              <a:gd name="T63" fmla="*/ 91355862 h 224"/>
              <a:gd name="T64" fmla="*/ 112142117 w 357"/>
              <a:gd name="T65" fmla="*/ 91986100 h 224"/>
              <a:gd name="T66" fmla="*/ 97570238 w 357"/>
              <a:gd name="T67" fmla="*/ 93245781 h 224"/>
              <a:gd name="T68" fmla="*/ 84264775 w 357"/>
              <a:gd name="T69" fmla="*/ 97026411 h 224"/>
              <a:gd name="T70" fmla="*/ 69692920 w 357"/>
              <a:gd name="T71" fmla="*/ 102066722 h 224"/>
              <a:gd name="T72" fmla="*/ 51953086 w 357"/>
              <a:gd name="T73" fmla="*/ 106476821 h 224"/>
              <a:gd name="T74" fmla="*/ 37380436 w 357"/>
              <a:gd name="T75" fmla="*/ 110256657 h 224"/>
              <a:gd name="T76" fmla="*/ 21541389 w 357"/>
              <a:gd name="T77" fmla="*/ 118447361 h 224"/>
              <a:gd name="T78" fmla="*/ 0 w 357"/>
              <a:gd name="T79" fmla="*/ 127268302 h 224"/>
              <a:gd name="T80" fmla="*/ 3801562 w 357"/>
              <a:gd name="T81" fmla="*/ 141128761 h 224"/>
              <a:gd name="T82" fmla="*/ 3801562 w 357"/>
              <a:gd name="T83" fmla="*/ 141128761 h 22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7"/>
              <a:gd name="T127" fmla="*/ 0 h 224"/>
              <a:gd name="T128" fmla="*/ 357 w 357"/>
              <a:gd name="T129" fmla="*/ 224 h 22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7" h="224">
                <a:moveTo>
                  <a:pt x="6" y="224"/>
                </a:moveTo>
                <a:lnTo>
                  <a:pt x="30" y="213"/>
                </a:lnTo>
                <a:lnTo>
                  <a:pt x="59" y="202"/>
                </a:lnTo>
                <a:lnTo>
                  <a:pt x="91" y="190"/>
                </a:lnTo>
                <a:lnTo>
                  <a:pt x="125" y="183"/>
                </a:lnTo>
                <a:lnTo>
                  <a:pt x="156" y="175"/>
                </a:lnTo>
                <a:lnTo>
                  <a:pt x="180" y="169"/>
                </a:lnTo>
                <a:lnTo>
                  <a:pt x="201" y="165"/>
                </a:lnTo>
                <a:lnTo>
                  <a:pt x="222" y="165"/>
                </a:lnTo>
                <a:lnTo>
                  <a:pt x="239" y="158"/>
                </a:lnTo>
                <a:lnTo>
                  <a:pt x="249" y="146"/>
                </a:lnTo>
                <a:lnTo>
                  <a:pt x="256" y="129"/>
                </a:lnTo>
                <a:lnTo>
                  <a:pt x="274" y="108"/>
                </a:lnTo>
                <a:lnTo>
                  <a:pt x="293" y="88"/>
                </a:lnTo>
                <a:lnTo>
                  <a:pt x="308" y="67"/>
                </a:lnTo>
                <a:lnTo>
                  <a:pt x="329" y="49"/>
                </a:lnTo>
                <a:lnTo>
                  <a:pt x="342" y="36"/>
                </a:lnTo>
                <a:lnTo>
                  <a:pt x="353" y="23"/>
                </a:lnTo>
                <a:lnTo>
                  <a:pt x="357" y="15"/>
                </a:lnTo>
                <a:lnTo>
                  <a:pt x="357" y="8"/>
                </a:lnTo>
                <a:lnTo>
                  <a:pt x="353" y="4"/>
                </a:lnTo>
                <a:lnTo>
                  <a:pt x="348" y="0"/>
                </a:lnTo>
                <a:lnTo>
                  <a:pt x="338" y="4"/>
                </a:lnTo>
                <a:lnTo>
                  <a:pt x="325" y="21"/>
                </a:lnTo>
                <a:lnTo>
                  <a:pt x="310" y="32"/>
                </a:lnTo>
                <a:lnTo>
                  <a:pt x="291" y="51"/>
                </a:lnTo>
                <a:lnTo>
                  <a:pt x="270" y="68"/>
                </a:lnTo>
                <a:lnTo>
                  <a:pt x="255" y="88"/>
                </a:lnTo>
                <a:lnTo>
                  <a:pt x="239" y="107"/>
                </a:lnTo>
                <a:lnTo>
                  <a:pt x="228" y="124"/>
                </a:lnTo>
                <a:lnTo>
                  <a:pt x="215" y="137"/>
                </a:lnTo>
                <a:lnTo>
                  <a:pt x="199" y="145"/>
                </a:lnTo>
                <a:lnTo>
                  <a:pt x="177" y="146"/>
                </a:lnTo>
                <a:lnTo>
                  <a:pt x="154" y="148"/>
                </a:lnTo>
                <a:lnTo>
                  <a:pt x="133" y="154"/>
                </a:lnTo>
                <a:lnTo>
                  <a:pt x="110" y="162"/>
                </a:lnTo>
                <a:lnTo>
                  <a:pt x="82" y="169"/>
                </a:lnTo>
                <a:lnTo>
                  <a:pt x="59" y="175"/>
                </a:lnTo>
                <a:lnTo>
                  <a:pt x="34" y="188"/>
                </a:lnTo>
                <a:lnTo>
                  <a:pt x="0" y="202"/>
                </a:lnTo>
                <a:lnTo>
                  <a:pt x="6" y="2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6" name="Freeform 62">
            <a:extLst>
              <a:ext uri="{FF2B5EF4-FFF2-40B4-BE49-F238E27FC236}">
                <a16:creationId xmlns:a16="http://schemas.microsoft.com/office/drawing/2014/main" id="{0F039A95-5F1C-4B53-BF24-59AEB143E604}"/>
              </a:ext>
            </a:extLst>
          </p:cNvPr>
          <p:cNvSpPr>
            <a:spLocks/>
          </p:cNvSpPr>
          <p:nvPr/>
        </p:nvSpPr>
        <p:spPr bwMode="auto">
          <a:xfrm>
            <a:off x="7273925" y="5210175"/>
            <a:ext cx="77788" cy="100013"/>
          </a:xfrm>
          <a:custGeom>
            <a:avLst/>
            <a:gdLst>
              <a:gd name="T0" fmla="*/ 0 w 99"/>
              <a:gd name="T1" fmla="*/ 72979093 h 125"/>
              <a:gd name="T2" fmla="*/ 11112683 w 99"/>
              <a:gd name="T3" fmla="*/ 56974617 h 125"/>
              <a:gd name="T4" fmla="*/ 19138991 w 99"/>
              <a:gd name="T5" fmla="*/ 44811426 h 125"/>
              <a:gd name="T6" fmla="*/ 28399695 w 99"/>
              <a:gd name="T7" fmla="*/ 31368082 h 125"/>
              <a:gd name="T8" fmla="*/ 37660393 w 99"/>
              <a:gd name="T9" fmla="*/ 20485064 h 125"/>
              <a:gd name="T10" fmla="*/ 45069108 w 99"/>
              <a:gd name="T11" fmla="*/ 13443350 h 125"/>
              <a:gd name="T12" fmla="*/ 51860247 w 99"/>
              <a:gd name="T13" fmla="*/ 7041717 h 125"/>
              <a:gd name="T14" fmla="*/ 58033783 w 99"/>
              <a:gd name="T15" fmla="*/ 0 h 125"/>
              <a:gd name="T16" fmla="*/ 61120945 w 99"/>
              <a:gd name="T17" fmla="*/ 1280166 h 125"/>
              <a:gd name="T18" fmla="*/ 58033783 w 99"/>
              <a:gd name="T19" fmla="*/ 8321883 h 125"/>
              <a:gd name="T20" fmla="*/ 49390663 w 99"/>
              <a:gd name="T21" fmla="*/ 19204898 h 125"/>
              <a:gd name="T22" fmla="*/ 37660393 w 99"/>
              <a:gd name="T23" fmla="*/ 35209381 h 125"/>
              <a:gd name="T24" fmla="*/ 27164516 w 99"/>
              <a:gd name="T25" fmla="*/ 49932891 h 125"/>
              <a:gd name="T26" fmla="*/ 15434241 w 99"/>
              <a:gd name="T27" fmla="*/ 62096081 h 125"/>
              <a:gd name="T28" fmla="*/ 8643112 w 99"/>
              <a:gd name="T29" fmla="*/ 72979093 h 125"/>
              <a:gd name="T30" fmla="*/ 6173538 w 99"/>
              <a:gd name="T31" fmla="*/ 80020807 h 125"/>
              <a:gd name="T32" fmla="*/ 0 w 99"/>
              <a:gd name="T33" fmla="*/ 80020807 h 125"/>
              <a:gd name="T34" fmla="*/ 0 w 99"/>
              <a:gd name="T35" fmla="*/ 72979093 h 125"/>
              <a:gd name="T36" fmla="*/ 0 w 99"/>
              <a:gd name="T37" fmla="*/ 72979093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25"/>
              <a:gd name="T59" fmla="*/ 99 w 99"/>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25">
                <a:moveTo>
                  <a:pt x="0" y="114"/>
                </a:moveTo>
                <a:lnTo>
                  <a:pt x="18" y="89"/>
                </a:lnTo>
                <a:lnTo>
                  <a:pt x="31" y="70"/>
                </a:lnTo>
                <a:lnTo>
                  <a:pt x="46" y="49"/>
                </a:lnTo>
                <a:lnTo>
                  <a:pt x="61" y="32"/>
                </a:lnTo>
                <a:lnTo>
                  <a:pt x="73" y="21"/>
                </a:lnTo>
                <a:lnTo>
                  <a:pt x="84" y="11"/>
                </a:lnTo>
                <a:lnTo>
                  <a:pt x="94" y="0"/>
                </a:lnTo>
                <a:lnTo>
                  <a:pt x="99" y="2"/>
                </a:lnTo>
                <a:lnTo>
                  <a:pt x="94" y="13"/>
                </a:lnTo>
                <a:lnTo>
                  <a:pt x="80" y="30"/>
                </a:lnTo>
                <a:lnTo>
                  <a:pt x="61" y="55"/>
                </a:lnTo>
                <a:lnTo>
                  <a:pt x="44" y="78"/>
                </a:lnTo>
                <a:lnTo>
                  <a:pt x="25" y="97"/>
                </a:lnTo>
                <a:lnTo>
                  <a:pt x="14" y="114"/>
                </a:lnTo>
                <a:lnTo>
                  <a:pt x="10" y="125"/>
                </a:lnTo>
                <a:lnTo>
                  <a:pt x="0" y="125"/>
                </a:lnTo>
                <a:lnTo>
                  <a:pt x="0" y="1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7" name="Freeform 63">
            <a:extLst>
              <a:ext uri="{FF2B5EF4-FFF2-40B4-BE49-F238E27FC236}">
                <a16:creationId xmlns:a16="http://schemas.microsoft.com/office/drawing/2014/main" id="{9DF69BCE-CCD5-4976-9BD6-E7944E923030}"/>
              </a:ext>
            </a:extLst>
          </p:cNvPr>
          <p:cNvSpPr>
            <a:spLocks/>
          </p:cNvSpPr>
          <p:nvPr/>
        </p:nvSpPr>
        <p:spPr bwMode="auto">
          <a:xfrm>
            <a:off x="7245350" y="5205413"/>
            <a:ext cx="95250" cy="96837"/>
          </a:xfrm>
          <a:custGeom>
            <a:avLst/>
            <a:gdLst>
              <a:gd name="T0" fmla="*/ 8820945 w 120"/>
              <a:gd name="T1" fmla="*/ 71193458 h 122"/>
              <a:gd name="T2" fmla="*/ 15751177 w 120"/>
              <a:gd name="T3" fmla="*/ 66153173 h 122"/>
              <a:gd name="T4" fmla="*/ 26462043 w 120"/>
              <a:gd name="T5" fmla="*/ 52923020 h 122"/>
              <a:gd name="T6" fmla="*/ 35912428 w 120"/>
              <a:gd name="T7" fmla="*/ 38432386 h 122"/>
              <a:gd name="T8" fmla="*/ 49143444 w 120"/>
              <a:gd name="T9" fmla="*/ 23940964 h 122"/>
              <a:gd name="T10" fmla="*/ 61113997 w 120"/>
              <a:gd name="T11" fmla="*/ 15751096 h 122"/>
              <a:gd name="T12" fmla="*/ 70564382 w 120"/>
              <a:gd name="T13" fmla="*/ 13230953 h 122"/>
              <a:gd name="T14" fmla="*/ 75604693 w 120"/>
              <a:gd name="T15" fmla="*/ 7560431 h 122"/>
              <a:gd name="T16" fmla="*/ 75604693 w 120"/>
              <a:gd name="T17" fmla="*/ 0 h 122"/>
              <a:gd name="T18" fmla="*/ 67413989 w 120"/>
              <a:gd name="T19" fmla="*/ 2520143 h 122"/>
              <a:gd name="T20" fmla="*/ 56703923 w 120"/>
              <a:gd name="T21" fmla="*/ 8820105 h 122"/>
              <a:gd name="T22" fmla="*/ 44732576 w 120"/>
              <a:gd name="T23" fmla="*/ 17010770 h 122"/>
              <a:gd name="T24" fmla="*/ 34651954 w 120"/>
              <a:gd name="T25" fmla="*/ 23940964 h 122"/>
              <a:gd name="T26" fmla="*/ 23941881 w 120"/>
              <a:gd name="T27" fmla="*/ 35912243 h 122"/>
              <a:gd name="T28" fmla="*/ 13231022 w 120"/>
              <a:gd name="T29" fmla="*/ 46622254 h 122"/>
              <a:gd name="T30" fmla="*/ 10080626 w 120"/>
              <a:gd name="T31" fmla="*/ 57963305 h 122"/>
              <a:gd name="T32" fmla="*/ 3780632 w 120"/>
              <a:gd name="T33" fmla="*/ 66153173 h 122"/>
              <a:gd name="T34" fmla="*/ 0 w 120"/>
              <a:gd name="T35" fmla="*/ 76863977 h 122"/>
              <a:gd name="T36" fmla="*/ 8820945 w 120"/>
              <a:gd name="T37" fmla="*/ 71193458 h 122"/>
              <a:gd name="T38" fmla="*/ 8820945 w 120"/>
              <a:gd name="T39" fmla="*/ 71193458 h 12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20"/>
              <a:gd name="T61" fmla="*/ 0 h 122"/>
              <a:gd name="T62" fmla="*/ 120 w 120"/>
              <a:gd name="T63" fmla="*/ 122 h 12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20" h="122">
                <a:moveTo>
                  <a:pt x="14" y="113"/>
                </a:moveTo>
                <a:lnTo>
                  <a:pt x="25" y="105"/>
                </a:lnTo>
                <a:lnTo>
                  <a:pt x="42" y="84"/>
                </a:lnTo>
                <a:lnTo>
                  <a:pt x="57" y="61"/>
                </a:lnTo>
                <a:lnTo>
                  <a:pt x="78" y="38"/>
                </a:lnTo>
                <a:lnTo>
                  <a:pt x="97" y="25"/>
                </a:lnTo>
                <a:lnTo>
                  <a:pt x="112" y="21"/>
                </a:lnTo>
                <a:lnTo>
                  <a:pt x="120" y="12"/>
                </a:lnTo>
                <a:lnTo>
                  <a:pt x="120" y="0"/>
                </a:lnTo>
                <a:lnTo>
                  <a:pt x="107" y="4"/>
                </a:lnTo>
                <a:lnTo>
                  <a:pt x="90" y="14"/>
                </a:lnTo>
                <a:lnTo>
                  <a:pt x="71" y="27"/>
                </a:lnTo>
                <a:lnTo>
                  <a:pt x="55" y="38"/>
                </a:lnTo>
                <a:lnTo>
                  <a:pt x="38" y="57"/>
                </a:lnTo>
                <a:lnTo>
                  <a:pt x="21" y="74"/>
                </a:lnTo>
                <a:lnTo>
                  <a:pt x="16" y="92"/>
                </a:lnTo>
                <a:lnTo>
                  <a:pt x="6" y="105"/>
                </a:lnTo>
                <a:lnTo>
                  <a:pt x="0" y="122"/>
                </a:lnTo>
                <a:lnTo>
                  <a:pt x="14"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208" name="Freeform 64">
            <a:extLst>
              <a:ext uri="{FF2B5EF4-FFF2-40B4-BE49-F238E27FC236}">
                <a16:creationId xmlns:a16="http://schemas.microsoft.com/office/drawing/2014/main" id="{922C1262-92F0-4F2F-AD8D-937C1EFFFB0B}"/>
              </a:ext>
            </a:extLst>
          </p:cNvPr>
          <p:cNvSpPr>
            <a:spLocks/>
          </p:cNvSpPr>
          <p:nvPr/>
        </p:nvSpPr>
        <p:spPr bwMode="auto">
          <a:xfrm>
            <a:off x="7218363" y="4940300"/>
            <a:ext cx="28575" cy="33338"/>
          </a:xfrm>
          <a:custGeom>
            <a:avLst/>
            <a:gdLst>
              <a:gd name="T0" fmla="*/ 0 w 34"/>
              <a:gd name="T1" fmla="*/ 13231219 h 42"/>
              <a:gd name="T2" fmla="*/ 4238345 w 34"/>
              <a:gd name="T3" fmla="*/ 6930336 h 42"/>
              <a:gd name="T4" fmla="*/ 7769878 w 34"/>
              <a:gd name="T5" fmla="*/ 1260494 h 42"/>
              <a:gd name="T6" fmla="*/ 14832946 w 34"/>
              <a:gd name="T7" fmla="*/ 0 h 42"/>
              <a:gd name="T8" fmla="*/ 21190040 w 34"/>
              <a:gd name="T9" fmla="*/ 4410141 h 42"/>
              <a:gd name="T10" fmla="*/ 24015602 w 34"/>
              <a:gd name="T11" fmla="*/ 8190829 h 42"/>
              <a:gd name="T12" fmla="*/ 24015602 w 34"/>
              <a:gd name="T13" fmla="*/ 13231219 h 42"/>
              <a:gd name="T14" fmla="*/ 17658508 w 34"/>
              <a:gd name="T15" fmla="*/ 16381658 h 42"/>
              <a:gd name="T16" fmla="*/ 14832946 w 34"/>
              <a:gd name="T17" fmla="*/ 26462437 h 42"/>
              <a:gd name="T18" fmla="*/ 5651126 w 34"/>
              <a:gd name="T19" fmla="*/ 21422045 h 42"/>
              <a:gd name="T20" fmla="*/ 0 w 34"/>
              <a:gd name="T21" fmla="*/ 13231219 h 42"/>
              <a:gd name="T22" fmla="*/ 0 w 34"/>
              <a:gd name="T23" fmla="*/ 13231219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
              <a:gd name="T37" fmla="*/ 0 h 42"/>
              <a:gd name="T38" fmla="*/ 34 w 34"/>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 h="42">
                <a:moveTo>
                  <a:pt x="0" y="21"/>
                </a:moveTo>
                <a:lnTo>
                  <a:pt x="6" y="11"/>
                </a:lnTo>
                <a:lnTo>
                  <a:pt x="11" y="2"/>
                </a:lnTo>
                <a:lnTo>
                  <a:pt x="21" y="0"/>
                </a:lnTo>
                <a:lnTo>
                  <a:pt x="30" y="7"/>
                </a:lnTo>
                <a:lnTo>
                  <a:pt x="34" y="13"/>
                </a:lnTo>
                <a:lnTo>
                  <a:pt x="34" y="21"/>
                </a:lnTo>
                <a:lnTo>
                  <a:pt x="25" y="26"/>
                </a:lnTo>
                <a:lnTo>
                  <a:pt x="21" y="42"/>
                </a:lnTo>
                <a:lnTo>
                  <a:pt x="8" y="34"/>
                </a:lnTo>
                <a:lnTo>
                  <a:pt x="0"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pic>
        <p:nvPicPr>
          <p:cNvPr id="6209" name="Picture 65" descr="bd00028_">
            <a:extLst>
              <a:ext uri="{FF2B5EF4-FFF2-40B4-BE49-F238E27FC236}">
                <a16:creationId xmlns:a16="http://schemas.microsoft.com/office/drawing/2014/main" id="{D0290DE9-141F-47E4-8CC6-E389D691BA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4343400"/>
            <a:ext cx="862013"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10" name="Line 66">
            <a:extLst>
              <a:ext uri="{FF2B5EF4-FFF2-40B4-BE49-F238E27FC236}">
                <a16:creationId xmlns:a16="http://schemas.microsoft.com/office/drawing/2014/main" id="{F0806A77-01FF-4BF1-B9D2-38114B45D981}"/>
              </a:ext>
            </a:extLst>
          </p:cNvPr>
          <p:cNvSpPr>
            <a:spLocks noChangeShapeType="1"/>
          </p:cNvSpPr>
          <p:nvPr/>
        </p:nvSpPr>
        <p:spPr bwMode="auto">
          <a:xfrm flipH="1" flipV="1">
            <a:off x="6248400" y="3505200"/>
            <a:ext cx="533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11" name="Line 67">
            <a:extLst>
              <a:ext uri="{FF2B5EF4-FFF2-40B4-BE49-F238E27FC236}">
                <a16:creationId xmlns:a16="http://schemas.microsoft.com/office/drawing/2014/main" id="{E540ACE3-CCC9-469F-9856-F89158A58725}"/>
              </a:ext>
            </a:extLst>
          </p:cNvPr>
          <p:cNvSpPr>
            <a:spLocks noChangeShapeType="1"/>
          </p:cNvSpPr>
          <p:nvPr/>
        </p:nvSpPr>
        <p:spPr bwMode="auto">
          <a:xfrm flipV="1">
            <a:off x="6781800" y="3505200"/>
            <a:ext cx="53340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12" name="Line 68">
            <a:extLst>
              <a:ext uri="{FF2B5EF4-FFF2-40B4-BE49-F238E27FC236}">
                <a16:creationId xmlns:a16="http://schemas.microsoft.com/office/drawing/2014/main" id="{5F6D809C-05D6-4915-B80F-51DC8C42500D}"/>
              </a:ext>
            </a:extLst>
          </p:cNvPr>
          <p:cNvSpPr>
            <a:spLocks noChangeShapeType="1"/>
          </p:cNvSpPr>
          <p:nvPr/>
        </p:nvSpPr>
        <p:spPr bwMode="auto">
          <a:xfrm>
            <a:off x="5029200" y="3505200"/>
            <a:ext cx="10668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13" name="Line 69">
            <a:extLst>
              <a:ext uri="{FF2B5EF4-FFF2-40B4-BE49-F238E27FC236}">
                <a16:creationId xmlns:a16="http://schemas.microsoft.com/office/drawing/2014/main" id="{C459989B-3F75-4431-BE01-D7F5090C1563}"/>
              </a:ext>
            </a:extLst>
          </p:cNvPr>
          <p:cNvSpPr>
            <a:spLocks noChangeShapeType="1"/>
          </p:cNvSpPr>
          <p:nvPr/>
        </p:nvSpPr>
        <p:spPr bwMode="auto">
          <a:xfrm flipH="1">
            <a:off x="7086600" y="3581400"/>
            <a:ext cx="9906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14" name="Text Box 70">
            <a:extLst>
              <a:ext uri="{FF2B5EF4-FFF2-40B4-BE49-F238E27FC236}">
                <a16:creationId xmlns:a16="http://schemas.microsoft.com/office/drawing/2014/main" id="{F7CB7F8E-C3B8-4A5A-8313-49315FF4C6CC}"/>
              </a:ext>
            </a:extLst>
          </p:cNvPr>
          <p:cNvSpPr txBox="1">
            <a:spLocks noChangeArrowheads="1"/>
          </p:cNvSpPr>
          <p:nvPr/>
        </p:nvSpPr>
        <p:spPr bwMode="auto">
          <a:xfrm>
            <a:off x="6172200" y="3505200"/>
            <a:ext cx="1198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chemeClr val="accent2"/>
                </a:solidFill>
              </a:rPr>
              <a:t>Questions</a:t>
            </a:r>
          </a:p>
        </p:txBody>
      </p:sp>
      <p:sp>
        <p:nvSpPr>
          <p:cNvPr id="6215" name="Text Box 71">
            <a:extLst>
              <a:ext uri="{FF2B5EF4-FFF2-40B4-BE49-F238E27FC236}">
                <a16:creationId xmlns:a16="http://schemas.microsoft.com/office/drawing/2014/main" id="{F84F2BDB-0172-480D-8DFB-C51395729E5F}"/>
              </a:ext>
            </a:extLst>
          </p:cNvPr>
          <p:cNvSpPr txBox="1">
            <a:spLocks noChangeArrowheads="1"/>
          </p:cNvSpPr>
          <p:nvPr/>
        </p:nvSpPr>
        <p:spPr bwMode="auto">
          <a:xfrm>
            <a:off x="4724400" y="3733800"/>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777777"/>
                </a:solidFill>
              </a:rPr>
              <a:t>Answers</a:t>
            </a:r>
          </a:p>
        </p:txBody>
      </p:sp>
      <p:sp>
        <p:nvSpPr>
          <p:cNvPr id="6216" name="Text Box 72">
            <a:extLst>
              <a:ext uri="{FF2B5EF4-FFF2-40B4-BE49-F238E27FC236}">
                <a16:creationId xmlns:a16="http://schemas.microsoft.com/office/drawing/2014/main" id="{E67B163F-666B-4D03-87DD-665477416B7B}"/>
              </a:ext>
            </a:extLst>
          </p:cNvPr>
          <p:cNvSpPr txBox="1">
            <a:spLocks noChangeArrowheads="1"/>
          </p:cNvSpPr>
          <p:nvPr/>
        </p:nvSpPr>
        <p:spPr bwMode="auto">
          <a:xfrm>
            <a:off x="7451725" y="3748088"/>
            <a:ext cx="1073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a:solidFill>
                  <a:srgbClr val="777777"/>
                </a:solidFill>
              </a:rPr>
              <a:t>Answers</a:t>
            </a:r>
            <a:endParaRPr lang="en-US" altLang="en-US">
              <a:solidFill>
                <a:srgbClr val="777777"/>
              </a:solidFill>
            </a:endParaRPr>
          </a:p>
        </p:txBody>
      </p:sp>
      <p:sp>
        <p:nvSpPr>
          <p:cNvPr id="6217" name="Text Box 73">
            <a:extLst>
              <a:ext uri="{FF2B5EF4-FFF2-40B4-BE49-F238E27FC236}">
                <a16:creationId xmlns:a16="http://schemas.microsoft.com/office/drawing/2014/main" id="{64E6A0DE-D0BB-4765-B478-3B1DD45CDD7E}"/>
              </a:ext>
            </a:extLst>
          </p:cNvPr>
          <p:cNvSpPr txBox="1">
            <a:spLocks noChangeArrowheads="1"/>
          </p:cNvSpPr>
          <p:nvPr/>
        </p:nvSpPr>
        <p:spPr bwMode="auto">
          <a:xfrm>
            <a:off x="5927725" y="5908675"/>
            <a:ext cx="30829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solidFill>
                  <a:srgbClr val="003300"/>
                </a:solidFill>
              </a:rPr>
              <a:t>Which is the person?</a:t>
            </a:r>
          </a:p>
          <a:p>
            <a:pPr eaLnBrk="1" hangingPunct="1"/>
            <a:r>
              <a:rPr lang="en-US" altLang="en-US">
                <a:solidFill>
                  <a:srgbClr val="003300"/>
                </a:solidFill>
              </a:rPr>
              <a:t>Which is the computer?</a:t>
            </a:r>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A26059D-5156-4628-A041-F586E2951EAD}"/>
              </a:ext>
            </a:extLst>
          </p:cNvPr>
          <p:cNvSpPr>
            <a:spLocks noGrp="1" noChangeArrowheads="1"/>
          </p:cNvSpPr>
          <p:nvPr>
            <p:ph type="title"/>
          </p:nvPr>
        </p:nvSpPr>
        <p:spPr>
          <a:xfrm>
            <a:off x="457200" y="-228600"/>
            <a:ext cx="7924800" cy="1143000"/>
          </a:xfrm>
        </p:spPr>
        <p:txBody>
          <a:bodyPr/>
          <a:lstStyle/>
          <a:p>
            <a:r>
              <a:rPr lang="en-US" altLang="en-US"/>
              <a:t>Solving the Turing Test:  Eliza</a:t>
            </a:r>
          </a:p>
        </p:txBody>
      </p:sp>
      <p:sp>
        <p:nvSpPr>
          <p:cNvPr id="7171" name="Rectangle 3">
            <a:extLst>
              <a:ext uri="{FF2B5EF4-FFF2-40B4-BE49-F238E27FC236}">
                <a16:creationId xmlns:a16="http://schemas.microsoft.com/office/drawing/2014/main" id="{339F10D8-900F-4058-908D-56410D34F8E0}"/>
              </a:ext>
            </a:extLst>
          </p:cNvPr>
          <p:cNvSpPr>
            <a:spLocks noGrp="1" noChangeArrowheads="1"/>
          </p:cNvSpPr>
          <p:nvPr>
            <p:ph type="body" sz="half" idx="1"/>
          </p:nvPr>
        </p:nvSpPr>
        <p:spPr>
          <a:xfrm>
            <a:off x="304800" y="762000"/>
            <a:ext cx="8534400" cy="5715000"/>
          </a:xfrm>
        </p:spPr>
        <p:txBody>
          <a:bodyPr/>
          <a:lstStyle/>
          <a:p>
            <a:r>
              <a:rPr lang="en-US" altLang="en-US"/>
              <a:t>Created by Joseph Weizenbaum</a:t>
            </a:r>
          </a:p>
          <a:p>
            <a:r>
              <a:rPr lang="en-US" altLang="en-US"/>
              <a:t>This system would act like a Rogerian psychoanalyst by holding a dialog with a person</a:t>
            </a:r>
          </a:p>
          <a:p>
            <a:pPr lvl="1"/>
            <a:r>
              <a:rPr lang="en-US" altLang="en-US"/>
              <a:t>the dialog would be consist of the doctor (Eliza) asking questions, the human responding, and the doctor using the response to ask another question</a:t>
            </a:r>
          </a:p>
          <a:p>
            <a:r>
              <a:rPr lang="en-US" altLang="en-US"/>
              <a:t>Weizenbaum wrote the program so that it would generate an English response/question based on a group of patterns</a:t>
            </a:r>
          </a:p>
          <a:p>
            <a:pPr lvl="1"/>
            <a:r>
              <a:rPr lang="en-US" altLang="en-US"/>
              <a:t>If the user sentence matched a pattern, this pattern would be used to generate the next sentence/question</a:t>
            </a:r>
          </a:p>
          <a:p>
            <a:pPr lvl="1"/>
            <a:r>
              <a:rPr lang="en-US" altLang="en-US"/>
              <a:t>A more recent, and much superior version is called A.L.I.C.E, see </a:t>
            </a:r>
            <a:r>
              <a:rPr lang="en-US" altLang="en-US">
                <a:hlinkClick r:id="rId2"/>
              </a:rPr>
              <a:t>http://alicebot.blogspot.com/</a:t>
            </a:r>
            <a:r>
              <a:rPr lang="en-US" altLang="en-US"/>
              <a:t> </a:t>
            </a:r>
          </a:p>
          <a:p>
            <a:pPr lvl="2"/>
            <a:r>
              <a:rPr lang="en-US" altLang="en-US"/>
              <a:t>click on “chat with A.L.I.C.E.”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CB371E3-9175-4AE0-9C47-05999C508250}"/>
              </a:ext>
            </a:extLst>
          </p:cNvPr>
          <p:cNvSpPr>
            <a:spLocks noGrp="1" noChangeArrowheads="1"/>
          </p:cNvSpPr>
          <p:nvPr>
            <p:ph type="title"/>
          </p:nvPr>
        </p:nvSpPr>
        <p:spPr>
          <a:xfrm>
            <a:off x="6324600" y="1905000"/>
            <a:ext cx="2438400" cy="1143000"/>
          </a:xfrm>
        </p:spPr>
        <p:txBody>
          <a:bodyPr/>
          <a:lstStyle/>
          <a:p>
            <a:r>
              <a:rPr lang="en-US" altLang="en-US" sz="4000"/>
              <a:t>Example Eliza Dialog</a:t>
            </a:r>
          </a:p>
        </p:txBody>
      </p:sp>
      <p:sp>
        <p:nvSpPr>
          <p:cNvPr id="8195" name="Rectangle 4">
            <a:extLst>
              <a:ext uri="{FF2B5EF4-FFF2-40B4-BE49-F238E27FC236}">
                <a16:creationId xmlns:a16="http://schemas.microsoft.com/office/drawing/2014/main" id="{091E29C6-FE3B-4F1E-B32E-A094FB3762BE}"/>
              </a:ext>
            </a:extLst>
          </p:cNvPr>
          <p:cNvSpPr>
            <a:spLocks noChangeArrowheads="1"/>
          </p:cNvSpPr>
          <p:nvPr/>
        </p:nvSpPr>
        <p:spPr bwMode="auto">
          <a:xfrm>
            <a:off x="228600" y="457200"/>
            <a:ext cx="70866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347663" indent="-231775">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lnSpc>
                <a:spcPct val="90000"/>
              </a:lnSpc>
              <a:spcBef>
                <a:spcPct val="20000"/>
              </a:spcBef>
              <a:buFontTx/>
              <a:buChar char="–"/>
            </a:pPr>
            <a:r>
              <a:rPr lang="en-US" altLang="en-US" sz="2200"/>
              <a:t>H:  Men are all alike</a:t>
            </a:r>
          </a:p>
          <a:p>
            <a:pPr lvl="1">
              <a:lnSpc>
                <a:spcPct val="90000"/>
              </a:lnSpc>
              <a:spcBef>
                <a:spcPct val="20000"/>
              </a:spcBef>
              <a:buFontTx/>
              <a:buChar char="–"/>
            </a:pPr>
            <a:r>
              <a:rPr lang="en-US" altLang="en-US" sz="2200"/>
              <a:t>E:  In what way?</a:t>
            </a:r>
          </a:p>
          <a:p>
            <a:pPr lvl="1">
              <a:lnSpc>
                <a:spcPct val="90000"/>
              </a:lnSpc>
              <a:spcBef>
                <a:spcPct val="20000"/>
              </a:spcBef>
              <a:buFontTx/>
              <a:buChar char="–"/>
            </a:pPr>
            <a:r>
              <a:rPr lang="en-US" altLang="en-US" sz="2200"/>
              <a:t>H:  They’re always bugging us about something or another.</a:t>
            </a:r>
          </a:p>
          <a:p>
            <a:pPr lvl="1">
              <a:lnSpc>
                <a:spcPct val="90000"/>
              </a:lnSpc>
              <a:spcBef>
                <a:spcPct val="20000"/>
              </a:spcBef>
              <a:buFontTx/>
              <a:buChar char="–"/>
            </a:pPr>
            <a:r>
              <a:rPr lang="en-US" altLang="en-US" sz="2200"/>
              <a:t>E:  Can you be more specific?</a:t>
            </a:r>
          </a:p>
          <a:p>
            <a:pPr lvl="1">
              <a:lnSpc>
                <a:spcPct val="90000"/>
              </a:lnSpc>
              <a:spcBef>
                <a:spcPct val="20000"/>
              </a:spcBef>
              <a:buFontTx/>
              <a:buChar char="–"/>
            </a:pPr>
            <a:r>
              <a:rPr lang="en-US" altLang="en-US" sz="2200"/>
              <a:t>H:  Well, my boyfriend made me come here.</a:t>
            </a:r>
          </a:p>
          <a:p>
            <a:pPr lvl="1">
              <a:lnSpc>
                <a:spcPct val="90000"/>
              </a:lnSpc>
              <a:spcBef>
                <a:spcPct val="20000"/>
              </a:spcBef>
              <a:buFontTx/>
              <a:buChar char="–"/>
            </a:pPr>
            <a:r>
              <a:rPr lang="en-US" altLang="en-US" sz="2200"/>
              <a:t>E:  Your boyfriend made you come here?</a:t>
            </a:r>
          </a:p>
          <a:p>
            <a:pPr lvl="1">
              <a:lnSpc>
                <a:spcPct val="90000"/>
              </a:lnSpc>
              <a:spcBef>
                <a:spcPct val="20000"/>
              </a:spcBef>
              <a:buFontTx/>
              <a:buChar char="–"/>
            </a:pPr>
            <a:r>
              <a:rPr lang="en-US" altLang="en-US" sz="2200"/>
              <a:t>H:  He says I’m depressed much of the time.</a:t>
            </a:r>
          </a:p>
          <a:p>
            <a:pPr lvl="1">
              <a:lnSpc>
                <a:spcPct val="90000"/>
              </a:lnSpc>
              <a:spcBef>
                <a:spcPct val="20000"/>
              </a:spcBef>
              <a:buFontTx/>
              <a:buChar char="–"/>
            </a:pPr>
            <a:r>
              <a:rPr lang="en-US" altLang="en-US" sz="2200"/>
              <a:t>E:  I am sorry to hear you are depressed.</a:t>
            </a:r>
          </a:p>
          <a:p>
            <a:pPr lvl="1">
              <a:lnSpc>
                <a:spcPct val="90000"/>
              </a:lnSpc>
              <a:spcBef>
                <a:spcPct val="20000"/>
              </a:spcBef>
              <a:buFontTx/>
              <a:buChar char="–"/>
            </a:pPr>
            <a:r>
              <a:rPr lang="en-US" altLang="en-US" sz="2200"/>
              <a:t>H:  It’s true.  I am unhappy.</a:t>
            </a:r>
          </a:p>
          <a:p>
            <a:pPr lvl="1">
              <a:lnSpc>
                <a:spcPct val="90000"/>
              </a:lnSpc>
              <a:spcBef>
                <a:spcPct val="20000"/>
              </a:spcBef>
              <a:buFontTx/>
              <a:buChar char="–"/>
            </a:pPr>
            <a:r>
              <a:rPr lang="en-US" altLang="en-US" sz="2200"/>
              <a:t>E:  Do you think coming here will help you not to be unhappy?</a:t>
            </a:r>
          </a:p>
          <a:p>
            <a:pPr lvl="1">
              <a:lnSpc>
                <a:spcPct val="90000"/>
              </a:lnSpc>
              <a:spcBef>
                <a:spcPct val="20000"/>
              </a:spcBef>
              <a:buFontTx/>
              <a:buChar char="–"/>
            </a:pPr>
            <a:r>
              <a:rPr lang="en-US" altLang="en-US" sz="2200"/>
              <a:t>H:  I need some help, that much seems certain.</a:t>
            </a:r>
          </a:p>
          <a:p>
            <a:pPr lvl="1">
              <a:lnSpc>
                <a:spcPct val="90000"/>
              </a:lnSpc>
              <a:spcBef>
                <a:spcPct val="20000"/>
              </a:spcBef>
              <a:buFontTx/>
              <a:buChar char="–"/>
            </a:pPr>
            <a:r>
              <a:rPr lang="en-US" altLang="en-US" sz="2200"/>
              <a:t>E:  What would it mean to you if you got some help?</a:t>
            </a:r>
          </a:p>
          <a:p>
            <a:pPr lvl="1">
              <a:lnSpc>
                <a:spcPct val="90000"/>
              </a:lnSpc>
              <a:spcBef>
                <a:spcPct val="20000"/>
              </a:spcBef>
              <a:buFontTx/>
              <a:buChar char="–"/>
            </a:pPr>
            <a:r>
              <a:rPr lang="en-US" altLang="en-US" sz="2200"/>
              <a:t>H:  Perhaps I could learn to get along with my mother.</a:t>
            </a:r>
          </a:p>
          <a:p>
            <a:pPr lvl="1">
              <a:lnSpc>
                <a:spcPct val="90000"/>
              </a:lnSpc>
              <a:spcBef>
                <a:spcPct val="20000"/>
              </a:spcBef>
              <a:buFontTx/>
              <a:buChar char="–"/>
            </a:pPr>
            <a:r>
              <a:rPr lang="en-US" altLang="en-US" sz="2200"/>
              <a:t>E:  Tell me more about your family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7BF7E59-0CA7-451A-B270-0BC33C057BBC}"/>
              </a:ext>
            </a:extLst>
          </p:cNvPr>
          <p:cNvSpPr>
            <a:spLocks noGrp="1"/>
          </p:cNvSpPr>
          <p:nvPr>
            <p:ph type="title"/>
          </p:nvPr>
        </p:nvSpPr>
        <p:spPr>
          <a:xfrm>
            <a:off x="7086600" y="1981200"/>
            <a:ext cx="2057400" cy="1143000"/>
          </a:xfrm>
        </p:spPr>
        <p:txBody>
          <a:bodyPr/>
          <a:lstStyle/>
          <a:p>
            <a:r>
              <a:rPr lang="en-US" altLang="en-US"/>
              <a:t>Eliza Rules</a:t>
            </a:r>
          </a:p>
        </p:txBody>
      </p:sp>
      <p:sp>
        <p:nvSpPr>
          <p:cNvPr id="9219" name="TextBox 3">
            <a:extLst>
              <a:ext uri="{FF2B5EF4-FFF2-40B4-BE49-F238E27FC236}">
                <a16:creationId xmlns:a16="http://schemas.microsoft.com/office/drawing/2014/main" id="{C3CF9661-0DBC-4624-9D2A-601B601B1420}"/>
              </a:ext>
            </a:extLst>
          </p:cNvPr>
          <p:cNvSpPr txBox="1">
            <a:spLocks noChangeArrowheads="1"/>
          </p:cNvSpPr>
          <p:nvPr/>
        </p:nvSpPr>
        <p:spPr bwMode="auto">
          <a:xfrm>
            <a:off x="457200" y="152400"/>
            <a:ext cx="5900738"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 </a:t>
            </a:r>
            <a:r>
              <a:rPr lang="en-US" altLang="en-US" sz="2200"/>
              <a:t>(?* ?x) hello (?* ?y) </a:t>
            </a:r>
            <a:r>
              <a:rPr lang="en-US" altLang="en-US" sz="2200">
                <a:sym typeface="Wingdings" panose="05000000000000000000" pitchFamily="2" charset="2"/>
              </a:rPr>
              <a:t> </a:t>
            </a:r>
            <a:r>
              <a:rPr lang="en-US" altLang="en-US" sz="2200"/>
              <a:t>     </a:t>
            </a:r>
          </a:p>
          <a:p>
            <a:pPr eaLnBrk="1" hangingPunct="1"/>
            <a:r>
              <a:rPr lang="en-US" altLang="en-US" sz="2200"/>
              <a:t>    (How do you do.  Please state your problem.)</a:t>
            </a:r>
          </a:p>
          <a:p>
            <a:pPr eaLnBrk="1" hangingPunct="1"/>
            <a:r>
              <a:rPr lang="en-US" altLang="en-US" sz="2200"/>
              <a:t> (?* ?x) I want (?* ?y) </a:t>
            </a:r>
            <a:r>
              <a:rPr lang="en-US" altLang="en-US" sz="2200">
                <a:sym typeface="Wingdings" panose="05000000000000000000" pitchFamily="2" charset="2"/>
              </a:rPr>
              <a:t> </a:t>
            </a:r>
            <a:endParaRPr lang="en-US" altLang="en-US" sz="2200"/>
          </a:p>
          <a:p>
            <a:pPr eaLnBrk="1" hangingPunct="1"/>
            <a:r>
              <a:rPr lang="en-US" altLang="en-US" sz="2200"/>
              <a:t>    (What would it mean if you got ?y)</a:t>
            </a:r>
          </a:p>
          <a:p>
            <a:pPr eaLnBrk="1" hangingPunct="1"/>
            <a:r>
              <a:rPr lang="en-US" altLang="en-US" sz="2200"/>
              <a:t>    (Why do you want ?y) </a:t>
            </a:r>
          </a:p>
          <a:p>
            <a:pPr eaLnBrk="1" hangingPunct="1"/>
            <a:r>
              <a:rPr lang="en-US" altLang="en-US" sz="2200"/>
              <a:t>    (Suppose you got ?y soon)</a:t>
            </a:r>
          </a:p>
          <a:p>
            <a:pPr eaLnBrk="1" hangingPunct="1"/>
            <a:r>
              <a:rPr lang="en-US" altLang="en-US" sz="2200"/>
              <a:t> (?* ?x) if (?* ?y) </a:t>
            </a:r>
            <a:r>
              <a:rPr lang="en-US" altLang="en-US" sz="2200">
                <a:sym typeface="Wingdings" panose="05000000000000000000" pitchFamily="2" charset="2"/>
              </a:rPr>
              <a:t> </a:t>
            </a:r>
            <a:endParaRPr lang="en-US" altLang="en-US" sz="2200"/>
          </a:p>
          <a:p>
            <a:pPr eaLnBrk="1" hangingPunct="1"/>
            <a:r>
              <a:rPr lang="en-US" altLang="en-US" sz="2200"/>
              <a:t>    (Do you really think its likely that ?y) </a:t>
            </a:r>
          </a:p>
          <a:p>
            <a:pPr eaLnBrk="1" hangingPunct="1"/>
            <a:r>
              <a:rPr lang="en-US" altLang="en-US" sz="2200"/>
              <a:t>    (Do you wish that ?y)</a:t>
            </a:r>
          </a:p>
          <a:p>
            <a:pPr eaLnBrk="1" hangingPunct="1"/>
            <a:r>
              <a:rPr lang="en-US" altLang="en-US" sz="2200"/>
              <a:t>    (What do you think about ?y) (Really-- if ?y)</a:t>
            </a:r>
          </a:p>
          <a:p>
            <a:pPr eaLnBrk="1" hangingPunct="1"/>
            <a:r>
              <a:rPr lang="en-US" altLang="en-US" sz="2200"/>
              <a:t> (?* ?x) no (?* ?y) </a:t>
            </a:r>
            <a:r>
              <a:rPr lang="en-US" altLang="en-US" sz="2200">
                <a:sym typeface="Wingdings" panose="05000000000000000000" pitchFamily="2" charset="2"/>
              </a:rPr>
              <a:t> </a:t>
            </a:r>
            <a:r>
              <a:rPr lang="en-US" altLang="en-US" sz="2200"/>
              <a:t>(Why not?) </a:t>
            </a:r>
          </a:p>
          <a:p>
            <a:pPr eaLnBrk="1" hangingPunct="1"/>
            <a:r>
              <a:rPr lang="en-US" altLang="en-US" sz="2200"/>
              <a:t>    (You are being a bit negative)</a:t>
            </a:r>
          </a:p>
          <a:p>
            <a:pPr eaLnBrk="1" hangingPunct="1"/>
            <a:r>
              <a:rPr lang="en-US" altLang="en-US" sz="2200"/>
              <a:t>    (Are you saying "NO" just to be negative?)</a:t>
            </a:r>
          </a:p>
          <a:p>
            <a:pPr eaLnBrk="1" hangingPunct="1"/>
            <a:r>
              <a:rPr lang="en-US" altLang="en-US" sz="2200"/>
              <a:t> (?* ?x) I was (?* ?y) </a:t>
            </a:r>
            <a:r>
              <a:rPr lang="en-US" altLang="en-US" sz="2200">
                <a:sym typeface="Wingdings" panose="05000000000000000000" pitchFamily="2" charset="2"/>
              </a:rPr>
              <a:t> (</a:t>
            </a:r>
            <a:r>
              <a:rPr lang="en-US" altLang="en-US" sz="2200"/>
              <a:t>Were you really?) </a:t>
            </a:r>
          </a:p>
          <a:p>
            <a:pPr eaLnBrk="1" hangingPunct="1"/>
            <a:r>
              <a:rPr lang="en-US" altLang="en-US" sz="2200"/>
              <a:t>    (Perhaps I already knew you were ?y)</a:t>
            </a:r>
          </a:p>
          <a:p>
            <a:pPr eaLnBrk="1" hangingPunct="1"/>
            <a:r>
              <a:rPr lang="en-US" altLang="en-US" sz="2200"/>
              <a:t>    (Why do you tell me you were ?y now?)</a:t>
            </a:r>
          </a:p>
          <a:p>
            <a:pPr eaLnBrk="1" hangingPunct="1"/>
            <a:r>
              <a:rPr lang="en-US" altLang="en-US" sz="2200"/>
              <a:t> (?* ?x) I feel (?* ?y) </a:t>
            </a:r>
            <a:r>
              <a:rPr lang="en-US" altLang="en-US" sz="2200">
                <a:sym typeface="Wingdings" panose="05000000000000000000" pitchFamily="2" charset="2"/>
              </a:rPr>
              <a:t> </a:t>
            </a:r>
            <a:r>
              <a:rPr lang="en-US" altLang="en-US" sz="2200"/>
              <a:t>(Do you often feel ?y ?)</a:t>
            </a:r>
          </a:p>
          <a:p>
            <a:pPr eaLnBrk="1" hangingPunct="1"/>
            <a:r>
              <a:rPr lang="en-US" altLang="en-US" sz="2200"/>
              <a:t> (?* ?x) I felt (?* ?y) </a:t>
            </a:r>
            <a:r>
              <a:rPr lang="en-US" altLang="en-US" sz="2200">
                <a:sym typeface="Wingdings" panose="05000000000000000000" pitchFamily="2" charset="2"/>
              </a:rPr>
              <a:t> </a:t>
            </a:r>
            <a:endParaRPr lang="en-US" altLang="en-US" sz="2200"/>
          </a:p>
          <a:p>
            <a:pPr eaLnBrk="1" hangingPunct="1"/>
            <a:r>
              <a:rPr lang="en-US" altLang="en-US" sz="2200"/>
              <a:t>    (What other feelings do you have?)</a:t>
            </a:r>
          </a:p>
        </p:txBody>
      </p:sp>
      <p:sp>
        <p:nvSpPr>
          <p:cNvPr id="9220" name="Text Box 6">
            <a:extLst>
              <a:ext uri="{FF2B5EF4-FFF2-40B4-BE49-F238E27FC236}">
                <a16:creationId xmlns:a16="http://schemas.microsoft.com/office/drawing/2014/main" id="{43C2D671-9A34-4FB3-AF9A-F7AE6D38110F}"/>
              </a:ext>
            </a:extLst>
          </p:cNvPr>
          <p:cNvSpPr txBox="1">
            <a:spLocks noChangeArrowheads="1"/>
          </p:cNvSpPr>
          <p:nvPr/>
        </p:nvSpPr>
        <p:spPr bwMode="auto">
          <a:xfrm>
            <a:off x="6553200" y="3810000"/>
            <a:ext cx="2332038"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200"/>
              <a:t>Eliza also has a </a:t>
            </a:r>
          </a:p>
          <a:p>
            <a:r>
              <a:rPr lang="en-US" altLang="en-US" sz="2200"/>
              <a:t>rule to swap</a:t>
            </a:r>
          </a:p>
          <a:p>
            <a:r>
              <a:rPr lang="en-US" altLang="en-US" sz="2200"/>
              <a:t>‘I’ and ‘my’ </a:t>
            </a:r>
          </a:p>
          <a:p>
            <a:r>
              <a:rPr lang="en-US" altLang="en-US" sz="2200"/>
              <a:t>to ‘you’ and ‘your’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289F8059-20D4-40B5-9B3E-10841908833D}"/>
              </a:ext>
            </a:extLst>
          </p:cNvPr>
          <p:cNvSpPr>
            <a:spLocks noGrp="1"/>
          </p:cNvSpPr>
          <p:nvPr>
            <p:ph type="title"/>
          </p:nvPr>
        </p:nvSpPr>
        <p:spPr>
          <a:xfrm>
            <a:off x="685800" y="-228600"/>
            <a:ext cx="7772400" cy="1143000"/>
          </a:xfrm>
        </p:spPr>
        <p:txBody>
          <a:bodyPr/>
          <a:lstStyle/>
          <a:p>
            <a:r>
              <a:rPr lang="en-US" altLang="en-US"/>
              <a:t>Eliza Pattern Syntax</a:t>
            </a:r>
          </a:p>
        </p:txBody>
      </p:sp>
      <p:sp>
        <p:nvSpPr>
          <p:cNvPr id="10243" name="TextBox 3">
            <a:extLst>
              <a:ext uri="{FF2B5EF4-FFF2-40B4-BE49-F238E27FC236}">
                <a16:creationId xmlns:a16="http://schemas.microsoft.com/office/drawing/2014/main" id="{A1C0C39A-B6F8-4549-868D-E86077365192}"/>
              </a:ext>
            </a:extLst>
          </p:cNvPr>
          <p:cNvSpPr txBox="1">
            <a:spLocks noChangeArrowheads="1"/>
          </p:cNvSpPr>
          <p:nvPr/>
        </p:nvSpPr>
        <p:spPr bwMode="auto">
          <a:xfrm>
            <a:off x="422275" y="671513"/>
            <a:ext cx="8264525"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200"/>
              <a:t>pat </a:t>
            </a:r>
            <a:r>
              <a:rPr lang="en-US" altLang="en-US" sz="2200">
                <a:sym typeface="Wingdings" panose="05000000000000000000" pitchFamily="2" charset="2"/>
              </a:rPr>
              <a:t> 	var			match any one expression to a variable</a:t>
            </a:r>
          </a:p>
          <a:p>
            <a:r>
              <a:rPr lang="en-US" altLang="en-US" sz="2200">
                <a:sym typeface="Wingdings" panose="05000000000000000000" pitchFamily="2" charset="2"/>
              </a:rPr>
              <a:t>	constant		or to a constant (see below)</a:t>
            </a:r>
          </a:p>
          <a:p>
            <a:r>
              <a:rPr lang="en-US" altLang="en-US" sz="2200">
                <a:sym typeface="Wingdings" panose="05000000000000000000" pitchFamily="2" charset="2"/>
              </a:rPr>
              <a:t>	segment-pat		match against a sequence</a:t>
            </a:r>
          </a:p>
          <a:p>
            <a:r>
              <a:rPr lang="en-US" altLang="en-US" sz="2200">
                <a:sym typeface="Wingdings" panose="05000000000000000000" pitchFamily="2" charset="2"/>
              </a:rPr>
              <a:t>	single-pat		match against one expression</a:t>
            </a:r>
          </a:p>
          <a:p>
            <a:r>
              <a:rPr lang="en-US" altLang="en-US" sz="2200">
                <a:sym typeface="Wingdings" panose="05000000000000000000" pitchFamily="2" charset="2"/>
              </a:rPr>
              <a:t>	(pat . pat)		match the first and the rest of a list</a:t>
            </a:r>
          </a:p>
          <a:p>
            <a:r>
              <a:rPr lang="en-US" altLang="en-US" sz="2200">
                <a:sym typeface="Wingdings" panose="05000000000000000000" pitchFamily="2" charset="2"/>
              </a:rPr>
              <a:t>single-pat </a:t>
            </a:r>
          </a:p>
          <a:p>
            <a:r>
              <a:rPr lang="en-US" altLang="en-US" sz="2200">
                <a:sym typeface="Wingdings" panose="05000000000000000000" pitchFamily="2" charset="2"/>
              </a:rPr>
              <a:t>	(?is var predicate)	test predicate on one expression</a:t>
            </a:r>
          </a:p>
          <a:p>
            <a:r>
              <a:rPr lang="en-US" altLang="en-US" sz="2200">
                <a:sym typeface="Wingdings" panose="05000000000000000000" pitchFamily="2" charset="2"/>
              </a:rPr>
              <a:t>	(?or pat1 pat2 …)	match on any of the patterns</a:t>
            </a:r>
          </a:p>
          <a:p>
            <a:r>
              <a:rPr lang="en-US" altLang="en-US" sz="2200">
                <a:sym typeface="Wingdings" panose="05000000000000000000" pitchFamily="2" charset="2"/>
              </a:rPr>
              <a:t>	(?and pat1 pat2 …)	match on every of the expressions</a:t>
            </a:r>
          </a:p>
          <a:p>
            <a:r>
              <a:rPr lang="en-US" altLang="en-US" sz="2200">
                <a:sym typeface="Wingdings" panose="05000000000000000000" pitchFamily="2" charset="2"/>
              </a:rPr>
              <a:t>	(?not pat)		match if expression does not match</a:t>
            </a:r>
          </a:p>
          <a:p>
            <a:r>
              <a:rPr lang="en-US" altLang="en-US" sz="2200">
                <a:sym typeface="Wingdings" panose="05000000000000000000" pitchFamily="2" charset="2"/>
              </a:rPr>
              <a:t>segment-pat </a:t>
            </a:r>
          </a:p>
          <a:p>
            <a:r>
              <a:rPr lang="en-US" altLang="en-US" sz="2200">
                <a:sym typeface="Wingdings" panose="05000000000000000000" pitchFamily="2" charset="2"/>
              </a:rPr>
              <a:t>	((?* var) …)		match on zero or more expressions</a:t>
            </a:r>
          </a:p>
          <a:p>
            <a:r>
              <a:rPr lang="en-US" altLang="en-US" sz="2200">
                <a:sym typeface="Wingdings" panose="05000000000000000000" pitchFamily="2" charset="2"/>
              </a:rPr>
              <a:t>	((?+ var) …)		match on one or more expressions</a:t>
            </a:r>
          </a:p>
          <a:p>
            <a:r>
              <a:rPr lang="en-US" altLang="en-US" sz="2200">
                <a:sym typeface="Wingdings" panose="05000000000000000000" pitchFamily="2" charset="2"/>
              </a:rPr>
              <a:t>	((?? var) …)		match zero or one expression</a:t>
            </a:r>
          </a:p>
          <a:p>
            <a:r>
              <a:rPr lang="en-US" altLang="en-US" sz="2200">
                <a:sym typeface="Wingdings" panose="05000000000000000000" pitchFamily="2" charset="2"/>
              </a:rPr>
              <a:t>	((?if expr) …)		test if expression is true</a:t>
            </a:r>
          </a:p>
          <a:p>
            <a:r>
              <a:rPr lang="en-US" altLang="en-US" sz="2200">
                <a:sym typeface="Wingdings" panose="05000000000000000000" pitchFamily="2" charset="2"/>
              </a:rPr>
              <a:t>var  ?chars			variables of the form ?name</a:t>
            </a:r>
          </a:p>
          <a:p>
            <a:r>
              <a:rPr lang="en-US" altLang="en-US" sz="2200">
                <a:sym typeface="Wingdings" panose="05000000000000000000" pitchFamily="2" charset="2"/>
              </a:rPr>
              <a:t>constant  atom		symbols, numbers, chars</a:t>
            </a:r>
            <a:endParaRPr lang="en-US" altLang="en-US" sz="2200"/>
          </a:p>
          <a:p>
            <a:endParaRPr lang="en-US" altLang="en-US" sz="2200"/>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1311</TotalTime>
  <Pages>10</Pages>
  <Words>4328</Words>
  <Application>Microsoft Office PowerPoint</Application>
  <PresentationFormat>On-screen Show (4:3)</PresentationFormat>
  <Paragraphs>422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Times New Roman</vt:lpstr>
      <vt:lpstr>Arial</vt:lpstr>
      <vt:lpstr>Wingdings</vt:lpstr>
      <vt:lpstr>Blank Presentation</vt:lpstr>
      <vt:lpstr>AI Definitions</vt:lpstr>
      <vt:lpstr>So What Is AI?</vt:lpstr>
      <vt:lpstr>What is Intelligence?</vt:lpstr>
      <vt:lpstr>Physical Symbol System Hypothesis</vt:lpstr>
      <vt:lpstr>The Turing Test</vt:lpstr>
      <vt:lpstr>Solving the Turing Test:  Eliza</vt:lpstr>
      <vt:lpstr>Example Eliza Dialog</vt:lpstr>
      <vt:lpstr>Eliza Rules</vt:lpstr>
      <vt:lpstr>Eliza Pattern Syntax</vt:lpstr>
      <vt:lpstr>ALICE Demo</vt:lpstr>
      <vt:lpstr>ALICE vs. Eliza</vt:lpstr>
      <vt:lpstr>How Useful is the Turing Test?</vt:lpstr>
      <vt:lpstr>Table-Lookup vs. Reasoning</vt:lpstr>
      <vt:lpstr>Slot Filling</vt:lpstr>
      <vt:lpstr>The Chinese Room Problem</vt:lpstr>
      <vt:lpstr>Chinese Room:   An Analogy for a Computer</vt:lpstr>
      <vt:lpstr>Searle’s Question</vt:lpstr>
      <vt:lpstr>But Computers Solve Problems</vt:lpstr>
      <vt:lpstr>Brain vs. Computer</vt:lpstr>
      <vt:lpstr>Symbol Grounding</vt:lpstr>
      <vt:lpstr>Two AI Assumptions</vt:lpstr>
      <vt:lpstr>Problems with Symbolic AI Approaches</vt:lpstr>
      <vt:lpstr>Problems with Connectionist AI Approaches</vt:lpstr>
      <vt:lpstr>So What Does AI Do?</vt:lpstr>
      <vt:lpstr>What is Search?</vt:lpstr>
      <vt:lpstr>Search Spaces and Types of Search</vt:lpstr>
      <vt:lpstr>PowerPoint Presentation</vt:lpstr>
      <vt:lpstr>PowerPoint Presentation</vt:lpstr>
      <vt:lpstr>Search Algorithms and Representations</vt:lpstr>
      <vt:lpstr>A Brief History of AI:  1950s</vt:lpstr>
      <vt:lpstr>The 1960s</vt:lpstr>
      <vt:lpstr>1970s</vt:lpstr>
      <vt:lpstr>1980s:  AI Winter</vt:lpstr>
      <vt:lpstr>1990s:  ALife</vt:lpstr>
      <vt:lpstr>Today:  The New (Old)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subject>AI overhead notes for chapter 1</dc:subject>
  <dc:creator>Authorized Gateway Customer</dc:creator>
  <cp:keywords/>
  <dc:description/>
  <cp:lastModifiedBy>cloudconvert_13</cp:lastModifiedBy>
  <cp:revision>53</cp:revision>
  <cp:lastPrinted>1601-01-01T00:00:00Z</cp:lastPrinted>
  <dcterms:created xsi:type="dcterms:W3CDTF">1996-12-10T11:52:26Z</dcterms:created>
  <dcterms:modified xsi:type="dcterms:W3CDTF">2025-04-21T02:59:00Z</dcterms:modified>
</cp:coreProperties>
</file>