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492" r:id="rId3"/>
    <p:sldId id="2147470493" r:id="rId4"/>
    <p:sldId id="2147470498" r:id="rId5"/>
    <p:sldId id="2147470494" r:id="rId6"/>
    <p:sldId id="2147470495" r:id="rId7"/>
    <p:sldId id="2147470496" r:id="rId8"/>
    <p:sldId id="2147470497" r:id="rId9"/>
    <p:sldId id="2147470491" r:id="rId10"/>
    <p:sldId id="21474704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5965" autoAdjust="0"/>
  </p:normalViewPr>
  <p:slideViewPr>
    <p:cSldViewPr snapToGrid="0">
      <p:cViewPr varScale="1">
        <p:scale>
          <a:sx n="54" d="100"/>
          <a:sy n="54" d="100"/>
        </p:scale>
        <p:origin x="11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0" y="-28094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</a:t>
            </a:r>
          </a:p>
          <a:p>
            <a:pPr lvl="0"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and Lifestyle Management</a:t>
            </a:r>
          </a:p>
          <a:p>
            <a:pPr lvl="0" algn="ctr">
              <a:defRPr/>
            </a:pP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Team Member</a:t>
            </a: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NIVYASREE.C</a:t>
            </a: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prstClr val="white"/>
                </a:solidFill>
                <a:cs typeface="Calibri" panose="020F0502020204030204" pitchFamily="34" charset="0"/>
              </a:rPr>
              <a:t>M.Tech</a:t>
            </a: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 CSE(ARTIFICIAL INTELLIGENCE AND MACHINE LEARNING)</a:t>
            </a:r>
          </a:p>
          <a:p>
            <a:pPr lvl="0" algn="ctr">
              <a:defRPr/>
            </a:pPr>
            <a:endParaRPr lang="en-US" sz="24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Subtopic - Calibri body -28</a:t>
            </a:r>
          </a:p>
          <a:p>
            <a:r>
              <a:rPr lang="en-US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n-lt"/>
              </a:rPr>
              <a:t>Content</a:t>
            </a: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 </a:t>
            </a: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+mn-lt"/>
              </a:rPr>
              <a:t>Calibri body -28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242424"/>
                </a:solidFill>
                <a:latin typeface="source-serif-pro"/>
              </a:rPr>
              <a:t>Calibri body -28</a:t>
            </a:r>
            <a:endParaRPr lang="en-US" sz="2400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 - 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Calibri body -36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34637"/>
            <a:ext cx="10795854" cy="4798010"/>
          </a:xfrm>
        </p:spPr>
        <p:txBody>
          <a:bodyPr/>
          <a:lstStyle/>
          <a:p>
            <a:pPr lvl="1"/>
            <a:endParaRPr lang="en-US" b="1" dirty="0"/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Diabetics is one of most common chronical diseases worldwide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Affects millions and causes severe complication if not managed early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AI can help predict risk using patient health data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Support doctor and patients with decision-making</a:t>
            </a:r>
          </a:p>
          <a:p>
            <a:pPr marL="0" indent="0"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E6A0C20-81A4-F4BD-A45A-E1E469346ED1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255996" y="1610072"/>
            <a:ext cx="11473939" cy="2975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0" dirty="0"/>
              <a:t>Predict diabetes risk using clinical and dietary data.</a:t>
            </a:r>
          </a:p>
          <a:p>
            <a:r>
              <a:rPr lang="en-US" b="0" dirty="0"/>
              <a:t>Analyze meals using NLP for calorie/sugar estimation.</a:t>
            </a:r>
          </a:p>
          <a:p>
            <a:r>
              <a:rPr lang="en-US" b="0" dirty="0"/>
              <a:t>Classify users into risk levels using ML.</a:t>
            </a:r>
          </a:p>
          <a:p>
            <a:r>
              <a:rPr lang="en-US" b="0" dirty="0"/>
              <a:t>Provide personalized lifestyle recommendations.</a:t>
            </a:r>
          </a:p>
          <a:p>
            <a:r>
              <a:rPr lang="en-US" b="0" dirty="0"/>
              <a:t>Build a secure, user-friendly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2CDE9-EA2E-28D3-F8F6-22FF512D9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6C44D4-0AC2-84B9-45FD-48817C6D6114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Scope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972665-0088-4F39-D013-568525FFF113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CD48074-D4A2-5CF7-E777-8094B8E2F45A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BEE0DBD-9FDB-1A18-C682-5A5BB9B3153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255996" y="2691062"/>
            <a:ext cx="11584070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b="0" dirty="0"/>
              <a:t>.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1A4C583-1864-E7D5-5ED7-BE8FCA16D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96" y="1629126"/>
            <a:ext cx="11473939" cy="306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Collect clinical and meal data.</a:t>
            </a:r>
          </a:p>
          <a:p>
            <a:r>
              <a:rPr lang="en-US" b="0" dirty="0"/>
              <a:t>Use BERT and Random forest analysis and prediction.</a:t>
            </a:r>
          </a:p>
          <a:p>
            <a:r>
              <a:rPr lang="en-US" b="0" dirty="0"/>
              <a:t>Generate lifestyle suggestions based on risk.</a:t>
            </a:r>
          </a:p>
          <a:p>
            <a:r>
              <a:rPr lang="en-US" b="0" dirty="0"/>
              <a:t>Implement Azure AD authentication.</a:t>
            </a:r>
          </a:p>
          <a:p>
            <a:r>
              <a:rPr lang="en-US" b="0" dirty="0"/>
              <a:t>Deploy using Docker on Azure.</a:t>
            </a: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14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Scope….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C7F2963-FC93-8F5D-8810-9A7AF554AA98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76200" y="1148876"/>
            <a:ext cx="11763866" cy="61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dirty="0"/>
              <a:t>Initial Data Source</a:t>
            </a:r>
          </a:p>
          <a:p>
            <a:r>
              <a:rPr lang="en-US" dirty="0"/>
              <a:t>Clinical Data</a:t>
            </a:r>
            <a:r>
              <a:rPr lang="en-US" b="0" dirty="0"/>
              <a:t> – entered by the user via form fields:</a:t>
            </a:r>
          </a:p>
          <a:p>
            <a:pPr lvl="1"/>
            <a:r>
              <a:rPr lang="en-US" sz="2800" dirty="0"/>
              <a:t>Glucose level, BMI, blood pressure, age, family history.</a:t>
            </a:r>
          </a:p>
          <a:p>
            <a:r>
              <a:rPr lang="en-US" dirty="0"/>
              <a:t>Meal Data</a:t>
            </a:r>
            <a:r>
              <a:rPr lang="en-US" b="0" dirty="0"/>
              <a:t> – entered as free text in a drop box:</a:t>
            </a:r>
          </a:p>
          <a:p>
            <a:pPr marL="0" indent="0">
              <a:buNone/>
            </a:pPr>
            <a:r>
              <a:rPr lang="en-US" dirty="0"/>
              <a:t>Identification Process</a:t>
            </a:r>
          </a:p>
          <a:p>
            <a:r>
              <a:rPr lang="en-US" dirty="0"/>
              <a:t>Clinical Data</a:t>
            </a:r>
            <a:r>
              <a:rPr lang="en-US" b="0" dirty="0"/>
              <a:t>: Directly mapped to structured features for the ML model.</a:t>
            </a:r>
          </a:p>
          <a:p>
            <a:r>
              <a:rPr lang="en-US" dirty="0"/>
              <a:t>Meal Data</a:t>
            </a:r>
            <a:r>
              <a:rPr lang="en-US" b="0" dirty="0"/>
              <a:t>: Processed by a BERT model to identify food items and estimate:</a:t>
            </a:r>
          </a:p>
          <a:p>
            <a:pPr lvl="1"/>
            <a:r>
              <a:rPr lang="en-US" sz="2800" dirty="0"/>
              <a:t>Calories</a:t>
            </a:r>
          </a:p>
          <a:p>
            <a:pPr lvl="1"/>
            <a:r>
              <a:rPr lang="en-US" sz="2800" dirty="0"/>
              <a:t>Sugar content</a:t>
            </a:r>
          </a:p>
          <a:p>
            <a:r>
              <a:rPr lang="en-US" b="0" dirty="0"/>
              <a:t>These features are combined and used for </a:t>
            </a:r>
            <a:r>
              <a:rPr lang="en-US" dirty="0"/>
              <a:t>risk classification</a:t>
            </a:r>
            <a:r>
              <a:rPr lang="en-US" b="0" dirty="0"/>
              <a:t> and </a:t>
            </a:r>
            <a:r>
              <a:rPr lang="en-US" dirty="0"/>
              <a:t>recommendation generation</a:t>
            </a:r>
            <a:r>
              <a:rPr lang="en-US" b="0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69C03-8E92-54D7-6EE2-33DC2B5C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433ECB-8EAD-0AB5-1D66-62BCF658AA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3663C-4C71-EB2A-170D-22878BAC4C6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1B76A7-3EE1-470C-EBA7-8F98E8FFE10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4F4041-8131-3536-FDDF-513CA3ABA63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6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53C69-472F-A80F-ECBC-553E043DB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64AF3A-1BAA-BB19-865F-8604C4E3B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2521A-B8A4-7818-FEB4-0309182DBEC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871527-EAED-D60A-DB4D-12A2CE4201D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EADF6DB-6CFE-DDC5-997C-E84EE1A9470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0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Additional Information….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</a:rPr>
              <a:t>Module 1</a:t>
            </a:r>
            <a:r>
              <a:rPr lang="en-US" dirty="0">
                <a:solidFill>
                  <a:srgbClr val="5583D1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5583D1"/>
                </a:solidFill>
                <a:latin typeface="+mn-lt"/>
              </a:rPr>
              <a:t>calibri</a:t>
            </a:r>
            <a:r>
              <a:rPr lang="en-US" dirty="0">
                <a:solidFill>
                  <a:srgbClr val="5583D1"/>
                </a:solidFill>
                <a:latin typeface="+mn-lt"/>
              </a:rPr>
              <a:t> 28</a:t>
            </a:r>
            <a:r>
              <a:rPr lang="en-US" dirty="0">
                <a:solidFill>
                  <a:srgbClr val="5583D1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Modules to cover….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CD5B67-3503-60B5-8469-F3C3191D84D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D4A0452-2CB8-E4C6-FAC7-ECD109C50CE1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361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source-serif-pro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Nivyasree C</cp:lastModifiedBy>
  <cp:revision>16</cp:revision>
  <dcterms:created xsi:type="dcterms:W3CDTF">2024-05-13T10:33:11Z</dcterms:created>
  <dcterms:modified xsi:type="dcterms:W3CDTF">2025-09-10T12:02:40Z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