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498" r:id="rId8"/>
    <p:sldId id="2147470495" r:id="rId9"/>
    <p:sldId id="2147470509" r:id="rId10"/>
    <p:sldId id="2147470511" r:id="rId11"/>
    <p:sldId id="2147470512" r:id="rId12"/>
    <p:sldId id="2147470497" r:id="rId13"/>
    <p:sldId id="2147470506" r:id="rId14"/>
    <p:sldId id="2147470514" r:id="rId15"/>
    <p:sldId id="2147470515" r:id="rId16"/>
    <p:sldId id="2147470516" r:id="rId17"/>
    <p:sldId id="2147470513" r:id="rId18"/>
    <p:sldId id="2147470507" r:id="rId19"/>
    <p:sldId id="21474705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3E817-997D-4308-9D8A-C3DC3B30F5F1}" v="657" dt="2025-09-10T11:39:4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5965" autoAdjust="0"/>
  </p:normalViewPr>
  <p:slideViewPr>
    <p:cSldViewPr snapToGrid="0">
      <p:cViewPr varScale="1">
        <p:scale>
          <a:sx n="54" d="100"/>
          <a:sy n="54" d="100"/>
        </p:scale>
        <p:origin x="10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-28094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62612" y="1659822"/>
            <a:ext cx="122392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M.Tech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CSE(</a:t>
            </a:r>
            <a:r>
              <a:rPr lang="en-US" sz="2400" b="1" dirty="0">
                <a:solidFill>
                  <a:schemeClr val="bg1"/>
                </a:solidFill>
              </a:rPr>
              <a:t>Artificial Intelligence and Machine Learning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)(VIT VELLORE)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6847"/>
              </p:ext>
            </p:extLst>
          </p:nvPr>
        </p:nvGraphicFramePr>
        <p:xfrm>
          <a:off x="-109828" y="6341279"/>
          <a:ext cx="12239216" cy="2466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728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82902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57" y="5523153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" y="5505684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3992-0CE8-7C11-E4E2-ECB7AB45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0776DD-F789-7EBC-03B6-DB4A00261C08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Modular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EEF61C-E56A-51C9-4517-232AEADCB9F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1CDC9B-74FC-4AFA-1E2D-D35176AC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72748"/>
              </p:ext>
            </p:extLst>
          </p:nvPr>
        </p:nvGraphicFramePr>
        <p:xfrm>
          <a:off x="605642" y="1589315"/>
          <a:ext cx="9274628" cy="3960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40">
                  <a:extLst>
                    <a:ext uri="{9D8B030D-6E8A-4147-A177-3AD203B41FA5}">
                      <a16:colId xmlns:a16="http://schemas.microsoft.com/office/drawing/2014/main" val="23275061"/>
                    </a:ext>
                  </a:extLst>
                </a:gridCol>
                <a:gridCol w="3902644">
                  <a:extLst>
                    <a:ext uri="{9D8B030D-6E8A-4147-A177-3AD203B41FA5}">
                      <a16:colId xmlns:a16="http://schemas.microsoft.com/office/drawing/2014/main" val="3164779952"/>
                    </a:ext>
                  </a:extLst>
                </a:gridCol>
                <a:gridCol w="3902644">
                  <a:extLst>
                    <a:ext uri="{9D8B030D-6E8A-4147-A177-3AD203B41FA5}">
                      <a16:colId xmlns:a16="http://schemas.microsoft.com/office/drawing/2014/main" val="3154595024"/>
                    </a:ext>
                  </a:extLst>
                </a:gridCol>
              </a:tblGrid>
              <a:tr h="347757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MODULAR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83821"/>
                  </a:ext>
                </a:extLst>
              </a:tr>
              <a:tr h="18162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Data Acquisition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80753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Train Machine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75376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Advanced Models &amp;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66765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Risk Prediction &amp; Stratification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45124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Recommendation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7023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39694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Monitoring &amp;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7692-9846-26F6-E942-8E03407C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13FCEC-864D-C913-3338-298984211AF1}"/>
              </a:ext>
            </a:extLst>
          </p:cNvPr>
          <p:cNvSpPr txBox="1"/>
          <p:nvPr/>
        </p:nvSpPr>
        <p:spPr>
          <a:xfrm>
            <a:off x="0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and Coverage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90BF83-6423-26A6-6517-A5C171056E5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F6196-FF6C-53FB-6129-CD9B4CB9B8D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443124"/>
            <a:ext cx="11584070" cy="510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User Authentication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Azure AD integration </a:t>
            </a:r>
          </a:p>
          <a:p>
            <a:pPr lvl="1"/>
            <a:r>
              <a:rPr lang="en-US" sz="2800" dirty="0"/>
              <a:t>Secure login and session management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 Input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Form for entering glucose, BMI, blood pressure, age, family history</a:t>
            </a:r>
          </a:p>
          <a:p>
            <a:pPr lvl="1"/>
            <a:r>
              <a:rPr lang="en-US" sz="2800" dirty="0"/>
              <a:t>Validation and preprocessing of inputs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Logging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Text-based drop box for food entries</a:t>
            </a:r>
          </a:p>
          <a:p>
            <a:pPr lvl="1"/>
            <a:r>
              <a:rPr lang="en-US" sz="2800" dirty="0"/>
              <a:t>NLP processing using </a:t>
            </a:r>
            <a:r>
              <a:rPr lang="en-US" sz="2800" b="1" dirty="0"/>
              <a:t>BERT-based regression</a:t>
            </a:r>
            <a:endParaRPr lang="en-US" sz="2800" dirty="0"/>
          </a:p>
          <a:p>
            <a:pPr lvl="1"/>
            <a:r>
              <a:rPr lang="en-US" sz="2800" dirty="0"/>
              <a:t>Calorie and sugar estimation using </a:t>
            </a:r>
            <a:r>
              <a:rPr lang="en-US" sz="2800" b="1" dirty="0"/>
              <a:t>Indian Nutrition Dataset</a:t>
            </a: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60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9867-7D4A-35CF-47BB-E0B9E988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87B45B-468B-4373-6FF7-A548D676E3D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E6AEF3-253F-5D17-7F4F-365FB1C4960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8952D3-F96E-1F2A-B05C-503BA386F7F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669084"/>
            <a:ext cx="11584070" cy="465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Risk Prediction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ML model (</a:t>
            </a:r>
            <a:r>
              <a:rPr lang="en-US" sz="2800" dirty="0" err="1"/>
              <a:t>e.g.RandomForest</a:t>
            </a:r>
            <a:r>
              <a:rPr lang="en-US" sz="2800" dirty="0"/>
              <a:t>) for diabetes risk classification</a:t>
            </a:r>
          </a:p>
          <a:p>
            <a:pPr lvl="1"/>
            <a:r>
              <a:rPr lang="en-US" sz="2800" dirty="0"/>
              <a:t>Uses clinical + nutritional data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Lifestyle Recommendation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Personalized suggestions based on risk level</a:t>
            </a:r>
          </a:p>
          <a:p>
            <a:pPr lvl="1"/>
            <a:r>
              <a:rPr lang="en-US" sz="2800" dirty="0"/>
              <a:t>Includes diet, exercise, and follow-up advice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Frontend UI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Built with </a:t>
            </a:r>
            <a:r>
              <a:rPr lang="en-US" sz="2800" b="1" dirty="0" err="1"/>
              <a:t>Streamlit</a:t>
            </a:r>
            <a:endParaRPr lang="en-US" sz="2800" dirty="0"/>
          </a:p>
          <a:p>
            <a:pPr lvl="1"/>
            <a:r>
              <a:rPr lang="en-US" sz="2800" dirty="0"/>
              <a:t>Interactive dashboards and input 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93DA2-0B22-BAD1-FDB6-1F00DAA2188F}"/>
              </a:ext>
            </a:extLst>
          </p:cNvPr>
          <p:cNvSpPr txBox="1"/>
          <p:nvPr/>
        </p:nvSpPr>
        <p:spPr>
          <a:xfrm>
            <a:off x="126272" y="463647"/>
            <a:ext cx="6443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Name and Coverage</a:t>
            </a:r>
          </a:p>
        </p:txBody>
      </p:sp>
    </p:spTree>
    <p:extLst>
      <p:ext uri="{BB962C8B-B14F-4D97-AF65-F5344CB8AC3E}">
        <p14:creationId xmlns:p14="http://schemas.microsoft.com/office/powerpoint/2010/main" val="29874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3A19-5238-5FB2-8E04-EC8A05C40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3F33A-0EBA-2042-F60E-B414C3FD6F55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AND COVERAGE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E869D-5D26-0DBE-9B4F-598F1047075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98343F-74C1-31C7-1F93-D309D107E24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256D6-887B-8F70-339A-AE4B4BE5E10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1274" y="1349698"/>
            <a:ext cx="11618792" cy="181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Deployment &amp; Scaling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Azure Cloud deployment</a:t>
            </a:r>
          </a:p>
          <a:p>
            <a:pPr lvl="1"/>
            <a:r>
              <a:rPr lang="en-US" sz="2800" dirty="0"/>
              <a:t>Docker orchestration and scalability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8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4B62-D3EE-DD28-57CF-9ABF0507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E2EE96-9E9E-67BC-6CBC-CD4544AB5E87}"/>
              </a:ext>
            </a:extLst>
          </p:cNvPr>
          <p:cNvSpPr txBox="1"/>
          <p:nvPr/>
        </p:nvSpPr>
        <p:spPr>
          <a:xfrm>
            <a:off x="221274" y="621184"/>
            <a:ext cx="10403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Initial Data Source and Identification</a:t>
            </a:r>
          </a:p>
          <a:p>
            <a:endParaRPr lang="en-US" sz="36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D1FA6B-D062-C7E0-007A-B6A221076DF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21FE7D1-69A3-97EE-3A2E-1AC673BFF91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1274" y="1343274"/>
            <a:ext cx="11618792" cy="353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PIMA Indian Diabetes Dataset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Contains clinical data like glucose, BMI, age, blood pressure</a:t>
            </a:r>
          </a:p>
          <a:p>
            <a:pPr lvl="1"/>
            <a:r>
              <a:rPr lang="en-US" sz="2800" dirty="0"/>
              <a:t>Used for training the diabetes risk prediction model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Indian Nutrition Dataset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Includes food items with calorie and sugar values</a:t>
            </a:r>
          </a:p>
          <a:p>
            <a:pPr lvl="1"/>
            <a:r>
              <a:rPr lang="en-US" sz="2800" dirty="0"/>
              <a:t>Used for meal analysis via text input and nutritional estimation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1714-E66A-DA2B-6BE8-080CB8D3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06154-3805-309A-481C-63DA3256D128}"/>
              </a:ext>
            </a:extLst>
          </p:cNvPr>
          <p:cNvSpPr txBox="1"/>
          <p:nvPr/>
        </p:nvSpPr>
        <p:spPr>
          <a:xfrm>
            <a:off x="221274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Identification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3509F-F564-3AC8-62F5-FF6A922F330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F7C03A94-1D0A-3187-36A3-C35FEB237A7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29343" y="1380603"/>
            <a:ext cx="11763866" cy="547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– entered by the user via form fields:</a:t>
            </a:r>
          </a:p>
          <a:p>
            <a:pPr marL="457200" lvl="1" indent="0">
              <a:buNone/>
            </a:pPr>
            <a:r>
              <a:rPr lang="en-US" sz="2800" dirty="0"/>
              <a:t>Glucose level, BMI, blood pressure, age, family history.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– entered as free text in a drop box: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Identification Process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Directly mapped to structured features for the ML model.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Processed by a BERT model to identify food items and estimate:</a:t>
            </a:r>
          </a:p>
          <a:p>
            <a:pPr lvl="1"/>
            <a:r>
              <a:rPr lang="en-US" sz="2800" dirty="0"/>
              <a:t>Calories</a:t>
            </a:r>
          </a:p>
          <a:p>
            <a:pPr lvl="1"/>
            <a:r>
              <a:rPr lang="en-US" sz="2800" dirty="0"/>
              <a:t>Sugar content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These features are combined and used for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risk classification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and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recommendation generation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0B1CA-9307-6462-DAE5-AB9C9EE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D8911-C8C0-1BDE-4F2A-1573746CE40C}"/>
              </a:ext>
            </a:extLst>
          </p:cNvPr>
          <p:cNvSpPr txBox="1"/>
          <p:nvPr/>
        </p:nvSpPr>
        <p:spPr>
          <a:xfrm>
            <a:off x="351934" y="52398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plan &amp; 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9D8180-621D-D467-A2A1-B2698512C9F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6216F7F-C5E5-2B3B-2B97-92EF3D45E6E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6200" y="3893398"/>
            <a:ext cx="11763866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3520-6ADB-3B27-B5B4-C9289E9F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24" y="1201322"/>
            <a:ext cx="933580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807524"/>
            <a:ext cx="10795854" cy="5225123"/>
          </a:xfrm>
        </p:spPr>
        <p:txBody>
          <a:bodyPr/>
          <a:lstStyle/>
          <a:p>
            <a:pPr lvl="1"/>
            <a:endParaRPr lang="en-US" b="1" dirty="0"/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AI-based app for diabetes risk prediction and lifestyle guidance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Inputs: clinical data + meal logs via text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Uses Random Forest for risk classification and BERT for nutrition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Built with Streamlit, secured via Azure AD 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latin typeface="+mn-lt"/>
              </a:rPr>
              <a:t>Dockerized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for scalable deployment on Azure Cloud</a:t>
            </a:r>
          </a:p>
          <a:p>
            <a:pPr marL="0" indent="0"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3823855" y="57036"/>
            <a:ext cx="836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</a:t>
            </a: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r>
              <a:rPr lang="en-US" sz="1800" b="1" i="1" dirty="0" err="1">
                <a:solidFill>
                  <a:srgbClr val="FFFFFF"/>
                </a:solidFill>
              </a:rPr>
              <a:t>dy</a:t>
            </a:r>
            <a:r>
              <a:rPr lang="en-US" sz="1800" b="1" i="1" dirty="0">
                <a:solidFill>
                  <a:srgbClr val="FFFFFF"/>
                </a:solidFill>
              </a:rPr>
              <a:t>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Objective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3396343" y="57036"/>
            <a:ext cx="879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6A0C20-81A4-F4BD-A45A-E1E469346ED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1274" y="1158764"/>
            <a:ext cx="11508661" cy="426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diabetes risk using clinical and dietary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Analyze meals using NLP for calorie/sugar estimation.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Classify users into risk levels using ML.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Provide personalized lifestyle recommendations.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Build a secure, user-friendly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CDE9-EA2E-28D3-F8F6-22FF512D9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C44D4-0AC2-84B9-45FD-48817C6D611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72665-0088-4F39-D013-568525FFF11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D48074-D4A2-5CF7-E777-8094B8E2F45A}"/>
              </a:ext>
            </a:extLst>
          </p:cNvPr>
          <p:cNvSpPr txBox="1"/>
          <p:nvPr/>
        </p:nvSpPr>
        <p:spPr>
          <a:xfrm>
            <a:off x="2956957" y="57036"/>
            <a:ext cx="9235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</a:t>
            </a:r>
          </a:p>
          <a:p>
            <a:pPr algn="r"/>
            <a:endParaRPr lang="en-US" b="1" dirty="0">
              <a:cs typeface="Calibri" panose="020F0502020204030204" pitchFamily="34" charset="0"/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EE0DBD-9FDB-1A18-C682-5A5BB9B3153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2691062"/>
            <a:ext cx="1158407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0" dirty="0"/>
              <a:t>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A4C583-1864-E7D5-5ED7-BE8FCA16D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96" y="1445932"/>
            <a:ext cx="11473939" cy="43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Collect clinical and meal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 BERT and Random forest for analysis and prediction.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Generate lifestyle suggestions based on risk.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Implement Azure AD authentication.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Deploy using Docker on Azure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4957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[1] M. Chidambaram, M. Narayanan, C. Sankar, and J. Santhosh, “An Ensemble Learning and Machine Learning Approach for Predicting Diabetic Disease,”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Published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[2]</a:t>
            </a:r>
            <a:r>
              <a:rPr lang="en-US" b="0" dirty="0"/>
              <a:t>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V. V. N. S. B. Rohith, S. K. Rudroju, S. C. Kamisetty, and P. Balamurugan, “Personalized Diabetes Suggestion Using ML Algorithms and Cloud Technology,”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International Journal of Scientific Research and Management (IJSRM)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3111336" y="99918"/>
            <a:ext cx="908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 System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51E3F-5098-DAFB-A84F-052B79CA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151A9F-292A-8A4E-FDAA-E95C91A9D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602022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</a:rPr>
              <a:t>[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3]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M.Patil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M. S. Shaikh, and Prashant Singh, “Web-Based Diabetes Prediction System Using Machine Learning,”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2022 International Conference on Advances in Computing, Communication and Applied Informatics (ACCAI)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2022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[4]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Shanmugpriya.T.K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S.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Karunambikai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.R, “Diabetes Prediction and Classification using Machine Learning and Deep Learning: A Chatbot-Based Approach,”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2025 International Conference on Intelligent Systems and Computer Vision (ISCV)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2025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ECE81-D816-A426-B5EB-2791BD459FE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F22EDC-C12C-47E6-A842-F2F4D33CF8D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C3FBB4-38CA-6449-EDA2-36BE69EC2C86}"/>
              </a:ext>
            </a:extLst>
          </p:cNvPr>
          <p:cNvSpPr txBox="1"/>
          <p:nvPr/>
        </p:nvSpPr>
        <p:spPr>
          <a:xfrm>
            <a:off x="3111335" y="57036"/>
            <a:ext cx="9080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 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694B-7205-0378-FFA7-E49B9E5F6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9C8C7-06F2-D004-415F-A9290B2AB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XGBoost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algorithms used for large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dataset;lacks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lifestyle integration</a:t>
            </a:r>
            <a:r>
              <a:rPr lang="en-US" b="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LSTM model with good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accuracy;desktop-only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chatbot.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RF achieved good accuracy; simple Flask app, no personalization.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ML and DL-based system for diabetes classification using chatbot interface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Cloud-based nutrition advice; low model accuracy (52.86%)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398A6-B31C-0361-690D-E830720C0E44}"/>
              </a:ext>
            </a:extLst>
          </p:cNvPr>
          <p:cNvSpPr txBox="1"/>
          <p:nvPr/>
        </p:nvSpPr>
        <p:spPr>
          <a:xfrm>
            <a:off x="255996" y="380201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Summary of literature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9A9397-DFB8-3BAF-C0F6-CF5D9AF32427}"/>
              </a:ext>
            </a:extLst>
          </p:cNvPr>
          <p:cNvCxnSpPr>
            <a:cxnSpLocks/>
          </p:cNvCxnSpPr>
          <p:nvPr/>
        </p:nvCxnSpPr>
        <p:spPr>
          <a:xfrm>
            <a:off x="90646" y="978001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78DC-54B1-5CA1-C4AC-4C7E7A52D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4EDFD-528A-B571-2245-9929ECE20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1. An Ensemble Learning and Machine Learning Approach for Predicting Diabetic Disease 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 Focused on algorithm benchmarking only, no deployment, no lifestyle/nutrition personalization.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2. Diabetes Prediction and Classification Using Machine Learning and Deep Learning: A Chatbot-Based Approach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Desktop-only, local database (SQLite), no cloud scalability, no nutrition integration, no real-world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deploymen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B7754-C86E-34BC-688B-B7B44EDE0A62}"/>
              </a:ext>
            </a:extLst>
          </p:cNvPr>
          <p:cNvSpPr txBox="1"/>
          <p:nvPr/>
        </p:nvSpPr>
        <p:spPr>
          <a:xfrm>
            <a:off x="221274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Research Gap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C7FC0F-04EA-D197-91A4-979CEDA9910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3.Diabetes Predicting mHealth Web-Based Applications 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 Most lacked personalization, nutrition/lifestyle integration, explainability, and secure cloud deployment.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4. Diabetes Predicting mHealth Application Using Machine Learning 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 Very low accuracy, limited features, no nutrition or advanced ML integration, not scalable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Research Gap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2E527D248D14FA563E66E77843097" ma:contentTypeVersion="5" ma:contentTypeDescription="Create a new document." ma:contentTypeScope="" ma:versionID="87d8e52cfcd395091f5b4333191baca6">
  <xsd:schema xmlns:xsd="http://www.w3.org/2001/XMLSchema" xmlns:xs="http://www.w3.org/2001/XMLSchema" xmlns:p="http://schemas.microsoft.com/office/2006/metadata/properties" xmlns:ns3="aeae3c93-8fc4-4a50-a8e8-9710dbe488fa" targetNamespace="http://schemas.microsoft.com/office/2006/metadata/properties" ma:root="true" ma:fieldsID="a44ec824194fe269cf51d6e89ec65042" ns3:_="">
    <xsd:import namespace="aeae3c93-8fc4-4a50-a8e8-9710dbe488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3c93-8fc4-4a50-a8e8-9710dbe488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ae3c93-8fc4-4a50-a8e8-9710dbe488fa" xsi:nil="true"/>
  </documentManagement>
</p:properties>
</file>

<file path=customXml/itemProps1.xml><?xml version="1.0" encoding="utf-8"?>
<ds:datastoreItem xmlns:ds="http://schemas.openxmlformats.org/officeDocument/2006/customXml" ds:itemID="{2CF5C849-152A-4976-9F30-83FC31A57D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B51BA1-37BA-4009-9D32-58B4974D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e3c93-8fc4-4a50-a8e8-9710dbe48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3FE0D1-988A-41E4-86F8-AD4E9D76D5E2}">
  <ds:schemaRefs>
    <ds:schemaRef ds:uri="http://purl.org/dc/dcmitype/"/>
    <ds:schemaRef ds:uri="aeae3c93-8fc4-4a50-a8e8-9710dbe488fa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921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17</cp:revision>
  <dcterms:created xsi:type="dcterms:W3CDTF">2024-05-13T10:33:11Z</dcterms:created>
  <dcterms:modified xsi:type="dcterms:W3CDTF">2025-09-10T12:06:35Z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0x010100DD22E527D248D14FA563E66E77843097</vt:lpwstr>
  </property>
</Properties>
</file>