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87" r:id="rId8"/>
    <p:sldId id="2147470501" r:id="rId9"/>
    <p:sldId id="2147470503" r:id="rId10"/>
    <p:sldId id="2147470510" r:id="rId11"/>
    <p:sldId id="2147470505" r:id="rId12"/>
    <p:sldId id="2147470504" r:id="rId13"/>
    <p:sldId id="2147470497" r:id="rId14"/>
    <p:sldId id="2147470512" r:id="rId15"/>
    <p:sldId id="2147470506" r:id="rId16"/>
    <p:sldId id="2147470513" r:id="rId17"/>
    <p:sldId id="2147470498" r:id="rId18"/>
    <p:sldId id="2147470508" r:id="rId19"/>
    <p:sldId id="2147470507" r:id="rId20"/>
    <p:sldId id="2147470509" r:id="rId21"/>
    <p:sldId id="21474705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86743-454A-41C6-B771-14B48E02F236}" v="1" dt="2025-09-27T15:12:08.7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05051"/>
              </p:ext>
            </p:extLst>
          </p:nvPr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1130461" cy="520970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Diabetes Dataset (Clinical Data)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Preprocessing: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Imputed missing values using the </a:t>
            </a:r>
            <a:r>
              <a:rPr lang="en-US" sz="2800" b="1" dirty="0"/>
              <a:t>median</a:t>
            </a:r>
            <a:r>
              <a:rPr lang="en-US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Encoded text categories (gender, smoking) into numbers.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Scaled numerical features for the model.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EDA Insights: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Identified significant </a:t>
            </a:r>
            <a:r>
              <a:rPr lang="en-US" sz="2800" b="1" dirty="0"/>
              <a:t>class imbalance</a:t>
            </a:r>
            <a:r>
              <a:rPr lang="en-US" sz="2800" dirty="0"/>
              <a:t> in the target variable.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Found strong correlations between diabetes and </a:t>
            </a:r>
            <a:r>
              <a:rPr lang="en-US" sz="2800" dirty="0" err="1"/>
              <a:t>blood_glucose</a:t>
            </a:r>
            <a:r>
              <a:rPr lang="en-US" sz="2800" dirty="0"/>
              <a:t>/HbA1c levels via a heatmap.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BE165-02AF-6B77-21A1-1564667E1729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7F67D-2273-C041-4BDB-2BF6D571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58101-021E-2F18-953E-7948A16D1F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0C0E01-55E4-B34B-7962-0BEDC5A74E6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17EDD2-C734-140A-8837-9D5013C4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502545"/>
            <a:ext cx="11680008" cy="5386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6FB4B-0588-A20C-AF54-81E36F284370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FB44-DF99-1C36-F6F0-2C7530F0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B24D5-AC17-2921-5C4E-357A1E66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Nutrition Dataset (Food Data)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Preprocessing: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Cleaned and imputed missing calorie/sugar values.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Converted text (Dish Name) into numerical vectors using </a:t>
            </a:r>
            <a:r>
              <a:rPr lang="en-US" sz="2800" b="1" dirty="0"/>
              <a:t>TF-IDF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EDA Insights: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Analyzed the relationship between text features and nutritional values to confirm model feasibility.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2E016-3FE9-A99F-5CF5-3BA33E2B986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50539-0690-2BB8-B57F-82A2235DB4F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5A5A93-DEBA-28DF-DC7B-6FE61C81A05D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EAD14-BA79-283C-070D-E484242B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C3AE51-D962-BBB0-EE18-F695F9DAB74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C70E9-7791-248B-6CEC-4CF1E5E1428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3898F7-DC25-02D4-38AB-731E6C1EA005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570B0-5C14-DC91-56E4-F75399E90891}"/>
              </a:ext>
            </a:extLst>
          </p:cNvPr>
          <p:cNvSpPr/>
          <p:nvPr/>
        </p:nvSpPr>
        <p:spPr>
          <a:xfrm>
            <a:off x="5840158" y="2967335"/>
            <a:ext cx="9416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30AA1-355E-8604-DC28-AD183696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234637"/>
            <a:ext cx="11055203" cy="48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Approach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Dual-Model System: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Two separate machine learning pipelines for diabetes and nutrition.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Classification: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diabetes risk level (Low, Moderate, High).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text-based meal descriptions.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Deploys models in a Streamlit app for real-time user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9BBA-C03C-CDE0-B47C-77266DC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06454-0991-F312-B05A-FFF48FA93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Diabetes Risk Prediction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Random Forest Classifier:</a:t>
            </a:r>
            <a:r>
              <a:rPr lang="en-US" sz="2800" dirty="0"/>
              <a:t> For high accuracy in risk classification.</a:t>
            </a:r>
          </a:p>
          <a:p>
            <a:pPr lvl="1">
              <a:lnSpc>
                <a:spcPct val="150000"/>
              </a:lnSpc>
            </a:pPr>
            <a:r>
              <a:rPr lang="en-US" sz="2800" b="1" dirty="0" err="1"/>
              <a:t>GridSearchCV</a:t>
            </a:r>
            <a:r>
              <a:rPr lang="en-US" sz="2800" b="1" dirty="0"/>
              <a:t>:</a:t>
            </a:r>
            <a:r>
              <a:rPr lang="en-US" sz="2800" dirty="0"/>
              <a:t> To tune and optimize the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Nutrition Analysis: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TF-IDF Vectorizer:</a:t>
            </a:r>
            <a:r>
              <a:rPr lang="en-US" sz="2800" dirty="0"/>
              <a:t> Converts meal text into numerical features.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Linear Regression:</a:t>
            </a:r>
            <a:r>
              <a:rPr lang="en-US" sz="2800" dirty="0"/>
              <a:t> Predicts calorie and sugar values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86151-A0B4-B34D-DB09-75B1AF0B456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D109D-DA6F-EFBE-FA87-EAB438B5055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A27A7-484B-A7D2-B0DD-4A982B52D444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E34B-C2F8-BE09-60A4-C908D263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15003-21C8-9DF5-6DB7-983309349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Tools &amp; 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 &amp; UI: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Streamlit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Manipulation: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Pandas, NumPy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Machine Learning: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Scikit-learn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Visualization: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Matplotlib, Seaborn, Plotly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 Persistence: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Joblib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A9E67-8981-5832-124B-B1E623F7DA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BA6D9-F957-D3B6-0147-E349E538102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879611-28E9-B8F8-9F43-A4502E5DA127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01260-2A49-70DD-5DDE-D4D5BF917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B0525D-ACD6-6369-E952-5E9E5D8805A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FC087A-DE2C-F5FF-AC04-40DB8E5494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693149-6AE3-54E4-3215-C0EEBC11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29" y="1349828"/>
            <a:ext cx="8017327" cy="431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474AA-FB5B-4456-E5A7-0C2CCD3C0BF3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0720-1C29-E402-2168-8734E8F8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916EA7-C0DE-BA4A-374B-25FB73D1A5AE}"/>
              </a:ext>
            </a:extLst>
          </p:cNvPr>
          <p:cNvSpPr txBox="1"/>
          <p:nvPr/>
        </p:nvSpPr>
        <p:spPr>
          <a:xfrm>
            <a:off x="2416629" y="2598003"/>
            <a:ext cx="6289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buNone/>
            </a:pP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THANK YOU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0AB751-CF5A-190A-837F-BCCA045577D5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515" y="1271219"/>
            <a:ext cx="12224656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linear regression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risk level and Generates personalized lifestyle suggestions based on user data 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Features a user-friendly interface built with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C31BAA-8197-7DEA-5D18-54657C2D11DF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FA630-A934-5733-9A36-FC0F64CF3FB8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User Authentication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Azure AD integration </a:t>
            </a:r>
          </a:p>
          <a:p>
            <a:pPr lvl="1"/>
            <a:r>
              <a:rPr lang="en-US" sz="2800" dirty="0"/>
              <a:t>Secure login and session management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Form for entering glucose, BMI, blood pressure, age, family history</a:t>
            </a:r>
          </a:p>
          <a:p>
            <a:pPr lvl="1"/>
            <a:r>
              <a:rPr lang="en-US" sz="2800" dirty="0"/>
              <a:t>Validation and preprocessing of inputs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Text-based  box for food entries</a:t>
            </a:r>
          </a:p>
          <a:p>
            <a:pPr lvl="1"/>
            <a:r>
              <a:rPr lang="en-US" sz="2800" dirty="0"/>
              <a:t>NLP processing </a:t>
            </a:r>
          </a:p>
          <a:p>
            <a:pPr lvl="1"/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AF76EF-84B3-9FA8-44C4-EB1696950C86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CE46-C814-6913-F0CD-DBC4F073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709CD-2B31-BC07-7E7A-24CD425A5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Risk Prediction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/>
            <a:r>
              <a:rPr lang="en-US" sz="2800" dirty="0"/>
              <a:t>Uses clinical + nutritional data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Lifestyle Recommendation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Personalized suggestions based on risk level</a:t>
            </a:r>
          </a:p>
          <a:p>
            <a:pPr lvl="1"/>
            <a:r>
              <a:rPr lang="en-US" sz="2800" dirty="0"/>
              <a:t>exercise, and follow-up advice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Frontend UI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/>
            <a:r>
              <a:rPr lang="en-US" sz="2800" dirty="0"/>
              <a:t>Interactive dashboards and input forms</a:t>
            </a:r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84750-A5A7-F8BB-6EA5-FC8B6EE3417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DE1D28-7287-C2C0-4260-CC892CE039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F9BA13-C51B-DCA6-13DC-BE254D94FE9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FB04-0B29-40FE-3700-C6568129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ABFCC-32C2-A9A6-1E16-A23B41585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114" y="1271219"/>
            <a:ext cx="11821886" cy="4585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Core Feature 1: Diabetes Risk Prediction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Model Used:</a:t>
            </a:r>
            <a:r>
              <a:rPr lang="en-US" sz="2800" dirty="0"/>
              <a:t> Random Forest Classifier.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Clinical data such as blood glucose level, BMI, blood pressure, and age.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Classifies the user's diabetes risk into "Low," "Moderate," or "High.“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75BF-6215-5D96-527D-4DB9AEBACF52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8A28C-D8B2-D6D8-C75A-0E43BC5EFB7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9E89E0-02ED-8805-4DE0-9719D59BC4BF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7349-FE10-37D0-148A-67C25481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97FEC1-221D-895E-AF8F-043FDD41F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9743" y="1271219"/>
            <a:ext cx="12311743" cy="4585294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/>
              <a:t>Core</a:t>
            </a:r>
            <a:r>
              <a:rPr lang="en-US" sz="2800" b="1" dirty="0">
                <a:solidFill>
                  <a:schemeClr val="tx1"/>
                </a:solidFill>
              </a:rPr>
              <a:t> Feature 2: Nutrition Analysis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Models Used:</a:t>
            </a:r>
            <a:r>
              <a:rPr lang="en-US" sz="2800" dirty="0"/>
              <a:t> Two Linear Regression models.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A text-based list of meals consumed.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Technique:</a:t>
            </a:r>
            <a:r>
              <a:rPr lang="en-US" sz="2800" dirty="0"/>
              <a:t> Uses TF-IDF (Term Frequency-Inverse Document Frequency) to convert meal descriptions into numerical features.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Estimates total calorie and sugar intake from the logged meals.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2427F-179C-6ED6-D7B9-B60CBD341F1B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861415-8CF8-78AD-0124-CFF467C6A25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6D1641-3416-4E5F-ECDC-0CCE7EE614D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9C0C-7BA1-D83E-14FF-4AC543D3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AB326-2EDF-F936-711C-740DD7A2C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034143"/>
            <a:ext cx="11143412" cy="57668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Application &amp; Technology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Frontend: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Built with Streamlit for an interactive and user-friendly web interface.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The trained machine learning models are loaded into the application to process user data in real-time.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Final Output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 Generates a personalized action plan with tailored dietary, lifestyle, and medical suggestions based on the combined AI-driven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CDD9-966D-A4C1-07EC-59F664A65F9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BE16B8-5EB0-8CEB-FDDC-74EA2CBDD0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A748F-615B-BCD6-30BC-72DBA2225B1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20EA-53C1-39C6-47A3-42E5D35A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419F6-DA24-1391-1520-7DE7F63CA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Diabetes Risk Prediction (Classification):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A </a:t>
            </a:r>
            <a:r>
              <a:rPr lang="en-US" sz="2800" b="1" dirty="0"/>
              <a:t>Random Forest classification model</a:t>
            </a:r>
            <a:r>
              <a:rPr lang="en-US" sz="2800" dirty="0"/>
              <a:t> is trained on a clinical dataset.</a:t>
            </a:r>
          </a:p>
          <a:p>
            <a:pPr lvl="1"/>
            <a:r>
              <a:rPr lang="en-US" sz="2800" dirty="0"/>
              <a:t>It uses key features like blood glucose, BMI, and age to classify users into "High," "Moderate," or "Low" diabetes risk categories.</a:t>
            </a:r>
          </a:p>
          <a:p>
            <a:r>
              <a:rPr lang="en-US" dirty="0">
                <a:solidFill>
                  <a:schemeClr val="tx1"/>
                </a:solidFill>
              </a:rPr>
              <a:t>Nutrition Analysis (Regression):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Two </a:t>
            </a:r>
            <a:r>
              <a:rPr lang="en-US" sz="2800" b="1" dirty="0"/>
              <a:t>Linear Regression models</a:t>
            </a:r>
            <a:r>
              <a:rPr lang="en-US" sz="2800" dirty="0"/>
              <a:t> are trained on a food nutrition dataset to estimate calorie and sugar content from text.</a:t>
            </a:r>
          </a:p>
          <a:p>
            <a:pPr lvl="1"/>
            <a:r>
              <a:rPr lang="en-US" sz="2800" dirty="0"/>
              <a:t>It uses </a:t>
            </a:r>
            <a:r>
              <a:rPr lang="en-US" sz="2800" b="1" dirty="0"/>
              <a:t>TF-IDF (Term Frequency-Inverse Document Frequency)</a:t>
            </a:r>
            <a:r>
              <a:rPr lang="en-US" sz="2800" dirty="0"/>
              <a:t> to convert user-inputted meal descriptions into numerical features for prediction.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1C22B-EE23-9045-2AE8-9AFCA5DAF690}"/>
              </a:ext>
            </a:extLst>
          </p:cNvPr>
          <p:cNvSpPr txBox="1"/>
          <p:nvPr/>
        </p:nvSpPr>
        <p:spPr>
          <a:xfrm>
            <a:off x="266882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AEC0F-0D06-9449-79FE-B591A09399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68C63E-90AB-1CA1-CEC5-7AA87EADEACE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5" ma:contentTypeDescription="Create a new document." ma:contentTypeScope="" ma:versionID="87d8e52cfcd395091f5b4333191baca6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a44ec824194fe269cf51d6e89ec65042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ae3c93-8fc4-4a50-a8e8-9710dbe488fa" xsi:nil="true"/>
  </documentManagement>
</p:properties>
</file>

<file path=customXml/itemProps1.xml><?xml version="1.0" encoding="utf-8"?>
<ds:datastoreItem xmlns:ds="http://schemas.openxmlformats.org/officeDocument/2006/customXml" ds:itemID="{BC886048-92DF-4FA6-9910-CAA058C10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A6E9F-C5EC-44B3-BCBC-EA8538DFC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427B8C-AD6A-4A76-B8A6-C6AC56EF7866}">
  <ds:schemaRefs>
    <ds:schemaRef ds:uri="aeae3c93-8fc4-4a50-a8e8-9710dbe488fa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1008</Words>
  <Application>Microsoft Office PowerPoint</Application>
  <PresentationFormat>Widescreen</PresentationFormat>
  <Paragraphs>157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18</cp:revision>
  <dcterms:created xsi:type="dcterms:W3CDTF">2024-05-13T10:33:11Z</dcterms:created>
  <dcterms:modified xsi:type="dcterms:W3CDTF">2025-09-27T15:14:09Z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