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5" r:id="rId5"/>
    <p:sldId id="2147470507" r:id="rId6"/>
    <p:sldId id="2147470498" r:id="rId7"/>
    <p:sldId id="2147470504" r:id="rId8"/>
    <p:sldId id="2147470499" r:id="rId9"/>
    <p:sldId id="2147470509" r:id="rId10"/>
    <p:sldId id="2147470500" r:id="rId11"/>
    <p:sldId id="2147470502" r:id="rId12"/>
    <p:sldId id="2147470496" r:id="rId13"/>
    <p:sldId id="2147470505" r:id="rId14"/>
    <p:sldId id="2147470506" r:id="rId15"/>
    <p:sldId id="2147470497" r:id="rId16"/>
    <p:sldId id="2147470508" r:id="rId17"/>
    <p:sldId id="2147470491" r:id="rId18"/>
    <p:sldId id="21474704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>
        <p:scale>
          <a:sx n="81" d="100"/>
          <a:sy n="81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B7C3-BB9E-1A5A-006A-4AAA0DE8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EA69C-E476-DF70-F17D-771A4EEA4C4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2FA27-CC19-E53F-CEF8-45D3A7286F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76E1E8-A44B-E40A-20AF-379ECA553B8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E5491-7098-193B-FF7F-F687579B3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99831"/>
              </p:ext>
            </p:extLst>
          </p:nvPr>
        </p:nvGraphicFramePr>
        <p:xfrm>
          <a:off x="405353" y="1443792"/>
          <a:ext cx="11001081" cy="415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719313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US" i="1" dirty="0"/>
                        <a:t>Diabetes Predicting mHealth Application Using Machine Learning</a:t>
                      </a:r>
                    </a:p>
                    <a:p>
                      <a:endParaRPr lang="en-US" i="1" dirty="0"/>
                    </a:p>
                    <a:p>
                      <a:r>
                        <a:rPr lang="en-US" i="1" dirty="0"/>
                        <a:t>Year:</a:t>
                      </a:r>
                    </a:p>
                    <a:p>
                      <a:r>
                        <a:rPr lang="en-US" dirty="0"/>
                        <a:t> (2017 IEEE WIECON-ECE)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Dataset</a:t>
                      </a:r>
                      <a:r>
                        <a:rPr lang="en-IN" dirty="0"/>
                        <a:t>: Survey data (191 participants, Bangladesh), features: age, BMI, gender, family diabetic history</a:t>
                      </a:r>
                      <a:br>
                        <a:rPr lang="en-IN" dirty="0"/>
                      </a:br>
                      <a:r>
                        <a:rPr lang="en-IN" b="1" dirty="0"/>
                        <a:t>Preprocessing</a:t>
                      </a:r>
                      <a:r>
                        <a:rPr lang="en-IN" dirty="0"/>
                        <a:t>: Survey analysis, Pearson correlation, Chi-square test</a:t>
                      </a:r>
                      <a:br>
                        <a:rPr lang="en-IN" dirty="0"/>
                      </a:br>
                      <a:r>
                        <a:rPr lang="en-IN" b="1" dirty="0"/>
                        <a:t>Model</a:t>
                      </a:r>
                      <a:r>
                        <a:rPr lang="en-IN" dirty="0"/>
                        <a:t>: Naive Bayes classifier</a:t>
                      </a:r>
                      <a:br>
                        <a:rPr lang="en-IN" dirty="0"/>
                      </a:br>
                      <a:r>
                        <a:rPr lang="en-IN" b="1" dirty="0"/>
                        <a:t>Deployment</a:t>
                      </a:r>
                      <a:r>
                        <a:rPr lang="en-IN" dirty="0"/>
                        <a:t>: Android mHealth app (“Diabetes Predictor”), developed in Java &amp;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he mHealth app classified users into </a:t>
                      </a:r>
                      <a:r>
                        <a:rPr lang="en-US" b="1" dirty="0"/>
                        <a:t>Diabetic, Prediabetic, or Nondiabetic</a:t>
                      </a:r>
                      <a:r>
                        <a:rPr lang="en-US" dirty="0"/>
                        <a:t> categories. Accuracy reached only </a:t>
                      </a:r>
                      <a:r>
                        <a:rPr lang="en-US" b="1" dirty="0"/>
                        <a:t>64%</a:t>
                      </a:r>
                      <a:r>
                        <a:rPr lang="en-US" dirty="0"/>
                        <a:t> due to small dataset and limited features. Useful for </a:t>
                      </a:r>
                      <a:r>
                        <a:rPr lang="en-US" b="1" dirty="0"/>
                        <a:t>basic self-assessment and awareness</a:t>
                      </a:r>
                      <a:r>
                        <a:rPr lang="en-US" dirty="0"/>
                        <a:t>, but lacks medical depth, personalization, and large-scale validation.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8E5DE-E5BF-CD2C-0317-1E716C71A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52A1B-7127-E76F-BD29-9F0D0B6CD49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A0D922-B7C0-D43A-8182-8E42F5031DF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65800F-3846-312F-7849-FFB218F787F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70011-4220-4567-4F34-54913250B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55100"/>
              </p:ext>
            </p:extLst>
          </p:nvPr>
        </p:nvGraphicFramePr>
        <p:xfrm>
          <a:off x="405353" y="1443792"/>
          <a:ext cx="11415859" cy="5302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134091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Personalized Diabetes Suggestion Using ML Algorithms and Cloud Technology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2024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Vura Venkata Naga Sai Bhargav Rohith, Sathwik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Rudroju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Satya Chetan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Kamisetty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 Balamurugan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Employs SVM, ANN, Decision Tree, and an Ensemble classifier on the PIMA Indian Diabetes dataset.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Integration: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a cloud server for data storage, model training, and real-time predictions.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three-tier system for data sensing, sharing, and personalized diagnostics. Data is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preprocessed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handle missing values and inconsistencies before model training.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chieves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moderate accuracy of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52.86%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using the Ensemble method, which outperformed the individual models (SVM: 50.4%, ANN: 49.9%, Decision Tree: 49.7%). The system provides personalized nutrition recommendations based on the predicted diabetes risk.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Integrates ML with cloud tech for scalable, personalized healthcare.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overall model accuracy is relatively low, indicating significant room for improvement in the predictive model.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could focus on hyperparameter tuning, using larger/more diverse datasets, and integrating real-time data from IoT devices.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02E56-21AD-A537-239A-68E2B8B7F17A}"/>
              </a:ext>
            </a:extLst>
          </p:cNvPr>
          <p:cNvSpPr txBox="1"/>
          <p:nvPr/>
        </p:nvSpPr>
        <p:spPr>
          <a:xfrm>
            <a:off x="255996" y="1319765"/>
            <a:ext cx="1135782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An Ensemble Learning and Machine Learning Approach for Predicting Diabetic Disease</a:t>
            </a:r>
            <a:r>
              <a:rPr lang="en-US" dirty="0"/>
              <a:t> (2024, IEEE ICIICS)</a:t>
            </a:r>
          </a:p>
          <a:p>
            <a:r>
              <a:rPr lang="en-US" b="1" dirty="0"/>
              <a:t>Research Gap</a:t>
            </a:r>
            <a:r>
              <a:rPr lang="en-US" dirty="0"/>
              <a:t>: Focused on algorithm benchmarking only, no deployment, no lifestyle/nutrition personalization.</a:t>
            </a:r>
          </a:p>
          <a:p>
            <a:r>
              <a:rPr lang="en-US" b="1" dirty="0"/>
              <a:t>2. Diabetes Prediction and Classification Using Machine Learning and Deep Learning: A Chatbot-Based Approach</a:t>
            </a:r>
            <a:r>
              <a:rPr lang="en-US" dirty="0"/>
              <a:t> (2025, ICICI)</a:t>
            </a:r>
          </a:p>
          <a:p>
            <a:r>
              <a:rPr lang="en-US" b="1" dirty="0"/>
              <a:t>Research Gap</a:t>
            </a:r>
            <a:r>
              <a:rPr lang="en-US" dirty="0"/>
              <a:t>: Desktop-only, local database (SQLite), no cloud scalability, no nutrition integration, no real-world </a:t>
            </a:r>
            <a:r>
              <a:rPr lang="en-US" dirty="0" err="1"/>
              <a:t>deploymen</a:t>
            </a:r>
            <a:endParaRPr lang="en-US" dirty="0"/>
          </a:p>
          <a:p>
            <a:r>
              <a:rPr lang="en-US" b="1" dirty="0"/>
              <a:t>3.Diabetes Predicting mHealth Web-Based Applications (2024)</a:t>
            </a:r>
          </a:p>
          <a:p>
            <a:r>
              <a:rPr lang="en-US" b="1" dirty="0"/>
              <a:t>Research Gap</a:t>
            </a:r>
            <a:r>
              <a:rPr lang="en-US" dirty="0"/>
              <a:t>: Most lacked personalization, nutrition/lifestyle integration, explainability, and secure cloud deployment.</a:t>
            </a:r>
          </a:p>
          <a:p>
            <a:r>
              <a:rPr lang="en-US" dirty="0"/>
              <a:t>4.</a:t>
            </a:r>
            <a:r>
              <a:rPr lang="en-US" b="1" dirty="0"/>
              <a:t> Diabetes Predicting mHealth Application Using Machine Learning</a:t>
            </a:r>
            <a:r>
              <a:rPr lang="en-US" dirty="0"/>
              <a:t> (2017, IEEE WIECON-ECE)</a:t>
            </a:r>
          </a:p>
          <a:p>
            <a:r>
              <a:rPr lang="en-US" b="1" dirty="0"/>
              <a:t>Research Gap</a:t>
            </a:r>
            <a:r>
              <a:rPr lang="en-US" dirty="0"/>
              <a:t>: Very low accuracy, limited features, no nutrition or advanced ML integration, not scalable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8D32D-292C-CC65-D2BC-58133B0A9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0607-F22D-48E3-6998-290605396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7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3992-0CE8-7C11-E4E2-ECB7AB45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776DD-F789-7EBC-03B6-DB4A00261C0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MODULAR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EEF61C-E56A-51C9-4517-232AEADCB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C1280A-95F7-F8C3-F9A4-007F5A54A83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1CDC9B-74FC-4AFA-1E2D-D35176AC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31385"/>
              </p:ext>
            </p:extLst>
          </p:nvPr>
        </p:nvGraphicFramePr>
        <p:xfrm>
          <a:off x="359691" y="1282045"/>
          <a:ext cx="9904002" cy="425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1334">
                  <a:extLst>
                    <a:ext uri="{9D8B030D-6E8A-4147-A177-3AD203B41FA5}">
                      <a16:colId xmlns:a16="http://schemas.microsoft.com/office/drawing/2014/main" val="23275061"/>
                    </a:ext>
                  </a:extLst>
                </a:gridCol>
                <a:gridCol w="3301334">
                  <a:extLst>
                    <a:ext uri="{9D8B030D-6E8A-4147-A177-3AD203B41FA5}">
                      <a16:colId xmlns:a16="http://schemas.microsoft.com/office/drawing/2014/main" val="3164779952"/>
                    </a:ext>
                  </a:extLst>
                </a:gridCol>
                <a:gridCol w="3301334">
                  <a:extLst>
                    <a:ext uri="{9D8B030D-6E8A-4147-A177-3AD203B41FA5}">
                      <a16:colId xmlns:a16="http://schemas.microsoft.com/office/drawing/2014/main" val="3154595024"/>
                    </a:ext>
                  </a:extLst>
                </a:gridCol>
              </a:tblGrid>
              <a:tr h="245755">
                <a:tc>
                  <a:txBody>
                    <a:bodyPr/>
                    <a:lstStyle/>
                    <a:p>
                      <a:r>
                        <a:rPr lang="en-IN" dirty="0"/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83821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Acquisition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80753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Machine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5376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 Models &amp;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66765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Prediction &amp; Stratification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45124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Recommendation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7023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025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&amp;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39694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Monitoring &amp;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0801645" cy="5110726"/>
          </a:xfrm>
        </p:spPr>
        <p:txBody>
          <a:bodyPr/>
          <a:lstStyle/>
          <a:p>
            <a:r>
              <a:rPr lang="en-IN" dirty="0"/>
              <a:t>System Architecture Overview</a:t>
            </a:r>
          </a:p>
          <a:p>
            <a:r>
              <a:rPr lang="en-IN" dirty="0"/>
              <a:t>Input Layer: Clinical parameters (Glucose, BMI, BP, Age, Family history) + Meal logs (text).</a:t>
            </a:r>
          </a:p>
          <a:p>
            <a:r>
              <a:rPr lang="en-IN" dirty="0"/>
              <a:t>Processing Layer:</a:t>
            </a:r>
          </a:p>
          <a:p>
            <a:pPr lvl="1"/>
            <a:r>
              <a:rPr lang="en-IN" dirty="0"/>
              <a:t>Data cleaning and preprocessing.</a:t>
            </a:r>
          </a:p>
          <a:p>
            <a:pPr lvl="1"/>
            <a:r>
              <a:rPr lang="en-IN" dirty="0"/>
              <a:t>NLP (BERT) for meal text → nutrition values.</a:t>
            </a:r>
          </a:p>
          <a:p>
            <a:pPr lvl="1"/>
            <a:r>
              <a:rPr lang="en-IN" dirty="0"/>
              <a:t>ML models (Random Forest, </a:t>
            </a:r>
            <a:r>
              <a:rPr lang="en-IN" dirty="0" err="1"/>
              <a:t>XGBoost</a:t>
            </a:r>
            <a:r>
              <a:rPr lang="en-IN" dirty="0"/>
              <a:t>) for risk prediction.</a:t>
            </a:r>
          </a:p>
          <a:p>
            <a:r>
              <a:rPr lang="en-IN" dirty="0"/>
              <a:t>Output Layer: Risk classification (Low/Medium/High), lifestyle &amp; dietary recommendations.</a:t>
            </a:r>
          </a:p>
          <a:p>
            <a:r>
              <a:rPr lang="en-IN" dirty="0"/>
              <a:t>Deployment Layer: </a:t>
            </a:r>
            <a:r>
              <a:rPr lang="en-IN" dirty="0" err="1"/>
              <a:t>Streamlit</a:t>
            </a:r>
            <a:r>
              <a:rPr lang="en-IN" dirty="0"/>
              <a:t> frontend + Azure AD authentication + </a:t>
            </a:r>
            <a:r>
              <a:rPr lang="en-IN" dirty="0" err="1"/>
              <a:t>Dockerized</a:t>
            </a:r>
            <a:r>
              <a:rPr lang="en-IN" dirty="0"/>
              <a:t> </a:t>
            </a:r>
            <a:r>
              <a:rPr lang="en-IN" dirty="0" err="1"/>
              <a:t>deplo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6CACC-46D0-F083-F487-4F04A355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49DF0-FE53-FD45-5320-C8BBA5E96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0801645" cy="51107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5AFEF-FCB1-35A5-6F64-B449D53818CF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11A22-5D52-ED6C-AB44-2A15107925F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C57E3A-555A-C6A7-DB5A-24EB7EF709E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lvl="1"/>
            <a:endParaRPr lang="en-US" b="1" dirty="0"/>
          </a:p>
          <a:p>
            <a:pPr lvl="1"/>
            <a:r>
              <a:rPr lang="en-US" b="1" dirty="0"/>
              <a:t>Problem</a:t>
            </a:r>
            <a:r>
              <a:rPr lang="en-US" dirty="0"/>
              <a:t>: The global rise in diabetes cases presents a significant healthcare challenge. Early diagnosis and proactive management are crucial to prevent severe complications.</a:t>
            </a:r>
          </a:p>
          <a:p>
            <a:pPr lvl="1"/>
            <a:r>
              <a:rPr lang="en-US" b="1" dirty="0"/>
              <a:t>Our Mission</a:t>
            </a:r>
            <a:r>
              <a:rPr lang="en-US" dirty="0"/>
              <a:t>: To create a comprehensive, AI-powered system that not only predicts diabetes risk but also empowers users with personalized lifestyle management tools.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Shifting from reactive treatment to a proactive, predictive healthcare model.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3284243"/>
            <a:ext cx="11729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C4850-19D1-5448-DE11-DFBFCC0B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532996"/>
            <a:ext cx="11345858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A60D54-3B72-6DFF-05DE-DFA91B4F0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7759"/>
              </p:ext>
            </p:extLst>
          </p:nvPr>
        </p:nvGraphicFramePr>
        <p:xfrm>
          <a:off x="414779" y="1443792"/>
          <a:ext cx="11312165" cy="4483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9240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834994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827931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1130602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2742320">
                <a:tc>
                  <a:txBody>
                    <a:bodyPr/>
                    <a:lstStyle/>
                    <a:p>
                      <a:r>
                        <a:rPr lang="en-US" dirty="0"/>
                        <a:t>Web-Based Diabetes Prediction System Using Machine Learning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Year:</a:t>
                      </a:r>
                      <a:br>
                        <a:rPr lang="en-US" dirty="0"/>
                      </a:br>
                      <a:r>
                        <a:rPr lang="en-US" b="1" dirty="0"/>
                        <a:t>2022</a:t>
                      </a:r>
                      <a:r>
                        <a:rPr lang="en-US" dirty="0"/>
                        <a:t> (IEEE Conference publication)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Dataset: </a:t>
                      </a:r>
                      <a:r>
                        <a:rPr lang="en-IN" sz="1400" b="1" dirty="0"/>
                        <a:t>Pima Indians Diabetes Dataset</a:t>
                      </a:r>
                      <a:r>
                        <a:rPr lang="en-IN" sz="1400" dirty="0"/>
                        <a:t> (~768 samples, 8 features).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Preprocessing: Data cleaning, removal of zero values, correlation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Models used: </a:t>
                      </a:r>
                      <a:r>
                        <a:rPr lang="en-IN" sz="1400" b="1" dirty="0"/>
                        <a:t>SVM, Decision Tree, Random Forest, Naive Bayes</a:t>
                      </a:r>
                      <a:r>
                        <a:rPr lang="en-IN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Data split: </a:t>
                      </a:r>
                      <a:r>
                        <a:rPr lang="en-IN" sz="1400" b="1" dirty="0"/>
                        <a:t>75% training, 25% testing</a:t>
                      </a:r>
                      <a:r>
                        <a:rPr lang="en-IN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Evaluation: Confusion matrix and accuracy score.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Deployment: </a:t>
                      </a:r>
                      <a:r>
                        <a:rPr lang="en-IN" sz="1400" b="1" dirty="0"/>
                        <a:t>Flask web app</a:t>
                      </a:r>
                      <a:r>
                        <a:rPr lang="en-IN" sz="1400" dirty="0"/>
                        <a:t> for user interaction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------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ML Models: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Random Forest, SVM, Naive Bayes, Decision Tree on the Pima dataset.</a:t>
                      </a:r>
                      <a:br>
                        <a:rPr lang="en-IN" sz="1400" dirty="0"/>
                      </a:b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Web Framework: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Flask for a simple web application.</a:t>
                      </a:r>
                      <a:br>
                        <a:rPr lang="en-IN" sz="1400" dirty="0"/>
                      </a:b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Focus: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Pure classification (Diabetic/Non-Diabetic).</a:t>
                      </a:r>
                      <a:endParaRPr lang="en-IN" sz="14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Random Forest</a:t>
                      </a:r>
                      <a:r>
                        <a:rPr lang="en-US" sz="1400" dirty="0"/>
                        <a:t> gave the best accuracy (</a:t>
                      </a:r>
                      <a:r>
                        <a:rPr lang="en-US" sz="1400" b="1" dirty="0"/>
                        <a:t>96.6%</a:t>
                      </a:r>
                      <a:r>
                        <a:rPr lang="en-US" sz="1400" dirty="0"/>
                        <a:t>) for diabetes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System predicts </a:t>
                      </a:r>
                      <a:r>
                        <a:rPr lang="en-US" sz="1400" b="1" dirty="0"/>
                        <a:t>binary outcome</a:t>
                      </a:r>
                      <a:r>
                        <a:rPr lang="en-US" sz="1400" dirty="0"/>
                        <a:t> (diabetic vs. non-diabetic).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Demonstrates feasibility of ML in diabetes prediction but limited by small dataset and lack of lifestyle factors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---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Achieves high prediction accuracy (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Forest: 96.6%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Proves the effectiveness of ML for medical diagnosis.</a:t>
                      </a:r>
                      <a:br>
                        <a:rPr lang="en-US" sz="1400" dirty="0"/>
                      </a:b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Simplicity, strong benchmark results.</a:t>
                      </a:r>
                      <a:br>
                        <a:rPr lang="en-US" sz="1400" dirty="0"/>
                      </a:b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Limited dataset, no real-time data, basic frontend, no personalized feedback.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2ED2-18BE-57D6-EBE0-FF7C0337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6AAF9-9CF7-52A1-3583-77A4FD0096B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F4B84-3646-AB5A-E6FD-B0FD65E0BD9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DD5CE0-8342-E325-896A-6AC4311EB69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333FE5-EFDF-6FFE-50E2-45FD9D6A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7808"/>
              </p:ext>
            </p:extLst>
          </p:nvPr>
        </p:nvGraphicFramePr>
        <p:xfrm>
          <a:off x="414779" y="1443792"/>
          <a:ext cx="10465555" cy="3965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0969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473140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541446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1130602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2742320">
                <a:tc>
                  <a:txBody>
                    <a:bodyPr/>
                    <a:lstStyle/>
                    <a:p>
                      <a:r>
                        <a:rPr lang="en-US" dirty="0"/>
                        <a:t>Web-Based Diabetes Prediction System Using Machine Learning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Random Forest</a:t>
                      </a:r>
                      <a:r>
                        <a:rPr lang="en-US" dirty="0"/>
                        <a:t> gave the best accuracy (</a:t>
                      </a:r>
                      <a:r>
                        <a:rPr lang="en-US" b="1" dirty="0"/>
                        <a:t>96.6%</a:t>
                      </a:r>
                      <a:r>
                        <a:rPr lang="en-US" dirty="0"/>
                        <a:t>) for diabetes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predicts </a:t>
                      </a:r>
                      <a:r>
                        <a:rPr lang="en-US" b="1" dirty="0"/>
                        <a:t>binary outcome</a:t>
                      </a:r>
                      <a:r>
                        <a:rPr lang="en-US" dirty="0"/>
                        <a:t> (diabetic vs. non-diabetic).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Demonstrates feasibility of ML in diabetes prediction but limited by small dataset and lack of lifestyle factors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68E3-CE0D-8120-362D-4ADF66C9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7597A-32F6-865D-B028-A5CC694C993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E77ABE-8BA9-F9BD-14F8-BADBDE8D27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B5A264-2C0D-3619-39AC-5352DBF07F0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8DF0A2-CF12-277E-9BC8-1AA02D99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1596"/>
              </p:ext>
            </p:extLst>
          </p:nvPr>
        </p:nvGraphicFramePr>
        <p:xfrm>
          <a:off x="405352" y="1443791"/>
          <a:ext cx="11481847" cy="4218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890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122835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662122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771508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446917">
                <a:tc>
                  <a:txBody>
                    <a:bodyPr/>
                    <a:lstStyle/>
                    <a:p>
                      <a:r>
                        <a:rPr lang="en-US" dirty="0"/>
                        <a:t>An Ensemble Learning and Machine Learning Approach for Predicting Diabetic Disease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Year</a:t>
                      </a:r>
                      <a:r>
                        <a:rPr lang="en-US" dirty="0"/>
                        <a:t>:2025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Dataset: BRFSS Diabetes Health Indicators (253,680 records, 11 attributes).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Preprocessing: Missing value imputation, outlier removal, encoding, normalization.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Models: Logistic Regression, Random Forest, Adaptive Boosting,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(hyperparameter-tuned).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Ensemble learning with AdaBoost +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as best perform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achieved </a:t>
                      </a:r>
                      <a:r>
                        <a:rPr lang="en-US" b="1" dirty="0"/>
                        <a:t>87% accuracy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F1-score = 0.95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Robust for large, imbalanced datasets.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Focused on </a:t>
                      </a:r>
                      <a:r>
                        <a:rPr lang="en-US" b="1" dirty="0"/>
                        <a:t>algorithmic improvement</a:t>
                      </a:r>
                      <a:r>
                        <a:rPr lang="en-US" dirty="0"/>
                        <a:t>, not deployment or recommendations.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Strengths vs. Limitations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 Strengths : Personalized recommendations, NLP for nutrition, high accuracy, real-world deployment pipeline.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Limitations :Small dataset may inflate accuracy, limited generalizability.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5E795-C0B1-97B9-3117-B124F66D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3375B-EBB8-3518-28A8-7DBE657138B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FD285B-F1CC-0DD3-33B0-DEE7A4F90E4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44AE3-9407-5A52-ED1E-F1D7B8A32B1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A29D94-FE33-3533-358E-0ECA73E2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5253"/>
              </p:ext>
            </p:extLst>
          </p:nvPr>
        </p:nvGraphicFramePr>
        <p:xfrm>
          <a:off x="405352" y="1443791"/>
          <a:ext cx="11481847" cy="4977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890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122835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662122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771508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44691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Ensemble Learning and Machine Learning Approach for Predicting Diabetic Disease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2024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Chidambaram M, Narayanan M, Sankar C, Santhosh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Employs Logistic Regression (LR), Random Forest (RF), Adaptive Boosting (AB),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BRFSS Diabetes Health Indicators dataset (253,680 records).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Handles missing values, removes outliers, and applies feature encoding and normalization.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Adaptive Boosting to combine models and hyperparameter tuning with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achieved the highest performance with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 accuracy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an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of 0.95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outperforming other models (AB: 85.5%, RF: 79.3%). The study demonstrates that advanced ensemble methods like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highly effective for diabetes prediction on large, imbalanced datasets.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High predictive accuracy, robust handling of a large dataset.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Focused purely on prediction accuracy; lacks a deployed application or user-facing recommendations.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will explore incorporating broader health features and other cutting-edge algorithms.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D705-127E-2177-F295-FD33C9E26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8888D-654F-8AE2-5A82-B428990E7EB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1A504-0FA8-CDF3-D884-FBBC372B18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72D5CB-BAB3-78EC-B2E6-7A0E68E46BD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168DC4-A31A-890D-05A4-B7AC8013E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71691"/>
              </p:ext>
            </p:extLst>
          </p:nvPr>
        </p:nvGraphicFramePr>
        <p:xfrm>
          <a:off x="405353" y="1443792"/>
          <a:ext cx="11001081" cy="415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719313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US" dirty="0"/>
                        <a:t>Diabetes Prediction and Classification Using Machine Learning and Deep Learning: A Chatbot-Based Approach</a:t>
                      </a:r>
                    </a:p>
                    <a:p>
                      <a:r>
                        <a:rPr lang="en-US" dirty="0"/>
                        <a:t>Year:2025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Dataset: Public diabetes dataset with 8 clinical features (glucose, BMI, insulin, BP, age, pregnancies, skin thickness, pedigree function)</a:t>
                      </a:r>
                      <a:br>
                        <a:rPr lang="en-IN" dirty="0"/>
                      </a:br>
                      <a:r>
                        <a:rPr lang="en-IN" dirty="0"/>
                        <a:t>- Preprocessing: Feature scaling, normalization, missing value handling, outlier detection, correlation analysis</a:t>
                      </a:r>
                      <a:br>
                        <a:rPr lang="en-IN" dirty="0"/>
                      </a:br>
                      <a:r>
                        <a:rPr lang="en-IN" dirty="0"/>
                        <a:t>- Models: Random Forest,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, LSTM (deep learning)</a:t>
                      </a:r>
                      <a:br>
                        <a:rPr lang="en-IN" dirty="0"/>
                      </a:br>
                      <a:r>
                        <a:rPr lang="en-IN" dirty="0"/>
                        <a:t>- Integration: </a:t>
                      </a:r>
                      <a:r>
                        <a:rPr lang="en-IN" dirty="0" err="1"/>
                        <a:t>Tkinter</a:t>
                      </a:r>
                      <a:r>
                        <a:rPr lang="en-IN" dirty="0"/>
                        <a:t>-based chatbot GUI with SQLite database for patient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The paper’s system achieved </a:t>
                      </a:r>
                      <a:r>
                        <a:rPr lang="en-US" b="1" dirty="0"/>
                        <a:t>99% training accuracy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97% testing accuracy</a:t>
                      </a:r>
                      <a:r>
                        <a:rPr lang="en-US" dirty="0"/>
                        <a:t> with LSTM (outperforming RF at 94% and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at 96%). It classifies into </a:t>
                      </a:r>
                      <a:r>
                        <a:rPr lang="en-US" b="1" dirty="0"/>
                        <a:t>Type 1, Type 2, or Non-Diabetic</a:t>
                      </a:r>
                      <a:r>
                        <a:rPr lang="en-US" dirty="0"/>
                        <a:t>, provides </a:t>
                      </a:r>
                      <a:r>
                        <a:rPr lang="en-US" b="1" dirty="0"/>
                        <a:t>chatbot-based lifestyle/medication recommendations</a:t>
                      </a:r>
                      <a:r>
                        <a:rPr lang="en-US" dirty="0"/>
                        <a:t>, and tracks patient history. However, it is </a:t>
                      </a:r>
                      <a:r>
                        <a:rPr lang="en-US" b="1" dirty="0"/>
                        <a:t>limited to desktop use (</a:t>
                      </a:r>
                      <a:r>
                        <a:rPr lang="en-US" b="1" dirty="0" err="1"/>
                        <a:t>Tkinter</a:t>
                      </a:r>
                      <a:r>
                        <a:rPr lang="en-US" b="1" dirty="0"/>
                        <a:t> + SQLite) and not cloud-deployable</a:t>
                      </a:r>
                      <a:r>
                        <a:rPr lang="en-US" dirty="0"/>
                        <a:t>, reducing scalability compared to our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8BCD-F019-86BE-E53E-BD9AB9B9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3D016-5139-9FA2-76B4-64C0D58024E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DF6A1E-7067-5E1D-F9B0-BC1C9C5B8A5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0EFE70-51B8-2A94-E024-97735B5CD49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1CB538-8FED-43BA-820F-6A975BBC5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02849"/>
              </p:ext>
            </p:extLst>
          </p:nvPr>
        </p:nvGraphicFramePr>
        <p:xfrm>
          <a:off x="405353" y="1443792"/>
          <a:ext cx="11001081" cy="415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719313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US" dirty="0"/>
                        <a:t>Diabetes Prediction and Classification Using Machine Learning and Deep Learning: A Chatbot-Based Approach</a:t>
                      </a:r>
                    </a:p>
                    <a:p>
                      <a:r>
                        <a:rPr lang="en-US" dirty="0"/>
                        <a:t>Year:2025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1702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15</cp:revision>
  <dcterms:created xsi:type="dcterms:W3CDTF">2024-05-13T10:33:11Z</dcterms:created>
  <dcterms:modified xsi:type="dcterms:W3CDTF">2025-09-10T03:20:33Z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