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147470489" r:id="rId5"/>
    <p:sldId id="2147470492" r:id="rId6"/>
    <p:sldId id="2147470493" r:id="rId7"/>
    <p:sldId id="2147470487" r:id="rId8"/>
    <p:sldId id="2147470501" r:id="rId9"/>
    <p:sldId id="2147470503" r:id="rId10"/>
    <p:sldId id="2147470510" r:id="rId11"/>
    <p:sldId id="2147470505" r:id="rId12"/>
    <p:sldId id="2147470504" r:id="rId13"/>
    <p:sldId id="2147470497" r:id="rId14"/>
    <p:sldId id="2147470512" r:id="rId15"/>
    <p:sldId id="2147470506" r:id="rId16"/>
    <p:sldId id="2147470513" r:id="rId17"/>
    <p:sldId id="2147470498" r:id="rId18"/>
    <p:sldId id="2147470508" r:id="rId19"/>
    <p:sldId id="2147470507" r:id="rId20"/>
    <p:sldId id="2147470509" r:id="rId21"/>
    <p:sldId id="214747051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86743-454A-41C6-B771-14B48E02F236}" v="50" dt="2025-09-30T08:41:44.1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vyasree C" userId="d73504bf-529b-406b-bd4b-281e95f8953a" providerId="ADAL" clId="{1DD16DA2-6E5B-47CD-8143-2444911DCB9F}"/>
    <pc:docChg chg="undo custSel addSld delSld modSld">
      <pc:chgData name="Nivyasree C" userId="d73504bf-529b-406b-bd4b-281e95f8953a" providerId="ADAL" clId="{1DD16DA2-6E5B-47CD-8143-2444911DCB9F}" dt="2025-09-30T08:41:44.178" v="167" actId="20577"/>
      <pc:docMkLst>
        <pc:docMk/>
      </pc:docMkLst>
      <pc:sldChg chg="modSp modAnim">
        <pc:chgData name="Nivyasree C" userId="d73504bf-529b-406b-bd4b-281e95f8953a" providerId="ADAL" clId="{1DD16DA2-6E5B-47CD-8143-2444911DCB9F}" dt="2025-09-30T08:41:44.178" v="167" actId="20577"/>
        <pc:sldMkLst>
          <pc:docMk/>
          <pc:sldMk cId="3377586287" sldId="2147470487"/>
        </pc:sldMkLst>
        <pc:spChg chg="mod">
          <ac:chgData name="Nivyasree C" userId="d73504bf-529b-406b-bd4b-281e95f8953a" providerId="ADAL" clId="{1DD16DA2-6E5B-47CD-8143-2444911DCB9F}" dt="2025-09-30T08:41:44.178" v="167" actId="20577"/>
          <ac:spMkLst>
            <pc:docMk/>
            <pc:sldMk cId="3377586287" sldId="2147470487"/>
            <ac:spMk id="2" creationId="{FF24291B-7EDA-4E3D-40F5-03FDC22C3364}"/>
          </ac:spMkLst>
        </pc:spChg>
      </pc:sldChg>
      <pc:sldChg chg="modSp mod">
        <pc:chgData name="Nivyasree C" userId="d73504bf-529b-406b-bd4b-281e95f8953a" providerId="ADAL" clId="{1DD16DA2-6E5B-47CD-8143-2444911DCB9F}" dt="2025-09-27T15:11:42.975" v="7" actId="14100"/>
        <pc:sldMkLst>
          <pc:docMk/>
          <pc:sldMk cId="2088180620" sldId="2147470492"/>
        </pc:sldMkLst>
        <pc:spChg chg="mod">
          <ac:chgData name="Nivyasree C" userId="d73504bf-529b-406b-bd4b-281e95f8953a" providerId="ADAL" clId="{1DD16DA2-6E5B-47CD-8143-2444911DCB9F}" dt="2025-09-27T15:11:42.975" v="7" actId="14100"/>
          <ac:spMkLst>
            <pc:docMk/>
            <pc:sldMk cId="2088180620" sldId="2147470492"/>
            <ac:spMk id="2" creationId="{67726612-73E0-5A94-F635-3A742DD5BA94}"/>
          </ac:spMkLst>
        </pc:spChg>
      </pc:sldChg>
      <pc:sldChg chg="modSp">
        <pc:chgData name="Nivyasree C" userId="d73504bf-529b-406b-bd4b-281e95f8953a" providerId="ADAL" clId="{1DD16DA2-6E5B-47CD-8143-2444911DCB9F}" dt="2025-09-30T04:28:06.177" v="54" actId="20577"/>
        <pc:sldMkLst>
          <pc:docMk/>
          <pc:sldMk cId="1547008265" sldId="2147470504"/>
        </pc:sldMkLst>
        <pc:spChg chg="mod">
          <ac:chgData name="Nivyasree C" userId="d73504bf-529b-406b-bd4b-281e95f8953a" providerId="ADAL" clId="{1DD16DA2-6E5B-47CD-8143-2444911DCB9F}" dt="2025-09-30T04:28:06.177" v="54" actId="20577"/>
          <ac:spMkLst>
            <pc:docMk/>
            <pc:sldMk cId="1547008265" sldId="2147470504"/>
            <ac:spMk id="2" creationId="{14D419F6-DA24-1391-1520-7DE7F63CA452}"/>
          </ac:spMkLst>
        </pc:spChg>
      </pc:sldChg>
      <pc:sldChg chg="delSp modSp mod">
        <pc:chgData name="Nivyasree C" userId="d73504bf-529b-406b-bd4b-281e95f8953a" providerId="ADAL" clId="{1DD16DA2-6E5B-47CD-8143-2444911DCB9F}" dt="2025-09-27T15:10:51.301" v="5" actId="21"/>
        <pc:sldMkLst>
          <pc:docMk/>
          <pc:sldMk cId="1391582794" sldId="2147470508"/>
        </pc:sldMkLst>
      </pc:sldChg>
      <pc:sldChg chg="modSp mod">
        <pc:chgData name="Nivyasree C" userId="d73504bf-529b-406b-bd4b-281e95f8953a" providerId="ADAL" clId="{1DD16DA2-6E5B-47CD-8143-2444911DCB9F}" dt="2025-09-27T15:12:08.750" v="10" actId="113"/>
        <pc:sldMkLst>
          <pc:docMk/>
          <pc:sldMk cId="669607647" sldId="2147470510"/>
        </pc:sldMkLst>
        <pc:spChg chg="mod">
          <ac:chgData name="Nivyasree C" userId="d73504bf-529b-406b-bd4b-281e95f8953a" providerId="ADAL" clId="{1DD16DA2-6E5B-47CD-8143-2444911DCB9F}" dt="2025-09-27T15:12:08.750" v="10" actId="113"/>
          <ac:spMkLst>
            <pc:docMk/>
            <pc:sldMk cId="669607647" sldId="2147470510"/>
            <ac:spMk id="2" creationId="{3B97FEC1-221D-895E-AF8F-043FDD41FC58}"/>
          </ac:spMkLst>
        </pc:spChg>
        <pc:spChg chg="mod">
          <ac:chgData name="Nivyasree C" userId="d73504bf-529b-406b-bd4b-281e95f8953a" providerId="ADAL" clId="{1DD16DA2-6E5B-47CD-8143-2444911DCB9F}" dt="2025-09-27T15:12:04.168" v="9" actId="1076"/>
          <ac:spMkLst>
            <pc:docMk/>
            <pc:sldMk cId="669607647" sldId="2147470510"/>
            <ac:spMk id="7" creationId="{E16D1641-3416-4E5F-ECDC-0CCE7EE614D7}"/>
          </ac:spMkLst>
        </pc:spChg>
      </pc:sldChg>
      <pc:sldChg chg="addSp delSp modSp add del mod">
        <pc:chgData name="Nivyasree C" userId="d73504bf-529b-406b-bd4b-281e95f8953a" providerId="ADAL" clId="{1DD16DA2-6E5B-47CD-8143-2444911DCB9F}" dt="2025-09-30T06:31:03.645" v="103" actId="2696"/>
        <pc:sldMkLst>
          <pc:docMk/>
          <pc:sldMk cId="1204670260" sldId="2147470514"/>
        </pc:sldMkLst>
        <pc:spChg chg="del mod">
          <ac:chgData name="Nivyasree C" userId="d73504bf-529b-406b-bd4b-281e95f8953a" providerId="ADAL" clId="{1DD16DA2-6E5B-47CD-8143-2444911DCB9F}" dt="2025-09-30T05:48:22.432" v="90"/>
          <ac:spMkLst>
            <pc:docMk/>
            <pc:sldMk cId="1204670260" sldId="2147470514"/>
            <ac:spMk id="3" creationId="{F681AA03-5E70-DCDB-2EE9-5507E383D361}"/>
          </ac:spMkLst>
        </pc:spChg>
        <pc:picChg chg="add del mod">
          <ac:chgData name="Nivyasree C" userId="d73504bf-529b-406b-bd4b-281e95f8953a" providerId="ADAL" clId="{1DD16DA2-6E5B-47CD-8143-2444911DCB9F}" dt="2025-09-30T06:30:58.451" v="102" actId="22"/>
          <ac:picMkLst>
            <pc:docMk/>
            <pc:sldMk cId="1204670260" sldId="2147470514"/>
            <ac:picMk id="3" creationId="{07C521C8-C77D-4452-6F27-6AE02AC616A5}"/>
          </ac:picMkLst>
        </pc:picChg>
        <pc:picChg chg="del">
          <ac:chgData name="Nivyasree C" userId="d73504bf-529b-406b-bd4b-281e95f8953a" providerId="ADAL" clId="{1DD16DA2-6E5B-47CD-8143-2444911DCB9F}" dt="2025-09-30T05:26:08.801" v="56" actId="478"/>
          <ac:picMkLst>
            <pc:docMk/>
            <pc:sldMk cId="1204670260" sldId="2147470514"/>
            <ac:picMk id="7" creationId="{EE1EE4F9-8A45-6883-64A1-CADE8594D0BE}"/>
          </ac:picMkLst>
        </pc:picChg>
      </pc:sldChg>
      <pc:sldChg chg="addSp delSp modSp add del mod">
        <pc:chgData name="Nivyasree C" userId="d73504bf-529b-406b-bd4b-281e95f8953a" providerId="ADAL" clId="{1DD16DA2-6E5B-47CD-8143-2444911DCB9F}" dt="2025-09-30T06:40:59.179" v="166"/>
        <pc:sldMkLst>
          <pc:docMk/>
          <pc:sldMk cId="2696594119" sldId="2147470514"/>
        </pc:sldMkLst>
        <pc:spChg chg="mod">
          <ac:chgData name="Nivyasree C" userId="d73504bf-529b-406b-bd4b-281e95f8953a" providerId="ADAL" clId="{1DD16DA2-6E5B-47CD-8143-2444911DCB9F}" dt="2025-09-30T06:40:58.660" v="164" actId="1076"/>
          <ac:spMkLst>
            <pc:docMk/>
            <pc:sldMk cId="2696594119" sldId="2147470514"/>
            <ac:spMk id="3" creationId="{147D53FD-34DF-2FAC-2C99-A33BEE082A1C}"/>
          </ac:spMkLst>
        </pc:spChg>
        <pc:picChg chg="add del">
          <ac:chgData name="Nivyasree C" userId="d73504bf-529b-406b-bd4b-281e95f8953a" providerId="ADAL" clId="{1DD16DA2-6E5B-47CD-8143-2444911DCB9F}" dt="2025-09-30T06:40:58.890" v="165" actId="478"/>
          <ac:picMkLst>
            <pc:docMk/>
            <pc:sldMk cId="2696594119" sldId="2147470514"/>
            <ac:picMk id="7" creationId="{A0EAD402-7715-5D7F-6ABF-2F7A5D9335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</a:t>
            </a:r>
          </a:p>
          <a:p>
            <a:pPr lvl="0"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NIVYASREE.C</a:t>
            </a: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805051"/>
              </p:ext>
            </p:extLst>
          </p:nvPr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34637"/>
            <a:ext cx="11130461" cy="520970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Diabetes Dataset (Clinical Data)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Preprocessing: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Imputed missing values using the </a:t>
            </a:r>
            <a:r>
              <a:rPr lang="en-US" sz="2800" b="1" dirty="0"/>
              <a:t>median</a:t>
            </a:r>
            <a:r>
              <a:rPr lang="en-US" sz="2800" dirty="0"/>
              <a:t>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Encoded text categories (gender, smoking) into numbers.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Scaled numerical features for the model.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</a:rPr>
              <a:t>EDA Insights: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Identified significant </a:t>
            </a:r>
            <a:r>
              <a:rPr lang="en-US" sz="2800" b="1" dirty="0"/>
              <a:t>class imbalance</a:t>
            </a:r>
            <a:r>
              <a:rPr lang="en-US" sz="2800" dirty="0"/>
              <a:t> in the target variable.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Found strong correlations between diabetes and </a:t>
            </a:r>
            <a:r>
              <a:rPr lang="en-US" sz="2800" dirty="0" err="1"/>
              <a:t>blood_glucose</a:t>
            </a:r>
            <a:r>
              <a:rPr lang="en-US" sz="2800" dirty="0"/>
              <a:t>/HbA1c levels via a heatmap.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4BE165-02AF-6B77-21A1-1564667E1729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67F67D-2273-C041-4BDB-2BF6D571B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58101-021E-2F18-953E-7948A16D1F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0C0E01-55E4-B34B-7962-0BEDC5A74E6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117EDD2-C734-140A-8837-9D5013C4B2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6" y="502545"/>
            <a:ext cx="11680008" cy="53866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9B6FB4B-0588-A20C-AF54-81E36F284370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21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CFB44-DF99-1C36-F6F0-2C7530F0A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9B24D5-AC17-2921-5C4E-357A1E6641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Nutrition Dataset (Food Data)</a:t>
            </a:r>
            <a:endParaRPr lang="en-US" b="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Preprocessing: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Cleaned and imputed missing calorie/sugar values.</a:t>
            </a:r>
          </a:p>
          <a:p>
            <a:pPr lvl="1">
              <a:lnSpc>
                <a:spcPct val="150000"/>
              </a:lnSpc>
            </a:pPr>
            <a:r>
              <a:rPr lang="en-US" sz="2800" dirty="0"/>
              <a:t>Converted text (Dish Name) into numerical vectors using </a:t>
            </a:r>
            <a:r>
              <a:rPr lang="en-US" sz="2800" b="1" dirty="0"/>
              <a:t>TF-IDF</a:t>
            </a:r>
            <a:r>
              <a:rPr lang="en-US" sz="2800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EDA Insights: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dirty="0"/>
              <a:t>Analyzed the relationship between text features and nutritional values to confirm model feasibility.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C2E016-3FE9-A99F-5CF5-3BA33E2B986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0450539-0690-2BB8-B57F-82A2235DB4F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65A5A93-DEBA-28DF-DC7B-6FE61C81A05D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6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EAD14-BA79-283C-070D-E484242B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EC3AE51-D962-BBB0-EE18-F695F9DAB74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2C70E9-7791-248B-6CEC-4CF1E5E1428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73898F7-DC25-02D4-38AB-731E6C1EA005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8570B0-5C14-DC91-56E4-F75399E90891}"/>
              </a:ext>
            </a:extLst>
          </p:cNvPr>
          <p:cNvSpPr/>
          <p:nvPr/>
        </p:nvSpPr>
        <p:spPr>
          <a:xfrm>
            <a:off x="5840158" y="2967335"/>
            <a:ext cx="941642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 </a:t>
            </a:r>
            <a:endParaRPr lang="en-US" sz="54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F830AA1-355E-8604-DC28-AD1836969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7" y="1234637"/>
            <a:ext cx="11055203" cy="48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Approach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Dual-Model System: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Two separate machine learning pipelines for diabetes and nutrition.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Classification: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Predicts diabetes risk level (Low, Moderate, High).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Regression: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Estimates calories and sugar from text-based meal descriptions.</a:t>
            </a:r>
          </a:p>
          <a:p>
            <a:pPr>
              <a:lnSpc>
                <a:spcPct val="10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Deploys models in a Streamlit app for real-time user feedback.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39BBA-C03C-CDE0-B47C-77266DC59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0C06454-0991-F312-B05A-FFF48FA933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Algorithms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Diabetes Risk Prediction</a:t>
            </a:r>
            <a:r>
              <a:rPr lang="en-US" dirty="0">
                <a:solidFill>
                  <a:schemeClr val="tx1"/>
                </a:solidFill>
              </a:rPr>
              <a:t>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Random Forest Classifier:</a:t>
            </a:r>
            <a:r>
              <a:rPr lang="en-US" sz="2800" dirty="0"/>
              <a:t> For high accuracy in risk classification.</a:t>
            </a:r>
          </a:p>
          <a:p>
            <a:pPr lvl="1">
              <a:lnSpc>
                <a:spcPct val="150000"/>
              </a:lnSpc>
            </a:pPr>
            <a:r>
              <a:rPr lang="en-US" sz="2800" b="1" dirty="0" err="1"/>
              <a:t>GridSearchCV</a:t>
            </a:r>
            <a:r>
              <a:rPr lang="en-US" sz="2800" b="1" dirty="0"/>
              <a:t>:</a:t>
            </a:r>
            <a:r>
              <a:rPr lang="en-US" sz="2800" dirty="0"/>
              <a:t> To tune and optimize the model.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</a:rPr>
              <a:t>Nutrition Analysis:</a:t>
            </a:r>
            <a:endParaRPr lang="en-US" b="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TF-IDF Vectorizer:</a:t>
            </a:r>
            <a:r>
              <a:rPr lang="en-US" sz="2800" dirty="0"/>
              <a:t> Converts meal text into numerical features.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Linear Regression:</a:t>
            </a:r>
            <a:r>
              <a:rPr lang="en-US" sz="2800" dirty="0"/>
              <a:t> Predicts calorie and sugar values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B86151-A0B4-B34D-DB09-75B1AF0B456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DD109D-DA6F-EFBE-FA87-EAB438B5055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2A27A7-484B-A7D2-B0DD-4A982B52D444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2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5E34B-C2F8-BE09-60A4-C908D2634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15003-21C8-9DF5-6DB7-9833093493F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Tools &amp; Libraries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 &amp; UI: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Streamlit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Manipulation: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Pandas, NumPy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Machine Learning: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Scikit-learn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Data Visualization: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Matplotlib, Seaborn, Plotly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Model Persistence: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 Joblib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CA9E67-8981-5832-124B-B1E623F7DAB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67BA6D9-F957-D3B6-0147-E349E538102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2879611-28E9-B8F8-9F43-A4502E5DA127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01260-2A49-70DD-5DDE-D4D5BF917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B0525D-ACD6-6369-E952-5E9E5D8805AD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FC087A-DE2C-F5FF-AC04-40DB8E5494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4C693149-6AE3-54E4-3215-C0EEBC11C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5229" y="1349828"/>
            <a:ext cx="8017327" cy="43164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B474AA-FB5B-4456-E5A7-0C2CCD3C0BF3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052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A0720-1C29-E402-2168-8734E8F87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916EA7-C0DE-BA4A-374B-25FB73D1A5AE}"/>
              </a:ext>
            </a:extLst>
          </p:cNvPr>
          <p:cNvSpPr txBox="1"/>
          <p:nvPr/>
        </p:nvSpPr>
        <p:spPr>
          <a:xfrm>
            <a:off x="2416629" y="2598003"/>
            <a:ext cx="62892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>
              <a:buNone/>
            </a:pPr>
            <a:r>
              <a:rPr lang="en-US" sz="4800" kern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libri" panose="020F0502020204030204" pitchFamily="34" charset="0"/>
                <a:ea typeface="+mn-ea"/>
                <a:cs typeface="+mn-cs"/>
              </a:rPr>
              <a:t>THANK YOU</a:t>
            </a:r>
            <a:endParaRPr lang="en-US" sz="4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0AB751-CF5A-190A-837F-BCCA045577D5}"/>
              </a:ext>
            </a:extLst>
          </p:cNvPr>
          <p:cNvSpPr txBox="1"/>
          <p:nvPr/>
        </p:nvSpPr>
        <p:spPr>
          <a:xfrm>
            <a:off x="2438400" y="57036"/>
            <a:ext cx="97536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82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515" y="1271219"/>
            <a:ext cx="12224656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AI-based app for diabetes risk prediction and lifestyle guidance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Inputs: clinical data + meal logs via text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Uses Random Forest for risk classification and linear regression nutrition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risk level and Generates personalized lifestyle suggestions based on user data 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Features a user-friendly interface built with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Streamlit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chemeClr val="tx1"/>
              </a:solidFill>
              <a:latin typeface="+mj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5C31BAA-8197-7DEA-5D18-54657C2D11DF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Predict diabetes risk using clinical and dietary data.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Analyze meals using NLP for calorie/sugar estimation.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Classify users into risk levels using ML.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Provide personalized lifestyle recommendations.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Build a secure, user-friendly system.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A6FA630-A934-5733-9A36-FC0F64CF3FB8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Clinical Data Input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Form for entering  BMI, blood pressure, age </a:t>
            </a:r>
            <a:r>
              <a:rPr lang="en-US" sz="2800" dirty="0" err="1"/>
              <a:t>etc</a:t>
            </a:r>
            <a:endParaRPr lang="en-US" sz="2800" dirty="0"/>
          </a:p>
          <a:p>
            <a:pPr lvl="1"/>
            <a:r>
              <a:rPr lang="en-US" sz="2800" dirty="0"/>
              <a:t>Validation and preprocessing of inputs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Meal Logging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Text-based  box for food entries</a:t>
            </a:r>
          </a:p>
          <a:p>
            <a:pPr lvl="1"/>
            <a:r>
              <a:rPr lang="en-US" sz="2800" dirty="0"/>
              <a:t>NLP processing </a:t>
            </a:r>
          </a:p>
          <a:p>
            <a:pPr lvl="1"/>
            <a:r>
              <a:rPr lang="en-US" sz="2800" dirty="0"/>
              <a:t>Calorie and sugar estimation using </a:t>
            </a:r>
            <a:r>
              <a:rPr lang="en-US" sz="2800" b="1" dirty="0"/>
              <a:t>Indian Nutrition Dataset</a:t>
            </a:r>
            <a:endParaRPr lang="en-US" sz="2800" dirty="0"/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source-serif-pro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AF76EF-84B3-9FA8-44C4-EB1696950C86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0CE46-C814-6913-F0CD-DBC4F073C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A709CD-2B31-BC07-7E7A-24CD425A5A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+mn-lt"/>
              </a:rPr>
              <a:t>Risk Prediction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ML model (e.g.,</a:t>
            </a:r>
            <a:r>
              <a:rPr lang="en-US" sz="2800" dirty="0" err="1"/>
              <a:t>RandomForest</a:t>
            </a:r>
            <a:r>
              <a:rPr lang="en-US" sz="2800" dirty="0"/>
              <a:t>) for diabetes risk classification</a:t>
            </a:r>
          </a:p>
          <a:p>
            <a:pPr lvl="1"/>
            <a:r>
              <a:rPr lang="en-US" sz="2800" dirty="0"/>
              <a:t>Uses clinical + nutritional data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Lifestyle Recommendation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Personalized suggestions based on risk level</a:t>
            </a:r>
          </a:p>
          <a:p>
            <a:pPr lvl="1"/>
            <a:r>
              <a:rPr lang="en-US" sz="2800" dirty="0"/>
              <a:t>exercise, and follow-up advice</a:t>
            </a:r>
          </a:p>
          <a:p>
            <a:r>
              <a:rPr lang="en-US" dirty="0">
                <a:solidFill>
                  <a:schemeClr val="tx1"/>
                </a:solidFill>
                <a:latin typeface="+mn-lt"/>
              </a:rPr>
              <a:t>Frontend UI Module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/>
            <a:r>
              <a:rPr lang="en-US" sz="2800" dirty="0"/>
              <a:t>Built with </a:t>
            </a:r>
            <a:r>
              <a:rPr lang="en-US" sz="2800" b="1" dirty="0" err="1"/>
              <a:t>Streamlit</a:t>
            </a:r>
            <a:endParaRPr lang="en-US" sz="2800" dirty="0"/>
          </a:p>
          <a:p>
            <a:pPr lvl="1"/>
            <a:r>
              <a:rPr lang="en-US" sz="2800" dirty="0"/>
              <a:t>Interactive dashboards and input forms</a:t>
            </a:r>
          </a:p>
          <a:p>
            <a:pPr marL="0" indent="0">
              <a:buNone/>
            </a:pPr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A84750-A5A7-F8BB-6EA5-FC8B6EE3417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DDE1D28-7287-C2C0-4260-CC892CE039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5F9BA13-C51B-DCA6-13DC-BE254D94FE9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11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7FB04-0B29-40FE-3700-C65681296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BABFCC-32C2-A9A6-1E16-A23B415852B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0114" y="1271219"/>
            <a:ext cx="11821886" cy="45852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Core Feature 1: Diabetes Risk Prediction</a:t>
            </a: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lvl="1">
              <a:lnSpc>
                <a:spcPct val="150000"/>
              </a:lnSpc>
            </a:pPr>
            <a:r>
              <a:rPr lang="en-US" sz="2800" b="1" dirty="0"/>
              <a:t>Model Used:</a:t>
            </a:r>
            <a:r>
              <a:rPr lang="en-US" sz="2800" dirty="0"/>
              <a:t> Random Forest Classifier.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Clinical data such as blood glucose level, BMI, blood pressure, and age.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Classifies the user's diabetes risk into "Low," "Moderate," or "High.“</a:t>
            </a:r>
          </a:p>
          <a:p>
            <a:pPr marL="457200" lvl="1" indent="0">
              <a:buNone/>
            </a:pPr>
            <a:r>
              <a:rPr lang="en-US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F575BF-6215-5D96-527D-4DB9AEBACF52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2D8A28C-D8B2-D6D8-C75A-0E43BC5EFB7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DE9E89E0-02ED-8805-4DE0-9719D59BC4BF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2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17349-FE10-37D0-148A-67C25481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97FEC1-221D-895E-AF8F-043FDD41FC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-119743" y="1271219"/>
            <a:ext cx="12311743" cy="4585294"/>
          </a:xfrm>
        </p:spPr>
        <p:txBody>
          <a:bodyPr/>
          <a:lstStyle/>
          <a:p>
            <a:pPr marL="457200" lvl="1" indent="0">
              <a:lnSpc>
                <a:spcPct val="150000"/>
              </a:lnSpc>
              <a:buNone/>
            </a:pPr>
            <a:r>
              <a:rPr lang="en-US" sz="2800" b="1" dirty="0"/>
              <a:t>Core</a:t>
            </a:r>
            <a:r>
              <a:rPr lang="en-US" sz="2800" b="1" dirty="0">
                <a:solidFill>
                  <a:schemeClr val="tx1"/>
                </a:solidFill>
              </a:rPr>
              <a:t> Feature 2: Nutrition Analysis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Models Used:</a:t>
            </a:r>
            <a:r>
              <a:rPr lang="en-US" sz="2800" dirty="0"/>
              <a:t> Two Linear Regression models.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User Input:</a:t>
            </a:r>
            <a:r>
              <a:rPr lang="en-US" sz="2800" dirty="0"/>
              <a:t> A text-based list of meals consumed.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Technique:</a:t>
            </a:r>
            <a:r>
              <a:rPr lang="en-US" sz="2800" dirty="0"/>
              <a:t> Uses TF-IDF (Term Frequency-Inverse Document Frequency) to convert meal descriptions into numerical features.</a:t>
            </a:r>
          </a:p>
          <a:p>
            <a:pPr lvl="1">
              <a:lnSpc>
                <a:spcPct val="150000"/>
              </a:lnSpc>
            </a:pPr>
            <a:r>
              <a:rPr lang="en-US" sz="2800" b="1" dirty="0"/>
              <a:t>Output:</a:t>
            </a:r>
            <a:r>
              <a:rPr lang="en-US" sz="2800" dirty="0"/>
              <a:t> Estimates total calorie and sugar intake from the logged meals.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72427F-179C-6ED6-D7B9-B60CBD341F1B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861415-8CF8-78AD-0124-CFF467C6A25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16D1641-3416-4E5F-ECDC-0CCE7EE614D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60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59C0C-7BA1-D83E-14FF-4AC543D3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3AB326-2EDF-F936-711C-740DD7A2CA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1274" y="1034143"/>
            <a:ext cx="11143412" cy="5766818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+mn-lt"/>
              </a:rPr>
              <a:t>Application &amp; Technology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Frontend: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Built with Streamlit for an interactive and user-friendly web interface.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Integration: 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The trained machine learning models are loaded into the application to process user data in real-time.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+mn-lt"/>
              </a:rPr>
              <a:t>Final Output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: Generates a personalized action plan with tailored dietary, lifestyle, and medical suggestions based on the combined AI-driven analysis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8ACDD9-966D-A4C1-07EC-59F664A65F98}"/>
              </a:ext>
            </a:extLst>
          </p:cNvPr>
          <p:cNvSpPr txBox="1"/>
          <p:nvPr/>
        </p:nvSpPr>
        <p:spPr>
          <a:xfrm>
            <a:off x="255996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BE16B8-5EB0-8CEB-FDDC-74EA2CBDD0B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9CA748F-615B-BCD6-30BC-72DBA2225B17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852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220EA-53C1-39C6-47A3-42E5D35AA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D419F6-DA24-1391-1520-7DE7F63CA4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Diabetes Risk Prediction (Classification):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A </a:t>
            </a:r>
            <a:r>
              <a:rPr lang="en-US" sz="2800" b="1" dirty="0"/>
              <a:t>Random Forest classification model</a:t>
            </a:r>
            <a:r>
              <a:rPr lang="en-US" sz="2800" dirty="0"/>
              <a:t> is trained on a clinical dataset.</a:t>
            </a:r>
          </a:p>
          <a:p>
            <a:pPr lvl="1"/>
            <a:r>
              <a:rPr lang="en-US" sz="2800" dirty="0"/>
              <a:t>It uses key features like  BMI, and age to classify users into "High," "Moderate," or "Low" diabetes risk categories.</a:t>
            </a:r>
          </a:p>
          <a:p>
            <a:r>
              <a:rPr lang="en-US" dirty="0">
                <a:solidFill>
                  <a:schemeClr val="tx1"/>
                </a:solidFill>
              </a:rPr>
              <a:t>Nutrition Analysis (Regression):</a:t>
            </a:r>
            <a:endParaRPr lang="en-US" b="0" dirty="0">
              <a:solidFill>
                <a:schemeClr val="tx1"/>
              </a:solidFill>
            </a:endParaRPr>
          </a:p>
          <a:p>
            <a:pPr lvl="1"/>
            <a:r>
              <a:rPr lang="en-US" sz="2800" dirty="0"/>
              <a:t>Two </a:t>
            </a:r>
            <a:r>
              <a:rPr lang="en-US" sz="2800" b="1" dirty="0"/>
              <a:t>Linear Regression models</a:t>
            </a:r>
            <a:r>
              <a:rPr lang="en-US" sz="2800" dirty="0"/>
              <a:t> are trained on a food nutrition dataset to estimate calorie and sugar content from text.</a:t>
            </a:r>
          </a:p>
          <a:p>
            <a:pPr lvl="1"/>
            <a:r>
              <a:rPr lang="en-US" sz="2800" dirty="0"/>
              <a:t>It uses </a:t>
            </a:r>
            <a:r>
              <a:rPr lang="en-US" sz="2800" b="1" dirty="0"/>
              <a:t>TF-IDF (Term Frequency-Inverse Document Frequency)</a:t>
            </a:r>
            <a:r>
              <a:rPr lang="en-US" sz="2800" dirty="0"/>
              <a:t> to convert user-inputted meal descriptions into numerical features for prediction.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1C22B-EE23-9045-2AE8-9AFCA5DAF690}"/>
              </a:ext>
            </a:extLst>
          </p:cNvPr>
          <p:cNvSpPr txBox="1"/>
          <p:nvPr/>
        </p:nvSpPr>
        <p:spPr>
          <a:xfrm>
            <a:off x="266882" y="54542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F7AEC0F-0D06-9449-79FE-B591A09399C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68C63E-90AB-1CA1-CEC5-7AA87EADEACE}"/>
              </a:ext>
            </a:extLst>
          </p:cNvPr>
          <p:cNvSpPr txBox="1"/>
          <p:nvPr/>
        </p:nvSpPr>
        <p:spPr>
          <a:xfrm>
            <a:off x="3614057" y="57036"/>
            <a:ext cx="85779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AI-Powered Healthcare System for Diabetes Risk Prediction and Lifestyle Management Management</a:t>
            </a:r>
          </a:p>
          <a:p>
            <a:pPr lvl="0" algn="ctr">
              <a:defRPr/>
            </a:pPr>
            <a:endParaRPr lang="en-US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and Lifestyle Management</a:t>
            </a:r>
          </a:p>
          <a:p>
            <a:pPr algn="r"/>
            <a:endParaRPr lang="en-US" sz="1800" b="1" i="1" dirty="0">
              <a:solidFill>
                <a:srgbClr val="FFFFFF"/>
              </a:solidFill>
            </a:endParaRP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00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D22E527D248D14FA563E66E77843097" ma:contentTypeVersion="5" ma:contentTypeDescription="Create a new document." ma:contentTypeScope="" ma:versionID="87d8e52cfcd395091f5b4333191baca6">
  <xsd:schema xmlns:xsd="http://www.w3.org/2001/XMLSchema" xmlns:xs="http://www.w3.org/2001/XMLSchema" xmlns:p="http://schemas.microsoft.com/office/2006/metadata/properties" xmlns:ns3="aeae3c93-8fc4-4a50-a8e8-9710dbe488fa" targetNamespace="http://schemas.microsoft.com/office/2006/metadata/properties" ma:root="true" ma:fieldsID="a44ec824194fe269cf51d6e89ec65042" ns3:_="">
    <xsd:import namespace="aeae3c93-8fc4-4a50-a8e8-9710dbe488f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ae3c93-8fc4-4a50-a8e8-9710dbe488f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aeae3c93-8fc4-4a50-a8e8-9710dbe488fa" xsi:nil="true"/>
  </documentManagement>
</p:properties>
</file>

<file path=customXml/itemProps1.xml><?xml version="1.0" encoding="utf-8"?>
<ds:datastoreItem xmlns:ds="http://schemas.openxmlformats.org/officeDocument/2006/customXml" ds:itemID="{BC886048-92DF-4FA6-9910-CAA058C10B7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2A6E9F-C5EC-44B3-BCBC-EA8538DFC4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eae3c93-8fc4-4a50-a8e8-9710dbe488f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3427B8C-AD6A-4A76-B8A6-C6AC56EF7866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purl.org/dc/elements/1.1/"/>
    <ds:schemaRef ds:uri="http://www.w3.org/XML/1998/namespace"/>
    <ds:schemaRef ds:uri="http://schemas.microsoft.com/office/infopath/2007/PartnerControls"/>
    <ds:schemaRef ds:uri="aeae3c93-8fc4-4a50-a8e8-9710dbe488f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990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Nivyasree C</cp:lastModifiedBy>
  <cp:revision>17</cp:revision>
  <dcterms:created xsi:type="dcterms:W3CDTF">2024-05-13T10:33:11Z</dcterms:created>
  <dcterms:modified xsi:type="dcterms:W3CDTF">2025-09-30T08:41:54Z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  <property fmtid="{D5CDD505-2E9C-101B-9397-08002B2CF9AE}" pid="12" name="ContentTypeId">
    <vt:lpwstr>0x010100DD22E527D248D14FA563E66E77843097</vt:lpwstr>
  </property>
</Properties>
</file>