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147470489" r:id="rId2"/>
    <p:sldId id="2147470492" r:id="rId3"/>
    <p:sldId id="2147470493" r:id="rId4"/>
    <p:sldId id="2147470495" r:id="rId5"/>
    <p:sldId id="2147470507" r:id="rId6"/>
    <p:sldId id="2147470498" r:id="rId7"/>
    <p:sldId id="2147470504" r:id="rId8"/>
    <p:sldId id="2147470499" r:id="rId9"/>
    <p:sldId id="2147470500" r:id="rId10"/>
    <p:sldId id="2147470502" r:id="rId11"/>
    <p:sldId id="2147470496" r:id="rId12"/>
    <p:sldId id="2147470505" r:id="rId13"/>
    <p:sldId id="2147470506" r:id="rId14"/>
    <p:sldId id="2147470497" r:id="rId15"/>
    <p:sldId id="2147470508" r:id="rId16"/>
    <p:sldId id="2147470491" r:id="rId17"/>
    <p:sldId id="214747048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5B9ED"/>
    <a:srgbClr val="47BDAE"/>
    <a:srgbClr val="30BBDA"/>
    <a:srgbClr val="47BDAF"/>
    <a:srgbClr val="696969"/>
    <a:srgbClr val="1C4D98"/>
    <a:srgbClr val="8BC431"/>
    <a:srgbClr val="97B6BA"/>
    <a:srgbClr val="24A8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45" autoAdjust="0"/>
    <p:restoredTop sz="94660"/>
  </p:normalViewPr>
  <p:slideViewPr>
    <p:cSldViewPr snapToGrid="0">
      <p:cViewPr>
        <p:scale>
          <a:sx n="81" d="100"/>
          <a:sy n="81" d="100"/>
        </p:scale>
        <p:origin x="70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3F4D17B-9B25-2D63-E389-71163BD2C8E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FC4ED1-FB42-4A6C-B292-B8C58946A8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35A630-145D-4232-9865-98341E30F7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08363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B0375-D926-48D9-8605-813B1B64E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8D7657-21CC-45AA-A2CE-92653962FC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39364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A09EBA-4206-40BF-81B1-742CF8BD5B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B8BE7B-6EB1-4B41-A25B-B41833E5B2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138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3">
            <a:extLst>
              <a:ext uri="{FF2B5EF4-FFF2-40B4-BE49-F238E27FC236}">
                <a16:creationId xmlns:a16="http://schemas.microsoft.com/office/drawing/2014/main" id="{F7878D79-3823-9575-1C88-56C4110E1E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5996" y="1271219"/>
            <a:ext cx="10624338" cy="44456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2800" b="1" kern="1200" dirty="0">
                <a:solidFill>
                  <a:srgbClr val="0070C0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sp>
        <p:nvSpPr>
          <p:cNvPr id="4" name="Text Placeholder 13">
            <a:extLst>
              <a:ext uri="{FF2B5EF4-FFF2-40B4-BE49-F238E27FC236}">
                <a16:creationId xmlns:a16="http://schemas.microsoft.com/office/drawing/2014/main" id="{06C9D6B8-9A00-34FD-3E41-E67F07F278E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5996" y="629525"/>
            <a:ext cx="10624338" cy="44456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2800" b="1" kern="1200" dirty="0">
                <a:solidFill>
                  <a:srgbClr val="0070C0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6477356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3">
            <a:extLst>
              <a:ext uri="{FF2B5EF4-FFF2-40B4-BE49-F238E27FC236}">
                <a16:creationId xmlns:a16="http://schemas.microsoft.com/office/drawing/2014/main" id="{F7878D79-3823-9575-1C88-56C4110E1E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3803" y="469835"/>
            <a:ext cx="11672300" cy="650048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443542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837F2-3C53-43E6-9F25-242D13C5A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2C3C5-9B28-493B-9422-74FF4AE18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0436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9B68FAD-9CFA-CBF0-4B37-9944C2E932A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D4B6E2-CC70-4366-ABC8-87480CC35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0D34EE-ED80-45A7-B964-53ED80D94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3036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3BCD6-D227-4C30-8364-6F161FA12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C3054-5604-4679-AF7D-07BF06BE01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47BA85-32D5-4EA3-9F8B-5A8B925174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6123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F33A1-3BE5-4F1B-8E70-082254902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C4CAE0-72F2-4F22-A85A-772E3DA04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DE67E9-F76F-4049-98D4-82E9E7C800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332A94-E906-4159-9FE4-E63CFAE0BE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16D1AA-A642-4FEB-91F0-3F506A2AE8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39363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BF108-6EC2-4592-9D33-716E6B1AC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2673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7387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2AB71-FC15-4C88-A99B-0D66CDCEE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69B3E-A4BB-45D7-ABB7-1E151F04F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FD4C72-B215-468A-8722-23007428B0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94330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42731-906B-40B4-86D3-CD7878598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1042F1-26FD-477E-A079-62384AA43E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52E8FE-8F89-4D08-8341-786A0381B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8541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microsoft.com/office/2007/relationships/hdphoto" Target="../media/hdphoto2.wdp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2D087FE-85BE-5152-9EB5-3B57AE38DD48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337544"/>
            <a:ext cx="12191994" cy="154830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EFA70D2-ADBF-0DD4-D7D1-F37201867E99}"/>
              </a:ext>
            </a:extLst>
          </p:cNvPr>
          <p:cNvSpPr/>
          <p:nvPr userDrawn="1"/>
        </p:nvSpPr>
        <p:spPr>
          <a:xfrm>
            <a:off x="0" y="0"/>
            <a:ext cx="12192000" cy="365125"/>
          </a:xfrm>
          <a:prstGeom prst="rect">
            <a:avLst/>
          </a:prstGeom>
          <a:gradFill>
            <a:gsLst>
              <a:gs pos="5000">
                <a:srgbClr val="47BDAE"/>
              </a:gs>
              <a:gs pos="59000">
                <a:srgbClr val="25B9ED"/>
              </a:gs>
              <a:gs pos="100000">
                <a:srgbClr val="FFFFFF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000" b="1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BC08DB-FBED-4A43-AE4B-B2CE371FE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271" y="1191757"/>
            <a:ext cx="11004446" cy="4795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28" name="Picture 4" descr="LTIMindtree logo in transparent PNG and vectorized SVG formats">
            <a:extLst>
              <a:ext uri="{FF2B5EF4-FFF2-40B4-BE49-F238E27FC236}">
                <a16:creationId xmlns:a16="http://schemas.microsoft.com/office/drawing/2014/main" id="{21F70453-17DB-04F6-290A-DCDEF9FDE02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saturation sat="40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5387" y="6562429"/>
            <a:ext cx="1541059" cy="295571"/>
          </a:xfrm>
          <a:prstGeom prst="rect">
            <a:avLst/>
          </a:prstGeom>
          <a:noFill/>
        </p:spPr>
      </p:pic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DBDE3A73-7407-B3B5-0BC2-D13C973D143A}"/>
              </a:ext>
            </a:extLst>
          </p:cNvPr>
          <p:cNvSpPr txBox="1">
            <a:spLocks/>
          </p:cNvSpPr>
          <p:nvPr userDrawn="1"/>
        </p:nvSpPr>
        <p:spPr>
          <a:xfrm>
            <a:off x="221274" y="88514"/>
            <a:ext cx="8176583" cy="11032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70A0B4C8-C250-76C3-01DB-D728F6B32656}"/>
              </a:ext>
            </a:extLst>
          </p:cNvPr>
          <p:cNvSpPr txBox="1">
            <a:spLocks/>
          </p:cNvSpPr>
          <p:nvPr userDrawn="1"/>
        </p:nvSpPr>
        <p:spPr>
          <a:xfrm>
            <a:off x="391411" y="640135"/>
            <a:ext cx="11290305" cy="523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latin typeface="Calibri (Body)"/>
            </a:endParaRP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349D7A90-F0A3-C216-D67E-9B86D1BECDF5}"/>
              </a:ext>
            </a:extLst>
          </p:cNvPr>
          <p:cNvSpPr txBox="1">
            <a:spLocks/>
          </p:cNvSpPr>
          <p:nvPr userDrawn="1"/>
        </p:nvSpPr>
        <p:spPr>
          <a:xfrm>
            <a:off x="158720" y="413891"/>
            <a:ext cx="10025576" cy="6859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83075D7-F006-A81F-68F1-A5F218FAF004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rightnessContrast bright="-2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5554" y="6358271"/>
            <a:ext cx="964436" cy="41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482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microsoft.com/office/2007/relationships/hdphoto" Target="../media/hdphoto3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8D30BC0-07A3-DCDA-0D0B-DD40C2178A62}"/>
              </a:ext>
            </a:extLst>
          </p:cNvPr>
          <p:cNvSpPr/>
          <p:nvPr/>
        </p:nvSpPr>
        <p:spPr>
          <a:xfrm>
            <a:off x="-31269" y="29737"/>
            <a:ext cx="12254538" cy="6868389"/>
          </a:xfrm>
          <a:prstGeom prst="rect">
            <a:avLst/>
          </a:prstGeom>
          <a:gradFill>
            <a:gsLst>
              <a:gs pos="0">
                <a:srgbClr val="47BDAF"/>
              </a:gs>
              <a:gs pos="100000">
                <a:srgbClr val="3793A6"/>
              </a:gs>
              <a:gs pos="39000">
                <a:srgbClr val="1C4D98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utiger LT Pro 45 Light" panose="020B0403030504020204" pitchFamily="34" charset="0"/>
              <a:ea typeface="+mn-ea"/>
              <a:cs typeface="+mn-cs"/>
            </a:endParaRPr>
          </a:p>
        </p:txBody>
      </p:sp>
      <p:sp>
        <p:nvSpPr>
          <p:cNvPr id="14" name="Text Placeholder 1">
            <a:extLst>
              <a:ext uri="{FF2B5EF4-FFF2-40B4-BE49-F238E27FC236}">
                <a16:creationId xmlns:a16="http://schemas.microsoft.com/office/drawing/2014/main" id="{0741E81D-922F-23FE-07A9-320FA2B27E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89635" y="17705"/>
            <a:ext cx="6910121" cy="1058125"/>
          </a:xfrm>
        </p:spPr>
        <p:txBody>
          <a:bodyPr/>
          <a:lstStyle/>
          <a:p>
            <a:pPr marL="0" indent="0" algn="ctr">
              <a:buNone/>
            </a:pPr>
            <a:r>
              <a:rPr lang="en-US" sz="4400" dirty="0">
                <a:solidFill>
                  <a:schemeClr val="bg1"/>
                </a:solidFill>
              </a:rPr>
              <a:t>M.Tech Program 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Advanced Industry Integrated Programs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19DFA2-C55E-F4D5-C53A-B5ECEB442DC1}"/>
              </a:ext>
            </a:extLst>
          </p:cNvPr>
          <p:cNvCxnSpPr/>
          <p:nvPr/>
        </p:nvCxnSpPr>
        <p:spPr>
          <a:xfrm>
            <a:off x="2977350" y="1120307"/>
            <a:ext cx="58662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1AA452C-B3E6-7A79-FD46-04E813851A85}"/>
              </a:ext>
            </a:extLst>
          </p:cNvPr>
          <p:cNvSpPr/>
          <p:nvPr/>
        </p:nvSpPr>
        <p:spPr>
          <a:xfrm>
            <a:off x="4125951" y="1177578"/>
            <a:ext cx="3033131" cy="28603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rutiger 45 bold"/>
                <a:ea typeface="+mn-ea"/>
                <a:cs typeface="Calibri" panose="020F0502020204030204" pitchFamily="34" charset="0"/>
              </a:rPr>
              <a:t>Jointly offered by University and LTIMindTree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8A8852-79FE-2D69-0530-D7712358063B}"/>
              </a:ext>
            </a:extLst>
          </p:cNvPr>
          <p:cNvSpPr txBox="1"/>
          <p:nvPr/>
        </p:nvSpPr>
        <p:spPr>
          <a:xfrm>
            <a:off x="180236" y="1659822"/>
            <a:ext cx="11428184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3600" b="1" dirty="0">
                <a:solidFill>
                  <a:prstClr val="white"/>
                </a:solidFill>
                <a:cs typeface="Calibri" panose="020F0502020204030204" pitchFamily="34" charset="0"/>
              </a:rPr>
              <a:t>AI-Powered Healthcare System for Diabetes Risk Prediction</a:t>
            </a:r>
          </a:p>
          <a:p>
            <a:pPr lvl="0" algn="ctr">
              <a:defRPr/>
            </a:pPr>
            <a:r>
              <a:rPr lang="en-US" sz="3600" b="1" dirty="0">
                <a:solidFill>
                  <a:prstClr val="white"/>
                </a:solidFill>
                <a:cs typeface="Calibri" panose="020F0502020204030204" pitchFamily="34" charset="0"/>
              </a:rPr>
              <a:t>and Lifestyle Management</a:t>
            </a:r>
          </a:p>
          <a:p>
            <a:pPr lvl="0" algn="ctr">
              <a:defRPr/>
            </a:pPr>
            <a:r>
              <a:rPr lang="en-US" sz="3600" b="1" dirty="0">
                <a:solidFill>
                  <a:prstClr val="white"/>
                </a:solidFill>
                <a:cs typeface="Calibri" panose="020F0502020204030204" pitchFamily="34" charset="0"/>
              </a:rPr>
              <a:t>Calibri body  </a:t>
            </a:r>
            <a:r>
              <a:rPr lang="en-US" sz="5400" b="1" dirty="0">
                <a:solidFill>
                  <a:prstClr val="white"/>
                </a:solidFill>
                <a:latin typeface="Frutiger 45 bold"/>
                <a:cs typeface="Calibri" panose="020F0502020204030204" pitchFamily="34" charset="0"/>
              </a:rPr>
              <a:t>-</a:t>
            </a:r>
            <a:r>
              <a:rPr lang="en-US" sz="3600" b="1" dirty="0">
                <a:solidFill>
                  <a:prstClr val="white"/>
                </a:solidFill>
                <a:latin typeface="Frutiger 45 bold"/>
                <a:cs typeface="Calibri" panose="020F0502020204030204" pitchFamily="34" charset="0"/>
              </a:rPr>
              <a:t>36</a:t>
            </a:r>
            <a:endParaRPr lang="en-US" sz="3600" b="1" dirty="0">
              <a:solidFill>
                <a:prstClr val="white"/>
              </a:solidFill>
              <a:cs typeface="Calibri" panose="020F0502020204030204" pitchFamily="34" charset="0"/>
            </a:endParaRPr>
          </a:p>
          <a:p>
            <a:pPr lvl="0" algn="ctr">
              <a:defRPr/>
            </a:pP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utiger 45 bold"/>
              <a:ea typeface="+mn-ea"/>
              <a:cs typeface="Calibri" panose="020F0502020204030204" pitchFamily="34" charset="0"/>
            </a:endParaRPr>
          </a:p>
          <a:p>
            <a:pPr lvl="0" algn="ctr">
              <a:defRPr/>
            </a:pPr>
            <a:r>
              <a:rPr lang="en-US" sz="2400" b="1" dirty="0">
                <a:solidFill>
                  <a:prstClr val="white"/>
                </a:solidFill>
                <a:cs typeface="Calibri" panose="020F0502020204030204" pitchFamily="34" charset="0"/>
              </a:rPr>
              <a:t>Team Member</a:t>
            </a:r>
          </a:p>
          <a:p>
            <a:pPr lvl="0" algn="ctr">
              <a:defRPr/>
            </a:pPr>
            <a:r>
              <a:rPr lang="en-US" sz="2400" b="1" dirty="0">
                <a:solidFill>
                  <a:prstClr val="white"/>
                </a:solidFill>
                <a:cs typeface="Calibri" panose="020F0502020204030204" pitchFamily="34" charset="0"/>
              </a:rPr>
              <a:t>NIVYASREE.C</a:t>
            </a:r>
          </a:p>
          <a:p>
            <a:pPr lvl="0" algn="ctr">
              <a:defRPr/>
            </a:pPr>
            <a:endParaRPr lang="en-US" sz="5400" b="1" dirty="0">
              <a:solidFill>
                <a:prstClr val="white"/>
              </a:solidFill>
              <a:latin typeface="Frutiger 45 bold"/>
              <a:cs typeface="Calibri" panose="020F0502020204030204" pitchFamily="34" charset="0"/>
            </a:endParaRPr>
          </a:p>
          <a:p>
            <a:pPr lvl="0" algn="ctr">
              <a:defRPr/>
            </a:pP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utiger 45 bold"/>
              <a:ea typeface="+mn-ea"/>
              <a:cs typeface="Calibri" panose="020F0502020204030204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E7F5D19-19F4-F87F-17C2-8520612BCFEC}"/>
              </a:ext>
            </a:extLst>
          </p:cNvPr>
          <p:cNvGraphicFramePr>
            <a:graphicFrameLocks noGrp="1"/>
          </p:cNvGraphicFramePr>
          <p:nvPr/>
        </p:nvGraphicFramePr>
        <p:xfrm>
          <a:off x="-47290" y="5501244"/>
          <a:ext cx="12239216" cy="32648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19608">
                  <a:extLst>
                    <a:ext uri="{9D8B030D-6E8A-4147-A177-3AD203B41FA5}">
                      <a16:colId xmlns:a16="http://schemas.microsoft.com/office/drawing/2014/main" val="586572480"/>
                    </a:ext>
                  </a:extLst>
                </a:gridCol>
                <a:gridCol w="6119608">
                  <a:extLst>
                    <a:ext uri="{9D8B030D-6E8A-4147-A177-3AD203B41FA5}">
                      <a16:colId xmlns:a16="http://schemas.microsoft.com/office/drawing/2014/main" val="157907922"/>
                    </a:ext>
                  </a:extLst>
                </a:gridCol>
              </a:tblGrid>
              <a:tr h="15274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Frutiger 45 bold"/>
                          <a:cs typeface="Calibri" panose="020F0502020204030204" pitchFamily="34" charset="0"/>
                        </a:rPr>
                        <a:t>Knowledge partner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Frutiger 45 bold"/>
                          <a:cs typeface="Calibri" panose="020F0502020204030204" pitchFamily="34" charset="0"/>
                        </a:rPr>
                        <a:t>                                                                     Implementation partner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33668230"/>
                  </a:ext>
                </a:extLst>
              </a:tr>
              <a:tr h="1184198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66263768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2715C658-0B94-5B63-55F1-B9B6F645F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5332" y="5852667"/>
            <a:ext cx="1987468" cy="847417"/>
          </a:xfrm>
          <a:prstGeom prst="rect">
            <a:avLst/>
          </a:prstGeom>
        </p:spPr>
      </p:pic>
      <p:pic>
        <p:nvPicPr>
          <p:cNvPr id="9" name="Picture 2" descr="LTIMindtree - Technology Consulting and Digital Solutions Company">
            <a:extLst>
              <a:ext uri="{FF2B5EF4-FFF2-40B4-BE49-F238E27FC236}">
                <a16:creationId xmlns:a16="http://schemas.microsoft.com/office/drawing/2014/main" id="{B3D78849-E5F7-1DB2-227F-142445861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52667"/>
            <a:ext cx="3886489" cy="86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9507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48E5DE-E5BF-CD2C-0317-1E716C71A0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EE52A1B-7127-E76F-BD29-9F0D0B6CD499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Literature Review…. Calibri body -36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FA0D922-B7C0-D43A-8182-8E42F5031DFC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C65800F-3846-312F-7849-FFB218F787F9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Project Title -  Calibri body 18</a:t>
            </a:r>
          </a:p>
          <a:p>
            <a:pPr algn="r"/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3D70011-4220-4567-4F34-54913250B9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2755100"/>
              </p:ext>
            </p:extLst>
          </p:nvPr>
        </p:nvGraphicFramePr>
        <p:xfrm>
          <a:off x="405353" y="1443792"/>
          <a:ext cx="11415859" cy="53021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83967">
                  <a:extLst>
                    <a:ext uri="{9D8B030D-6E8A-4147-A177-3AD203B41FA5}">
                      <a16:colId xmlns:a16="http://schemas.microsoft.com/office/drawing/2014/main" val="2054719582"/>
                    </a:ext>
                  </a:extLst>
                </a:gridCol>
                <a:gridCol w="4697801">
                  <a:extLst>
                    <a:ext uri="{9D8B030D-6E8A-4147-A177-3AD203B41FA5}">
                      <a16:colId xmlns:a16="http://schemas.microsoft.com/office/drawing/2014/main" val="3263257136"/>
                    </a:ext>
                  </a:extLst>
                </a:gridCol>
                <a:gridCol w="4134091">
                  <a:extLst>
                    <a:ext uri="{9D8B030D-6E8A-4147-A177-3AD203B41FA5}">
                      <a16:colId xmlns:a16="http://schemas.microsoft.com/office/drawing/2014/main" val="2905125192"/>
                    </a:ext>
                  </a:extLst>
                </a:gridCol>
              </a:tblGrid>
              <a:tr h="547243">
                <a:tc>
                  <a:txBody>
                    <a:bodyPr/>
                    <a:lstStyle/>
                    <a:p>
                      <a:r>
                        <a:rPr lang="en-IN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Methodology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Inference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006589"/>
                  </a:ext>
                </a:extLst>
              </a:tr>
              <a:tr h="3608487">
                <a:tc>
                  <a:txBody>
                    <a:bodyPr/>
                    <a:lstStyle/>
                    <a:p>
                      <a:r>
                        <a:rPr lang="en-I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Personalized Diabetes Suggestion Using ML Algorithms and Cloud Technology</a:t>
                      </a:r>
                      <a:br>
                        <a:rPr lang="en-IN" dirty="0"/>
                      </a:br>
                      <a:r>
                        <a:rPr lang="en-I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Year:</a:t>
                      </a: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2024</a:t>
                      </a:r>
                      <a:br>
                        <a:rPr lang="en-IN" dirty="0"/>
                      </a:br>
                      <a:r>
                        <a:rPr lang="en-I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By:</a:t>
                      </a: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Vura Venkata Naga Sai Bhargav Rohith, Sathwik </a:t>
                      </a:r>
                      <a:r>
                        <a:rPr lang="en-IN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kumar</a:t>
                      </a: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Rudroju</a:t>
                      </a: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Satya Chetan </a:t>
                      </a:r>
                      <a:r>
                        <a:rPr lang="en-IN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Kamisetty</a:t>
                      </a: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P Balamurugan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Algorithms:</a:t>
                      </a: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Employs SVM, ANN, Decision Tree, and an Ensemble classifier on the PIMA Indian Diabetes dataset.</a:t>
                      </a:r>
                      <a:br>
                        <a:rPr lang="en-IN" dirty="0"/>
                      </a:br>
                      <a:r>
                        <a:rPr lang="en-I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Cloud Integration:</a:t>
                      </a: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Uses a cloud server for data storage, model training, and real-time predictions.</a:t>
                      </a:r>
                      <a:br>
                        <a:rPr lang="en-IN" dirty="0"/>
                      </a:br>
                      <a:r>
                        <a:rPr lang="en-I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Architecture:</a:t>
                      </a: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A three-tier system for data sensing, sharing, and personalized diagnostics. Data is </a:t>
                      </a:r>
                      <a:r>
                        <a:rPr lang="en-IN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preprocessed</a:t>
                      </a: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to handle missing values and inconsistencies before model training.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chieves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 moderate accuracy of </a:t>
                      </a: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52.86%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using the Ensemble method, which outperformed the individual models (SVM: 50.4%, ANN: 49.9%, Decision Tree: 49.7%). The system provides personalized nutrition recommendations based on the predicted diabetes risk.</a:t>
                      </a:r>
                      <a:br>
                        <a:rPr lang="en-US" dirty="0"/>
                      </a:b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Strengths: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Integrates ML with cloud tech for scalable, personalized healthcare.</a:t>
                      </a:r>
                      <a:br>
                        <a:rPr lang="en-US" dirty="0"/>
                      </a:b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Limitations: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The overall model accuracy is relatively low, indicating significant room for improvement in the predictive model.</a:t>
                      </a:r>
                      <a:br>
                        <a:rPr lang="en-US" dirty="0"/>
                      </a:b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Future work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could focus on hyperparameter tuning, using larger/more diverse datasets, and integrating real-time data from IoT devices.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90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5053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253C69-472F-A80F-ECBC-553E043DB9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7C2521A-B8A4-7818-FEB4-0309182DBECF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Summary of Literature…. Calibri body -36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6871527-EAED-D60A-DB4D-12A2CE4201DE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EADF6DB-6CFE-DDC5-997C-E84EE1A9470D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Project Title -  Calibri body 18</a:t>
            </a:r>
          </a:p>
          <a:p>
            <a:pPr algn="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C02E56-21AD-A537-239A-68E2B8B7F17A}"/>
              </a:ext>
            </a:extLst>
          </p:cNvPr>
          <p:cNvSpPr txBox="1"/>
          <p:nvPr/>
        </p:nvSpPr>
        <p:spPr>
          <a:xfrm>
            <a:off x="255996" y="1319765"/>
            <a:ext cx="11357827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1. An Ensemble Learning and Machine Learning Approach for Predicting Diabetic Disease</a:t>
            </a:r>
            <a:r>
              <a:rPr lang="en-US" dirty="0"/>
              <a:t> (2024, IEEE ICIICS)</a:t>
            </a:r>
          </a:p>
          <a:p>
            <a:r>
              <a:rPr lang="en-US" b="1" dirty="0"/>
              <a:t>Research Gap</a:t>
            </a:r>
            <a:r>
              <a:rPr lang="en-US" dirty="0"/>
              <a:t>: Focused on algorithm benchmarking only, no deployment, no lifestyle/nutrition personalization.</a:t>
            </a:r>
          </a:p>
          <a:p>
            <a:r>
              <a:rPr lang="en-US" b="1" dirty="0"/>
              <a:t>2. Diabetes Prediction and Classification Using Machine Learning and Deep Learning: A Chatbot-Based Approach</a:t>
            </a:r>
            <a:r>
              <a:rPr lang="en-US" dirty="0"/>
              <a:t> (2025, ICICI)</a:t>
            </a:r>
          </a:p>
          <a:p>
            <a:r>
              <a:rPr lang="en-US" b="1" dirty="0"/>
              <a:t>Research Gap</a:t>
            </a:r>
            <a:r>
              <a:rPr lang="en-US" dirty="0"/>
              <a:t>: Desktop-only, local database (SQLite), no cloud scalability, no nutrition integration, no real-world </a:t>
            </a:r>
            <a:r>
              <a:rPr lang="en-US" dirty="0" err="1"/>
              <a:t>deploymen</a:t>
            </a:r>
            <a:endParaRPr lang="en-US" dirty="0"/>
          </a:p>
          <a:p>
            <a:r>
              <a:rPr lang="en-US" b="1" dirty="0"/>
              <a:t>3.Diabetes Predicting mHealth Web-Based Applications (2024)</a:t>
            </a:r>
          </a:p>
          <a:p>
            <a:r>
              <a:rPr lang="en-US" b="1" dirty="0"/>
              <a:t>Research Gap</a:t>
            </a:r>
            <a:r>
              <a:rPr lang="en-US" dirty="0"/>
              <a:t>: Most lacked personalization, nutrition/lifestyle integration, explainability, and secure cloud deployment.</a:t>
            </a:r>
          </a:p>
          <a:p>
            <a:r>
              <a:rPr lang="en-US" dirty="0"/>
              <a:t>4.</a:t>
            </a:r>
            <a:r>
              <a:rPr lang="en-US" b="1" dirty="0"/>
              <a:t> Diabetes Predicting mHealth Application Using Machine Learning</a:t>
            </a:r>
            <a:r>
              <a:rPr lang="en-US" dirty="0"/>
              <a:t> (2017, IEEE WIECON-ECE)</a:t>
            </a:r>
          </a:p>
          <a:p>
            <a:r>
              <a:rPr lang="en-US" b="1" dirty="0"/>
              <a:t>Research Gap</a:t>
            </a:r>
            <a:r>
              <a:rPr lang="en-US" dirty="0"/>
              <a:t>: Very low accuracy, limited features, no nutrition or advanced ML integration, not scalable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4703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E48D32D-292C-CC65-D2BC-58133B0A9C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030607-F22D-48E3-6998-29060539643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51749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0C3992-0CE8-7C11-E4E2-ECB7AB4554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F0776DD-F789-7EBC-03B6-DB4A00261C08}"/>
              </a:ext>
            </a:extLst>
          </p:cNvPr>
          <p:cNvSpPr txBox="1"/>
          <p:nvPr/>
        </p:nvSpPr>
        <p:spPr>
          <a:xfrm>
            <a:off x="255996" y="54542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  <a:latin typeface="Calibri" panose="020F0502020204030204"/>
              </a:rPr>
              <a:t>MODULAR TO COVER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1EEF61C-E56A-51C9-4517-232AEADCB9F2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9C1280A-95F7-F8C3-F9A4-007F5A54A834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Project Title -  Calibri body 18</a:t>
            </a:r>
          </a:p>
          <a:p>
            <a:pPr algn="r"/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21CDC9B-74FC-4AFA-1E2D-D35176ACF4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5931385"/>
              </p:ext>
            </p:extLst>
          </p:nvPr>
        </p:nvGraphicFramePr>
        <p:xfrm>
          <a:off x="359691" y="1282045"/>
          <a:ext cx="9904002" cy="42521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01334">
                  <a:extLst>
                    <a:ext uri="{9D8B030D-6E8A-4147-A177-3AD203B41FA5}">
                      <a16:colId xmlns:a16="http://schemas.microsoft.com/office/drawing/2014/main" val="23275061"/>
                    </a:ext>
                  </a:extLst>
                </a:gridCol>
                <a:gridCol w="3301334">
                  <a:extLst>
                    <a:ext uri="{9D8B030D-6E8A-4147-A177-3AD203B41FA5}">
                      <a16:colId xmlns:a16="http://schemas.microsoft.com/office/drawing/2014/main" val="3164779952"/>
                    </a:ext>
                  </a:extLst>
                </a:gridCol>
                <a:gridCol w="3301334">
                  <a:extLst>
                    <a:ext uri="{9D8B030D-6E8A-4147-A177-3AD203B41FA5}">
                      <a16:colId xmlns:a16="http://schemas.microsoft.com/office/drawing/2014/main" val="3154595024"/>
                    </a:ext>
                  </a:extLst>
                </a:gridCol>
              </a:tblGrid>
              <a:tr h="245755">
                <a:tc>
                  <a:txBody>
                    <a:bodyPr/>
                    <a:lstStyle/>
                    <a:p>
                      <a:r>
                        <a:rPr lang="en-IN" dirty="0"/>
                        <a:t>MODULAR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WEEKS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TASK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1283821"/>
                  </a:ext>
                </a:extLst>
              </a:tr>
              <a:tr h="485801">
                <a:tc>
                  <a:txBody>
                    <a:bodyPr/>
                    <a:lstStyle/>
                    <a:p>
                      <a:r>
                        <a:rPr lang="en-IN" dirty="0"/>
                        <a:t>Module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WEEK1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Data Acquisition &amp; Preprocessing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380753"/>
                  </a:ext>
                </a:extLst>
              </a:tr>
              <a:tr h="485801">
                <a:tc>
                  <a:txBody>
                    <a:bodyPr/>
                    <a:lstStyle/>
                    <a:p>
                      <a:r>
                        <a:rPr lang="en-IN" dirty="0"/>
                        <a:t>Module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WEEK2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Train Machine Learning Models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1275376"/>
                  </a:ext>
                </a:extLst>
              </a:tr>
              <a:tr h="485801">
                <a:tc>
                  <a:txBody>
                    <a:bodyPr/>
                    <a:lstStyle/>
                    <a:p>
                      <a:r>
                        <a:rPr lang="en-IN" dirty="0"/>
                        <a:t>Module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WEEK3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Advanced Models &amp; NLP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066765"/>
                  </a:ext>
                </a:extLst>
              </a:tr>
              <a:tr h="485801">
                <a:tc>
                  <a:txBody>
                    <a:bodyPr/>
                    <a:lstStyle/>
                    <a:p>
                      <a:r>
                        <a:rPr lang="en-IN" dirty="0"/>
                        <a:t>Module 4: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WEEK4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Risk Prediction &amp; Stratification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945124"/>
                  </a:ext>
                </a:extLst>
              </a:tr>
              <a:tr h="485801">
                <a:tc>
                  <a:txBody>
                    <a:bodyPr/>
                    <a:lstStyle/>
                    <a:p>
                      <a:r>
                        <a:rPr lang="en-IN" dirty="0"/>
                        <a:t>Module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WEEK5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Recommendation Engine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937023"/>
                  </a:ext>
                </a:extLst>
              </a:tr>
              <a:tr h="485801">
                <a:tc>
                  <a:txBody>
                    <a:bodyPr/>
                    <a:lstStyle/>
                    <a:p>
                      <a:r>
                        <a:rPr lang="en-IN" dirty="0"/>
                        <a:t>Module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WEEK6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Deployment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17025"/>
                  </a:ext>
                </a:extLst>
              </a:tr>
              <a:tr h="485801">
                <a:tc>
                  <a:txBody>
                    <a:bodyPr/>
                    <a:lstStyle/>
                    <a:p>
                      <a:r>
                        <a:rPr lang="en-IN" dirty="0"/>
                        <a:t>Module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WEEK7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Testing &amp; 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439694"/>
                  </a:ext>
                </a:extLst>
              </a:tr>
              <a:tr h="485801">
                <a:tc>
                  <a:txBody>
                    <a:bodyPr/>
                    <a:lstStyle/>
                    <a:p>
                      <a:r>
                        <a:rPr lang="en-IN" dirty="0"/>
                        <a:t>Module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WEEK8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Monitoring &amp; Maintenance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7822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207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9CEA2B-384E-F256-4734-5578EDB524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0F88864-2E71-2992-AD53-E894883727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5" y="1271219"/>
            <a:ext cx="10801645" cy="5110726"/>
          </a:xfrm>
        </p:spPr>
        <p:txBody>
          <a:bodyPr/>
          <a:lstStyle/>
          <a:p>
            <a:r>
              <a:rPr lang="en-IN" dirty="0"/>
              <a:t>System Architecture Overview</a:t>
            </a:r>
          </a:p>
          <a:p>
            <a:r>
              <a:rPr lang="en-IN" dirty="0"/>
              <a:t>Input Layer: Clinical parameters (Glucose, BMI, BP, Age, Family history) + Meal logs (text).</a:t>
            </a:r>
          </a:p>
          <a:p>
            <a:r>
              <a:rPr lang="en-IN" dirty="0"/>
              <a:t>Processing Layer:</a:t>
            </a:r>
          </a:p>
          <a:p>
            <a:pPr lvl="1"/>
            <a:r>
              <a:rPr lang="en-IN" dirty="0"/>
              <a:t>Data cleaning and preprocessing.</a:t>
            </a:r>
          </a:p>
          <a:p>
            <a:pPr lvl="1"/>
            <a:r>
              <a:rPr lang="en-IN" dirty="0"/>
              <a:t>NLP (BERT) for meal text → nutrition values.</a:t>
            </a:r>
          </a:p>
          <a:p>
            <a:pPr lvl="1"/>
            <a:r>
              <a:rPr lang="en-IN" dirty="0"/>
              <a:t>ML models (Random Forest, </a:t>
            </a:r>
            <a:r>
              <a:rPr lang="en-IN" dirty="0" err="1"/>
              <a:t>XGBoost</a:t>
            </a:r>
            <a:r>
              <a:rPr lang="en-IN" dirty="0"/>
              <a:t>) for risk prediction.</a:t>
            </a:r>
          </a:p>
          <a:p>
            <a:r>
              <a:rPr lang="en-IN" dirty="0"/>
              <a:t>Output Layer: Risk classification (Low/Medium/High), lifestyle &amp; dietary recommendations.</a:t>
            </a:r>
          </a:p>
          <a:p>
            <a:r>
              <a:rPr lang="en-IN" dirty="0"/>
              <a:t>Deployment Layer: </a:t>
            </a:r>
            <a:r>
              <a:rPr lang="en-IN" dirty="0" err="1"/>
              <a:t>Streamlit</a:t>
            </a:r>
            <a:r>
              <a:rPr lang="en-IN" dirty="0"/>
              <a:t> frontend + Azure AD authentication + </a:t>
            </a:r>
            <a:r>
              <a:rPr lang="en-IN" dirty="0" err="1"/>
              <a:t>Dockerized</a:t>
            </a:r>
            <a:r>
              <a:rPr lang="en-IN" dirty="0"/>
              <a:t> </a:t>
            </a:r>
            <a:r>
              <a:rPr lang="en-IN" dirty="0" err="1"/>
              <a:t>deplo</a:t>
            </a:r>
            <a:endParaRPr lang="en-IN" dirty="0"/>
          </a:p>
          <a:p>
            <a:pPr marL="0" indent="0">
              <a:lnSpc>
                <a:spcPct val="150000"/>
              </a:lnSpc>
              <a:buNone/>
            </a:pPr>
            <a:endParaRPr lang="en-US" sz="2400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11E118-0427-BF72-3B78-1707B0D6E382}"/>
              </a:ext>
            </a:extLst>
          </p:cNvPr>
          <p:cNvSpPr txBox="1"/>
          <p:nvPr/>
        </p:nvSpPr>
        <p:spPr>
          <a:xfrm>
            <a:off x="255996" y="54542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Additional Information…. Calibri body -36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A5618F6-CE69-311A-F79A-D12C7E917449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4F7A196-7B69-DD68-52A5-39CD9B799F7D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Project Title -  Calibri body 18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362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C6CACC-46D0-F083-F487-4F04A355C6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7749DF0-FE53-FD45-5320-C8BBA5E96F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5" y="1271219"/>
            <a:ext cx="10801645" cy="5110726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n-US" sz="2400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E5AFEF-FCB1-35A5-6F64-B449D53818CF}"/>
              </a:ext>
            </a:extLst>
          </p:cNvPr>
          <p:cNvSpPr txBox="1"/>
          <p:nvPr/>
        </p:nvSpPr>
        <p:spPr>
          <a:xfrm>
            <a:off x="255996" y="54542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Additional Information…. Calibri body -36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A811A22-5D52-ED6C-AB44-2A15107925FF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CC57E3A-555A-C6A7-DB5A-24EB7EF709EF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Project Title -  Calibri body 18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753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F24291B-7EDA-4E3D-40F5-03FDC22C33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rgbClr val="5583D1"/>
                </a:solidFill>
              </a:rPr>
              <a:t>Module 1</a:t>
            </a:r>
            <a:r>
              <a:rPr lang="en-US" dirty="0">
                <a:solidFill>
                  <a:srgbClr val="5583D1"/>
                </a:solidFill>
                <a:latin typeface="+mn-lt"/>
              </a:rPr>
              <a:t> </a:t>
            </a:r>
            <a:r>
              <a:rPr lang="en-US" dirty="0" err="1">
                <a:solidFill>
                  <a:srgbClr val="5583D1"/>
                </a:solidFill>
                <a:latin typeface="+mn-lt"/>
              </a:rPr>
              <a:t>calibri</a:t>
            </a:r>
            <a:r>
              <a:rPr lang="en-US" dirty="0">
                <a:solidFill>
                  <a:srgbClr val="5583D1"/>
                </a:solidFill>
                <a:latin typeface="+mn-lt"/>
              </a:rPr>
              <a:t> 28</a:t>
            </a:r>
            <a:r>
              <a:rPr lang="en-US" dirty="0">
                <a:solidFill>
                  <a:srgbClr val="5583D1"/>
                </a:solidFill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A9B7F-B60D-6297-DC95-0FDA7E6D7C7C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Modules to cover…. Calibri body -36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5CD5B67-3503-60B5-8469-F3C3191D84D7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D4A0452-2CB8-E4C6-FAC7-ECD109C50CE1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Project Title -  Calibri body 18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364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F24291B-7EDA-4E3D-40F5-03FDC22C33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5583D1"/>
                </a:solidFill>
                <a:latin typeface="+mn-lt"/>
              </a:rPr>
              <a:t>Subtopic - Calibri body -28</a:t>
            </a:r>
          </a:p>
          <a:p>
            <a:r>
              <a:rPr lang="en-US" sz="24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n-lt"/>
              </a:rPr>
              <a:t>Content</a:t>
            </a:r>
            <a:r>
              <a:rPr lang="en-US" sz="2400" b="0" dirty="0">
                <a:solidFill>
                  <a:srgbClr val="242424"/>
                </a:solidFill>
                <a:highlight>
                  <a:srgbClr val="FFFFFF"/>
                </a:highlight>
                <a:latin typeface="source-serif-pro"/>
              </a:rPr>
              <a:t> </a:t>
            </a:r>
            <a:r>
              <a:rPr lang="en-US" sz="2400" b="0" dirty="0">
                <a:solidFill>
                  <a:srgbClr val="242424"/>
                </a:solidFill>
                <a:highlight>
                  <a:srgbClr val="FFFFFF"/>
                </a:highlight>
                <a:latin typeface="+mn-lt"/>
              </a:rPr>
              <a:t>Calibri body -28</a:t>
            </a:r>
          </a:p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rgbClr val="242424"/>
                </a:solidFill>
                <a:latin typeface="source-serif-pro"/>
              </a:rPr>
              <a:t>Calibri body -28</a:t>
            </a:r>
            <a:endParaRPr lang="en-US" sz="2400" b="0" i="0" dirty="0">
              <a:solidFill>
                <a:srgbClr val="242424"/>
              </a:solidFill>
              <a:effectLst/>
              <a:highlight>
                <a:srgbClr val="FFFFFF"/>
              </a:highlight>
              <a:latin typeface="source-serif-pro"/>
            </a:endParaRPr>
          </a:p>
          <a:p>
            <a:pPr lvl="1"/>
            <a:endParaRPr lang="en-US" dirty="0">
              <a:solidFill>
                <a:srgbClr val="1C3898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A9B7F-B60D-6297-DC95-0FDA7E6D7C7C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  <a:latin typeface="Calibri" panose="020F0502020204030204"/>
              </a:rPr>
              <a:t>Module name - </a:t>
            </a: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Calibri body -36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6F77F89-4F98-73F2-FD5A-5DD416A6F12F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5221164-7940-3B34-A613-28A74A63E0F7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1" dirty="0">
                <a:solidFill>
                  <a:srgbClr val="FFFFFF"/>
                </a:solidFill>
              </a:rPr>
              <a:t>Project Title -  Calibri body 18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5862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318EFD-13D1-118F-A8E4-F9E2D3695A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7726612-73E0-5A94-F635-3A742DD5BA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 lvl="1"/>
            <a:endParaRPr lang="en-US" b="1" dirty="0"/>
          </a:p>
          <a:p>
            <a:pPr lvl="1"/>
            <a:r>
              <a:rPr lang="en-US" b="1" dirty="0"/>
              <a:t>Problem</a:t>
            </a:r>
            <a:r>
              <a:rPr lang="en-US" dirty="0"/>
              <a:t>: The global rise in diabetes cases presents a significant healthcare challenge. Early diagnosis and proactive management are crucial to prevent severe complications.</a:t>
            </a:r>
          </a:p>
          <a:p>
            <a:pPr lvl="1"/>
            <a:r>
              <a:rPr lang="en-US" b="1" dirty="0"/>
              <a:t>Our Mission</a:t>
            </a:r>
            <a:r>
              <a:rPr lang="en-US" dirty="0"/>
              <a:t>: To create a comprehensive, AI-powered system that not only predicts diabetes risk but also empowers users with personalized lifestyle management tools.</a:t>
            </a:r>
          </a:p>
          <a:p>
            <a:pPr lvl="1"/>
            <a:r>
              <a:rPr lang="en-US" b="1" dirty="0"/>
              <a:t>Impact</a:t>
            </a:r>
            <a:r>
              <a:rPr lang="en-US" dirty="0"/>
              <a:t>: Shifting from reactive treatment to a proactive, predictive healthcare model.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4E3812-AF2F-9DD8-6ECF-C3425146B38F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Introduction…. Calibri body -36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295426A-3395-FE92-30C7-C8A6AC62DE62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D91B1D4-191E-E882-BD37-9FBAED57B57F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Project Title -  Calibri body 18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180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D1235D-73A1-0B84-0745-6B97432CB0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FF40D3-B05A-88C3-591F-882A93FC9918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Objective…. Calibri body -36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2740D4D-2363-70E1-0E6E-1BDDA8C33C87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4452DD5-D934-4955-F39B-2109AC72692F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Project Title -  Calibri body 18</a:t>
            </a:r>
          </a:p>
          <a:p>
            <a:pPr algn="r"/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4E6A0C20-81A4-F4BD-A45A-E1E469346ED1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255588" y="3284243"/>
            <a:ext cx="1172993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450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069C03-8E92-54D7-6EE2-33DC2B5C67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AB3663C-4C71-EB2A-170D-22878BAC4C68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Literature Review…. Calibri body -36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91B76A7-3EE1-470C-EBA7-8F98E8FFE105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84F4041-8131-3536-FDDF-513CA3ABA637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Project Title -  Calibri body 18</a:t>
            </a:r>
          </a:p>
          <a:p>
            <a:pPr algn="r"/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1A60D54-3B72-6DFF-05DE-DFA91B4F00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924343"/>
              </p:ext>
            </p:extLst>
          </p:nvPr>
        </p:nvGraphicFramePr>
        <p:xfrm>
          <a:off x="414779" y="1443792"/>
          <a:ext cx="10465555" cy="45138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50969">
                  <a:extLst>
                    <a:ext uri="{9D8B030D-6E8A-4147-A177-3AD203B41FA5}">
                      <a16:colId xmlns:a16="http://schemas.microsoft.com/office/drawing/2014/main" val="2054719582"/>
                    </a:ext>
                  </a:extLst>
                </a:gridCol>
                <a:gridCol w="4473140">
                  <a:extLst>
                    <a:ext uri="{9D8B030D-6E8A-4147-A177-3AD203B41FA5}">
                      <a16:colId xmlns:a16="http://schemas.microsoft.com/office/drawing/2014/main" val="3263257136"/>
                    </a:ext>
                  </a:extLst>
                </a:gridCol>
                <a:gridCol w="3541446">
                  <a:extLst>
                    <a:ext uri="{9D8B030D-6E8A-4147-A177-3AD203B41FA5}">
                      <a16:colId xmlns:a16="http://schemas.microsoft.com/office/drawing/2014/main" val="2905125192"/>
                    </a:ext>
                  </a:extLst>
                </a:gridCol>
              </a:tblGrid>
              <a:tr h="1130602">
                <a:tc>
                  <a:txBody>
                    <a:bodyPr/>
                    <a:lstStyle/>
                    <a:p>
                      <a:r>
                        <a:rPr lang="en-IN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Methodology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Inference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006589"/>
                  </a:ext>
                </a:extLst>
              </a:tr>
              <a:tr h="2742320">
                <a:tc>
                  <a:txBody>
                    <a:bodyPr/>
                    <a:lstStyle/>
                    <a:p>
                      <a:r>
                        <a:rPr lang="en-US" dirty="0"/>
                        <a:t>Web-Based Diabetes Prediction System Using Machine Learning</a:t>
                      </a:r>
                    </a:p>
                    <a:p>
                      <a:endParaRPr lang="en-US" dirty="0"/>
                    </a:p>
                    <a:p>
                      <a:r>
                        <a:rPr lang="en-US" b="1" dirty="0"/>
                        <a:t>Year:</a:t>
                      </a:r>
                      <a:br>
                        <a:rPr lang="en-US" dirty="0"/>
                      </a:br>
                      <a:r>
                        <a:rPr lang="en-US" b="1" dirty="0"/>
                        <a:t>2022</a:t>
                      </a:r>
                      <a:r>
                        <a:rPr lang="en-US" dirty="0"/>
                        <a:t> (IEEE Conference publication)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Dataset: </a:t>
                      </a:r>
                      <a:r>
                        <a:rPr lang="en-IN" b="1" dirty="0"/>
                        <a:t>Pima Indians Diabetes Dataset</a:t>
                      </a:r>
                      <a:r>
                        <a:rPr lang="en-IN" dirty="0"/>
                        <a:t> (~768 samples, 8 features).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Preprocessing: Data cleaning, removal of zero values, correlation analysis.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Models used: </a:t>
                      </a:r>
                      <a:r>
                        <a:rPr lang="en-IN" b="1" dirty="0"/>
                        <a:t>SVM, Decision Tree, Random Forest, Naive Bayes</a:t>
                      </a:r>
                      <a:r>
                        <a:rPr lang="en-IN" dirty="0"/>
                        <a:t>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Data split: </a:t>
                      </a:r>
                      <a:r>
                        <a:rPr lang="en-IN" b="1" dirty="0"/>
                        <a:t>75% training, 25% testing</a:t>
                      </a:r>
                      <a:r>
                        <a:rPr lang="en-IN" dirty="0"/>
                        <a:t>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Evaluation: Confusion matrix and accuracy score.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Deployment: </a:t>
                      </a:r>
                      <a:r>
                        <a:rPr lang="en-IN" b="1" dirty="0"/>
                        <a:t>Flask web app</a:t>
                      </a:r>
                      <a:r>
                        <a:rPr lang="en-IN" dirty="0"/>
                        <a:t> for user interaction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/>
                        <a:t>Random Forest</a:t>
                      </a:r>
                      <a:r>
                        <a:rPr lang="en-US" dirty="0"/>
                        <a:t> gave the best accuracy (</a:t>
                      </a:r>
                      <a:r>
                        <a:rPr lang="en-US" b="1" dirty="0"/>
                        <a:t>96.6%</a:t>
                      </a:r>
                      <a:r>
                        <a:rPr lang="en-US" dirty="0"/>
                        <a:t>) for diabetes prediction.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System predicts </a:t>
                      </a:r>
                      <a:r>
                        <a:rPr lang="en-US" b="1" dirty="0"/>
                        <a:t>binary outcome</a:t>
                      </a:r>
                      <a:r>
                        <a:rPr lang="en-US" dirty="0"/>
                        <a:t> (diabetic vs. non-diabetic).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Demonstrates feasibility of ML in diabetes prediction but limited by small dataset and lack of lifestyle factors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90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0765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432ED2-18BE-57D6-EBE0-FF7C0337F2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EE6AAF9-9CF7-52A1-3583-77A4FD0096B4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Literature Review…. Calibri body -36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B9F4B84-3646-AB5A-E6FD-B0FD65E0BD93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7DD5CE0-8342-E325-896A-6AC4311EB695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Project Title -  Calibri body 18</a:t>
            </a:r>
          </a:p>
          <a:p>
            <a:pPr algn="r"/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2333FE5-EFDF-6FFE-50E2-45FD9D6A26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6857808"/>
              </p:ext>
            </p:extLst>
          </p:nvPr>
        </p:nvGraphicFramePr>
        <p:xfrm>
          <a:off x="414779" y="1443792"/>
          <a:ext cx="10465555" cy="39652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50969">
                  <a:extLst>
                    <a:ext uri="{9D8B030D-6E8A-4147-A177-3AD203B41FA5}">
                      <a16:colId xmlns:a16="http://schemas.microsoft.com/office/drawing/2014/main" val="2054719582"/>
                    </a:ext>
                  </a:extLst>
                </a:gridCol>
                <a:gridCol w="4473140">
                  <a:extLst>
                    <a:ext uri="{9D8B030D-6E8A-4147-A177-3AD203B41FA5}">
                      <a16:colId xmlns:a16="http://schemas.microsoft.com/office/drawing/2014/main" val="3263257136"/>
                    </a:ext>
                  </a:extLst>
                </a:gridCol>
                <a:gridCol w="3541446">
                  <a:extLst>
                    <a:ext uri="{9D8B030D-6E8A-4147-A177-3AD203B41FA5}">
                      <a16:colId xmlns:a16="http://schemas.microsoft.com/office/drawing/2014/main" val="2905125192"/>
                    </a:ext>
                  </a:extLst>
                </a:gridCol>
              </a:tblGrid>
              <a:tr h="1130602">
                <a:tc>
                  <a:txBody>
                    <a:bodyPr/>
                    <a:lstStyle/>
                    <a:p>
                      <a:r>
                        <a:rPr lang="en-IN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Methodology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Inference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006589"/>
                  </a:ext>
                </a:extLst>
              </a:tr>
              <a:tr h="2742320">
                <a:tc>
                  <a:txBody>
                    <a:bodyPr/>
                    <a:lstStyle/>
                    <a:p>
                      <a:r>
                        <a:rPr lang="en-US" dirty="0"/>
                        <a:t>Web-Based Diabetes Prediction System Using Machine Learning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/>
                        <a:t>Random Forest</a:t>
                      </a:r>
                      <a:r>
                        <a:rPr lang="en-US" dirty="0"/>
                        <a:t> gave the best accuracy (</a:t>
                      </a:r>
                      <a:r>
                        <a:rPr lang="en-US" b="1" dirty="0"/>
                        <a:t>96.6%</a:t>
                      </a:r>
                      <a:r>
                        <a:rPr lang="en-US" dirty="0"/>
                        <a:t>) for diabetes prediction.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System predicts </a:t>
                      </a:r>
                      <a:r>
                        <a:rPr lang="en-US" b="1" dirty="0"/>
                        <a:t>binary outcome</a:t>
                      </a:r>
                      <a:r>
                        <a:rPr lang="en-US" dirty="0"/>
                        <a:t> (diabetic vs. non-diabetic).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Demonstrates feasibility of ML in diabetes prediction but limited by small dataset and lack of lifestyle factors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90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01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0A68E3-CE0D-8120-362D-4ADF66C999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D47597A-32F6-865D-B028-A5CC694C9934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Literature Review…. Calibri body -36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CE77ABE-8BA9-F9BD-14F8-BADBDE8D27DE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1B5A264-2C0D-3619-39AC-5352DBF07F0B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Project Title -  Calibri body 18</a:t>
            </a:r>
          </a:p>
          <a:p>
            <a:pPr algn="r"/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F8DF0A2-CF12-277E-9BC8-1AA02D99A9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9801596"/>
              </p:ext>
            </p:extLst>
          </p:nvPr>
        </p:nvGraphicFramePr>
        <p:xfrm>
          <a:off x="405352" y="1443791"/>
          <a:ext cx="11481847" cy="42184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96890">
                  <a:extLst>
                    <a:ext uri="{9D8B030D-6E8A-4147-A177-3AD203B41FA5}">
                      <a16:colId xmlns:a16="http://schemas.microsoft.com/office/drawing/2014/main" val="2054719582"/>
                    </a:ext>
                  </a:extLst>
                </a:gridCol>
                <a:gridCol w="4122835">
                  <a:extLst>
                    <a:ext uri="{9D8B030D-6E8A-4147-A177-3AD203B41FA5}">
                      <a16:colId xmlns:a16="http://schemas.microsoft.com/office/drawing/2014/main" val="3263257136"/>
                    </a:ext>
                  </a:extLst>
                </a:gridCol>
                <a:gridCol w="4662122">
                  <a:extLst>
                    <a:ext uri="{9D8B030D-6E8A-4147-A177-3AD203B41FA5}">
                      <a16:colId xmlns:a16="http://schemas.microsoft.com/office/drawing/2014/main" val="2905125192"/>
                    </a:ext>
                  </a:extLst>
                </a:gridCol>
              </a:tblGrid>
              <a:tr h="771508">
                <a:tc>
                  <a:txBody>
                    <a:bodyPr/>
                    <a:lstStyle/>
                    <a:p>
                      <a:r>
                        <a:rPr lang="en-IN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Methodology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Inference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006589"/>
                  </a:ext>
                </a:extLst>
              </a:tr>
              <a:tr h="3446917">
                <a:tc>
                  <a:txBody>
                    <a:bodyPr/>
                    <a:lstStyle/>
                    <a:p>
                      <a:r>
                        <a:rPr lang="en-US" dirty="0"/>
                        <a:t>An Ensemble Learning and Machine Learning Approach for Predicting Diabetic Disease</a:t>
                      </a:r>
                    </a:p>
                    <a:p>
                      <a:endParaRPr lang="en-US" dirty="0"/>
                    </a:p>
                    <a:p>
                      <a:r>
                        <a:rPr lang="en-US" b="1" dirty="0"/>
                        <a:t>Year</a:t>
                      </a:r>
                      <a:r>
                        <a:rPr lang="en-US" dirty="0"/>
                        <a:t>:2025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Dataset: BRFSS Diabetes Health Indicators (253,680 records, 11 attributes).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Preprocessing: Missing value imputation, outlier removal, encoding, normalization.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Models: Logistic Regression, Random Forest, Adaptive Boosting, </a:t>
                      </a:r>
                      <a:r>
                        <a:rPr lang="en-IN" dirty="0" err="1"/>
                        <a:t>XGBoost</a:t>
                      </a:r>
                      <a:r>
                        <a:rPr lang="en-IN" dirty="0"/>
                        <a:t> (hyperparameter-tuned).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Ensemble learning with AdaBoost + </a:t>
                      </a:r>
                      <a:r>
                        <a:rPr lang="en-IN" dirty="0" err="1"/>
                        <a:t>XGBoost</a:t>
                      </a:r>
                      <a:r>
                        <a:rPr lang="en-IN" dirty="0"/>
                        <a:t> as best perform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XGBoost</a:t>
                      </a:r>
                      <a:r>
                        <a:rPr lang="en-US" dirty="0"/>
                        <a:t> achieved </a:t>
                      </a:r>
                      <a:r>
                        <a:rPr lang="en-US" b="1" dirty="0"/>
                        <a:t>87% accuracy</a:t>
                      </a:r>
                      <a:r>
                        <a:rPr lang="en-US" dirty="0"/>
                        <a:t>, </a:t>
                      </a:r>
                      <a:r>
                        <a:rPr lang="en-US" b="1" dirty="0"/>
                        <a:t>F1-score = 0.95</a:t>
                      </a:r>
                      <a:r>
                        <a:rPr lang="en-US" dirty="0"/>
                        <a:t>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Robust for large, imbalanced datasets.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Focused on </a:t>
                      </a:r>
                      <a:r>
                        <a:rPr lang="en-US" b="1" dirty="0"/>
                        <a:t>algorithmic improvement</a:t>
                      </a:r>
                      <a:r>
                        <a:rPr lang="en-US" dirty="0"/>
                        <a:t>, not deployment or recommendations.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IN" b="1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IN" b="1" dirty="0"/>
                        <a:t>Strengths vs. Limitations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IN" dirty="0"/>
                        <a:t> Strengths : Personalized recommendations, NLP for nutrition, high accuracy, real-world deployment pipeline. 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IN" dirty="0"/>
                        <a:t>Limitations :Small dataset may inflate accuracy, limited generalizability.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90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970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A5E795-C0B1-97B9-3117-B124F66DFB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F63375B-EBB8-3518-28A8-7DBE657138BD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Literature Review…. Calibri body -36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8FD285B-F1CC-0DD3-33B0-DEE7A4F90E4D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B044AE3-9407-5A52-ED1E-F1D7B8A32B12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Project Title -  Calibri body 18</a:t>
            </a:r>
          </a:p>
          <a:p>
            <a:pPr algn="r"/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1A29D94-FE33-3533-358E-0ECA73E2FB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2775253"/>
              </p:ext>
            </p:extLst>
          </p:nvPr>
        </p:nvGraphicFramePr>
        <p:xfrm>
          <a:off x="405352" y="1443791"/>
          <a:ext cx="11481847" cy="49777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96890">
                  <a:extLst>
                    <a:ext uri="{9D8B030D-6E8A-4147-A177-3AD203B41FA5}">
                      <a16:colId xmlns:a16="http://schemas.microsoft.com/office/drawing/2014/main" val="2054719582"/>
                    </a:ext>
                  </a:extLst>
                </a:gridCol>
                <a:gridCol w="4122835">
                  <a:extLst>
                    <a:ext uri="{9D8B030D-6E8A-4147-A177-3AD203B41FA5}">
                      <a16:colId xmlns:a16="http://schemas.microsoft.com/office/drawing/2014/main" val="3263257136"/>
                    </a:ext>
                  </a:extLst>
                </a:gridCol>
                <a:gridCol w="4662122">
                  <a:extLst>
                    <a:ext uri="{9D8B030D-6E8A-4147-A177-3AD203B41FA5}">
                      <a16:colId xmlns:a16="http://schemas.microsoft.com/office/drawing/2014/main" val="2905125192"/>
                    </a:ext>
                  </a:extLst>
                </a:gridCol>
              </a:tblGrid>
              <a:tr h="771508">
                <a:tc>
                  <a:txBody>
                    <a:bodyPr/>
                    <a:lstStyle/>
                    <a:p>
                      <a:r>
                        <a:rPr lang="en-IN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Methodology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Inference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006589"/>
                  </a:ext>
                </a:extLst>
              </a:tr>
              <a:tr h="3446917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 Ensemble Learning and Machine Learning Approach for Predicting Diabetic Disease</a:t>
                      </a:r>
                      <a:br>
                        <a:rPr lang="en-US" dirty="0"/>
                      </a:b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Published in: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2024</a:t>
                      </a:r>
                      <a:br>
                        <a:rPr lang="en-US" dirty="0"/>
                      </a:b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By: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Chidambaram M, Narayanan M, Sankar C, Santhosh J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Algorithms:</a:t>
                      </a: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Employs Logistic Regression (LR), Random Forest (RF), Adaptive Boosting (AB), and </a:t>
                      </a:r>
                      <a:r>
                        <a:rPr lang="en-IN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XGBoost</a:t>
                      </a: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on the BRFSS Diabetes Health Indicators dataset (253,680 records).</a:t>
                      </a:r>
                      <a:br>
                        <a:rPr lang="en-IN" dirty="0"/>
                      </a:br>
                      <a:r>
                        <a:rPr lang="en-I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Preprocessing:</a:t>
                      </a: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Handles missing values, removes outliers, and applies feature encoding and normalization.</a:t>
                      </a:r>
                      <a:br>
                        <a:rPr lang="en-IN" dirty="0"/>
                      </a:br>
                      <a:r>
                        <a:rPr lang="en-IN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Ensemble Learning:</a:t>
                      </a: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Uses Adaptive Boosting to combine models and hyperparameter tuning with </a:t>
                      </a:r>
                      <a:r>
                        <a:rPr lang="en-IN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GridSearchCV</a:t>
                      </a: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for </a:t>
                      </a:r>
                      <a:r>
                        <a:rPr lang="en-IN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XGBoost</a:t>
                      </a: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optimizatio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XGBoost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achieved the highest performance with </a:t>
                      </a: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87% accuracy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and an </a:t>
                      </a: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F1-score of 0.95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outperforming other models (AB: 85.5%, RF: 79.3%). The study demonstrates that advanced ensemble methods like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XGBoost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are highly effective for diabetes prediction on large, imbalanced datasets.</a:t>
                      </a:r>
                      <a:br>
                        <a:rPr lang="en-US" dirty="0"/>
                      </a:b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Strengths: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High predictive accuracy, robust handling of a large dataset.</a:t>
                      </a:r>
                      <a:br>
                        <a:rPr lang="en-US" dirty="0"/>
                      </a:b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Limitations: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Focused purely on prediction accuracy; lacks a deployed application or user-facing recommendations.</a:t>
                      </a:r>
                      <a:br>
                        <a:rPr lang="en-US" dirty="0"/>
                      </a:b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Future work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will explore incorporating broader health features and other cutting-edge algorithms.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90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4937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4ED705-127E-2177-F295-FD33C9E268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C8888D-654F-8AE2-5A82-B428990E7EBB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Literature Review…. Calibri body -36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0A1A504-0FA8-CDF3-D884-FBBC372B18E3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E72D5CB-BAB3-78EC-B2E6-7A0E68E46BD0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Project Title -  Calibri body 18</a:t>
            </a:r>
          </a:p>
          <a:p>
            <a:pPr algn="r"/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1168DC4-A31A-890D-05A4-B7AC8013E0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9871691"/>
              </p:ext>
            </p:extLst>
          </p:nvPr>
        </p:nvGraphicFramePr>
        <p:xfrm>
          <a:off x="405353" y="1443792"/>
          <a:ext cx="11001081" cy="41557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83967">
                  <a:extLst>
                    <a:ext uri="{9D8B030D-6E8A-4147-A177-3AD203B41FA5}">
                      <a16:colId xmlns:a16="http://schemas.microsoft.com/office/drawing/2014/main" val="2054719582"/>
                    </a:ext>
                  </a:extLst>
                </a:gridCol>
                <a:gridCol w="4697801">
                  <a:extLst>
                    <a:ext uri="{9D8B030D-6E8A-4147-A177-3AD203B41FA5}">
                      <a16:colId xmlns:a16="http://schemas.microsoft.com/office/drawing/2014/main" val="3263257136"/>
                    </a:ext>
                  </a:extLst>
                </a:gridCol>
                <a:gridCol w="3719313">
                  <a:extLst>
                    <a:ext uri="{9D8B030D-6E8A-4147-A177-3AD203B41FA5}">
                      <a16:colId xmlns:a16="http://schemas.microsoft.com/office/drawing/2014/main" val="2905125192"/>
                    </a:ext>
                  </a:extLst>
                </a:gridCol>
              </a:tblGrid>
              <a:tr h="547243">
                <a:tc>
                  <a:txBody>
                    <a:bodyPr/>
                    <a:lstStyle/>
                    <a:p>
                      <a:r>
                        <a:rPr lang="en-IN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Methodology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Inference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006589"/>
                  </a:ext>
                </a:extLst>
              </a:tr>
              <a:tr h="3608487">
                <a:tc>
                  <a:txBody>
                    <a:bodyPr/>
                    <a:lstStyle/>
                    <a:p>
                      <a:r>
                        <a:rPr lang="en-US" dirty="0"/>
                        <a:t>Diabetes Prediction and Classification Using Machine Learning and Deep Learning: A Chatbot-Based Approach</a:t>
                      </a:r>
                    </a:p>
                    <a:p>
                      <a:r>
                        <a:rPr lang="en-US" dirty="0"/>
                        <a:t>Year:2025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Dataset: Public diabetes dataset with 8 clinical features (glucose, BMI, insulin, BP, age, pregnancies, skin thickness, pedigree function)</a:t>
                      </a:r>
                      <a:br>
                        <a:rPr lang="en-IN" dirty="0"/>
                      </a:br>
                      <a:r>
                        <a:rPr lang="en-IN" dirty="0"/>
                        <a:t>- Preprocessing: Feature scaling, normalization, missing value handling, outlier detection, correlation analysis</a:t>
                      </a:r>
                      <a:br>
                        <a:rPr lang="en-IN" dirty="0"/>
                      </a:br>
                      <a:r>
                        <a:rPr lang="en-IN" dirty="0"/>
                        <a:t>- Models: Random Forest, </a:t>
                      </a:r>
                      <a:r>
                        <a:rPr lang="en-IN" dirty="0" err="1"/>
                        <a:t>XGBoost</a:t>
                      </a:r>
                      <a:r>
                        <a:rPr lang="en-IN" dirty="0"/>
                        <a:t>, LSTM (deep learning)</a:t>
                      </a:r>
                      <a:br>
                        <a:rPr lang="en-IN" dirty="0"/>
                      </a:br>
                      <a:r>
                        <a:rPr lang="en-IN" dirty="0"/>
                        <a:t>- Integration: </a:t>
                      </a:r>
                      <a:r>
                        <a:rPr lang="en-IN" dirty="0" err="1"/>
                        <a:t>Tkinter</a:t>
                      </a:r>
                      <a:r>
                        <a:rPr lang="en-IN" dirty="0"/>
                        <a:t>-based chatbot GUI with SQLite database for patient history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/>
                        <a:t>The paper’s system achieved </a:t>
                      </a:r>
                      <a:r>
                        <a:rPr lang="en-US" b="1" dirty="0"/>
                        <a:t>99% training accuracy</a:t>
                      </a:r>
                      <a:r>
                        <a:rPr lang="en-US" dirty="0"/>
                        <a:t> and </a:t>
                      </a:r>
                      <a:r>
                        <a:rPr lang="en-US" b="1" dirty="0"/>
                        <a:t>97% testing accuracy</a:t>
                      </a:r>
                      <a:r>
                        <a:rPr lang="en-US" dirty="0"/>
                        <a:t> with LSTM (outperforming RF at 94% and </a:t>
                      </a:r>
                      <a:r>
                        <a:rPr lang="en-US" dirty="0" err="1"/>
                        <a:t>XGBoost</a:t>
                      </a:r>
                      <a:r>
                        <a:rPr lang="en-US" dirty="0"/>
                        <a:t> at 96%). It classifies into </a:t>
                      </a:r>
                      <a:r>
                        <a:rPr lang="en-US" b="1" dirty="0"/>
                        <a:t>Type 1, Type 2, or Non-Diabetic</a:t>
                      </a:r>
                      <a:r>
                        <a:rPr lang="en-US" dirty="0"/>
                        <a:t>, provides </a:t>
                      </a:r>
                      <a:r>
                        <a:rPr lang="en-US" b="1" dirty="0"/>
                        <a:t>chatbot-based lifestyle/medication recommendations</a:t>
                      </a:r>
                      <a:r>
                        <a:rPr lang="en-US" dirty="0"/>
                        <a:t>, and tracks patient history. However, it is </a:t>
                      </a:r>
                      <a:r>
                        <a:rPr lang="en-US" b="1" dirty="0"/>
                        <a:t>limited to desktop use (</a:t>
                      </a:r>
                      <a:r>
                        <a:rPr lang="en-US" b="1" dirty="0" err="1"/>
                        <a:t>Tkinter</a:t>
                      </a:r>
                      <a:r>
                        <a:rPr lang="en-US" b="1" dirty="0"/>
                        <a:t> + SQLite) and not cloud-deployable</a:t>
                      </a:r>
                      <a:r>
                        <a:rPr lang="en-US" dirty="0"/>
                        <a:t>, reducing scalability compared to our project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90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2450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B8B7C3-BB9E-1A5A-006A-4AAA0DE84F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6EA69C-E476-DF70-F17D-771A4EEA4C4F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Literature Review…. Calibri body -36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482FA27-CC19-E53F-CEF8-45D3A7286F2F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F76E1E8-A44B-E40A-20AF-379ECA553B85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Project Title -  Calibri body 18</a:t>
            </a:r>
          </a:p>
          <a:p>
            <a:pPr algn="r"/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58E5491-7098-193B-FF7F-F687579B39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1699831"/>
              </p:ext>
            </p:extLst>
          </p:nvPr>
        </p:nvGraphicFramePr>
        <p:xfrm>
          <a:off x="405353" y="1443792"/>
          <a:ext cx="11001081" cy="41557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83967">
                  <a:extLst>
                    <a:ext uri="{9D8B030D-6E8A-4147-A177-3AD203B41FA5}">
                      <a16:colId xmlns:a16="http://schemas.microsoft.com/office/drawing/2014/main" val="2054719582"/>
                    </a:ext>
                  </a:extLst>
                </a:gridCol>
                <a:gridCol w="4697801">
                  <a:extLst>
                    <a:ext uri="{9D8B030D-6E8A-4147-A177-3AD203B41FA5}">
                      <a16:colId xmlns:a16="http://schemas.microsoft.com/office/drawing/2014/main" val="3263257136"/>
                    </a:ext>
                  </a:extLst>
                </a:gridCol>
                <a:gridCol w="3719313">
                  <a:extLst>
                    <a:ext uri="{9D8B030D-6E8A-4147-A177-3AD203B41FA5}">
                      <a16:colId xmlns:a16="http://schemas.microsoft.com/office/drawing/2014/main" val="2905125192"/>
                    </a:ext>
                  </a:extLst>
                </a:gridCol>
              </a:tblGrid>
              <a:tr h="547243">
                <a:tc>
                  <a:txBody>
                    <a:bodyPr/>
                    <a:lstStyle/>
                    <a:p>
                      <a:r>
                        <a:rPr lang="en-IN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Methodology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Inference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006589"/>
                  </a:ext>
                </a:extLst>
              </a:tr>
              <a:tr h="3608487">
                <a:tc>
                  <a:txBody>
                    <a:bodyPr/>
                    <a:lstStyle/>
                    <a:p>
                      <a:r>
                        <a:rPr lang="en-US" i="1" dirty="0"/>
                        <a:t>Diabetes Predicting mHealth Application Using Machine Learning</a:t>
                      </a:r>
                    </a:p>
                    <a:p>
                      <a:endParaRPr lang="en-US" i="1" dirty="0"/>
                    </a:p>
                    <a:p>
                      <a:r>
                        <a:rPr lang="en-US" i="1" dirty="0"/>
                        <a:t>Year:</a:t>
                      </a:r>
                    </a:p>
                    <a:p>
                      <a:r>
                        <a:rPr lang="en-US" dirty="0"/>
                        <a:t> (2017 IEEE WIECON-ECE)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Dataset</a:t>
                      </a:r>
                      <a:r>
                        <a:rPr lang="en-IN" dirty="0"/>
                        <a:t>: Survey data (191 participants, Bangladesh), features: age, BMI, gender, family diabetic history</a:t>
                      </a:r>
                      <a:br>
                        <a:rPr lang="en-IN" dirty="0"/>
                      </a:br>
                      <a:r>
                        <a:rPr lang="en-IN" b="1" dirty="0"/>
                        <a:t>Preprocessing</a:t>
                      </a:r>
                      <a:r>
                        <a:rPr lang="en-IN" dirty="0"/>
                        <a:t>: Survey analysis, Pearson correlation, Chi-square test</a:t>
                      </a:r>
                      <a:br>
                        <a:rPr lang="en-IN" dirty="0"/>
                      </a:br>
                      <a:r>
                        <a:rPr lang="en-IN" b="1" dirty="0"/>
                        <a:t>Model</a:t>
                      </a:r>
                      <a:r>
                        <a:rPr lang="en-IN" dirty="0"/>
                        <a:t>: Naive Bayes classifier</a:t>
                      </a:r>
                      <a:br>
                        <a:rPr lang="en-IN" dirty="0"/>
                      </a:br>
                      <a:r>
                        <a:rPr lang="en-IN" b="1" dirty="0"/>
                        <a:t>Deployment</a:t>
                      </a:r>
                      <a:r>
                        <a:rPr lang="en-IN" dirty="0"/>
                        <a:t>: Android mHealth app (“Diabetes Predictor”), developed in Java &amp; Android Studio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/>
                        <a:t>he mHealth app classified users into </a:t>
                      </a:r>
                      <a:r>
                        <a:rPr lang="en-US" b="1" dirty="0"/>
                        <a:t>Diabetic, Prediabetic, or Nondiabetic</a:t>
                      </a:r>
                      <a:r>
                        <a:rPr lang="en-US" dirty="0"/>
                        <a:t> categories. Accuracy reached only </a:t>
                      </a:r>
                      <a:r>
                        <a:rPr lang="en-US" b="1" dirty="0"/>
                        <a:t>64%</a:t>
                      </a:r>
                      <a:r>
                        <a:rPr lang="en-US" dirty="0"/>
                        <a:t> due to small dataset and limited features. Useful for </a:t>
                      </a:r>
                      <a:r>
                        <a:rPr lang="en-US" b="1" dirty="0"/>
                        <a:t>basic self-assessment and awareness</a:t>
                      </a:r>
                      <a:r>
                        <a:rPr lang="en-US" dirty="0"/>
                        <a:t>, but lacks medical depth, personalization, and large-scale validation.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90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8218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</TotalTime>
  <Words>1580</Words>
  <Application>Microsoft Office PowerPoint</Application>
  <PresentationFormat>Widescreen</PresentationFormat>
  <Paragraphs>173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(Body)</vt:lpstr>
      <vt:lpstr>Calibri Light</vt:lpstr>
      <vt:lpstr>Frutiger 45 bold</vt:lpstr>
      <vt:lpstr>Frutiger LT Pro 45 Light</vt:lpstr>
      <vt:lpstr>source-serif-pro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HARI PRASATH</dc:creator>
  <cp:lastModifiedBy>Nivyasree C</cp:lastModifiedBy>
  <cp:revision>14</cp:revision>
  <dcterms:created xsi:type="dcterms:W3CDTF">2024-05-13T10:33:11Z</dcterms:created>
  <dcterms:modified xsi:type="dcterms:W3CDTF">2025-09-10T01:14:41Z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c52bb50-aef2-4dc8-bb7f-e0da22648362_Enabled">
    <vt:lpwstr>true</vt:lpwstr>
  </property>
  <property fmtid="{D5CDD505-2E9C-101B-9397-08002B2CF9AE}" pid="3" name="MSIP_Label_ac52bb50-aef2-4dc8-bb7f-e0da22648362_SetDate">
    <vt:lpwstr>2025-08-25T08:11:33Z</vt:lpwstr>
  </property>
  <property fmtid="{D5CDD505-2E9C-101B-9397-08002B2CF9AE}" pid="4" name="MSIP_Label_ac52bb50-aef2-4dc8-bb7f-e0da22648362_Method">
    <vt:lpwstr>Standard</vt:lpwstr>
  </property>
  <property fmtid="{D5CDD505-2E9C-101B-9397-08002B2CF9AE}" pid="5" name="MSIP_Label_ac52bb50-aef2-4dc8-bb7f-e0da22648362_Name">
    <vt:lpwstr>ac52bb50-aef2-4dc8-bb7f-e0da22648362</vt:lpwstr>
  </property>
  <property fmtid="{D5CDD505-2E9C-101B-9397-08002B2CF9AE}" pid="6" name="MSIP_Label_ac52bb50-aef2-4dc8-bb7f-e0da22648362_SiteId">
    <vt:lpwstr>264b9899-fe1b-430b-9509-2154878d5774</vt:lpwstr>
  </property>
  <property fmtid="{D5CDD505-2E9C-101B-9397-08002B2CF9AE}" pid="7" name="MSIP_Label_ac52bb50-aef2-4dc8-bb7f-e0da22648362_ActionId">
    <vt:lpwstr>5a5317b9-6049-4f38-9ea6-5786aca62bc4</vt:lpwstr>
  </property>
  <property fmtid="{D5CDD505-2E9C-101B-9397-08002B2CF9AE}" pid="8" name="MSIP_Label_ac52bb50-aef2-4dc8-bb7f-e0da22648362_ContentBits">
    <vt:lpwstr>2</vt:lpwstr>
  </property>
  <property fmtid="{D5CDD505-2E9C-101B-9397-08002B2CF9AE}" pid="9" name="MSIP_Label_ac52bb50-aef2-4dc8-bb7f-e0da22648362_Tag">
    <vt:lpwstr>10, 3, 0, 1</vt:lpwstr>
  </property>
  <property fmtid="{D5CDD505-2E9C-101B-9397-08002B2CF9AE}" pid="10" name="ClassificationContentMarkingFooterLocations">
    <vt:lpwstr>1_Office Theme:8</vt:lpwstr>
  </property>
  <property fmtid="{D5CDD505-2E9C-101B-9397-08002B2CF9AE}" pid="11" name="ClassificationContentMarkingFooterText">
    <vt:lpwstr>Sensitivity: LNT Construction Internal Use</vt:lpwstr>
  </property>
</Properties>
</file>