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6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10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wesh-waiba/BIM_First_GIT_Training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190702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Git and GitHub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066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and GitHub are essential tools for version control and collaborative software development. </a:t>
            </a:r>
          </a:p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is a distributed version control system, while GitHub is a web-based platform for hosting and collaborating on Git repositories.</a:t>
            </a:r>
          </a:p>
        </p:txBody>
      </p:sp>
      <p:sp>
        <p:nvSpPr>
          <p:cNvPr id="7" name="Shape 3"/>
          <p:cNvSpPr/>
          <p:nvPr/>
        </p:nvSpPr>
        <p:spPr>
          <a:xfrm>
            <a:off x="833199" y="595026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88601" y="6742910"/>
            <a:ext cx="18847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</a:t>
            </a:r>
            <a:r>
              <a:rPr lang="en-US" sz="2187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Niwesh</a:t>
            </a: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Waiba</a:t>
            </a:r>
            <a:endParaRPr lang="en-US" sz="2187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281EA634-B582-4C68-BF93-561336AF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71" y="6826254"/>
            <a:ext cx="340162" cy="3401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587771-DCFB-40C4-BDB7-8D7043FE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60" y="630780"/>
            <a:ext cx="5121441" cy="21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itHub? — Pythia Foundations">
            <a:extLst>
              <a:ext uri="{FF2B5EF4-FFF2-40B4-BE49-F238E27FC236}">
                <a16:creationId xmlns:a16="http://schemas.microsoft.com/office/drawing/2014/main" id="{7302B73A-8821-4D1C-90B4-D25E55E4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60" y="3855401"/>
            <a:ext cx="5927558" cy="33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45E68582-7C0F-4D3C-A51A-B8445098C333}"/>
              </a:ext>
            </a:extLst>
          </p:cNvPr>
          <p:cNvSpPr/>
          <p:nvPr/>
        </p:nvSpPr>
        <p:spPr>
          <a:xfrm>
            <a:off x="1760220" y="965716"/>
            <a:ext cx="56653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Best practices and tips</a:t>
            </a:r>
            <a:endParaRPr lang="en-US" sz="4374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903B0651-83EB-4D2E-81B4-936B1D4FD0D5}"/>
              </a:ext>
            </a:extLst>
          </p:cNvPr>
          <p:cNvSpPr/>
          <p:nvPr/>
        </p:nvSpPr>
        <p:spPr>
          <a:xfrm>
            <a:off x="1760220" y="2215515"/>
            <a:ext cx="538829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5249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C1FCB244-ABF4-4998-9A0A-89774BEA764E}"/>
              </a:ext>
            </a:extLst>
          </p:cNvPr>
          <p:cNvSpPr/>
          <p:nvPr/>
        </p:nvSpPr>
        <p:spPr>
          <a:xfrm>
            <a:off x="3065621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Commit Frequently</a:t>
            </a:r>
            <a:endParaRPr lang="en-US" sz="2187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B40E1684-B626-45C7-80DE-38CF6A417CFC}"/>
              </a:ext>
            </a:extLst>
          </p:cNvPr>
          <p:cNvSpPr/>
          <p:nvPr/>
        </p:nvSpPr>
        <p:spPr>
          <a:xfrm>
            <a:off x="1760220" y="3640098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small, focused commits to track changes effectively.</a:t>
            </a:r>
            <a:endParaRPr lang="en-US" sz="175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5D4D3D65-F1E2-4CA4-9C8A-C77F5EE29292}"/>
              </a:ext>
            </a:extLst>
          </p:cNvPr>
          <p:cNvSpPr/>
          <p:nvPr/>
        </p:nvSpPr>
        <p:spPr>
          <a:xfrm>
            <a:off x="7481768" y="2215515"/>
            <a:ext cx="5388412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5249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4BBAA80E-3BF8-435E-94CF-E2A59241B752}"/>
              </a:ext>
            </a:extLst>
          </p:cNvPr>
          <p:cNvSpPr/>
          <p:nvPr/>
        </p:nvSpPr>
        <p:spPr>
          <a:xfrm>
            <a:off x="8066842" y="3159681"/>
            <a:ext cx="4218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Descriptive Commit Messages</a:t>
            </a:r>
            <a:endParaRPr lang="en-US" sz="2187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FCFAB3AF-A05A-4283-8B09-5CECD77E4668}"/>
              </a:ext>
            </a:extLst>
          </p:cNvPr>
          <p:cNvSpPr/>
          <p:nvPr/>
        </p:nvSpPr>
        <p:spPr>
          <a:xfrm>
            <a:off x="7481768" y="3640098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Explain the purpose of the commit clearly and concisely.</a:t>
            </a:r>
            <a:endParaRPr lang="en-US" sz="175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C1B8FFD0-CD6A-478E-95BC-967D128161CF}"/>
              </a:ext>
            </a:extLst>
          </p:cNvPr>
          <p:cNvSpPr/>
          <p:nvPr/>
        </p:nvSpPr>
        <p:spPr>
          <a:xfrm>
            <a:off x="1760220" y="5128498"/>
            <a:ext cx="538829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5249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3337BD67-800D-4302-A65E-D4BA74E55EBD}"/>
              </a:ext>
            </a:extLst>
          </p:cNvPr>
          <p:cNvSpPr/>
          <p:nvPr/>
        </p:nvSpPr>
        <p:spPr>
          <a:xfrm>
            <a:off x="2795707" y="6072664"/>
            <a:ext cx="3317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Branch Naming Convention</a:t>
            </a:r>
            <a:endParaRPr lang="en-US" sz="2187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96BBA151-2BC3-4CB6-A2E2-68692F853C06}"/>
              </a:ext>
            </a:extLst>
          </p:cNvPr>
          <p:cNvSpPr/>
          <p:nvPr/>
        </p:nvSpPr>
        <p:spPr>
          <a:xfrm>
            <a:off x="1760220" y="6553081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 a consistent naming convention for branches to enhance clarity.</a:t>
            </a:r>
            <a:endParaRPr lang="en-US" sz="1750" dirty="0"/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80CBD1F5-A3AD-4843-8A3F-501FC436E9D0}"/>
              </a:ext>
            </a:extLst>
          </p:cNvPr>
          <p:cNvSpPr/>
          <p:nvPr/>
        </p:nvSpPr>
        <p:spPr>
          <a:xfrm>
            <a:off x="7481768" y="5128498"/>
            <a:ext cx="5388412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5249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62398488-5941-49D3-ADCA-311875B7BB74}"/>
              </a:ext>
            </a:extLst>
          </p:cNvPr>
          <p:cNvSpPr/>
          <p:nvPr/>
        </p:nvSpPr>
        <p:spPr>
          <a:xfrm>
            <a:off x="8702397" y="6072664"/>
            <a:ext cx="29470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 the Main Branch</a:t>
            </a:r>
            <a:endParaRPr lang="en-US" sz="2187" dirty="0"/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DCE4BF2A-2CBD-489F-B870-2F516F13C80C}"/>
              </a:ext>
            </a:extLst>
          </p:cNvPr>
          <p:cNvSpPr/>
          <p:nvPr/>
        </p:nvSpPr>
        <p:spPr>
          <a:xfrm>
            <a:off x="7481768" y="6553081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 direct commits to the main branch to maintain stability.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425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427746" y="1580148"/>
            <a:ext cx="12369453" cy="1443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Further Resources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1427745" y="2781614"/>
            <a:ext cx="12369453" cy="32278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conclusion, Git and GitHub provide powerful tools for version control and collaboration in software development. They also offer a wealth of resources for learning and development. Further resources include online tutorials, community forums, and documentation. Explore these to enhance your understanding and mastery of Git and GitHub</a:t>
            </a: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</a:rPr>
              <a:t>Useful links: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4"/>
              </a:rPr>
              <a:t>https://git-scm.com/downloads</a:t>
            </a:r>
            <a:r>
              <a:rPr lang="en-US" dirty="0">
                <a:solidFill>
                  <a:srgbClr val="00002E"/>
                </a:solidFill>
                <a:latin typeface="PT Sans" pitchFamily="34" charset="0"/>
              </a:rPr>
              <a:t>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5"/>
              </a:rPr>
              <a:t>https://git-scm.com/book/en/v2</a:t>
            </a: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6"/>
              </a:rPr>
              <a:t>https://github.com/Niwesh-waiba/BIM_First_GIT_Training</a:t>
            </a: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483381" y="2918254"/>
            <a:ext cx="6141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version control?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7483381" y="3945883"/>
            <a:ext cx="6402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Version control is a system that records changes to a file or set of files over time so that you can recall specific versions later. It allows you to revisit earlier versions of a file, track changes, and collaborate with others seamlessly.</a:t>
            </a:r>
            <a:endParaRPr lang="en-US" dirty="0"/>
          </a:p>
        </p:txBody>
      </p:sp>
      <p:pic>
        <p:nvPicPr>
          <p:cNvPr id="3074" name="Picture 2" descr="What is Version Control System (VCS) Examples List? [2024]">
            <a:extLst>
              <a:ext uri="{FF2B5EF4-FFF2-40B4-BE49-F238E27FC236}">
                <a16:creationId xmlns:a16="http://schemas.microsoft.com/office/drawing/2014/main" id="{1BBD8015-7BD2-435B-8E6C-D41972F8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0" y="1040595"/>
            <a:ext cx="6402221" cy="61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82422"/>
            <a:ext cx="82048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using Git and GitHub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5033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959298" y="2671048"/>
            <a:ext cx="28121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Collaboration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959298" y="3151465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and GitHub enable seamless collaboration among team members, allowing for easy sharing and reviewing of code.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5033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Version Control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3151465"/>
            <a:ext cx="42448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With Git, you can track changes made to your code and revert to previous versions if needed, ensuring project stability.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024438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959298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Remote Access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959298" y="5525572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GitHub provides a platform for remote access to repositories, allowing developers to work from anywhere with an internet connection.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024438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045154"/>
            <a:ext cx="31489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Open Source Community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525572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GitHub hosts a vibrant open-source community, offering opportunities for learning, collaboration, and contributing to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81862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5442" y="4032938"/>
            <a:ext cx="6562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Setting up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Git and GitHub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978690" y="5844683"/>
            <a:ext cx="126730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Setting up Git involves installing Git on your computer and configuring it to work with your GitHub account.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978690" y="6310402"/>
            <a:ext cx="131382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You'll need to set up your identity, configure your text editor, and authenticate with GitHub to get started.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78690" y="6805398"/>
            <a:ext cx="130099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Additionally, understanding Git configuration settings and repository initialization is essential.</a:t>
            </a:r>
            <a:endParaRPr lang="en-US" sz="1750" dirty="0"/>
          </a:p>
        </p:txBody>
      </p:sp>
      <p:pic>
        <p:nvPicPr>
          <p:cNvPr id="4098" name="Picture 2" descr="What is Git Bash | Download a Terminal for Windows">
            <a:extLst>
              <a:ext uri="{FF2B5EF4-FFF2-40B4-BE49-F238E27FC236}">
                <a16:creationId xmlns:a16="http://schemas.microsoft.com/office/drawing/2014/main" id="{672273E2-9578-4C64-BBC7-0196C98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8" y="544775"/>
            <a:ext cx="4453542" cy="23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nging the Git default configuration | PracticalSeries: Brackets-Git and  GitHub">
            <a:extLst>
              <a:ext uri="{FF2B5EF4-FFF2-40B4-BE49-F238E27FC236}">
                <a16:creationId xmlns:a16="http://schemas.microsoft.com/office/drawing/2014/main" id="{2304F24B-2A82-4614-B638-77232649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0" y="491684"/>
            <a:ext cx="7282126" cy="401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1528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Basic Git commands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71779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init: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Initializes a new Git repository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16201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status: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Shows the status of changes as untracked, modified, or staged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460623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add: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Adds changes to the staging area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505045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commit: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Records changes to the repository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188601" y="549467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push: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Pushes committed changes from your local repository to a remote repository</a:t>
            </a:r>
            <a:endParaRPr lang="en-US" sz="175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2AAE927C-FD74-4CBB-A781-23173302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61FC34D2-BC63-4DD7-A00F-46C5B82ECF6F}"/>
              </a:ext>
            </a:extLst>
          </p:cNvPr>
          <p:cNvSpPr/>
          <p:nvPr/>
        </p:nvSpPr>
        <p:spPr>
          <a:xfrm>
            <a:off x="1188601" y="305139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clone: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Clones an existing Git repository from a specified URL to your local machine. 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830473"/>
            <a:ext cx="444341" cy="4443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Clone Repository</a:t>
            </a:r>
            <a:endParaRPr lang="en-US" sz="2187" dirty="0"/>
          </a:p>
        </p:txBody>
      </p:sp>
      <p:sp>
        <p:nvSpPr>
          <p:cNvPr id="6" name="Text 2"/>
          <p:cNvSpPr/>
          <p:nvPr/>
        </p:nvSpPr>
        <p:spPr>
          <a:xfrm>
            <a:off x="2348389" y="397740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Cloning a repository creates a local copy of the remote repository on your computer for easy access and collaboration.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830473"/>
            <a:ext cx="444341" cy="4443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70602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Local Access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5770602" y="397740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Once cloned, you can work on the files locally and push changes to the remote repository when ready.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830473"/>
            <a:ext cx="444341" cy="4443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192816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Team Collaboration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9192816" y="397740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Cloning allows team members to have their own local copies, enabling simultaneous work on different features.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3738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1030" name="Picture 6" descr="How Git Works: Explained in 4 Minutes - YouTube">
            <a:extLst>
              <a:ext uri="{FF2B5EF4-FFF2-40B4-BE49-F238E27FC236}">
                <a16:creationId xmlns:a16="http://schemas.microsoft.com/office/drawing/2014/main" id="{00511B1D-4448-4287-8267-B51482A6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34496" y="3194804"/>
            <a:ext cx="5559623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Branching and Merging</a:t>
            </a:r>
            <a:endParaRPr lang="en-US" sz="412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496" y="4163258"/>
            <a:ext cx="3120390" cy="83760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843808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Branching</a:t>
            </a:r>
            <a:endParaRPr lang="en-US" sz="2061" dirty="0"/>
          </a:p>
        </p:txBody>
      </p:sp>
      <p:sp>
        <p:nvSpPr>
          <p:cNvPr id="8" name="Text 3"/>
          <p:cNvSpPr/>
          <p:nvPr/>
        </p:nvSpPr>
        <p:spPr>
          <a:xfrm>
            <a:off x="2843808" y="5767626"/>
            <a:ext cx="2701766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for creating separate lines of development for different features or bug fixes.</a:t>
            </a:r>
            <a:endParaRPr lang="en-US" sz="164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886" y="4163258"/>
            <a:ext cx="3120509" cy="8376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64198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Merging</a:t>
            </a:r>
            <a:endParaRPr lang="en-US" sz="2061" dirty="0"/>
          </a:p>
        </p:txBody>
      </p:sp>
      <p:sp>
        <p:nvSpPr>
          <p:cNvPr id="11" name="Text 5"/>
          <p:cNvSpPr/>
          <p:nvPr/>
        </p:nvSpPr>
        <p:spPr>
          <a:xfrm>
            <a:off x="5964198" y="5767626"/>
            <a:ext cx="2701885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Bringing the changes from one branch into another, often used to combine feature branches into the main branch.</a:t>
            </a:r>
            <a:endParaRPr lang="en-US" sz="164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395" y="4163258"/>
            <a:ext cx="3120509" cy="83760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84707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Conflict Resolution</a:t>
            </a:r>
            <a:endParaRPr lang="en-US" sz="2061" dirty="0"/>
          </a:p>
        </p:txBody>
      </p:sp>
      <p:sp>
        <p:nvSpPr>
          <p:cNvPr id="14" name="Text 7"/>
          <p:cNvSpPr/>
          <p:nvPr/>
        </p:nvSpPr>
        <p:spPr>
          <a:xfrm>
            <a:off x="9084707" y="5767626"/>
            <a:ext cx="2701885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Handling conflicts that arise when the same part of a file is changed in different branches.</a:t>
            </a:r>
            <a:endParaRPr lang="en-US" sz="164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498163"/>
            <a:ext cx="6186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Collaborating on GitHub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36877"/>
            <a:ext cx="9933503" cy="4094440"/>
          </a:xfrm>
          <a:prstGeom prst="roundRect">
            <a:avLst>
              <a:gd name="adj" fmla="val 9768"/>
            </a:avLst>
          </a:prstGeom>
          <a:solidFill>
            <a:srgbClr val="F3F3FF"/>
          </a:solidFill>
          <a:ln w="53340">
            <a:solidFill>
              <a:srgbClr val="DFDFE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4018" y="2831068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Feature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2831068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Benefits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4018" y="349103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Branching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491032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Enables parallel development and experimentation.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4018" y="4506397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Merging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506397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Integrates changes from one branch to another.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4018" y="552176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Pull Requests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181" y="552176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Facilitates code review and collaboration.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624018" y="6181725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Issues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6181725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Tracks tasks, enhancements, and bugs.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652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</vt:lpstr>
      <vt:lpstr>Calibri</vt:lpstr>
      <vt:lpstr>Montserrat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Newace waiba</cp:lastModifiedBy>
  <cp:revision>11</cp:revision>
  <dcterms:created xsi:type="dcterms:W3CDTF">2024-03-19T16:31:36Z</dcterms:created>
  <dcterms:modified xsi:type="dcterms:W3CDTF">2024-03-23T02:59:34Z</dcterms:modified>
</cp:coreProperties>
</file>