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13"/>
  </p:notesMasterIdLst>
  <p:sldIdLst>
    <p:sldId id="256" r:id="rId3"/>
    <p:sldId id="257" r:id="rId4"/>
    <p:sldId id="258" r:id="rId5"/>
    <p:sldId id="259" r:id="rId6"/>
    <p:sldId id="260" r:id="rId7"/>
    <p:sldId id="261" r:id="rId8"/>
    <p:sldId id="262" r:id="rId9"/>
    <p:sldId id="263" r:id="rId10"/>
    <p:sldId id="264" r:id="rId11"/>
    <p:sldId id="265" r:id="rId12"/>
  </p:sldIdLst>
  <p:sldSz cx="9144000" cy="6858000" type="screen4x3"/>
  <p:notesSz cx="10691813" cy="7559675"/>
  <p:defaultText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notesView">
  <p:normalViewPr>
    <p:restoredLeft sz="15620"/>
    <p:restoredTop sz="94660"/>
  </p:normalViewPr>
  <p:slideViewPr>
    <p:cSldViewPr snapToGrid="0">
      <p:cViewPr varScale="1">
        <p:scale>
          <a:sx n="53" d="100"/>
          <a:sy n="53" d="100"/>
        </p:scale>
        <p:origin x="24" y="240"/>
      </p:cViewPr>
      <p:guideLst/>
    </p:cSldViewPr>
  </p:slideViewPr>
  <p:notesTextViewPr>
    <p:cViewPr>
      <p:scale>
        <a:sx n="3" d="2"/>
        <a:sy n="3" d="2"/>
      </p:scale>
      <p:origin x="0" y="0"/>
    </p:cViewPr>
  </p:notesTextViewPr>
  <p:notesViewPr>
    <p:cSldViewPr snapToGrid="0">
      <p:cViewPr>
        <p:scale>
          <a:sx n="60" d="100"/>
          <a:sy n="60" d="100"/>
        </p:scale>
        <p:origin x="-148"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6" name="PlaceHolder 1"/>
          <p:cNvSpPr>
            <a:spLocks noGrp="1" noRot="1" noChangeAspect="1"/>
          </p:cNvSpPr>
          <p:nvPr>
            <p:ph type="sldImg"/>
          </p:nvPr>
        </p:nvSpPr>
        <p:spPr>
          <a:xfrm>
            <a:off x="216000" y="812520"/>
            <a:ext cx="7127280" cy="4008960"/>
          </a:xfrm>
          <a:prstGeom prst="rect">
            <a:avLst/>
          </a:prstGeom>
        </p:spPr>
        <p:txBody>
          <a:bodyPr lIns="0" tIns="0" rIns="0" bIns="0" anchor="ctr"/>
          <a:lstStyle/>
          <a:p>
            <a:pPr algn="ctr"/>
            <a:r>
              <a:rPr lang="sv-SE" sz="4400" b="0" strike="noStrike" spc="-1">
                <a:latin typeface="Arial"/>
              </a:rPr>
              <a:t>Click to move the slide</a:t>
            </a:r>
          </a:p>
        </p:txBody>
      </p:sp>
      <p:sp>
        <p:nvSpPr>
          <p:cNvPr id="77" name="PlaceHolder 2"/>
          <p:cNvSpPr>
            <a:spLocks noGrp="1"/>
          </p:cNvSpPr>
          <p:nvPr>
            <p:ph type="body"/>
          </p:nvPr>
        </p:nvSpPr>
        <p:spPr>
          <a:xfrm>
            <a:off x="756000" y="5078520"/>
            <a:ext cx="6047640" cy="4811040"/>
          </a:xfrm>
          <a:prstGeom prst="rect">
            <a:avLst/>
          </a:prstGeom>
        </p:spPr>
        <p:txBody>
          <a:bodyPr lIns="0" tIns="0" rIns="0" bIns="0"/>
          <a:lstStyle/>
          <a:p>
            <a:r>
              <a:rPr lang="sv-SE" sz="2000" b="0" strike="noStrike" spc="-1">
                <a:latin typeface="Arial"/>
              </a:rPr>
              <a:t>Click to edit the notes format</a:t>
            </a:r>
          </a:p>
        </p:txBody>
      </p:sp>
      <p:sp>
        <p:nvSpPr>
          <p:cNvPr id="78" name="PlaceHolder 3"/>
          <p:cNvSpPr>
            <a:spLocks noGrp="1"/>
          </p:cNvSpPr>
          <p:nvPr>
            <p:ph type="hdr"/>
          </p:nvPr>
        </p:nvSpPr>
        <p:spPr>
          <a:xfrm>
            <a:off x="0" y="0"/>
            <a:ext cx="3280680" cy="534240"/>
          </a:xfrm>
          <a:prstGeom prst="rect">
            <a:avLst/>
          </a:prstGeom>
        </p:spPr>
        <p:txBody>
          <a:bodyPr lIns="0" tIns="0" rIns="0" bIns="0"/>
          <a:lstStyle/>
          <a:p>
            <a:r>
              <a:rPr lang="sv-SE" sz="1400" b="0" strike="noStrike" spc="-1">
                <a:latin typeface="Times New Roman"/>
              </a:rPr>
              <a:t> </a:t>
            </a:r>
          </a:p>
        </p:txBody>
      </p:sp>
      <p:sp>
        <p:nvSpPr>
          <p:cNvPr id="79" name="PlaceHolder 4"/>
          <p:cNvSpPr>
            <a:spLocks noGrp="1"/>
          </p:cNvSpPr>
          <p:nvPr>
            <p:ph type="dt"/>
          </p:nvPr>
        </p:nvSpPr>
        <p:spPr>
          <a:xfrm>
            <a:off x="4278960" y="0"/>
            <a:ext cx="3280680" cy="534240"/>
          </a:xfrm>
          <a:prstGeom prst="rect">
            <a:avLst/>
          </a:prstGeom>
        </p:spPr>
        <p:txBody>
          <a:bodyPr lIns="0" tIns="0" rIns="0" bIns="0"/>
          <a:lstStyle/>
          <a:p>
            <a:pPr algn="r"/>
            <a:r>
              <a:rPr lang="sv-SE" sz="1400" b="0" strike="noStrike" spc="-1">
                <a:latin typeface="Times New Roman"/>
              </a:rPr>
              <a:t> </a:t>
            </a:r>
          </a:p>
        </p:txBody>
      </p:sp>
      <p:sp>
        <p:nvSpPr>
          <p:cNvPr id="80" name="PlaceHolder 5"/>
          <p:cNvSpPr>
            <a:spLocks noGrp="1"/>
          </p:cNvSpPr>
          <p:nvPr>
            <p:ph type="ftr"/>
          </p:nvPr>
        </p:nvSpPr>
        <p:spPr>
          <a:xfrm>
            <a:off x="0" y="10157400"/>
            <a:ext cx="3280680" cy="534240"/>
          </a:xfrm>
          <a:prstGeom prst="rect">
            <a:avLst/>
          </a:prstGeom>
        </p:spPr>
        <p:txBody>
          <a:bodyPr lIns="0" tIns="0" rIns="0" bIns="0" anchor="b"/>
          <a:lstStyle/>
          <a:p>
            <a:r>
              <a:rPr lang="sv-SE" sz="1400" b="0" strike="noStrike" spc="-1">
                <a:latin typeface="Times New Roman"/>
              </a:rPr>
              <a:t> </a:t>
            </a:r>
          </a:p>
        </p:txBody>
      </p:sp>
      <p:sp>
        <p:nvSpPr>
          <p:cNvPr id="81" name="PlaceHolder 6"/>
          <p:cNvSpPr>
            <a:spLocks noGrp="1"/>
          </p:cNvSpPr>
          <p:nvPr>
            <p:ph type="sldNum"/>
          </p:nvPr>
        </p:nvSpPr>
        <p:spPr>
          <a:xfrm>
            <a:off x="4278960" y="10157400"/>
            <a:ext cx="3280680" cy="534240"/>
          </a:xfrm>
          <a:prstGeom prst="rect">
            <a:avLst/>
          </a:prstGeom>
        </p:spPr>
        <p:txBody>
          <a:bodyPr lIns="0" tIns="0" rIns="0" bIns="0" anchor="b"/>
          <a:lstStyle/>
          <a:p>
            <a:pPr algn="r"/>
            <a:fld id="{835553CA-9FF4-444D-9941-A30F4DCEE0DC}" type="slidenum">
              <a:rPr lang="sv-SE" sz="1400" b="0" strike="noStrike" spc="-1">
                <a:latin typeface="Times New Roman"/>
              </a:rPr>
              <a:t>‹#›</a:t>
            </a:fld>
            <a:endParaRPr lang="sv-SE" sz="1400" b="0" strike="noStrike" spc="-1">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s/slide5.xml"/><Relationship Id="rId1" Type="http://schemas.openxmlformats.org/officeDocument/2006/relationships/notesMaster" Target="../notesMasters/notesMaster1.xml"/><Relationship Id="rId4" Type="http://schemas.openxmlformats.org/officeDocument/2006/relationships/image" Target="../media/image4.png"/></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 name="PlaceHolder 1"/>
          <p:cNvSpPr>
            <a:spLocks noGrp="1" noRot="1" noChangeAspect="1"/>
          </p:cNvSpPr>
          <p:nvPr>
            <p:ph type="sldImg"/>
          </p:nvPr>
        </p:nvSpPr>
        <p:spPr>
          <a:xfrm>
            <a:off x="71438" y="598488"/>
            <a:ext cx="5345112" cy="4008437"/>
          </a:xfrm>
          <a:prstGeom prst="rect">
            <a:avLst/>
          </a:prstGeom>
        </p:spPr>
      </p:sp>
      <p:sp>
        <p:nvSpPr>
          <p:cNvPr id="221" name="PlaceHolder 2"/>
          <p:cNvSpPr>
            <a:spLocks noGrp="1"/>
          </p:cNvSpPr>
          <p:nvPr>
            <p:ph type="body"/>
          </p:nvPr>
        </p:nvSpPr>
        <p:spPr>
          <a:xfrm>
            <a:off x="5544000" y="599040"/>
            <a:ext cx="4966560" cy="6815880"/>
          </a:xfrm>
          <a:prstGeom prst="rect">
            <a:avLst/>
          </a:prstGeom>
        </p:spPr>
        <p:txBody>
          <a:bodyPr lIns="0" tIns="0" rIns="0" bIns="0"/>
          <a:lstStyle/>
          <a:p>
            <a:pPr marL="216000" indent="-214920">
              <a:lnSpc>
                <a:spcPct val="100000"/>
              </a:lnSpc>
            </a:pPr>
            <a:r>
              <a:rPr lang="sv-SE" sz="2000" b="1" u="sng" strike="noStrike" spc="-1">
                <a:solidFill>
                  <a:srgbClr val="000000"/>
                </a:solidFill>
                <a:uFillTx/>
                <a:latin typeface="Tahoma"/>
                <a:ea typeface="DejaVu Sans"/>
              </a:rPr>
              <a:t>5E-metoden</a:t>
            </a:r>
            <a:endParaRPr lang="sv-SE" sz="2000" b="0" strike="noStrike" spc="-1">
              <a:latin typeface="Arial"/>
            </a:endParaRPr>
          </a:p>
          <a:p>
            <a:pPr marL="216000" indent="-214920">
              <a:lnSpc>
                <a:spcPct val="100000"/>
              </a:lnSpc>
            </a:pPr>
            <a:endParaRPr lang="sv-SE" sz="2000" b="0" strike="noStrike" spc="-1">
              <a:latin typeface="Arial"/>
            </a:endParaRPr>
          </a:p>
          <a:p>
            <a:pPr marL="216000" indent="-214920">
              <a:lnSpc>
                <a:spcPct val="100000"/>
              </a:lnSpc>
            </a:pPr>
            <a:r>
              <a:rPr lang="sv-SE" sz="1600" b="1" strike="noStrike" spc="-1">
                <a:solidFill>
                  <a:srgbClr val="000000"/>
                </a:solidFill>
                <a:latin typeface="Tahoma"/>
                <a:ea typeface="DejaVu Sans"/>
              </a:rPr>
              <a:t>*Engage – Engagera eleverna.</a:t>
            </a:r>
            <a:r>
              <a:rPr lang="sv-SE" sz="1600" b="0" strike="noStrike" spc="-1">
                <a:solidFill>
                  <a:srgbClr val="000000"/>
                </a:solidFill>
                <a:latin typeface="Tahoma"/>
                <a:ea typeface="DejaVu Sans"/>
              </a:rPr>
              <a:t> Vi gör en aktivitet med eleverna som knyter an till vad vi ska lära oss.</a:t>
            </a:r>
            <a:endParaRPr lang="sv-SE" sz="1600" b="0" strike="noStrike" spc="-1">
              <a:latin typeface="Arial"/>
            </a:endParaRPr>
          </a:p>
          <a:p>
            <a:pPr marL="216000" indent="-214920">
              <a:lnSpc>
                <a:spcPct val="100000"/>
              </a:lnSpc>
            </a:pPr>
            <a:endParaRPr lang="sv-SE" sz="1600" b="0" strike="noStrike" spc="-1">
              <a:latin typeface="Arial"/>
            </a:endParaRPr>
          </a:p>
          <a:p>
            <a:pPr marL="216000" indent="-214920">
              <a:lnSpc>
                <a:spcPct val="100000"/>
              </a:lnSpc>
            </a:pPr>
            <a:r>
              <a:rPr lang="sv-SE" sz="1600" b="1" strike="noStrike" spc="-1">
                <a:solidFill>
                  <a:srgbClr val="000000"/>
                </a:solidFill>
                <a:latin typeface="Tahoma"/>
                <a:ea typeface="DejaVu Sans"/>
              </a:rPr>
              <a:t>*Explore – Undersök utan genomgång.</a:t>
            </a:r>
            <a:r>
              <a:rPr lang="sv-SE" sz="1600" b="0" strike="noStrike" spc="-1">
                <a:solidFill>
                  <a:srgbClr val="000000"/>
                </a:solidFill>
                <a:latin typeface="Tahoma"/>
                <a:ea typeface="DejaVu Sans"/>
              </a:rPr>
              <a:t> Vi börjar med en gemensam uppgift och sen flera individuella.</a:t>
            </a:r>
            <a:r>
              <a:rPr lang="sv-SE" sz="1600" b="1" strike="noStrike" spc="-1">
                <a:solidFill>
                  <a:srgbClr val="000000"/>
                </a:solidFill>
                <a:latin typeface="Tahoma"/>
                <a:ea typeface="DejaVu Sans"/>
              </a:rPr>
              <a:t> </a:t>
            </a:r>
            <a:endParaRPr lang="sv-SE" sz="1600" b="0" strike="noStrike" spc="-1">
              <a:latin typeface="Arial"/>
            </a:endParaRPr>
          </a:p>
          <a:p>
            <a:pPr marL="216000" indent="-214920">
              <a:lnSpc>
                <a:spcPct val="100000"/>
              </a:lnSpc>
            </a:pPr>
            <a:endParaRPr lang="sv-SE" sz="1600" b="0" strike="noStrike" spc="-1">
              <a:latin typeface="Arial"/>
            </a:endParaRPr>
          </a:p>
          <a:p>
            <a:pPr marL="216000" indent="-214920">
              <a:lnSpc>
                <a:spcPct val="100000"/>
              </a:lnSpc>
            </a:pPr>
            <a:r>
              <a:rPr lang="sv-SE" sz="1600" b="1" strike="noStrike" spc="-1">
                <a:solidFill>
                  <a:srgbClr val="000000"/>
                </a:solidFill>
                <a:latin typeface="Tahoma"/>
                <a:ea typeface="DejaVu Sans"/>
              </a:rPr>
              <a:t>*Explain – Gå igenom teorin.</a:t>
            </a:r>
            <a:r>
              <a:rPr lang="sv-SE" sz="1600" b="0" strike="noStrike" spc="-1">
                <a:solidFill>
                  <a:srgbClr val="000000"/>
                </a:solidFill>
                <a:latin typeface="Tahoma"/>
                <a:ea typeface="DejaVu Sans"/>
              </a:rPr>
              <a:t> Vi förklarar begrepp, nödvändig teori och fyller i luckor.</a:t>
            </a:r>
            <a:endParaRPr lang="sv-SE" sz="1600" b="0" strike="noStrike" spc="-1">
              <a:latin typeface="Arial"/>
            </a:endParaRPr>
          </a:p>
          <a:p>
            <a:pPr marL="216000" indent="-214920">
              <a:lnSpc>
                <a:spcPct val="100000"/>
              </a:lnSpc>
            </a:pPr>
            <a:endParaRPr lang="sv-SE" sz="1600" b="0" strike="noStrike" spc="-1">
              <a:latin typeface="Arial"/>
            </a:endParaRPr>
          </a:p>
          <a:p>
            <a:pPr marL="216000" indent="-214920">
              <a:lnSpc>
                <a:spcPct val="100000"/>
              </a:lnSpc>
            </a:pPr>
            <a:r>
              <a:rPr lang="sv-SE" sz="1600" b="1" strike="noStrike" spc="-1">
                <a:solidFill>
                  <a:srgbClr val="000000"/>
                </a:solidFill>
                <a:latin typeface="Tahoma"/>
                <a:ea typeface="DejaVu Sans"/>
              </a:rPr>
              <a:t>*Elaborate – Fördjupa kunskaperna.</a:t>
            </a:r>
            <a:r>
              <a:rPr lang="sv-SE" sz="1600" b="0" strike="noStrike" spc="-1">
                <a:solidFill>
                  <a:srgbClr val="000000"/>
                </a:solidFill>
                <a:latin typeface="Tahoma"/>
                <a:ea typeface="DejaVu Sans"/>
              </a:rPr>
              <a:t> Vi kopplar an till omvärlden, ge elever anledning att vilja lära mer.</a:t>
            </a:r>
            <a:endParaRPr lang="sv-SE" sz="1600" b="0" strike="noStrike" spc="-1">
              <a:latin typeface="Arial"/>
            </a:endParaRPr>
          </a:p>
          <a:p>
            <a:pPr marL="216000" indent="-214920">
              <a:lnSpc>
                <a:spcPct val="100000"/>
              </a:lnSpc>
            </a:pPr>
            <a:endParaRPr lang="sv-SE" sz="1600" b="0" strike="noStrike" spc="-1">
              <a:latin typeface="Arial"/>
            </a:endParaRPr>
          </a:p>
          <a:p>
            <a:pPr marL="216000" indent="-214920">
              <a:lnSpc>
                <a:spcPct val="100000"/>
              </a:lnSpc>
            </a:pPr>
            <a:r>
              <a:rPr lang="sv-SE" sz="1600" b="1" strike="noStrike" spc="-1">
                <a:solidFill>
                  <a:srgbClr val="000000"/>
                </a:solidFill>
                <a:latin typeface="Tahoma"/>
                <a:ea typeface="DejaVu Sans"/>
              </a:rPr>
              <a:t>*Evaluate – Avgör vad eleverna lärt sig.</a:t>
            </a:r>
            <a:r>
              <a:rPr lang="sv-SE" sz="1600" b="0" strike="noStrike" spc="-1">
                <a:solidFill>
                  <a:srgbClr val="000000"/>
                </a:solidFill>
                <a:latin typeface="Tahoma"/>
                <a:ea typeface="DejaVu Sans"/>
              </a:rPr>
              <a:t> Vi har en diskussion, repeterar och knyter ihop säcken.</a:t>
            </a:r>
            <a:endParaRPr lang="sv-SE" sz="1600" b="0" strike="noStrike" spc="-1">
              <a:latin typeface="Arial"/>
            </a:endParaRPr>
          </a:p>
          <a:p>
            <a:pPr marL="216000" indent="-214920">
              <a:lnSpc>
                <a:spcPct val="100000"/>
              </a:lnSpc>
            </a:pPr>
            <a:endParaRPr lang="sv-SE" sz="1600" b="0" strike="noStrike" spc="-1">
              <a:latin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 name="PlaceHolder 1"/>
          <p:cNvSpPr>
            <a:spLocks noGrp="1" noRot="1" noChangeAspect="1"/>
          </p:cNvSpPr>
          <p:nvPr>
            <p:ph type="sldImg"/>
          </p:nvPr>
        </p:nvSpPr>
        <p:spPr>
          <a:xfrm>
            <a:off x="838200" y="477838"/>
            <a:ext cx="3776663" cy="2832100"/>
          </a:xfrm>
          <a:prstGeom prst="rect">
            <a:avLst/>
          </a:prstGeom>
        </p:spPr>
      </p:sp>
      <p:sp>
        <p:nvSpPr>
          <p:cNvPr id="243" name="TextShape 2"/>
          <p:cNvSpPr txBox="1"/>
          <p:nvPr/>
        </p:nvSpPr>
        <p:spPr>
          <a:xfrm>
            <a:off x="5435280" y="504000"/>
            <a:ext cx="5076720" cy="6840000"/>
          </a:xfrm>
          <a:prstGeom prst="rect">
            <a:avLst/>
          </a:prstGeom>
          <a:noFill/>
          <a:ln>
            <a:noFill/>
          </a:ln>
        </p:spPr>
        <p:txBody>
          <a:bodyPr lIns="90000" tIns="45000" rIns="90000" bIns="45000"/>
          <a:lstStyle/>
          <a:p>
            <a:r>
              <a:rPr lang="sv-SE" sz="1800" b="0" strike="noStrike" spc="-1">
                <a:latin typeface="Arial"/>
              </a:rPr>
              <a:t>(Här ska det stå mer info om Kleindagarna.)</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 name="PlaceHolder 1"/>
          <p:cNvSpPr>
            <a:spLocks noGrp="1" noRot="1" noChangeAspect="1"/>
          </p:cNvSpPr>
          <p:nvPr>
            <p:ph type="sldImg"/>
          </p:nvPr>
        </p:nvSpPr>
        <p:spPr>
          <a:xfrm>
            <a:off x="431800" y="549275"/>
            <a:ext cx="4449763" cy="3338513"/>
          </a:xfrm>
          <a:prstGeom prst="rect">
            <a:avLst/>
          </a:prstGeom>
        </p:spPr>
      </p:sp>
      <p:sp>
        <p:nvSpPr>
          <p:cNvPr id="223" name="PlaceHolder 2"/>
          <p:cNvSpPr>
            <a:spLocks noGrp="1"/>
          </p:cNvSpPr>
          <p:nvPr>
            <p:ph type="body"/>
          </p:nvPr>
        </p:nvSpPr>
        <p:spPr>
          <a:xfrm>
            <a:off x="4994280" y="576000"/>
            <a:ext cx="5373000" cy="6415200"/>
          </a:xfrm>
          <a:prstGeom prst="rect">
            <a:avLst/>
          </a:prstGeom>
        </p:spPr>
        <p:txBody>
          <a:bodyPr lIns="0" tIns="0" rIns="0" bIns="0"/>
          <a:lstStyle/>
          <a:p>
            <a:pPr marL="216000" indent="-215640">
              <a:lnSpc>
                <a:spcPct val="100000"/>
              </a:lnSpc>
            </a:pPr>
            <a:r>
              <a:rPr lang="sv-SE" sz="2000" b="1" strike="noStrike" spc="-1">
                <a:latin typeface="Arial"/>
              </a:rPr>
              <a:t>Moment:</a:t>
            </a:r>
            <a:r>
              <a:rPr lang="sv-SE" sz="2000" b="0" strike="noStrike" spc="-1">
                <a:latin typeface="Arial"/>
              </a:rPr>
              <a:t> Benämning av slide/sida</a:t>
            </a:r>
          </a:p>
          <a:p>
            <a:pPr marL="216000" indent="-215640">
              <a:lnSpc>
                <a:spcPct val="100000"/>
              </a:lnSpc>
            </a:pPr>
            <a:r>
              <a:rPr lang="sv-SE" sz="2000" b="1" strike="noStrike" spc="-1">
                <a:latin typeface="Arial"/>
              </a:rPr>
              <a:t>Beskrivning: </a:t>
            </a:r>
            <a:r>
              <a:rPr lang="sv-SE" sz="2000" b="0" strike="noStrike" spc="-1">
                <a:latin typeface="Arial"/>
              </a:rPr>
              <a:t>Vad som läres/utföres på slide</a:t>
            </a:r>
          </a:p>
          <a:p>
            <a:pPr marL="216000" indent="-215640">
              <a:lnSpc>
                <a:spcPct val="100000"/>
              </a:lnSpc>
            </a:pPr>
            <a:r>
              <a:rPr lang="sv-SE" sz="2000" b="1" strike="noStrike" spc="-1">
                <a:latin typeface="Arial"/>
              </a:rPr>
              <a:t>Tidsåtgång: </a:t>
            </a:r>
            <a:r>
              <a:rPr lang="sv-SE" sz="2000" b="0" strike="noStrike" spc="-1">
                <a:latin typeface="Arial"/>
              </a:rPr>
              <a:t>Uppskattat antal minuter på slide</a:t>
            </a:r>
          </a:p>
          <a:p>
            <a:pPr marL="216000" indent="-215640">
              <a:lnSpc>
                <a:spcPct val="100000"/>
              </a:lnSpc>
            </a:pPr>
            <a:r>
              <a:rPr lang="sv-SE" sz="2000" b="1" strike="noStrike" spc="-1">
                <a:latin typeface="Arial"/>
              </a:rPr>
              <a:t>Tidsstämpel:</a:t>
            </a:r>
            <a:r>
              <a:rPr lang="sv-SE" sz="2000" b="0" strike="noStrike" spc="-1">
                <a:latin typeface="Arial"/>
              </a:rPr>
              <a:t> Antal minuter från lektionsstart</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 name="PlaceHolder 1"/>
          <p:cNvSpPr>
            <a:spLocks noGrp="1" noRot="1" noChangeAspect="1"/>
          </p:cNvSpPr>
          <p:nvPr>
            <p:ph type="sldImg"/>
          </p:nvPr>
        </p:nvSpPr>
        <p:spPr>
          <a:xfrm>
            <a:off x="431800" y="549275"/>
            <a:ext cx="4449763" cy="3338513"/>
          </a:xfrm>
          <a:prstGeom prst="rect">
            <a:avLst/>
          </a:prstGeom>
        </p:spPr>
      </p:sp>
      <p:sp>
        <p:nvSpPr>
          <p:cNvPr id="225" name="PlaceHolder 2"/>
          <p:cNvSpPr>
            <a:spLocks noGrp="1"/>
          </p:cNvSpPr>
          <p:nvPr>
            <p:ph type="body"/>
          </p:nvPr>
        </p:nvSpPr>
        <p:spPr>
          <a:xfrm>
            <a:off x="4994280" y="576000"/>
            <a:ext cx="5373000" cy="6415200"/>
          </a:xfrm>
          <a:prstGeom prst="rect">
            <a:avLst/>
          </a:prstGeom>
        </p:spPr>
        <p:txBody>
          <a:bodyPr lIns="0" tIns="0" rIns="0" bIns="0"/>
          <a:lstStyle/>
          <a:p>
            <a:pPr marL="216000" indent="-215640">
              <a:lnSpc>
                <a:spcPct val="100000"/>
              </a:lnSpc>
            </a:pPr>
            <a:r>
              <a:rPr lang="sv-SE" sz="1400" b="0" strike="noStrike" spc="-1">
                <a:latin typeface="Arial"/>
              </a:rPr>
              <a:t>1) Både lärare och elever söker på ordet ”fem” på Google. Till detta krävs att alla har varsin enhet (dator, smartphone etc.) som kan använda internet.</a:t>
            </a:r>
          </a:p>
          <a:p>
            <a:pPr marL="216000" indent="-215640">
              <a:lnSpc>
                <a:spcPct val="100000"/>
              </a:lnSpc>
            </a:pPr>
            <a:endParaRPr lang="sv-SE" sz="1400" b="0" strike="noStrike" spc="-1">
              <a:latin typeface="Arial"/>
            </a:endParaRPr>
          </a:p>
          <a:p>
            <a:pPr marL="216000" indent="-215640">
              <a:lnSpc>
                <a:spcPct val="100000"/>
              </a:lnSpc>
            </a:pPr>
            <a:r>
              <a:rPr lang="sv-SE" sz="1400" b="0" strike="noStrike" spc="-1">
                <a:latin typeface="Arial"/>
              </a:rPr>
              <a:t>2) Läraren visar upp sina sökresultat i tur och ordning och uppmanar elever att räcka upp handen så länge det ser likadant ut för dem. Då kan läraren sedan fråga de som inte räcker upp handen hur det ser ut för dem.</a:t>
            </a:r>
          </a:p>
          <a:p>
            <a:pPr marL="216000" indent="-215640">
              <a:lnSpc>
                <a:spcPct val="100000"/>
              </a:lnSpc>
            </a:pPr>
            <a:endParaRPr lang="sv-SE" sz="1400" b="0" strike="noStrike" spc="-1">
              <a:latin typeface="Arial"/>
            </a:endParaRPr>
          </a:p>
          <a:p>
            <a:pPr marL="216000" indent="-215640">
              <a:lnSpc>
                <a:spcPct val="100000"/>
              </a:lnSpc>
            </a:pPr>
            <a:r>
              <a:rPr lang="sv-SE" sz="1400" b="0" strike="noStrike" spc="-1">
                <a:latin typeface="Arial"/>
              </a:rPr>
              <a:t>3) Resultaten förväntas vara olika bland annat baserat på tidigare sökhistorik. De första resultaten är nog samma hos alla (i skrivande stund är det ”finita elementmetoden” och ”fem (tal)” på Wikipedia) då de anses vara av intresse för allmänheten, men senare kan  variera och kan vara en nyhet eller från en webbplats som läraren/eleven använt innan.</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 name="PlaceHolder 1"/>
          <p:cNvSpPr>
            <a:spLocks noGrp="1" noRot="1" noChangeAspect="1"/>
          </p:cNvSpPr>
          <p:nvPr>
            <p:ph type="sldImg"/>
          </p:nvPr>
        </p:nvSpPr>
        <p:spPr>
          <a:xfrm>
            <a:off x="431800" y="549275"/>
            <a:ext cx="4449763" cy="3338513"/>
          </a:xfrm>
          <a:prstGeom prst="rect">
            <a:avLst/>
          </a:prstGeom>
        </p:spPr>
      </p:sp>
      <p:sp>
        <p:nvSpPr>
          <p:cNvPr id="227" name="PlaceHolder 2"/>
          <p:cNvSpPr>
            <a:spLocks noGrp="1"/>
          </p:cNvSpPr>
          <p:nvPr>
            <p:ph type="body"/>
          </p:nvPr>
        </p:nvSpPr>
        <p:spPr>
          <a:xfrm>
            <a:off x="4994280" y="576000"/>
            <a:ext cx="5373000" cy="6415200"/>
          </a:xfrm>
          <a:prstGeom prst="rect">
            <a:avLst/>
          </a:prstGeom>
        </p:spPr>
        <p:txBody>
          <a:bodyPr lIns="0" tIns="0" rIns="0" bIns="0"/>
          <a:lstStyle/>
          <a:p>
            <a:pPr marL="216000" indent="-215640">
              <a:lnSpc>
                <a:spcPct val="100000"/>
              </a:lnSpc>
            </a:pPr>
            <a:r>
              <a:rPr lang="sv-SE" sz="1400" b="0" strike="noStrike" spc="-1">
                <a:latin typeface="Arial"/>
              </a:rPr>
              <a:t>• Dolda nätverk – förklara att Google samlar in sökhistorik (data) för att gissa vad du vill du se i framtiden. De kan gissa vem du är genom dina sökningar, och då visa dig samma som andra som de tycker påminner om dig. De bygger alltså upp dolda nätverk.</a:t>
            </a:r>
          </a:p>
          <a:p>
            <a:pPr marL="216000" indent="-215640">
              <a:lnSpc>
                <a:spcPct val="100000"/>
              </a:lnSpc>
            </a:pPr>
            <a:endParaRPr lang="sv-SE" sz="1400" b="0" strike="noStrike" spc="-1">
              <a:latin typeface="Arial"/>
            </a:endParaRPr>
          </a:p>
          <a:p>
            <a:pPr marL="216000" indent="-215640">
              <a:lnSpc>
                <a:spcPct val="100000"/>
              </a:lnSpc>
            </a:pPr>
            <a:r>
              <a:rPr lang="sv-SE" sz="1400" b="0" strike="noStrike" spc="-1">
                <a:latin typeface="Arial"/>
              </a:rPr>
              <a:t>• Hur använder sociala nätverk [...] liknande principer? - Såväl reklam, rekommendation på innehåll (artiklar etc.) och förslag på vänner.</a:t>
            </a:r>
          </a:p>
          <a:p>
            <a:pPr marL="216000" indent="-215640">
              <a:lnSpc>
                <a:spcPct val="100000"/>
              </a:lnSpc>
            </a:pPr>
            <a:endParaRPr lang="sv-SE" sz="1400" b="0" strike="noStrike" spc="-1">
              <a:latin typeface="Arial"/>
            </a:endParaRPr>
          </a:p>
          <a:p>
            <a:pPr marL="216000" indent="-215640">
              <a:lnSpc>
                <a:spcPct val="100000"/>
              </a:lnSpc>
            </a:pPr>
            <a:r>
              <a:rPr lang="sv-SE" sz="1400" b="0" strike="noStrike" spc="-1">
                <a:latin typeface="Arial"/>
              </a:rPr>
              <a:t>- Forskning om ’personalized medicine’ - denna forskning syftar till att kategorisera patienter och på så sätt se till att medicinen de får ska vara ”rätt för dem”.</a:t>
            </a:r>
          </a:p>
          <a:p>
            <a:pPr marL="216000" indent="-215640">
              <a:lnSpc>
                <a:spcPct val="100000"/>
              </a:lnSpc>
            </a:pPr>
            <a:r>
              <a:rPr lang="sv-SE" sz="1400" b="0" strike="noStrike" spc="-1">
                <a:latin typeface="Arial"/>
              </a:rPr>
              <a:t>- Ekologi - med nätverk kartlägger man vilka arter som interagerar med varandra, för att ta reda på hur stabila ekosystem ser ut.</a:t>
            </a:r>
          </a:p>
          <a:p>
            <a:pPr marL="216000" indent="-215640">
              <a:lnSpc>
                <a:spcPct val="100000"/>
              </a:lnSpc>
            </a:pPr>
            <a:r>
              <a:rPr lang="sv-SE" sz="1400" b="0" strike="noStrike" spc="-1">
                <a:latin typeface="Arial"/>
              </a:rPr>
              <a:t>- Matematik – handelsresandeproblemet (traveling salesman problem) och Königsbergs sju broar är två kända matematiska problem där man kan utnyttja nätverksteori.</a:t>
            </a:r>
          </a:p>
          <a:p>
            <a:pPr marL="216000" indent="-215640">
              <a:lnSpc>
                <a:spcPct val="100000"/>
              </a:lnSpc>
            </a:pPr>
            <a:r>
              <a:rPr lang="sv-SE" sz="1400" b="0" strike="noStrike" spc="-1">
                <a:latin typeface="Arial"/>
              </a:rPr>
              <a:t>- Socialt ansvar – nätverk är tänkta att bl.a. minska antal dödsfall genom självkörande bilar, insamlad data bestämmer med hjälp av programmering och matematik hur bilen ska bete sig i olika situationer. (neurala nätverk)</a:t>
            </a:r>
          </a:p>
        </p:txBody>
      </p:sp>
      <p:pic>
        <p:nvPicPr>
          <p:cNvPr id="228" name="Bildobjekt 227"/>
          <p:cNvPicPr/>
          <p:nvPr/>
        </p:nvPicPr>
        <p:blipFill>
          <a:blip r:embed="rId3"/>
          <a:stretch/>
        </p:blipFill>
        <p:spPr>
          <a:xfrm>
            <a:off x="504000" y="4680000"/>
            <a:ext cx="4031280" cy="1171080"/>
          </a:xfrm>
          <a:prstGeom prst="rect">
            <a:avLst/>
          </a:prstGeom>
          <a:ln>
            <a:noFill/>
          </a:ln>
        </p:spPr>
      </p:pic>
      <p:sp>
        <p:nvSpPr>
          <p:cNvPr id="229" name="CustomShape 3"/>
          <p:cNvSpPr/>
          <p:nvPr/>
        </p:nvSpPr>
        <p:spPr>
          <a:xfrm>
            <a:off x="792000" y="4437360"/>
            <a:ext cx="3527280" cy="601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sv-SE" sz="1200" b="0" strike="noStrike" spc="-1">
                <a:solidFill>
                  <a:srgbClr val="000000"/>
                </a:solidFill>
                <a:latin typeface="Arial"/>
              </a:rPr>
              <a:t>Matematiska problemet ”Königsbergs sju broar”</a:t>
            </a:r>
            <a:endParaRPr lang="sv-SE" sz="1200" b="0" strike="noStrike" spc="-1">
              <a:latin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 name="PlaceHolder 1"/>
          <p:cNvSpPr>
            <a:spLocks noGrp="1" noRot="1" noChangeAspect="1"/>
          </p:cNvSpPr>
          <p:nvPr>
            <p:ph type="sldImg"/>
          </p:nvPr>
        </p:nvSpPr>
        <p:spPr>
          <a:xfrm>
            <a:off x="422275" y="549275"/>
            <a:ext cx="4451350" cy="3338513"/>
          </a:xfrm>
          <a:prstGeom prst="rect">
            <a:avLst/>
          </a:prstGeom>
        </p:spPr>
      </p:sp>
      <p:sp>
        <p:nvSpPr>
          <p:cNvPr id="231" name="PlaceHolder 2"/>
          <p:cNvSpPr>
            <a:spLocks noGrp="1"/>
          </p:cNvSpPr>
          <p:nvPr>
            <p:ph type="body"/>
          </p:nvPr>
        </p:nvSpPr>
        <p:spPr>
          <a:xfrm>
            <a:off x="4995000" y="147600"/>
            <a:ext cx="5517000" cy="7448400"/>
          </a:xfrm>
          <a:prstGeom prst="rect">
            <a:avLst/>
          </a:prstGeom>
        </p:spPr>
        <p:txBody>
          <a:bodyPr lIns="0" tIns="0" rIns="0" bIns="0"/>
          <a:lstStyle/>
          <a:p>
            <a:pPr marL="216000" indent="-215640">
              <a:lnSpc>
                <a:spcPct val="100000"/>
              </a:lnSpc>
            </a:pPr>
            <a:endParaRPr lang="sv-SE" sz="2000" b="0" strike="noStrike" spc="-1">
              <a:latin typeface="Arial"/>
            </a:endParaRPr>
          </a:p>
          <a:p>
            <a:pPr marL="216000" indent="-215640">
              <a:lnSpc>
                <a:spcPct val="100000"/>
              </a:lnSpc>
            </a:pPr>
            <a:r>
              <a:rPr lang="sv-SE" sz="1600" b="0" strike="noStrike" spc="-1">
                <a:latin typeface="Arial"/>
              </a:rPr>
              <a:t>• Använd gärna någon kollaborativ molntjänst, exempelvis Google Sheets för insamlande av data, så att eleverna snabbt kan fylla i tabellen. Google Forms kan användas </a:t>
            </a:r>
          </a:p>
          <a:p>
            <a:pPr marL="216000" indent="-215640">
              <a:lnSpc>
                <a:spcPct val="100000"/>
              </a:lnSpc>
            </a:pPr>
            <a:r>
              <a:rPr lang="sv-SE" sz="1600" b="0" strike="noStrike" spc="-1">
                <a:latin typeface="Arial"/>
              </a:rPr>
              <a:t>	ifall man inte vill ge eleverna möjlighet att ta bort eller </a:t>
            </a:r>
          </a:p>
          <a:p>
            <a:pPr marL="216000" indent="-215640">
              <a:lnSpc>
                <a:spcPct val="100000"/>
              </a:lnSpc>
            </a:pPr>
            <a:r>
              <a:rPr lang="sv-SE" sz="1600" b="0" strike="noStrike" spc="-1">
                <a:latin typeface="Arial"/>
              </a:rPr>
              <a:t>	modifiera i dokumentet.</a:t>
            </a:r>
          </a:p>
          <a:p>
            <a:pPr marL="216000" indent="-215640">
              <a:lnSpc>
                <a:spcPct val="100000"/>
              </a:lnSpc>
            </a:pPr>
            <a:endParaRPr lang="sv-SE" sz="1600" b="0" strike="noStrike" spc="-1">
              <a:latin typeface="Arial"/>
            </a:endParaRPr>
          </a:p>
          <a:p>
            <a:pPr marL="216000" indent="-215640">
              <a:lnSpc>
                <a:spcPct val="100000"/>
              </a:lnSpc>
            </a:pPr>
            <a:r>
              <a:rPr lang="sv-SE" sz="1600" b="0" strike="noStrike" spc="-1">
                <a:solidFill>
                  <a:srgbClr val="000000"/>
                </a:solidFill>
                <a:latin typeface="Arial"/>
                <a:ea typeface="Microsoft YaHei"/>
              </a:rPr>
              <a:t>• När datan är importerad, så klickar man på +-tecknet och väljer ”add chart”. Sedan trycker man på ”Network chart” längst ner på sidan. Ifall man inte ser några noder så kan man gå in under ”Edit→Change Columns” ändra alla kolumners typ till ”Text”. Det rekommenderas att man väljer ”Color by columns” (se bild). Om man trycker på ”Done” så ’låser’ man grafen och kan då inte fortsätta växla vad som ska visas under ”Show link between”.</a:t>
            </a:r>
            <a:endParaRPr lang="sv-SE" sz="1600" b="0" strike="noStrike" spc="-1">
              <a:latin typeface="Arial"/>
            </a:endParaRPr>
          </a:p>
          <a:p>
            <a:pPr marL="216000" indent="-215640">
              <a:lnSpc>
                <a:spcPct val="100000"/>
              </a:lnSpc>
            </a:pPr>
            <a:endParaRPr lang="sv-SE" sz="1600" b="0" strike="noStrike" spc="-1">
              <a:latin typeface="Arial"/>
            </a:endParaRPr>
          </a:p>
          <a:p>
            <a:pPr marL="216000" indent="-215640">
              <a:lnSpc>
                <a:spcPct val="100000"/>
              </a:lnSpc>
            </a:pPr>
            <a:r>
              <a:rPr lang="sv-SE" sz="1600" b="0" strike="noStrike" spc="-1">
                <a:latin typeface="Arial"/>
              </a:rPr>
              <a:t>• Viktigt att visa för eleverna är att Google Fusion ibland </a:t>
            </a:r>
          </a:p>
          <a:p>
            <a:pPr marL="216000" indent="-215640">
              <a:lnSpc>
                <a:spcPct val="100000"/>
              </a:lnSpc>
            </a:pPr>
            <a:r>
              <a:rPr lang="sv-SE" sz="1600" b="0" strike="noStrike" spc="-1">
                <a:latin typeface="Arial"/>
              </a:rPr>
              <a:t>   (i skrivande stund) får för sig att bara visa några av noderna. Så man får vara noga med att se till att den alltid visar så maximalt antal genom att trycka på ”uppåt-pilen) (se bild).</a:t>
            </a:r>
          </a:p>
          <a:p>
            <a:pPr marL="216000" indent="-215640">
              <a:lnSpc>
                <a:spcPct val="100000"/>
              </a:lnSpc>
            </a:pPr>
            <a:endParaRPr lang="sv-SE" sz="1600" b="0" strike="noStrike" spc="-1">
              <a:latin typeface="Arial"/>
            </a:endParaRPr>
          </a:p>
          <a:p>
            <a:pPr marL="216000" indent="-215640">
              <a:lnSpc>
                <a:spcPct val="100000"/>
              </a:lnSpc>
            </a:pPr>
            <a:r>
              <a:rPr lang="sv-SE" sz="1600" b="0" strike="noStrike" spc="-1">
                <a:solidFill>
                  <a:srgbClr val="000000"/>
                </a:solidFill>
                <a:latin typeface="Arial"/>
                <a:ea typeface="Microsoft YaHei"/>
              </a:rPr>
              <a:t>• Ni kan göra en egen undersökning där ni samlar in egen data, men tänk på att mycket data kan vara känslig. Man kan oavsiktligen råka skapa en situation där ett nätverk synliggör känsliga avvikelser. Om man t.ex. väljer att ha längd och det finns en kort pojke eller lång tjej, så kan de känna sig utanför eller bli retade för att nätverket klumpar ihop dem med elever av annat kön.</a:t>
            </a:r>
            <a:endParaRPr lang="sv-SE" sz="1600" b="0" strike="noStrike" spc="-1">
              <a:latin typeface="Arial"/>
            </a:endParaRPr>
          </a:p>
        </p:txBody>
      </p:sp>
      <p:pic>
        <p:nvPicPr>
          <p:cNvPr id="232" name="Bildobjekt 231"/>
          <p:cNvPicPr/>
          <p:nvPr/>
        </p:nvPicPr>
        <p:blipFill>
          <a:blip r:embed="rId3"/>
          <a:srcRect r="1728"/>
          <a:stretch/>
        </p:blipFill>
        <p:spPr>
          <a:xfrm>
            <a:off x="363960" y="4032000"/>
            <a:ext cx="4099680" cy="2068560"/>
          </a:xfrm>
          <a:prstGeom prst="rect">
            <a:avLst/>
          </a:prstGeom>
          <a:ln>
            <a:noFill/>
          </a:ln>
        </p:spPr>
      </p:pic>
      <p:pic>
        <p:nvPicPr>
          <p:cNvPr id="233" name="Bildobjekt 232"/>
          <p:cNvPicPr/>
          <p:nvPr/>
        </p:nvPicPr>
        <p:blipFill>
          <a:blip r:embed="rId4"/>
          <a:stretch/>
        </p:blipFill>
        <p:spPr>
          <a:xfrm>
            <a:off x="2472120" y="5184000"/>
            <a:ext cx="2279880" cy="1872000"/>
          </a:xfrm>
          <a:prstGeom prst="rect">
            <a:avLst/>
          </a:prstGeom>
          <a:ln>
            <a:noFill/>
          </a:ln>
        </p:spPr>
      </p:pic>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 name="PlaceHolder 1"/>
          <p:cNvSpPr>
            <a:spLocks noGrp="1" noRot="1" noChangeAspect="1"/>
          </p:cNvSpPr>
          <p:nvPr>
            <p:ph type="sldImg"/>
          </p:nvPr>
        </p:nvSpPr>
        <p:spPr>
          <a:xfrm>
            <a:off x="612775" y="477838"/>
            <a:ext cx="3779838" cy="2833687"/>
          </a:xfrm>
          <a:prstGeom prst="rect">
            <a:avLst/>
          </a:prstGeom>
        </p:spPr>
      </p:sp>
      <p:sp>
        <p:nvSpPr>
          <p:cNvPr id="235" name="PlaceHolder 2"/>
          <p:cNvSpPr>
            <a:spLocks noGrp="1"/>
          </p:cNvSpPr>
          <p:nvPr>
            <p:ph type="body"/>
          </p:nvPr>
        </p:nvSpPr>
        <p:spPr>
          <a:xfrm>
            <a:off x="4536000" y="503999"/>
            <a:ext cx="5904000" cy="6870577"/>
          </a:xfrm>
          <a:prstGeom prst="rect">
            <a:avLst/>
          </a:prstGeom>
        </p:spPr>
        <p:txBody>
          <a:bodyPr lIns="0" tIns="0" rIns="0" bIns="0"/>
          <a:lstStyle/>
          <a:p>
            <a:pPr marL="342900" indent="-342900">
              <a:buFont typeface="Arial" panose="020B0604020202020204" pitchFamily="34" charset="0"/>
              <a:buChar char="•"/>
            </a:pPr>
            <a:r>
              <a:rPr lang="sv-SE" sz="2000" b="0" strike="noStrike" spc="-1" dirty="0" smtClean="0">
                <a:latin typeface="Arial"/>
              </a:rPr>
              <a:t>Begrepp</a:t>
            </a:r>
            <a:br>
              <a:rPr lang="sv-SE" sz="2000" b="0" strike="noStrike" spc="-1" dirty="0" smtClean="0">
                <a:latin typeface="Arial"/>
              </a:rPr>
            </a:br>
            <a:r>
              <a:rPr lang="sv-SE" sz="2000" b="0" strike="noStrike" spc="-1" dirty="0" smtClean="0">
                <a:latin typeface="Arial"/>
              </a:rPr>
              <a:t>- </a:t>
            </a:r>
            <a:r>
              <a:rPr lang="sv-SE" sz="2000" b="1" strike="noStrike" spc="-1" dirty="0" smtClean="0">
                <a:latin typeface="Arial"/>
              </a:rPr>
              <a:t>nod</a:t>
            </a:r>
            <a:r>
              <a:rPr lang="sv-SE" sz="2000" b="0" strike="noStrike" spc="-1" dirty="0" smtClean="0">
                <a:latin typeface="Arial"/>
              </a:rPr>
              <a:t>	Varje cirkel är en nod</a:t>
            </a:r>
            <a:br>
              <a:rPr lang="sv-SE" sz="2000" b="0" strike="noStrike" spc="-1" dirty="0" smtClean="0">
                <a:latin typeface="Arial"/>
              </a:rPr>
            </a:br>
            <a:r>
              <a:rPr lang="sv-SE" sz="2000" b="0" strike="noStrike" spc="-1" dirty="0" smtClean="0">
                <a:latin typeface="Arial"/>
              </a:rPr>
              <a:t>- </a:t>
            </a:r>
            <a:r>
              <a:rPr lang="sv-SE" sz="2000" b="1" strike="noStrike" spc="-1" dirty="0" smtClean="0">
                <a:latin typeface="Arial"/>
              </a:rPr>
              <a:t>kant</a:t>
            </a:r>
            <a:r>
              <a:rPr lang="sv-SE" sz="2000" b="0" strike="noStrike" spc="-1" dirty="0" smtClean="0">
                <a:latin typeface="Arial"/>
              </a:rPr>
              <a:t>	Ett streck mellan cirklar/noder</a:t>
            </a:r>
            <a:br>
              <a:rPr lang="sv-SE" sz="2000" b="0" strike="noStrike" spc="-1" dirty="0" smtClean="0">
                <a:latin typeface="Arial"/>
              </a:rPr>
            </a:br>
            <a:r>
              <a:rPr lang="sv-SE" sz="2000" b="0" strike="noStrike" spc="-1" dirty="0" smtClean="0">
                <a:latin typeface="Arial"/>
              </a:rPr>
              <a:t>- </a:t>
            </a:r>
            <a:r>
              <a:rPr lang="sv-SE" sz="2000" b="1" strike="noStrike" spc="-1" dirty="0" smtClean="0">
                <a:latin typeface="Arial"/>
              </a:rPr>
              <a:t>grad</a:t>
            </a:r>
            <a:r>
              <a:rPr lang="sv-SE" sz="2000" b="0" strike="noStrike" spc="-1" dirty="0" smtClean="0">
                <a:latin typeface="Arial"/>
              </a:rPr>
              <a:t>	Graden för en nod är det antal			kanter som går till den.</a:t>
            </a:r>
            <a:br>
              <a:rPr lang="sv-SE" sz="2000" b="0" strike="noStrike" spc="-1" dirty="0" smtClean="0">
                <a:latin typeface="Arial"/>
              </a:rPr>
            </a:br>
            <a:r>
              <a:rPr lang="sv-SE" sz="2000" b="0" strike="noStrike" spc="-1" dirty="0" smtClean="0">
                <a:latin typeface="Arial"/>
              </a:rPr>
              <a:t>- </a:t>
            </a:r>
            <a:r>
              <a:rPr lang="sv-SE" sz="2000" b="1" strike="noStrike" spc="-1" dirty="0" smtClean="0">
                <a:latin typeface="Arial"/>
              </a:rPr>
              <a:t>centralitet</a:t>
            </a:r>
            <a:r>
              <a:rPr lang="sv-SE" sz="2000" b="0" strike="noStrike" spc="-1" dirty="0" smtClean="0">
                <a:latin typeface="Arial"/>
              </a:rPr>
              <a:t>	Det finns olika typer av centralitet.</a:t>
            </a:r>
            <a:br>
              <a:rPr lang="sv-SE" sz="2000" b="0" strike="noStrike" spc="-1" dirty="0" smtClean="0">
                <a:latin typeface="Arial"/>
              </a:rPr>
            </a:br>
            <a:r>
              <a:rPr lang="sv-SE" sz="2000" b="0" strike="noStrike" spc="-1" dirty="0" smtClean="0">
                <a:latin typeface="Arial"/>
              </a:rPr>
              <a:t>		Närhetscentralitet är troligen den 		vanligaste. Där använder man sig 		av kortaste vägen mellan noder</a:t>
            </a:r>
            <a:r>
              <a:rPr lang="sv-SE" sz="2000" spc="-1" dirty="0" smtClean="0">
                <a:latin typeface="Arial"/>
              </a:rPr>
              <a:t>, för 		att bestämma vilken nod som har 		det kortaste genomsnittliga 			avståndet till de andra noderna. 			Denna nod är den mest 				(närhets-)centrala noden.</a:t>
            </a:r>
          </a:p>
          <a:p>
            <a:pPr marL="342900" indent="-342900">
              <a:buFont typeface="Arial" panose="020B0604020202020204" pitchFamily="34" charset="0"/>
              <a:buChar char="•"/>
            </a:pPr>
            <a:endParaRPr lang="sv-SE" sz="2000" spc="-1" dirty="0">
              <a:latin typeface="Arial"/>
            </a:endParaRPr>
          </a:p>
          <a:p>
            <a:pPr marL="342900" indent="-342900">
              <a:buFont typeface="Arial" panose="020B0604020202020204" pitchFamily="34" charset="0"/>
              <a:buChar char="•"/>
            </a:pPr>
            <a:r>
              <a:rPr lang="sv-SE" sz="2000" b="1" strike="noStrike" spc="-1" dirty="0" smtClean="0">
                <a:latin typeface="Arial"/>
              </a:rPr>
              <a:t>Olika sätt att skapa nätverk</a:t>
            </a:r>
            <a:br>
              <a:rPr lang="sv-SE" sz="2000" b="1" strike="noStrike" spc="-1" dirty="0" smtClean="0">
                <a:latin typeface="Arial"/>
              </a:rPr>
            </a:br>
            <a:r>
              <a:rPr lang="sv-SE" sz="2000" strike="noStrike" spc="-1" dirty="0" smtClean="0">
                <a:latin typeface="Arial"/>
              </a:rPr>
              <a:t>Noder kan kopplas till andra noder </a:t>
            </a:r>
            <a:r>
              <a:rPr lang="sv-SE" sz="2000" spc="-1" dirty="0" smtClean="0">
                <a:latin typeface="Arial"/>
              </a:rPr>
              <a:t>av samma typ, Facebook kopplar personer till andra personer. Men Facebook kopplar också personer till grupper, vilket gör att personerna inte är direkt knutna till varandra. Detta är två olika sätt. Och i nästa </a:t>
            </a:r>
            <a:r>
              <a:rPr lang="sv-SE" sz="2000" spc="-1" dirty="0" err="1" smtClean="0">
                <a:latin typeface="Arial"/>
              </a:rPr>
              <a:t>slide</a:t>
            </a:r>
            <a:r>
              <a:rPr lang="sv-SE" sz="2000" spc="-1" dirty="0" smtClean="0">
                <a:latin typeface="Arial"/>
              </a:rPr>
              <a:t> finns ett annat sätt att visa nätverk på.</a:t>
            </a:r>
            <a:endParaRPr lang="sv-SE" sz="2000" b="1" strike="noStrike" spc="-1" dirty="0" smtClean="0">
              <a:latin typeface="Arial"/>
            </a:endParaRPr>
          </a:p>
        </p:txBody>
      </p:sp>
      <p:sp>
        <p:nvSpPr>
          <p:cNvPr id="5" name="PlaceHolder 2"/>
          <p:cNvSpPr txBox="1">
            <a:spLocks/>
          </p:cNvSpPr>
          <p:nvPr/>
        </p:nvSpPr>
        <p:spPr>
          <a:xfrm>
            <a:off x="401408" y="4453247"/>
            <a:ext cx="4313096" cy="2895168"/>
          </a:xfrm>
          <a:prstGeom prst="rect">
            <a:avLst/>
          </a:prstGeom>
        </p:spPr>
        <p:txBody>
          <a:bodyPr lIns="0" tIns="0" rIns="0" bIns="0"/>
          <a:lst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a:lstStyle>
          <a:p>
            <a:endParaRPr lang="sv-SE" sz="2000" spc="-1" dirty="0">
              <a:latin typeface="Arial"/>
            </a:endParaRPr>
          </a:p>
        </p:txBody>
      </p:sp>
      <p:sp>
        <p:nvSpPr>
          <p:cNvPr id="3" name="Rektangel 2"/>
          <p:cNvSpPr/>
          <p:nvPr/>
        </p:nvSpPr>
        <p:spPr>
          <a:xfrm>
            <a:off x="167657" y="3843369"/>
            <a:ext cx="4224956" cy="2585323"/>
          </a:xfrm>
          <a:prstGeom prst="rect">
            <a:avLst/>
          </a:prstGeom>
        </p:spPr>
        <p:txBody>
          <a:bodyPr wrap="square">
            <a:spAutoFit/>
          </a:bodyPr>
          <a:lstStyle/>
          <a:p>
            <a:pPr marL="342900" indent="-342900">
              <a:buFont typeface="Arial" panose="020B0604020202020204" pitchFamily="34" charset="0"/>
              <a:buChar char="•"/>
            </a:pPr>
            <a:r>
              <a:rPr lang="sv-SE" b="1" spc="-1" dirty="0"/>
              <a:t>Varför kan vissa noder vara extra viktiga?</a:t>
            </a:r>
            <a:br>
              <a:rPr lang="sv-SE" b="1" spc="-1" dirty="0"/>
            </a:br>
            <a:r>
              <a:rPr lang="sv-SE" spc="-1" dirty="0"/>
              <a:t>Om t.ex. den </a:t>
            </a:r>
            <a:r>
              <a:rPr lang="sv-SE" spc="-1" dirty="0" smtClean="0"/>
              <a:t>noden som är mest </a:t>
            </a:r>
            <a:r>
              <a:rPr lang="sv-SE" spc="-1" dirty="0"/>
              <a:t>(närhets-</a:t>
            </a:r>
            <a:r>
              <a:rPr lang="sv-SE" spc="-1" dirty="0" smtClean="0"/>
              <a:t>)central </a:t>
            </a:r>
            <a:r>
              <a:rPr lang="sv-SE" spc="-1" dirty="0"/>
              <a:t>skulle </a:t>
            </a:r>
            <a:r>
              <a:rPr lang="sv-SE" spc="-1" dirty="0" smtClean="0"/>
              <a:t>försvinna, </a:t>
            </a:r>
            <a:br>
              <a:rPr lang="sv-SE" spc="-1" dirty="0" smtClean="0"/>
            </a:br>
            <a:r>
              <a:rPr lang="sv-SE" spc="-1" dirty="0" smtClean="0"/>
              <a:t>så </a:t>
            </a:r>
            <a:r>
              <a:rPr lang="sv-SE" spc="-1" dirty="0"/>
              <a:t>skulle det generella avståndet mellan de andra noderna i grafen öka. </a:t>
            </a:r>
            <a:r>
              <a:rPr lang="sv-SE" spc="-1" dirty="0" smtClean="0"/>
              <a:t>Om t.ex. din TV skulle gå sönder, så ökar det avståndet mellan dig och din </a:t>
            </a:r>
            <a:r>
              <a:rPr lang="sv-SE" spc="-1" dirty="0" err="1" smtClean="0"/>
              <a:t>spelkonsoll</a:t>
            </a:r>
            <a:r>
              <a:rPr lang="sv-SE" spc="-1" dirty="0" smtClean="0"/>
              <a:t>.</a:t>
            </a:r>
            <a:endParaRPr lang="sv-SE" b="1" spc="-1"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 name="PlaceHolder 2"/>
          <p:cNvSpPr>
            <a:spLocks noGrp="1"/>
          </p:cNvSpPr>
          <p:nvPr>
            <p:ph type="body"/>
          </p:nvPr>
        </p:nvSpPr>
        <p:spPr>
          <a:xfrm>
            <a:off x="4752000" y="432000"/>
            <a:ext cx="5688000" cy="6559920"/>
          </a:xfrm>
          <a:prstGeom prst="rect">
            <a:avLst/>
          </a:prstGeom>
        </p:spPr>
        <p:txBody>
          <a:bodyPr lIns="0" tIns="0" rIns="0" bIns="0"/>
          <a:lstStyle/>
          <a:p>
            <a:pPr marL="342900" indent="-342900">
              <a:buFont typeface="Arial" panose="020B0604020202020204" pitchFamily="34" charset="0"/>
              <a:buChar char="•"/>
            </a:pPr>
            <a:r>
              <a:rPr lang="sv-SE" sz="1600" b="1" spc="-1" dirty="0" smtClean="0">
                <a:latin typeface="Arial"/>
              </a:rPr>
              <a:t>Osorterad vs. sorterad data (se bilder)</a:t>
            </a:r>
            <a:r>
              <a:rPr lang="sv-SE" sz="2000" b="1" spc="-1" dirty="0">
                <a:latin typeface="Arial"/>
              </a:rPr>
              <a:t/>
            </a:r>
            <a:br>
              <a:rPr lang="sv-SE" sz="2000" b="1" spc="-1" dirty="0">
                <a:latin typeface="Arial"/>
              </a:rPr>
            </a:br>
            <a:r>
              <a:rPr lang="sv-SE" sz="1600" spc="-1" dirty="0" smtClean="0">
                <a:latin typeface="Arial"/>
              </a:rPr>
              <a:t>Här visas ett nätverk i tabellform istället. Rader och kolumner är noder (cirklarna) och ett ifyllda rutor är samma sak som ett (streck). Tomma rutor betyder alltså inget streck.</a:t>
            </a:r>
            <a:r>
              <a:rPr lang="sv-SE" sz="1600" spc="-1" dirty="0">
                <a:latin typeface="Arial"/>
              </a:rPr>
              <a:t/>
            </a:r>
            <a:br>
              <a:rPr lang="sv-SE" sz="1600" spc="-1" dirty="0">
                <a:latin typeface="Arial"/>
              </a:rPr>
            </a:br>
            <a:r>
              <a:rPr lang="sv-SE" sz="1600" spc="-1" dirty="0">
                <a:latin typeface="Arial"/>
              </a:rPr>
              <a:t>	</a:t>
            </a:r>
            <a:r>
              <a:rPr lang="sv-SE" sz="1600" spc="-1" dirty="0" smtClean="0">
                <a:latin typeface="Arial"/>
              </a:rPr>
              <a:t>Den översta bilden är denna data osorterad, man har samlat in det slumpmässigt. Sedan har man låtit en dator sortera </a:t>
            </a:r>
            <a:r>
              <a:rPr lang="sv-SE" sz="1600" spc="-1" dirty="0" err="1" smtClean="0">
                <a:latin typeface="Arial"/>
              </a:rPr>
              <a:t>datan</a:t>
            </a:r>
            <a:r>
              <a:rPr lang="sv-SE" sz="1600" spc="-1" dirty="0">
                <a:latin typeface="Arial"/>
              </a:rPr>
              <a:t> </a:t>
            </a:r>
            <a:r>
              <a:rPr lang="sv-SE" sz="1600" spc="-1" dirty="0" smtClean="0">
                <a:latin typeface="Arial"/>
              </a:rPr>
              <a:t>och häftigt nog har det skapats ett tydligt mönster.</a:t>
            </a:r>
          </a:p>
          <a:p>
            <a:pPr marL="342900" indent="-342900">
              <a:buFont typeface="Arial" panose="020B0604020202020204" pitchFamily="34" charset="0"/>
              <a:buChar char="•"/>
            </a:pPr>
            <a:r>
              <a:rPr lang="sv-SE" sz="1600" b="1" spc="-1" dirty="0" err="1" smtClean="0">
                <a:latin typeface="Arial"/>
              </a:rPr>
              <a:t>Clay</a:t>
            </a:r>
            <a:r>
              <a:rPr lang="sv-SE" sz="1600" b="1" spc="-1" dirty="0" smtClean="0">
                <a:latin typeface="Arial"/>
              </a:rPr>
              <a:t> institutet […]</a:t>
            </a:r>
            <a:r>
              <a:rPr lang="sv-SE" sz="2000" spc="-1" dirty="0">
                <a:latin typeface="Arial"/>
              </a:rPr>
              <a:t/>
            </a:r>
            <a:br>
              <a:rPr lang="sv-SE" sz="2000" spc="-1" dirty="0">
                <a:latin typeface="Arial"/>
              </a:rPr>
            </a:br>
            <a:r>
              <a:rPr lang="sv-SE" sz="1600" spc="-1" dirty="0" err="1" smtClean="0">
                <a:latin typeface="Arial"/>
              </a:rPr>
              <a:t>Clay</a:t>
            </a:r>
            <a:r>
              <a:rPr lang="sv-SE" sz="1600" spc="-1" dirty="0" smtClean="0">
                <a:latin typeface="Arial"/>
              </a:rPr>
              <a:t> institutet har skapat en lista på några olika problem som de delar ut stora summor pengar till om man löser. Anledningen till detta är att världen kommer att förändras markant ifall någon lyckas lösa ett sådant här problem. Ett problem innebär att hitta ett sätt att göra vissa specifika långsamma uträkningar snabbare.</a:t>
            </a:r>
          </a:p>
          <a:p>
            <a:pPr marL="342900" indent="-342900">
              <a:buFont typeface="Arial" panose="020B0604020202020204" pitchFamily="34" charset="0"/>
              <a:buChar char="•"/>
            </a:pPr>
            <a:r>
              <a:rPr lang="sv-SE" sz="1600" b="1" spc="-1" dirty="0" smtClean="0">
                <a:latin typeface="Arial"/>
              </a:rPr>
              <a:t>Traditionella algoritmer […]</a:t>
            </a:r>
            <a:r>
              <a:rPr lang="sv-SE" sz="1600" spc="-1" dirty="0" smtClean="0">
                <a:latin typeface="Arial"/>
              </a:rPr>
              <a:t/>
            </a:r>
            <a:br>
              <a:rPr lang="sv-SE" sz="1600" spc="-1" dirty="0" smtClean="0">
                <a:latin typeface="Arial"/>
              </a:rPr>
            </a:br>
            <a:r>
              <a:rPr lang="sv-SE" sz="1600" spc="-1" dirty="0" smtClean="0">
                <a:latin typeface="Arial"/>
              </a:rPr>
              <a:t>En algoritm är t.ex. en lista av steg som krävs för att slå in en viss typ av uträkning på en miniräknare. Du kanske inte skulle ha någon aning om hur man ska göra, men om du får se algoritmen så förstår du hur det funkar.</a:t>
            </a:r>
            <a:br>
              <a:rPr lang="sv-SE" sz="1600" spc="-1" dirty="0" smtClean="0">
                <a:latin typeface="Arial"/>
              </a:rPr>
            </a:br>
            <a:r>
              <a:rPr lang="sv-SE" sz="1600" spc="-1" dirty="0" smtClean="0">
                <a:latin typeface="Arial"/>
              </a:rPr>
              <a:t>	Moderna algoritmer, t.ex. hur Youtube avgör vilka videor just du ska bli rekommenderad, är mer avancerade. De anpassar sig själva baserat på användande på Youtube och inte ens de som skrivit programmet från början kan längre berätta varför algoritmen har valt ut just de videor som du får rekommenderat. </a:t>
            </a:r>
          </a:p>
        </p:txBody>
      </p:sp>
      <p:sp>
        <p:nvSpPr>
          <p:cNvPr id="5" name="PlaceHolder 1"/>
          <p:cNvSpPr>
            <a:spLocks noGrp="1" noRot="1" noChangeAspect="1"/>
          </p:cNvSpPr>
          <p:nvPr>
            <p:ph type="sldImg"/>
          </p:nvPr>
        </p:nvSpPr>
        <p:spPr>
          <a:xfrm>
            <a:off x="757238" y="608013"/>
            <a:ext cx="3778250" cy="2833687"/>
          </a:xfrm>
          <a:prstGeom prst="rect">
            <a:avLst/>
          </a:prstGeom>
        </p:spPr>
      </p:sp>
      <p:sp>
        <p:nvSpPr>
          <p:cNvPr id="2" name="Rektangel 1"/>
          <p:cNvSpPr/>
          <p:nvPr/>
        </p:nvSpPr>
        <p:spPr>
          <a:xfrm>
            <a:off x="0" y="4346540"/>
            <a:ext cx="4827180" cy="2800767"/>
          </a:xfrm>
          <a:prstGeom prst="rect">
            <a:avLst/>
          </a:prstGeom>
        </p:spPr>
        <p:txBody>
          <a:bodyPr wrap="square">
            <a:spAutoFit/>
          </a:bodyPr>
          <a:lstStyle/>
          <a:p>
            <a:pPr marL="342900" indent="-342900">
              <a:buFont typeface="Arial" panose="020B0604020202020204" pitchFamily="34" charset="0"/>
              <a:buChar char="•"/>
            </a:pPr>
            <a:r>
              <a:rPr lang="sv-SE" sz="1600" b="1" spc="-1" dirty="0"/>
              <a:t>Datainsamling och anonymitet (</a:t>
            </a:r>
            <a:r>
              <a:rPr lang="sv-SE" sz="1600" b="1" spc="-1" dirty="0" smtClean="0"/>
              <a:t>GDPR)</a:t>
            </a:r>
            <a:br>
              <a:rPr lang="sv-SE" sz="1600" b="1" spc="-1" dirty="0" smtClean="0"/>
            </a:br>
            <a:r>
              <a:rPr lang="sv-SE" sz="1600" spc="-1" dirty="0" smtClean="0"/>
              <a:t>Youtube, Google, Apple, Facebook m.fl. samlar in information om dig. I huvudsak är det information som hjälper deras algoritmer förbättra din upplevelse.</a:t>
            </a:r>
            <a:br>
              <a:rPr lang="sv-SE" sz="1600" spc="-1" dirty="0" smtClean="0"/>
            </a:br>
            <a:r>
              <a:rPr lang="sv-SE" sz="1600" spc="-1" dirty="0" smtClean="0"/>
              <a:t>	Men för att förhindra de viktigaste delarna av våra liv från att beslutas enbart av  algoritmer, så står det i den nya personuppgiftslagen (GDPR) att alla har ”rätt till en förklaring” till varför ett visst beslut har fattats.</a:t>
            </a:r>
            <a:endParaRPr lang="sv-SE" sz="1600" spc="-1"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 name="PlaceHolder 1"/>
          <p:cNvSpPr>
            <a:spLocks noGrp="1" noRot="1" noChangeAspect="1"/>
          </p:cNvSpPr>
          <p:nvPr>
            <p:ph type="sldImg"/>
          </p:nvPr>
        </p:nvSpPr>
        <p:spPr>
          <a:xfrm>
            <a:off x="720725" y="488950"/>
            <a:ext cx="3778250" cy="2833688"/>
          </a:xfrm>
          <a:prstGeom prst="rect">
            <a:avLst/>
          </a:prstGeom>
        </p:spPr>
      </p:sp>
      <p:sp>
        <p:nvSpPr>
          <p:cNvPr id="239" name="PlaceHolder 2"/>
          <p:cNvSpPr>
            <a:spLocks noGrp="1"/>
          </p:cNvSpPr>
          <p:nvPr>
            <p:ph type="body"/>
          </p:nvPr>
        </p:nvSpPr>
        <p:spPr>
          <a:xfrm>
            <a:off x="4680000" y="432000"/>
            <a:ext cx="5472000" cy="6559920"/>
          </a:xfrm>
          <a:prstGeom prst="rect">
            <a:avLst/>
          </a:prstGeom>
        </p:spPr>
        <p:txBody>
          <a:bodyPr lIns="0" tIns="0" rIns="0" bIns="0"/>
          <a:lstStyle/>
          <a:p>
            <a:pPr marL="342900" indent="-342900">
              <a:buFont typeface="Arial" panose="020B0604020202020204" pitchFamily="34" charset="0"/>
              <a:buChar char="•"/>
            </a:pPr>
            <a:r>
              <a:rPr lang="sv-SE" sz="2000" b="1" strike="noStrike" spc="-1" dirty="0" smtClean="0">
                <a:latin typeface="Arial"/>
              </a:rPr>
              <a:t>Positivt </a:t>
            </a:r>
            <a:r>
              <a:rPr lang="sv-SE" sz="2000" b="1" spc="-1" dirty="0"/>
              <a:t>och </a:t>
            </a:r>
            <a:r>
              <a:rPr lang="sv-SE" sz="2000" b="1" spc="-1" dirty="0" smtClean="0"/>
              <a:t>negativt</a:t>
            </a:r>
            <a:r>
              <a:rPr lang="sv-SE" sz="2000" spc="-1" dirty="0" smtClean="0"/>
              <a:t/>
            </a:r>
            <a:br>
              <a:rPr lang="sv-SE" sz="2000" spc="-1" dirty="0" smtClean="0"/>
            </a:br>
            <a:r>
              <a:rPr lang="sv-SE" sz="2000" spc="-1" dirty="0" smtClean="0"/>
              <a:t>Låt gärna eleverna skapa en lista på tavlan med positiva och negativa aspekter av nätverk som de samlat på sig under dagen.</a:t>
            </a:r>
            <a:br>
              <a:rPr lang="sv-SE" sz="2000" spc="-1" dirty="0" smtClean="0"/>
            </a:br>
            <a:endParaRPr lang="sv-SE" sz="2000" spc="-1" dirty="0" smtClean="0"/>
          </a:p>
          <a:p>
            <a:pPr marL="342900" indent="-342900">
              <a:buFont typeface="Arial" panose="020B0604020202020204" pitchFamily="34" charset="0"/>
              <a:buChar char="•"/>
            </a:pPr>
            <a:r>
              <a:rPr lang="sv-SE" sz="2000" b="1" spc="-1" dirty="0" smtClean="0"/>
              <a:t>Vi lämnar hela tiden digitala fotspår, som får betydelse</a:t>
            </a:r>
            <a:r>
              <a:rPr lang="sv-SE" sz="2000" spc="-1" dirty="0" smtClean="0"/>
              <a:t/>
            </a:r>
            <a:br>
              <a:rPr lang="sv-SE" sz="2000" spc="-1" dirty="0" smtClean="0"/>
            </a:br>
            <a:r>
              <a:rPr lang="sv-SE" sz="2000" i="1" spc="-1" dirty="0" smtClean="0"/>
              <a:t>Diskutera</a:t>
            </a:r>
            <a:r>
              <a:rPr lang="sv-SE" sz="2000" spc="-1" dirty="0" smtClean="0"/>
              <a:t/>
            </a:r>
            <a:br>
              <a:rPr lang="sv-SE" sz="2000" spc="-1" dirty="0" smtClean="0"/>
            </a:br>
            <a:endParaRPr lang="sv-SE" sz="2000" spc="-1" dirty="0" smtClean="0"/>
          </a:p>
          <a:p>
            <a:pPr marL="342900" indent="-342900">
              <a:buFont typeface="Arial" panose="020B0604020202020204" pitchFamily="34" charset="0"/>
              <a:buChar char="•"/>
            </a:pPr>
            <a:r>
              <a:rPr lang="sv-SE" sz="2000" b="1" spc="-1" dirty="0" smtClean="0"/>
              <a:t>Socialt ansvar, matematik i samhället, normer och värderingar</a:t>
            </a:r>
            <a:br>
              <a:rPr lang="sv-SE" sz="2000" b="1" spc="-1" dirty="0" smtClean="0"/>
            </a:br>
            <a:r>
              <a:rPr lang="sv-SE" sz="2000" i="1" spc="-1" dirty="0"/>
              <a:t>Diskutera</a:t>
            </a:r>
            <a:r>
              <a:rPr lang="sv-SE" sz="2000" spc="-1" dirty="0" smtClean="0"/>
              <a:t/>
            </a:r>
            <a:br>
              <a:rPr lang="sv-SE" sz="2000" spc="-1" dirty="0" smtClean="0"/>
            </a:br>
            <a:endParaRPr lang="sv-SE" sz="2000" spc="-1" dirty="0" smtClean="0"/>
          </a:p>
          <a:p>
            <a:pPr marL="342900" indent="-342900">
              <a:buFont typeface="Arial" panose="020B0604020202020204" pitchFamily="34" charset="0"/>
              <a:buChar char="•"/>
            </a:pPr>
            <a:r>
              <a:rPr lang="sv-SE" sz="2000" b="1" spc="-1" dirty="0" smtClean="0"/>
              <a:t>Tekniker att analyser nätverk används i cancerforskning m.m</a:t>
            </a:r>
            <a:r>
              <a:rPr lang="sv-SE" sz="2000" spc="-1" dirty="0" smtClean="0"/>
              <a:t>.</a:t>
            </a:r>
            <a:br>
              <a:rPr lang="sv-SE" sz="2000" spc="-1" dirty="0" smtClean="0"/>
            </a:br>
            <a:r>
              <a:rPr lang="sv-SE" sz="2000" i="1" spc="-1" dirty="0"/>
              <a:t>Diskutera</a:t>
            </a:r>
            <a:r>
              <a:rPr lang="sv-SE" sz="2000" spc="-1" dirty="0" smtClean="0"/>
              <a:t/>
            </a:r>
            <a:br>
              <a:rPr lang="sv-SE" sz="2000" spc="-1" dirty="0" smtClean="0"/>
            </a:br>
            <a:endParaRPr lang="sv-SE" sz="2000" spc="-1" dirty="0" smtClean="0"/>
          </a:p>
          <a:p>
            <a:pPr marL="342900" indent="-342900">
              <a:buFont typeface="Arial" panose="020B0604020202020204" pitchFamily="34" charset="0"/>
              <a:buChar char="•"/>
            </a:pPr>
            <a:r>
              <a:rPr lang="sv-SE" sz="2000" b="1" spc="-1" dirty="0" smtClean="0"/>
              <a:t>Nätverk kan se väldigt olika ut, </a:t>
            </a:r>
            <a:br>
              <a:rPr lang="sv-SE" sz="2000" b="1" spc="-1" dirty="0" smtClean="0"/>
            </a:br>
            <a:r>
              <a:rPr lang="sv-SE" sz="2000" b="1" spc="-1" dirty="0" smtClean="0"/>
              <a:t>dra slutsatser och </a:t>
            </a:r>
            <a:r>
              <a:rPr lang="sv-SE" sz="2000" b="1" spc="-1" smtClean="0"/>
              <a:t>hitta mönster</a:t>
            </a:r>
            <a:br>
              <a:rPr lang="sv-SE" sz="2000" b="1" spc="-1" smtClean="0"/>
            </a:br>
            <a:r>
              <a:rPr lang="sv-SE" sz="2000" i="1" spc="-1"/>
              <a:t>Diskutera</a:t>
            </a:r>
            <a:endParaRPr lang="sv-SE" sz="2000" b="1" spc="-1" dirty="0" smtClean="0"/>
          </a:p>
          <a:p>
            <a:endParaRPr lang="sv-SE" sz="2000" b="0" strike="noStrike" spc="-1" dirty="0" smtClean="0">
              <a:latin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PlaceHolder 1"/>
          <p:cNvSpPr>
            <a:spLocks noGrp="1" noRot="1" noChangeAspect="1"/>
          </p:cNvSpPr>
          <p:nvPr>
            <p:ph type="sldImg"/>
          </p:nvPr>
        </p:nvSpPr>
        <p:spPr>
          <a:xfrm>
            <a:off x="720725" y="503238"/>
            <a:ext cx="3778250" cy="2835275"/>
          </a:xfrm>
          <a:prstGeom prst="rect">
            <a:avLst/>
          </a:prstGeom>
        </p:spPr>
      </p:sp>
      <p:sp>
        <p:nvSpPr>
          <p:cNvPr id="241" name="PlaceHolder 2"/>
          <p:cNvSpPr>
            <a:spLocks noGrp="1"/>
          </p:cNvSpPr>
          <p:nvPr>
            <p:ph type="body"/>
          </p:nvPr>
        </p:nvSpPr>
        <p:spPr>
          <a:xfrm>
            <a:off x="4680000" y="504000"/>
            <a:ext cx="5616000" cy="6552000"/>
          </a:xfrm>
          <a:prstGeom prst="rect">
            <a:avLst/>
          </a:prstGeom>
        </p:spPr>
        <p:txBody>
          <a:bodyPr lIns="0" tIns="0" rIns="0" bIns="0"/>
          <a:lstStyle/>
          <a:p>
            <a:r>
              <a:rPr lang="sv-SE" sz="2000" b="0" strike="noStrike" spc="-1" dirty="0">
                <a:latin typeface="Arial"/>
              </a:rPr>
              <a:t>Denna lektion baserades på en föreläsning som hölls under Kleindagarna. Sedan dess har den reviderats som en del av ett examensarbete på Chalmers. Vissa referenser är från Kleindagarna och har tillkommit senare. </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sv-SE" sz="4400" b="0" strike="noStrike" spc="-1">
              <a:latin typeface="Arial"/>
            </a:endParaRPr>
          </a:p>
        </p:txBody>
      </p:sp>
      <p:sp>
        <p:nvSpPr>
          <p:cNvPr id="24" name="PlaceHolder 2"/>
          <p:cNvSpPr>
            <a:spLocks noGrp="1"/>
          </p:cNvSpPr>
          <p:nvPr>
            <p:ph type="body"/>
          </p:nvPr>
        </p:nvSpPr>
        <p:spPr>
          <a:xfrm>
            <a:off x="457200" y="1604520"/>
            <a:ext cx="8229240" cy="1896840"/>
          </a:xfrm>
          <a:prstGeom prst="rect">
            <a:avLst/>
          </a:prstGeom>
        </p:spPr>
        <p:txBody>
          <a:bodyPr lIns="0" tIns="0" rIns="0" bIns="0">
            <a:normAutofit/>
          </a:bodyPr>
          <a:lstStyle/>
          <a:p>
            <a:endParaRPr lang="sv-SE" sz="3200" b="0" strike="noStrike" spc="-1">
              <a:latin typeface="Arial"/>
            </a:endParaRPr>
          </a:p>
        </p:txBody>
      </p:sp>
      <p:sp>
        <p:nvSpPr>
          <p:cNvPr id="25" name="PlaceHolder 3"/>
          <p:cNvSpPr>
            <a:spLocks noGrp="1"/>
          </p:cNvSpPr>
          <p:nvPr>
            <p:ph type="body"/>
          </p:nvPr>
        </p:nvSpPr>
        <p:spPr>
          <a:xfrm>
            <a:off x="457200" y="3682080"/>
            <a:ext cx="8229240" cy="1896840"/>
          </a:xfrm>
          <a:prstGeom prst="rect">
            <a:avLst/>
          </a:prstGeom>
        </p:spPr>
        <p:txBody>
          <a:bodyPr lIns="0" tIns="0" rIns="0" bIns="0">
            <a:normAutofit/>
          </a:bodyPr>
          <a:lstStyle/>
          <a:p>
            <a:endParaRPr lang="sv-SE" sz="32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sv-SE" sz="4400" b="0" strike="noStrike" spc="-1">
              <a:latin typeface="Arial"/>
            </a:endParaRPr>
          </a:p>
        </p:txBody>
      </p:sp>
      <p:sp>
        <p:nvSpPr>
          <p:cNvPr id="27"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sv-SE" sz="3200" b="0" strike="noStrike" spc="-1">
              <a:latin typeface="Arial"/>
            </a:endParaRPr>
          </a:p>
        </p:txBody>
      </p:sp>
      <p:sp>
        <p:nvSpPr>
          <p:cNvPr id="28"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sv-SE" sz="3200" b="0" strike="noStrike" spc="-1">
              <a:latin typeface="Arial"/>
            </a:endParaRPr>
          </a:p>
        </p:txBody>
      </p:sp>
      <p:sp>
        <p:nvSpPr>
          <p:cNvPr id="29"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sv-SE" sz="3200" b="0" strike="noStrike" spc="-1">
              <a:latin typeface="Arial"/>
            </a:endParaRPr>
          </a:p>
        </p:txBody>
      </p:sp>
      <p:sp>
        <p:nvSpPr>
          <p:cNvPr id="30" name="PlaceHolder 5"/>
          <p:cNvSpPr>
            <a:spLocks noGrp="1"/>
          </p:cNvSpPr>
          <p:nvPr>
            <p:ph type="body"/>
          </p:nvPr>
        </p:nvSpPr>
        <p:spPr>
          <a:xfrm>
            <a:off x="4674240" y="3682080"/>
            <a:ext cx="4015800" cy="1896840"/>
          </a:xfrm>
          <a:prstGeom prst="rect">
            <a:avLst/>
          </a:prstGeom>
        </p:spPr>
        <p:txBody>
          <a:bodyPr lIns="0" tIns="0" rIns="0" bIns="0">
            <a:normAutofit/>
          </a:bodyPr>
          <a:lstStyle/>
          <a:p>
            <a:endParaRPr lang="sv-SE"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sv-SE" sz="4400" b="0" strike="noStrike" spc="-1">
              <a:latin typeface="Arial"/>
            </a:endParaRPr>
          </a:p>
        </p:txBody>
      </p:sp>
      <p:sp>
        <p:nvSpPr>
          <p:cNvPr id="32" name="PlaceHolder 2"/>
          <p:cNvSpPr>
            <a:spLocks noGrp="1"/>
          </p:cNvSpPr>
          <p:nvPr>
            <p:ph type="body"/>
          </p:nvPr>
        </p:nvSpPr>
        <p:spPr>
          <a:xfrm>
            <a:off x="457200" y="1604520"/>
            <a:ext cx="2649600" cy="1896840"/>
          </a:xfrm>
          <a:prstGeom prst="rect">
            <a:avLst/>
          </a:prstGeom>
        </p:spPr>
        <p:txBody>
          <a:bodyPr lIns="0" tIns="0" rIns="0" bIns="0">
            <a:normAutofit/>
          </a:bodyPr>
          <a:lstStyle/>
          <a:p>
            <a:endParaRPr lang="sv-SE" sz="3200" b="0" strike="noStrike" spc="-1">
              <a:latin typeface="Arial"/>
            </a:endParaRPr>
          </a:p>
        </p:txBody>
      </p:sp>
      <p:sp>
        <p:nvSpPr>
          <p:cNvPr id="33" name="PlaceHolder 3"/>
          <p:cNvSpPr>
            <a:spLocks noGrp="1"/>
          </p:cNvSpPr>
          <p:nvPr>
            <p:ph type="body"/>
          </p:nvPr>
        </p:nvSpPr>
        <p:spPr>
          <a:xfrm>
            <a:off x="3239640" y="1604520"/>
            <a:ext cx="2649600" cy="1896840"/>
          </a:xfrm>
          <a:prstGeom prst="rect">
            <a:avLst/>
          </a:prstGeom>
        </p:spPr>
        <p:txBody>
          <a:bodyPr lIns="0" tIns="0" rIns="0" bIns="0">
            <a:normAutofit/>
          </a:bodyPr>
          <a:lstStyle/>
          <a:p>
            <a:endParaRPr lang="sv-SE" sz="3200" b="0" strike="noStrike" spc="-1">
              <a:latin typeface="Arial"/>
            </a:endParaRPr>
          </a:p>
        </p:txBody>
      </p:sp>
      <p:sp>
        <p:nvSpPr>
          <p:cNvPr id="34" name="PlaceHolder 4"/>
          <p:cNvSpPr>
            <a:spLocks noGrp="1"/>
          </p:cNvSpPr>
          <p:nvPr>
            <p:ph type="body"/>
          </p:nvPr>
        </p:nvSpPr>
        <p:spPr>
          <a:xfrm>
            <a:off x="6022080" y="1604520"/>
            <a:ext cx="2649600" cy="1896840"/>
          </a:xfrm>
          <a:prstGeom prst="rect">
            <a:avLst/>
          </a:prstGeom>
        </p:spPr>
        <p:txBody>
          <a:bodyPr lIns="0" tIns="0" rIns="0" bIns="0">
            <a:normAutofit/>
          </a:bodyPr>
          <a:lstStyle/>
          <a:p>
            <a:endParaRPr lang="sv-SE" sz="3200" b="0" strike="noStrike" spc="-1">
              <a:latin typeface="Arial"/>
            </a:endParaRPr>
          </a:p>
        </p:txBody>
      </p:sp>
      <p:sp>
        <p:nvSpPr>
          <p:cNvPr id="35" name="PlaceHolder 5"/>
          <p:cNvSpPr>
            <a:spLocks noGrp="1"/>
          </p:cNvSpPr>
          <p:nvPr>
            <p:ph type="body"/>
          </p:nvPr>
        </p:nvSpPr>
        <p:spPr>
          <a:xfrm>
            <a:off x="457200" y="3682080"/>
            <a:ext cx="2649600" cy="1896840"/>
          </a:xfrm>
          <a:prstGeom prst="rect">
            <a:avLst/>
          </a:prstGeom>
        </p:spPr>
        <p:txBody>
          <a:bodyPr lIns="0" tIns="0" rIns="0" bIns="0">
            <a:normAutofit/>
          </a:bodyPr>
          <a:lstStyle/>
          <a:p>
            <a:endParaRPr lang="sv-SE" sz="3200" b="0" strike="noStrike" spc="-1">
              <a:latin typeface="Arial"/>
            </a:endParaRPr>
          </a:p>
        </p:txBody>
      </p:sp>
      <p:sp>
        <p:nvSpPr>
          <p:cNvPr id="36" name="PlaceHolder 6"/>
          <p:cNvSpPr>
            <a:spLocks noGrp="1"/>
          </p:cNvSpPr>
          <p:nvPr>
            <p:ph type="body"/>
          </p:nvPr>
        </p:nvSpPr>
        <p:spPr>
          <a:xfrm>
            <a:off x="3239640" y="3682080"/>
            <a:ext cx="2649600" cy="1896840"/>
          </a:xfrm>
          <a:prstGeom prst="rect">
            <a:avLst/>
          </a:prstGeom>
        </p:spPr>
        <p:txBody>
          <a:bodyPr lIns="0" tIns="0" rIns="0" bIns="0">
            <a:normAutofit/>
          </a:bodyPr>
          <a:lstStyle/>
          <a:p>
            <a:endParaRPr lang="sv-SE" sz="3200" b="0" strike="noStrike" spc="-1">
              <a:latin typeface="Arial"/>
            </a:endParaRPr>
          </a:p>
        </p:txBody>
      </p:sp>
      <p:sp>
        <p:nvSpPr>
          <p:cNvPr id="37" name="PlaceHolder 7"/>
          <p:cNvSpPr>
            <a:spLocks noGrp="1"/>
          </p:cNvSpPr>
          <p:nvPr>
            <p:ph type="body"/>
          </p:nvPr>
        </p:nvSpPr>
        <p:spPr>
          <a:xfrm>
            <a:off x="6022080" y="3682080"/>
            <a:ext cx="2649600" cy="1896840"/>
          </a:xfrm>
          <a:prstGeom prst="rect">
            <a:avLst/>
          </a:prstGeom>
        </p:spPr>
        <p:txBody>
          <a:bodyPr lIns="0" tIns="0" rIns="0" bIns="0">
            <a:normAutofit/>
          </a:bodyPr>
          <a:lstStyle/>
          <a:p>
            <a:endParaRPr lang="sv-SE" sz="3200" b="0" strike="noStrike" spc="-1">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sv-SE" sz="4400" b="0" strike="noStrike" spc="-1">
              <a:latin typeface="Arial"/>
            </a:endParaRPr>
          </a:p>
        </p:txBody>
      </p:sp>
      <p:sp>
        <p:nvSpPr>
          <p:cNvPr id="41" name="PlaceHolder 2"/>
          <p:cNvSpPr>
            <a:spLocks noGrp="1"/>
          </p:cNvSpPr>
          <p:nvPr>
            <p:ph type="subTitle"/>
          </p:nvPr>
        </p:nvSpPr>
        <p:spPr>
          <a:xfrm>
            <a:off x="457200" y="1604520"/>
            <a:ext cx="8229240" cy="3977280"/>
          </a:xfrm>
          <a:prstGeom prst="rect">
            <a:avLst/>
          </a:prstGeom>
        </p:spPr>
        <p:txBody>
          <a:bodyPr lIns="0" tIns="0" rIns="0" bIns="0" anchor="ctr"/>
          <a:lstStyle/>
          <a:p>
            <a:pPr algn="ctr"/>
            <a:endParaRPr lang="sv-SE"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sv-SE" sz="4400" b="0" strike="noStrike" spc="-1">
              <a:latin typeface="Arial"/>
            </a:endParaRPr>
          </a:p>
        </p:txBody>
      </p:sp>
      <p:sp>
        <p:nvSpPr>
          <p:cNvPr id="43" name="PlaceHolder 2"/>
          <p:cNvSpPr>
            <a:spLocks noGrp="1"/>
          </p:cNvSpPr>
          <p:nvPr>
            <p:ph type="body"/>
          </p:nvPr>
        </p:nvSpPr>
        <p:spPr>
          <a:xfrm>
            <a:off x="457200" y="1604520"/>
            <a:ext cx="8229240" cy="3977280"/>
          </a:xfrm>
          <a:prstGeom prst="rect">
            <a:avLst/>
          </a:prstGeom>
        </p:spPr>
        <p:txBody>
          <a:bodyPr lIns="0" tIns="0" rIns="0" bIns="0">
            <a:normAutofit/>
          </a:bodyPr>
          <a:lstStyle/>
          <a:p>
            <a:endParaRPr lang="sv-SE" sz="3200" b="0" strike="noStrike" spc="-1">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sv-SE" sz="4400" b="0" strike="noStrike" spc="-1">
              <a:latin typeface="Arial"/>
            </a:endParaRPr>
          </a:p>
        </p:txBody>
      </p:sp>
      <p:sp>
        <p:nvSpPr>
          <p:cNvPr id="45"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sv-SE" sz="3200" b="0" strike="noStrike" spc="-1">
              <a:latin typeface="Arial"/>
            </a:endParaRPr>
          </a:p>
        </p:txBody>
      </p:sp>
      <p:sp>
        <p:nvSpPr>
          <p:cNvPr id="46"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sv-SE" sz="3200" b="0" strike="noStrike" spc="-1">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sv-SE" sz="4400" b="0" strike="noStrike" spc="-1">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457200" y="273600"/>
            <a:ext cx="8229240" cy="5307840"/>
          </a:xfrm>
          <a:prstGeom prst="rect">
            <a:avLst/>
          </a:prstGeom>
        </p:spPr>
        <p:txBody>
          <a:bodyPr lIns="0" tIns="0" rIns="0" bIns="0" anchor="ctr"/>
          <a:lstStyle/>
          <a:p>
            <a:pPr algn="ctr"/>
            <a:endParaRPr lang="sv-SE"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sv-SE" sz="4400" b="0" strike="noStrike" spc="-1">
              <a:latin typeface="Arial"/>
            </a:endParaRPr>
          </a:p>
        </p:txBody>
      </p:sp>
      <p:sp>
        <p:nvSpPr>
          <p:cNvPr id="50"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sv-SE" sz="3200" b="0" strike="noStrike" spc="-1">
              <a:latin typeface="Arial"/>
            </a:endParaRPr>
          </a:p>
        </p:txBody>
      </p:sp>
      <p:sp>
        <p:nvSpPr>
          <p:cNvPr id="51"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sv-SE" sz="3200" b="0" strike="noStrike" spc="-1">
              <a:latin typeface="Arial"/>
            </a:endParaRPr>
          </a:p>
        </p:txBody>
      </p:sp>
      <p:sp>
        <p:nvSpPr>
          <p:cNvPr id="52"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sv-SE"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sv-SE" sz="4400" b="0" strike="noStrike" spc="-1">
              <a:latin typeface="Arial"/>
            </a:endParaRPr>
          </a:p>
        </p:txBody>
      </p:sp>
      <p:sp>
        <p:nvSpPr>
          <p:cNvPr id="3" name="PlaceHolder 2"/>
          <p:cNvSpPr>
            <a:spLocks noGrp="1"/>
          </p:cNvSpPr>
          <p:nvPr>
            <p:ph type="subTitle"/>
          </p:nvPr>
        </p:nvSpPr>
        <p:spPr>
          <a:xfrm>
            <a:off x="457200" y="1604520"/>
            <a:ext cx="8229240" cy="3977280"/>
          </a:xfrm>
          <a:prstGeom prst="rect">
            <a:avLst/>
          </a:prstGeom>
        </p:spPr>
        <p:txBody>
          <a:bodyPr lIns="0" tIns="0" rIns="0" bIns="0" anchor="ctr"/>
          <a:lstStyle/>
          <a:p>
            <a:pPr algn="ctr"/>
            <a:endParaRPr lang="sv-SE"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sv-SE" sz="4400" b="0" strike="noStrike" spc="-1">
              <a:latin typeface="Arial"/>
            </a:endParaRPr>
          </a:p>
        </p:txBody>
      </p:sp>
      <p:sp>
        <p:nvSpPr>
          <p:cNvPr id="54"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sv-SE" sz="3200" b="0" strike="noStrike" spc="-1">
              <a:latin typeface="Arial"/>
            </a:endParaRPr>
          </a:p>
        </p:txBody>
      </p:sp>
      <p:sp>
        <p:nvSpPr>
          <p:cNvPr id="55"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sv-SE" sz="3200" b="0" strike="noStrike" spc="-1">
              <a:latin typeface="Arial"/>
            </a:endParaRPr>
          </a:p>
        </p:txBody>
      </p:sp>
      <p:sp>
        <p:nvSpPr>
          <p:cNvPr id="56"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sv-SE" sz="3200" b="0" strike="noStrike" spc="-1">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sv-SE" sz="4400" b="0" strike="noStrike" spc="-1">
              <a:latin typeface="Arial"/>
            </a:endParaRPr>
          </a:p>
        </p:txBody>
      </p:sp>
      <p:sp>
        <p:nvSpPr>
          <p:cNvPr id="58"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sv-SE" sz="3200" b="0" strike="noStrike" spc="-1">
              <a:latin typeface="Arial"/>
            </a:endParaRPr>
          </a:p>
        </p:txBody>
      </p:sp>
      <p:sp>
        <p:nvSpPr>
          <p:cNvPr id="59"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sv-SE" sz="3200" b="0" strike="noStrike" spc="-1">
              <a:latin typeface="Arial"/>
            </a:endParaRPr>
          </a:p>
        </p:txBody>
      </p:sp>
      <p:sp>
        <p:nvSpPr>
          <p:cNvPr id="60" name="PlaceHolder 4"/>
          <p:cNvSpPr>
            <a:spLocks noGrp="1"/>
          </p:cNvSpPr>
          <p:nvPr>
            <p:ph type="body"/>
          </p:nvPr>
        </p:nvSpPr>
        <p:spPr>
          <a:xfrm>
            <a:off x="457200" y="3682080"/>
            <a:ext cx="8229240" cy="1896840"/>
          </a:xfrm>
          <a:prstGeom prst="rect">
            <a:avLst/>
          </a:prstGeom>
        </p:spPr>
        <p:txBody>
          <a:bodyPr lIns="0" tIns="0" rIns="0" bIns="0">
            <a:normAutofit/>
          </a:bodyPr>
          <a:lstStyle/>
          <a:p>
            <a:endParaRPr lang="sv-SE" sz="3200" b="0" strike="noStrike" spc="-1">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sv-SE" sz="4400" b="0" strike="noStrike" spc="-1">
              <a:latin typeface="Arial"/>
            </a:endParaRPr>
          </a:p>
        </p:txBody>
      </p:sp>
      <p:sp>
        <p:nvSpPr>
          <p:cNvPr id="62" name="PlaceHolder 2"/>
          <p:cNvSpPr>
            <a:spLocks noGrp="1"/>
          </p:cNvSpPr>
          <p:nvPr>
            <p:ph type="body"/>
          </p:nvPr>
        </p:nvSpPr>
        <p:spPr>
          <a:xfrm>
            <a:off x="457200" y="1604520"/>
            <a:ext cx="8229240" cy="1896840"/>
          </a:xfrm>
          <a:prstGeom prst="rect">
            <a:avLst/>
          </a:prstGeom>
        </p:spPr>
        <p:txBody>
          <a:bodyPr lIns="0" tIns="0" rIns="0" bIns="0">
            <a:normAutofit/>
          </a:bodyPr>
          <a:lstStyle/>
          <a:p>
            <a:endParaRPr lang="sv-SE" sz="3200" b="0" strike="noStrike" spc="-1">
              <a:latin typeface="Arial"/>
            </a:endParaRPr>
          </a:p>
        </p:txBody>
      </p:sp>
      <p:sp>
        <p:nvSpPr>
          <p:cNvPr id="63" name="PlaceHolder 3"/>
          <p:cNvSpPr>
            <a:spLocks noGrp="1"/>
          </p:cNvSpPr>
          <p:nvPr>
            <p:ph type="body"/>
          </p:nvPr>
        </p:nvSpPr>
        <p:spPr>
          <a:xfrm>
            <a:off x="457200" y="3682080"/>
            <a:ext cx="8229240" cy="1896840"/>
          </a:xfrm>
          <a:prstGeom prst="rect">
            <a:avLst/>
          </a:prstGeom>
        </p:spPr>
        <p:txBody>
          <a:bodyPr lIns="0" tIns="0" rIns="0" bIns="0">
            <a:normAutofit/>
          </a:bodyPr>
          <a:lstStyle/>
          <a:p>
            <a:endParaRPr lang="sv-SE" sz="3200" b="0" strike="noStrike" spc="-1">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sv-SE" sz="4400" b="0" strike="noStrike" spc="-1">
              <a:latin typeface="Arial"/>
            </a:endParaRPr>
          </a:p>
        </p:txBody>
      </p:sp>
      <p:sp>
        <p:nvSpPr>
          <p:cNvPr id="65"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sv-SE" sz="3200" b="0" strike="noStrike" spc="-1">
              <a:latin typeface="Arial"/>
            </a:endParaRPr>
          </a:p>
        </p:txBody>
      </p:sp>
      <p:sp>
        <p:nvSpPr>
          <p:cNvPr id="66"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sv-SE" sz="3200" b="0" strike="noStrike" spc="-1">
              <a:latin typeface="Arial"/>
            </a:endParaRPr>
          </a:p>
        </p:txBody>
      </p:sp>
      <p:sp>
        <p:nvSpPr>
          <p:cNvPr id="67"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sv-SE" sz="3200" b="0" strike="noStrike" spc="-1">
              <a:latin typeface="Arial"/>
            </a:endParaRPr>
          </a:p>
        </p:txBody>
      </p:sp>
      <p:sp>
        <p:nvSpPr>
          <p:cNvPr id="68" name="PlaceHolder 5"/>
          <p:cNvSpPr>
            <a:spLocks noGrp="1"/>
          </p:cNvSpPr>
          <p:nvPr>
            <p:ph type="body"/>
          </p:nvPr>
        </p:nvSpPr>
        <p:spPr>
          <a:xfrm>
            <a:off x="4674240" y="3682080"/>
            <a:ext cx="4015800" cy="1896840"/>
          </a:xfrm>
          <a:prstGeom prst="rect">
            <a:avLst/>
          </a:prstGeom>
        </p:spPr>
        <p:txBody>
          <a:bodyPr lIns="0" tIns="0" rIns="0" bIns="0">
            <a:normAutofit/>
          </a:bodyPr>
          <a:lstStyle/>
          <a:p>
            <a:endParaRPr lang="sv-SE" sz="3200" b="0" strike="noStrike" spc="-1">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sv-SE" sz="4400" b="0" strike="noStrike" spc="-1">
              <a:latin typeface="Arial"/>
            </a:endParaRPr>
          </a:p>
        </p:txBody>
      </p:sp>
      <p:sp>
        <p:nvSpPr>
          <p:cNvPr id="70" name="PlaceHolder 2"/>
          <p:cNvSpPr>
            <a:spLocks noGrp="1"/>
          </p:cNvSpPr>
          <p:nvPr>
            <p:ph type="body"/>
          </p:nvPr>
        </p:nvSpPr>
        <p:spPr>
          <a:xfrm>
            <a:off x="457200" y="1604520"/>
            <a:ext cx="2649600" cy="1896840"/>
          </a:xfrm>
          <a:prstGeom prst="rect">
            <a:avLst/>
          </a:prstGeom>
        </p:spPr>
        <p:txBody>
          <a:bodyPr lIns="0" tIns="0" rIns="0" bIns="0">
            <a:normAutofit/>
          </a:bodyPr>
          <a:lstStyle/>
          <a:p>
            <a:endParaRPr lang="sv-SE" sz="3200" b="0" strike="noStrike" spc="-1">
              <a:latin typeface="Arial"/>
            </a:endParaRPr>
          </a:p>
        </p:txBody>
      </p:sp>
      <p:sp>
        <p:nvSpPr>
          <p:cNvPr id="71" name="PlaceHolder 3"/>
          <p:cNvSpPr>
            <a:spLocks noGrp="1"/>
          </p:cNvSpPr>
          <p:nvPr>
            <p:ph type="body"/>
          </p:nvPr>
        </p:nvSpPr>
        <p:spPr>
          <a:xfrm>
            <a:off x="3239640" y="1604520"/>
            <a:ext cx="2649600" cy="1896840"/>
          </a:xfrm>
          <a:prstGeom prst="rect">
            <a:avLst/>
          </a:prstGeom>
        </p:spPr>
        <p:txBody>
          <a:bodyPr lIns="0" tIns="0" rIns="0" bIns="0">
            <a:normAutofit/>
          </a:bodyPr>
          <a:lstStyle/>
          <a:p>
            <a:endParaRPr lang="sv-SE" sz="3200" b="0" strike="noStrike" spc="-1">
              <a:latin typeface="Arial"/>
            </a:endParaRPr>
          </a:p>
        </p:txBody>
      </p:sp>
      <p:sp>
        <p:nvSpPr>
          <p:cNvPr id="72" name="PlaceHolder 4"/>
          <p:cNvSpPr>
            <a:spLocks noGrp="1"/>
          </p:cNvSpPr>
          <p:nvPr>
            <p:ph type="body"/>
          </p:nvPr>
        </p:nvSpPr>
        <p:spPr>
          <a:xfrm>
            <a:off x="6022080" y="1604520"/>
            <a:ext cx="2649600" cy="1896840"/>
          </a:xfrm>
          <a:prstGeom prst="rect">
            <a:avLst/>
          </a:prstGeom>
        </p:spPr>
        <p:txBody>
          <a:bodyPr lIns="0" tIns="0" rIns="0" bIns="0">
            <a:normAutofit/>
          </a:bodyPr>
          <a:lstStyle/>
          <a:p>
            <a:endParaRPr lang="sv-SE" sz="3200" b="0" strike="noStrike" spc="-1">
              <a:latin typeface="Arial"/>
            </a:endParaRPr>
          </a:p>
        </p:txBody>
      </p:sp>
      <p:sp>
        <p:nvSpPr>
          <p:cNvPr id="73" name="PlaceHolder 5"/>
          <p:cNvSpPr>
            <a:spLocks noGrp="1"/>
          </p:cNvSpPr>
          <p:nvPr>
            <p:ph type="body"/>
          </p:nvPr>
        </p:nvSpPr>
        <p:spPr>
          <a:xfrm>
            <a:off x="457200" y="3682080"/>
            <a:ext cx="2649600" cy="1896840"/>
          </a:xfrm>
          <a:prstGeom prst="rect">
            <a:avLst/>
          </a:prstGeom>
        </p:spPr>
        <p:txBody>
          <a:bodyPr lIns="0" tIns="0" rIns="0" bIns="0">
            <a:normAutofit/>
          </a:bodyPr>
          <a:lstStyle/>
          <a:p>
            <a:endParaRPr lang="sv-SE" sz="3200" b="0" strike="noStrike" spc="-1">
              <a:latin typeface="Arial"/>
            </a:endParaRPr>
          </a:p>
        </p:txBody>
      </p:sp>
      <p:sp>
        <p:nvSpPr>
          <p:cNvPr id="74" name="PlaceHolder 6"/>
          <p:cNvSpPr>
            <a:spLocks noGrp="1"/>
          </p:cNvSpPr>
          <p:nvPr>
            <p:ph type="body"/>
          </p:nvPr>
        </p:nvSpPr>
        <p:spPr>
          <a:xfrm>
            <a:off x="3239640" y="3682080"/>
            <a:ext cx="2649600" cy="1896840"/>
          </a:xfrm>
          <a:prstGeom prst="rect">
            <a:avLst/>
          </a:prstGeom>
        </p:spPr>
        <p:txBody>
          <a:bodyPr lIns="0" tIns="0" rIns="0" bIns="0">
            <a:normAutofit/>
          </a:bodyPr>
          <a:lstStyle/>
          <a:p>
            <a:endParaRPr lang="sv-SE" sz="3200" b="0" strike="noStrike" spc="-1">
              <a:latin typeface="Arial"/>
            </a:endParaRPr>
          </a:p>
        </p:txBody>
      </p:sp>
      <p:sp>
        <p:nvSpPr>
          <p:cNvPr id="75" name="PlaceHolder 7"/>
          <p:cNvSpPr>
            <a:spLocks noGrp="1"/>
          </p:cNvSpPr>
          <p:nvPr>
            <p:ph type="body"/>
          </p:nvPr>
        </p:nvSpPr>
        <p:spPr>
          <a:xfrm>
            <a:off x="6022080" y="3682080"/>
            <a:ext cx="2649600" cy="1896840"/>
          </a:xfrm>
          <a:prstGeom prst="rect">
            <a:avLst/>
          </a:prstGeom>
        </p:spPr>
        <p:txBody>
          <a:bodyPr lIns="0" tIns="0" rIns="0" bIns="0">
            <a:normAutofit/>
          </a:bodyPr>
          <a:lstStyle/>
          <a:p>
            <a:endParaRPr lang="sv-SE" sz="32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sv-SE" sz="4400" b="0" strike="noStrike" spc="-1">
              <a:latin typeface="Arial"/>
            </a:endParaRPr>
          </a:p>
        </p:txBody>
      </p:sp>
      <p:sp>
        <p:nvSpPr>
          <p:cNvPr id="5" name="PlaceHolder 2"/>
          <p:cNvSpPr>
            <a:spLocks noGrp="1"/>
          </p:cNvSpPr>
          <p:nvPr>
            <p:ph type="body"/>
          </p:nvPr>
        </p:nvSpPr>
        <p:spPr>
          <a:xfrm>
            <a:off x="457200" y="1604520"/>
            <a:ext cx="8229240" cy="3977280"/>
          </a:xfrm>
          <a:prstGeom prst="rect">
            <a:avLst/>
          </a:prstGeom>
        </p:spPr>
        <p:txBody>
          <a:bodyPr lIns="0" tIns="0" rIns="0" bIns="0">
            <a:normAutofit/>
          </a:bodyPr>
          <a:lstStyle/>
          <a:p>
            <a:endParaRPr lang="sv-SE"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sv-SE" sz="4400" b="0" strike="noStrike" spc="-1">
              <a:latin typeface="Arial"/>
            </a:endParaRPr>
          </a:p>
        </p:txBody>
      </p:sp>
      <p:sp>
        <p:nvSpPr>
          <p:cNvPr id="7"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sv-SE" sz="3200" b="0" strike="noStrike" spc="-1">
              <a:latin typeface="Arial"/>
            </a:endParaRPr>
          </a:p>
        </p:txBody>
      </p:sp>
      <p:sp>
        <p:nvSpPr>
          <p:cNvPr id="8"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sv-SE" sz="3200" b="0" strike="noStrike" spc="-1">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sv-SE" sz="44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457200" y="273600"/>
            <a:ext cx="8229240" cy="5307840"/>
          </a:xfrm>
          <a:prstGeom prst="rect">
            <a:avLst/>
          </a:prstGeom>
        </p:spPr>
        <p:txBody>
          <a:bodyPr lIns="0" tIns="0" rIns="0" bIns="0" anchor="ctr"/>
          <a:lstStyle/>
          <a:p>
            <a:pPr algn="ctr"/>
            <a:endParaRPr lang="sv-SE"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sv-SE" sz="4400" b="0" strike="noStrike" spc="-1">
              <a:latin typeface="Arial"/>
            </a:endParaRPr>
          </a:p>
        </p:txBody>
      </p:sp>
      <p:sp>
        <p:nvSpPr>
          <p:cNvPr id="12"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sv-SE" sz="3200" b="0" strike="noStrike" spc="-1">
              <a:latin typeface="Arial"/>
            </a:endParaRPr>
          </a:p>
        </p:txBody>
      </p:sp>
      <p:sp>
        <p:nvSpPr>
          <p:cNvPr id="13"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sv-SE" sz="3200" b="0" strike="noStrike" spc="-1">
              <a:latin typeface="Arial"/>
            </a:endParaRPr>
          </a:p>
        </p:txBody>
      </p:sp>
      <p:sp>
        <p:nvSpPr>
          <p:cNvPr id="14"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sv-SE"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sv-SE" sz="4400" b="0" strike="noStrike" spc="-1">
              <a:latin typeface="Arial"/>
            </a:endParaRPr>
          </a:p>
        </p:txBody>
      </p:sp>
      <p:sp>
        <p:nvSpPr>
          <p:cNvPr id="16"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sv-SE" sz="3200" b="0" strike="noStrike" spc="-1">
              <a:latin typeface="Arial"/>
            </a:endParaRPr>
          </a:p>
        </p:txBody>
      </p:sp>
      <p:sp>
        <p:nvSpPr>
          <p:cNvPr id="17"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sv-SE" sz="3200" b="0" strike="noStrike" spc="-1">
              <a:latin typeface="Arial"/>
            </a:endParaRPr>
          </a:p>
        </p:txBody>
      </p:sp>
      <p:sp>
        <p:nvSpPr>
          <p:cNvPr id="18"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sv-SE" sz="32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sv-SE" sz="4400" b="0" strike="noStrike" spc="-1">
              <a:latin typeface="Arial"/>
            </a:endParaRPr>
          </a:p>
        </p:txBody>
      </p:sp>
      <p:sp>
        <p:nvSpPr>
          <p:cNvPr id="20"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sv-SE" sz="3200" b="0" strike="noStrike" spc="-1">
              <a:latin typeface="Arial"/>
            </a:endParaRPr>
          </a:p>
        </p:txBody>
      </p:sp>
      <p:sp>
        <p:nvSpPr>
          <p:cNvPr id="21"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sv-SE" sz="3200" b="0" strike="noStrike" spc="-1">
              <a:latin typeface="Arial"/>
            </a:endParaRPr>
          </a:p>
        </p:txBody>
      </p:sp>
      <p:sp>
        <p:nvSpPr>
          <p:cNvPr id="22" name="PlaceHolder 4"/>
          <p:cNvSpPr>
            <a:spLocks noGrp="1"/>
          </p:cNvSpPr>
          <p:nvPr>
            <p:ph type="body"/>
          </p:nvPr>
        </p:nvSpPr>
        <p:spPr>
          <a:xfrm>
            <a:off x="457200" y="3682080"/>
            <a:ext cx="8229240" cy="1896840"/>
          </a:xfrm>
          <a:prstGeom prst="rect">
            <a:avLst/>
          </a:prstGeom>
        </p:spPr>
        <p:txBody>
          <a:bodyPr lIns="0" tIns="0" rIns="0" bIns="0">
            <a:normAutofit/>
          </a:bodyPr>
          <a:lstStyle/>
          <a:p>
            <a:endParaRPr lang="sv-SE"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73600"/>
            <a:ext cx="8229240" cy="1144800"/>
          </a:xfrm>
          <a:prstGeom prst="rect">
            <a:avLst/>
          </a:prstGeom>
        </p:spPr>
        <p:txBody>
          <a:bodyPr lIns="0" tIns="0" rIns="0" bIns="0" anchor="ctr"/>
          <a:lstStyle/>
          <a:p>
            <a:pPr algn="ctr"/>
            <a:r>
              <a:rPr lang="sv-SE" sz="4400" b="0" strike="noStrike" spc="-1">
                <a:latin typeface="Arial"/>
              </a:rPr>
              <a:t>Click to edit the title text format</a:t>
            </a:r>
          </a:p>
        </p:txBody>
      </p:sp>
      <p:sp>
        <p:nvSpPr>
          <p:cNvPr id="3" name="PlaceHolder 2"/>
          <p:cNvSpPr>
            <a:spLocks noGrp="1"/>
          </p:cNvSpPr>
          <p:nvPr>
            <p:ph type="body"/>
          </p:nvPr>
        </p:nvSpPr>
        <p:spPr>
          <a:xfrm>
            <a:off x="457200" y="1604520"/>
            <a:ext cx="82292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sv-SE"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sv-SE" sz="2800" b="0" strike="noStrike" spc="-1">
                <a:latin typeface="Arial"/>
              </a:rPr>
              <a:t>Second Outline Level</a:t>
            </a:r>
          </a:p>
          <a:p>
            <a:pPr marL="1296000" lvl="2" indent="-288000">
              <a:spcBef>
                <a:spcPts val="850"/>
              </a:spcBef>
              <a:buClr>
                <a:srgbClr val="000000"/>
              </a:buClr>
              <a:buSzPct val="45000"/>
              <a:buFont typeface="Wingdings" charset="2"/>
              <a:buChar char=""/>
            </a:pPr>
            <a:r>
              <a:rPr lang="sv-SE" sz="2400" b="0" strike="noStrike" spc="-1">
                <a:latin typeface="Arial"/>
              </a:rPr>
              <a:t>Third Outline Level</a:t>
            </a:r>
          </a:p>
          <a:p>
            <a:pPr marL="1728000" lvl="3" indent="-216000">
              <a:spcBef>
                <a:spcPts val="567"/>
              </a:spcBef>
              <a:buClr>
                <a:srgbClr val="000000"/>
              </a:buClr>
              <a:buSzPct val="75000"/>
              <a:buFont typeface="Symbol" charset="2"/>
              <a:buChar char=""/>
            </a:pPr>
            <a:r>
              <a:rPr lang="sv-SE" sz="2000" b="0" strike="noStrike" spc="-1">
                <a:latin typeface="Arial"/>
              </a:rPr>
              <a:t>Fourth Outline Level</a:t>
            </a:r>
          </a:p>
          <a:p>
            <a:pPr marL="2160000" lvl="4" indent="-216000">
              <a:spcBef>
                <a:spcPts val="283"/>
              </a:spcBef>
              <a:buClr>
                <a:srgbClr val="000000"/>
              </a:buClr>
              <a:buSzPct val="45000"/>
              <a:buFont typeface="Wingdings" charset="2"/>
              <a:buChar char=""/>
            </a:pPr>
            <a:r>
              <a:rPr lang="sv-SE" sz="2000" b="0" strike="noStrike" spc="-1">
                <a:latin typeface="Arial"/>
              </a:rPr>
              <a:t>Fifth Outline Level</a:t>
            </a:r>
          </a:p>
          <a:p>
            <a:pPr marL="2592000" lvl="5" indent="-216000">
              <a:spcBef>
                <a:spcPts val="283"/>
              </a:spcBef>
              <a:buClr>
                <a:srgbClr val="000000"/>
              </a:buClr>
              <a:buSzPct val="45000"/>
              <a:buFont typeface="Wingdings" charset="2"/>
              <a:buChar char=""/>
            </a:pPr>
            <a:r>
              <a:rPr lang="sv-SE" sz="2000" b="0" strike="noStrike" spc="-1">
                <a:latin typeface="Arial"/>
              </a:rPr>
              <a:t>Sixth Outline Level</a:t>
            </a:r>
          </a:p>
          <a:p>
            <a:pPr marL="3024000" lvl="6" indent="-216000">
              <a:spcBef>
                <a:spcPts val="283"/>
              </a:spcBef>
              <a:buClr>
                <a:srgbClr val="000000"/>
              </a:buClr>
              <a:buSzPct val="45000"/>
              <a:buFont typeface="Wingdings" charset="2"/>
              <a:buChar char=""/>
            </a:pPr>
            <a:r>
              <a:rPr lang="sv-SE"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457200" y="273600"/>
            <a:ext cx="8229240" cy="1144800"/>
          </a:xfrm>
          <a:prstGeom prst="rect">
            <a:avLst/>
          </a:prstGeom>
        </p:spPr>
        <p:txBody>
          <a:bodyPr lIns="0" tIns="0" rIns="0" bIns="0" anchor="ctr"/>
          <a:lstStyle/>
          <a:p>
            <a:pPr algn="ctr"/>
            <a:r>
              <a:rPr lang="sv-SE" sz="4400" b="0" strike="noStrike" spc="-1">
                <a:latin typeface="Arial"/>
              </a:rPr>
              <a:t>Click to edit the title text format</a:t>
            </a:r>
          </a:p>
        </p:txBody>
      </p:sp>
      <p:sp>
        <p:nvSpPr>
          <p:cNvPr id="39" name="PlaceHolder 2"/>
          <p:cNvSpPr>
            <a:spLocks noGrp="1"/>
          </p:cNvSpPr>
          <p:nvPr>
            <p:ph type="body"/>
          </p:nvPr>
        </p:nvSpPr>
        <p:spPr>
          <a:xfrm>
            <a:off x="457200" y="1604520"/>
            <a:ext cx="82292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sv-SE"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sv-SE" sz="2800" b="0" strike="noStrike" spc="-1">
                <a:latin typeface="Arial"/>
              </a:rPr>
              <a:t>Second Outline Level</a:t>
            </a:r>
          </a:p>
          <a:p>
            <a:pPr marL="1296000" lvl="2" indent="-288000">
              <a:spcBef>
                <a:spcPts val="850"/>
              </a:spcBef>
              <a:buClr>
                <a:srgbClr val="000000"/>
              </a:buClr>
              <a:buSzPct val="45000"/>
              <a:buFont typeface="Wingdings" charset="2"/>
              <a:buChar char=""/>
            </a:pPr>
            <a:r>
              <a:rPr lang="sv-SE" sz="2400" b="0" strike="noStrike" spc="-1">
                <a:latin typeface="Arial"/>
              </a:rPr>
              <a:t>Third Outline Level</a:t>
            </a:r>
          </a:p>
          <a:p>
            <a:pPr marL="1728000" lvl="3" indent="-216000">
              <a:spcBef>
                <a:spcPts val="567"/>
              </a:spcBef>
              <a:buClr>
                <a:srgbClr val="000000"/>
              </a:buClr>
              <a:buSzPct val="75000"/>
              <a:buFont typeface="Symbol" charset="2"/>
              <a:buChar char=""/>
            </a:pPr>
            <a:r>
              <a:rPr lang="sv-SE" sz="2000" b="0" strike="noStrike" spc="-1">
                <a:latin typeface="Arial"/>
              </a:rPr>
              <a:t>Fourth Outline Level</a:t>
            </a:r>
          </a:p>
          <a:p>
            <a:pPr marL="2160000" lvl="4" indent="-216000">
              <a:spcBef>
                <a:spcPts val="283"/>
              </a:spcBef>
              <a:buClr>
                <a:srgbClr val="000000"/>
              </a:buClr>
              <a:buSzPct val="45000"/>
              <a:buFont typeface="Wingdings" charset="2"/>
              <a:buChar char=""/>
            </a:pPr>
            <a:r>
              <a:rPr lang="sv-SE" sz="2000" b="0" strike="noStrike" spc="-1">
                <a:latin typeface="Arial"/>
              </a:rPr>
              <a:t>Fifth Outline Level</a:t>
            </a:r>
          </a:p>
          <a:p>
            <a:pPr marL="2592000" lvl="5" indent="-216000">
              <a:spcBef>
                <a:spcPts val="283"/>
              </a:spcBef>
              <a:buClr>
                <a:srgbClr val="000000"/>
              </a:buClr>
              <a:buSzPct val="45000"/>
              <a:buFont typeface="Wingdings" charset="2"/>
              <a:buChar char=""/>
            </a:pPr>
            <a:r>
              <a:rPr lang="sv-SE" sz="2000" b="0" strike="noStrike" spc="-1">
                <a:latin typeface="Arial"/>
              </a:rPr>
              <a:t>Sixth Outline Level</a:t>
            </a:r>
          </a:p>
          <a:p>
            <a:pPr marL="3024000" lvl="6" indent="-216000">
              <a:spcBef>
                <a:spcPts val="283"/>
              </a:spcBef>
              <a:buClr>
                <a:srgbClr val="000000"/>
              </a:buClr>
              <a:buSzPct val="45000"/>
              <a:buFont typeface="Wingdings" charset="2"/>
              <a:buChar char=""/>
            </a:pPr>
            <a:r>
              <a:rPr lang="sv-SE"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hyperlink" Target="https://drive.google.com/open?id=14naW75hra5nktoO7a6TKXbmt4Ft1Zdhc"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3.xml"/><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8" Type="http://schemas.openxmlformats.org/officeDocument/2006/relationships/hyperlink" Target="http://www-personal.umich.edu/~mejn/papers/npcommunities.pdf" TargetMode="External"/><Relationship Id="rId3" Type="http://schemas.openxmlformats.org/officeDocument/2006/relationships/image" Target="../media/image1.png"/><Relationship Id="rId7" Type="http://schemas.openxmlformats.org/officeDocument/2006/relationships/hyperlink" Target="http://www-personal.umich.edu/~mejn/netdata/" TargetMode="External"/><Relationship Id="rId12" Type="http://schemas.openxmlformats.org/officeDocument/2006/relationships/hyperlink" Target="https://fusiontables.google.com/DataSource?dsrcid=implicit" TargetMode="External"/><Relationship Id="rId2" Type="http://schemas.openxmlformats.org/officeDocument/2006/relationships/notesSlide" Target="../notesSlides/notesSlide9.xml"/><Relationship Id="rId1" Type="http://schemas.openxmlformats.org/officeDocument/2006/relationships/slideLayout" Target="../slideLayouts/slideLayout13.xml"/><Relationship Id="rId6" Type="http://schemas.openxmlformats.org/officeDocument/2006/relationships/hyperlink" Target="https://ico.org.uk/for-organisations/data-protection-reform/overview-of-the-gdpr/" TargetMode="External"/><Relationship Id="rId11" Type="http://schemas.openxmlformats.org/officeDocument/2006/relationships/hyperlink" Target="http://graphonline.ru/en/" TargetMode="External"/><Relationship Id="rId5" Type="http://schemas.openxmlformats.org/officeDocument/2006/relationships/hyperlink" Target="https://royalsociety.org/topics-policy/projects/data-governance/" TargetMode="External"/><Relationship Id="rId10" Type="http://schemas.openxmlformats.org/officeDocument/2006/relationships/hyperlink" Target="https://research.fb.com/three-and-a-half-degrees-of-separation/" TargetMode="External"/><Relationship Id="rId4" Type="http://schemas.openxmlformats.org/officeDocument/2006/relationships/hyperlink" Target="https://www.acm.org/binaries/content/assets/public-policy/2017_usacm_statement_algorithms.pdf" TargetMode="External"/><Relationship Id="rId9" Type="http://schemas.openxmlformats.org/officeDocument/2006/relationships/hyperlink" Target="https://arxiv.org/abs/1205.6822"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0" y="1234440"/>
            <a:ext cx="9142200" cy="5621760"/>
          </a:xfrm>
          <a:custGeom>
            <a:avLst/>
            <a:gdLst/>
            <a:ahLst/>
            <a:cxnLst/>
            <a:rect l="l" t="t" r="r" b="b"/>
            <a:pathLst>
              <a:path w="9144000" h="5623560">
                <a:moveTo>
                  <a:pt x="0" y="5623560"/>
                </a:moveTo>
                <a:lnTo>
                  <a:pt x="9144000" y="5623560"/>
                </a:lnTo>
                <a:lnTo>
                  <a:pt x="9144000" y="0"/>
                </a:lnTo>
                <a:lnTo>
                  <a:pt x="0" y="0"/>
                </a:lnTo>
                <a:lnTo>
                  <a:pt x="0" y="5623560"/>
                </a:lnTo>
                <a:close/>
              </a:path>
            </a:pathLst>
          </a:custGeom>
          <a:solidFill>
            <a:srgbClr val="D9D9D9"/>
          </a:solidFill>
          <a:ln>
            <a:noFill/>
          </a:ln>
        </p:spPr>
        <p:style>
          <a:lnRef idx="0">
            <a:scrgbClr r="0" g="0" b="0"/>
          </a:lnRef>
          <a:fillRef idx="0">
            <a:scrgbClr r="0" g="0" b="0"/>
          </a:fillRef>
          <a:effectRef idx="0">
            <a:scrgbClr r="0" g="0" b="0"/>
          </a:effectRef>
          <a:fontRef idx="minor"/>
        </p:style>
      </p:sp>
      <p:sp>
        <p:nvSpPr>
          <p:cNvPr id="83" name="CustomShape 2"/>
          <p:cNvSpPr/>
          <p:nvPr/>
        </p:nvSpPr>
        <p:spPr>
          <a:xfrm>
            <a:off x="0" y="0"/>
            <a:ext cx="9142200" cy="1232640"/>
          </a:xfrm>
          <a:custGeom>
            <a:avLst/>
            <a:gdLst/>
            <a:ahLst/>
            <a:cxnLst/>
            <a:rect l="l" t="t" r="r" b="b"/>
            <a:pathLst>
              <a:path w="9144000" h="1234439">
                <a:moveTo>
                  <a:pt x="0" y="1234439"/>
                </a:moveTo>
                <a:lnTo>
                  <a:pt x="9144000" y="1234439"/>
                </a:lnTo>
                <a:lnTo>
                  <a:pt x="9144000" y="0"/>
                </a:lnTo>
                <a:lnTo>
                  <a:pt x="0" y="0"/>
                </a:lnTo>
                <a:lnTo>
                  <a:pt x="0" y="1234439"/>
                </a:lnTo>
                <a:close/>
              </a:path>
            </a:pathLst>
          </a:custGeom>
          <a:solidFill>
            <a:srgbClr val="8D0F69"/>
          </a:solidFill>
          <a:ln>
            <a:noFill/>
          </a:ln>
        </p:spPr>
        <p:style>
          <a:lnRef idx="0">
            <a:scrgbClr r="0" g="0" b="0"/>
          </a:lnRef>
          <a:fillRef idx="0">
            <a:scrgbClr r="0" g="0" b="0"/>
          </a:fillRef>
          <a:effectRef idx="0">
            <a:scrgbClr r="0" g="0" b="0"/>
          </a:effectRef>
          <a:fontRef idx="minor"/>
        </p:style>
      </p:sp>
      <p:sp>
        <p:nvSpPr>
          <p:cNvPr id="84" name="CustomShape 3"/>
          <p:cNvSpPr/>
          <p:nvPr/>
        </p:nvSpPr>
        <p:spPr>
          <a:xfrm>
            <a:off x="8058960" y="5706000"/>
            <a:ext cx="1412640" cy="1001160"/>
          </a:xfrm>
          <a:prstGeom prst="rect">
            <a:avLst/>
          </a:prstGeom>
          <a:blipFill rotWithShape="0">
            <a:blip r:embed="rId3"/>
            <a:stretch>
              <a:fillRect/>
            </a:stretch>
          </a:blipFill>
          <a:ln>
            <a:noFill/>
          </a:ln>
        </p:spPr>
        <p:style>
          <a:lnRef idx="0">
            <a:scrgbClr r="0" g="0" b="0"/>
          </a:lnRef>
          <a:fillRef idx="0">
            <a:scrgbClr r="0" g="0" b="0"/>
          </a:fillRef>
          <a:effectRef idx="0">
            <a:scrgbClr r="0" g="0" b="0"/>
          </a:effectRef>
          <a:fontRef idx="minor"/>
        </p:style>
      </p:sp>
      <p:sp>
        <p:nvSpPr>
          <p:cNvPr id="85" name="CustomShape 4"/>
          <p:cNvSpPr/>
          <p:nvPr/>
        </p:nvSpPr>
        <p:spPr>
          <a:xfrm>
            <a:off x="8058960" y="5706000"/>
            <a:ext cx="1412640" cy="1001160"/>
          </a:xfrm>
          <a:prstGeom prst="rect">
            <a:avLst/>
          </a:prstGeom>
          <a:blipFill rotWithShape="0">
            <a:blip r:embed="rId3"/>
            <a:stretch>
              <a:fillRect/>
            </a:stretch>
          </a:blipFill>
          <a:ln>
            <a:noFill/>
          </a:ln>
        </p:spPr>
        <p:style>
          <a:lnRef idx="0">
            <a:scrgbClr r="0" g="0" b="0"/>
          </a:lnRef>
          <a:fillRef idx="0">
            <a:scrgbClr r="0" g="0" b="0"/>
          </a:fillRef>
          <a:effectRef idx="0">
            <a:scrgbClr r="0" g="0" b="0"/>
          </a:effectRef>
          <a:fontRef idx="minor"/>
        </p:style>
      </p:sp>
      <p:sp>
        <p:nvSpPr>
          <p:cNvPr id="86" name="CustomShape 5"/>
          <p:cNvSpPr/>
          <p:nvPr/>
        </p:nvSpPr>
        <p:spPr>
          <a:xfrm>
            <a:off x="2030400" y="3246840"/>
            <a:ext cx="5876280" cy="415800"/>
          </a:xfrm>
          <a:custGeom>
            <a:avLst/>
            <a:gdLst/>
            <a:ahLst/>
            <a:cxnLst/>
            <a:rect l="l" t="t" r="r" b="b"/>
            <a:pathLst>
              <a:path w="5878067" h="417575">
                <a:moveTo>
                  <a:pt x="0" y="0"/>
                </a:moveTo>
                <a:lnTo>
                  <a:pt x="0" y="417575"/>
                </a:lnTo>
                <a:lnTo>
                  <a:pt x="5878067" y="417575"/>
                </a:lnTo>
                <a:lnTo>
                  <a:pt x="5878067" y="0"/>
                </a:lnTo>
                <a:lnTo>
                  <a:pt x="0" y="0"/>
                </a:lnTo>
                <a:close/>
              </a:path>
            </a:pathLst>
          </a:custGeom>
          <a:solidFill>
            <a:srgbClr val="FFFFFF"/>
          </a:solidFill>
          <a:ln>
            <a:noFill/>
          </a:ln>
        </p:spPr>
        <p:style>
          <a:lnRef idx="0">
            <a:scrgbClr r="0" g="0" b="0"/>
          </a:lnRef>
          <a:fillRef idx="0">
            <a:scrgbClr r="0" g="0" b="0"/>
          </a:fillRef>
          <a:effectRef idx="0">
            <a:scrgbClr r="0" g="0" b="0"/>
          </a:effectRef>
          <a:fontRef idx="minor"/>
        </p:style>
        <p:txBody>
          <a:bodyPr lIns="90000" tIns="45000" rIns="90000" bIns="45000"/>
          <a:lstStyle/>
          <a:p>
            <a:pPr>
              <a:lnSpc>
                <a:spcPts val="751"/>
              </a:lnSpc>
            </a:pPr>
            <a:endParaRPr lang="sv-SE" sz="1800" b="0" strike="noStrike" spc="-1">
              <a:latin typeface="Arial"/>
            </a:endParaRPr>
          </a:p>
          <a:p>
            <a:pPr>
              <a:lnSpc>
                <a:spcPct val="100000"/>
              </a:lnSpc>
            </a:pPr>
            <a:r>
              <a:rPr lang="sv-SE" sz="1000" b="0" strike="noStrike" spc="-1">
                <a:solidFill>
                  <a:srgbClr val="000000"/>
                </a:solidFill>
                <a:latin typeface="Tahoma"/>
                <a:ea typeface="DejaVu Sans"/>
              </a:rPr>
              <a:t>Medelsvår</a:t>
            </a:r>
            <a:endParaRPr lang="sv-SE" sz="1000" b="0" strike="noStrike" spc="-1">
              <a:latin typeface="Arial"/>
            </a:endParaRPr>
          </a:p>
        </p:txBody>
      </p:sp>
      <p:sp>
        <p:nvSpPr>
          <p:cNvPr id="87" name="CustomShape 6"/>
          <p:cNvSpPr/>
          <p:nvPr/>
        </p:nvSpPr>
        <p:spPr>
          <a:xfrm>
            <a:off x="2042640" y="3746880"/>
            <a:ext cx="5876280" cy="895680"/>
          </a:xfrm>
          <a:custGeom>
            <a:avLst/>
            <a:gdLst/>
            <a:ahLst/>
            <a:cxnLst/>
            <a:rect l="l" t="t" r="r" b="b"/>
            <a:pathLst>
              <a:path w="5878067" h="897636">
                <a:moveTo>
                  <a:pt x="0" y="0"/>
                </a:moveTo>
                <a:lnTo>
                  <a:pt x="0" y="897636"/>
                </a:lnTo>
                <a:lnTo>
                  <a:pt x="5878067" y="897636"/>
                </a:lnTo>
                <a:lnTo>
                  <a:pt x="5878067" y="0"/>
                </a:lnTo>
                <a:lnTo>
                  <a:pt x="0" y="0"/>
                </a:lnTo>
                <a:close/>
              </a:path>
            </a:pathLst>
          </a:custGeom>
          <a:solidFill>
            <a:srgbClr val="FFFFFF"/>
          </a:solid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sv-SE" sz="1000" b="0" strike="noStrike" spc="-1">
                <a:solidFill>
                  <a:srgbClr val="000000"/>
                </a:solidFill>
                <a:latin typeface="Tahoma"/>
                <a:ea typeface="DejaVu Sans"/>
              </a:rPr>
              <a:t>Presentation med läraranteckningar</a:t>
            </a:r>
            <a:endParaRPr lang="sv-SE" sz="1000" b="0" strike="noStrike" spc="-1">
              <a:latin typeface="Arial"/>
            </a:endParaRPr>
          </a:p>
          <a:p>
            <a:pPr>
              <a:lnSpc>
                <a:spcPct val="100000"/>
              </a:lnSpc>
            </a:pPr>
            <a:r>
              <a:rPr lang="sv-SE" sz="1000" b="0" strike="noStrike" spc="-1">
                <a:solidFill>
                  <a:srgbClr val="000000"/>
                </a:solidFill>
                <a:latin typeface="Tahoma"/>
                <a:ea typeface="DejaVu Sans"/>
              </a:rPr>
              <a:t>Följer undervisningsmetoden 5E </a:t>
            </a:r>
            <a:endParaRPr lang="sv-SE" sz="1000" b="0" strike="noStrike" spc="-1">
              <a:latin typeface="Arial"/>
            </a:endParaRPr>
          </a:p>
          <a:p>
            <a:pPr>
              <a:lnSpc>
                <a:spcPct val="100000"/>
              </a:lnSpc>
            </a:pPr>
            <a:endParaRPr lang="sv-SE" sz="1000" b="0" strike="noStrike" spc="-1">
              <a:latin typeface="Arial"/>
            </a:endParaRPr>
          </a:p>
          <a:p>
            <a:pPr>
              <a:lnSpc>
                <a:spcPct val="100000"/>
              </a:lnSpc>
            </a:pPr>
            <a:r>
              <a:rPr lang="sv-SE" sz="1000" b="0" strike="noStrike" spc="-1">
                <a:solidFill>
                  <a:srgbClr val="000000"/>
                </a:solidFill>
                <a:latin typeface="Tahoma"/>
                <a:ea typeface="DejaVu Sans"/>
              </a:rPr>
              <a:t>(förklaring av 5E finns på denna sidas läraranteckningar)</a:t>
            </a:r>
            <a:endParaRPr lang="sv-SE" sz="1000" b="0" strike="noStrike" spc="-1">
              <a:latin typeface="Arial"/>
            </a:endParaRPr>
          </a:p>
          <a:p>
            <a:pPr marL="108720">
              <a:lnSpc>
                <a:spcPct val="100000"/>
              </a:lnSpc>
            </a:pPr>
            <a:endParaRPr lang="sv-SE" sz="1000" b="0" strike="noStrike" spc="-1">
              <a:latin typeface="Arial"/>
            </a:endParaRPr>
          </a:p>
          <a:p>
            <a:pPr marL="108720">
              <a:lnSpc>
                <a:spcPct val="100000"/>
              </a:lnSpc>
            </a:pPr>
            <a:endParaRPr lang="sv-SE" sz="1000" b="0" strike="noStrike" spc="-1">
              <a:latin typeface="Arial"/>
            </a:endParaRPr>
          </a:p>
        </p:txBody>
      </p:sp>
      <p:sp>
        <p:nvSpPr>
          <p:cNvPr id="88" name="CustomShape 7"/>
          <p:cNvSpPr/>
          <p:nvPr/>
        </p:nvSpPr>
        <p:spPr>
          <a:xfrm>
            <a:off x="2042640" y="4768920"/>
            <a:ext cx="5876280" cy="882000"/>
          </a:xfrm>
          <a:custGeom>
            <a:avLst/>
            <a:gdLst/>
            <a:ahLst/>
            <a:cxnLst/>
            <a:rect l="l" t="t" r="r" b="b"/>
            <a:pathLst>
              <a:path w="5878067" h="883919">
                <a:moveTo>
                  <a:pt x="0" y="0"/>
                </a:moveTo>
                <a:lnTo>
                  <a:pt x="0" y="883919"/>
                </a:lnTo>
                <a:lnTo>
                  <a:pt x="5878067" y="883919"/>
                </a:lnTo>
                <a:lnTo>
                  <a:pt x="5878067" y="0"/>
                </a:lnTo>
                <a:lnTo>
                  <a:pt x="0" y="0"/>
                </a:lnTo>
                <a:close/>
              </a:path>
            </a:pathLst>
          </a:custGeom>
          <a:solidFill>
            <a:srgbClr val="FFFFFF"/>
          </a:solid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sv-SE" sz="1000" b="0" strike="noStrike" spc="-1">
                <a:solidFill>
                  <a:srgbClr val="000000"/>
                </a:solidFill>
                <a:latin typeface="Tahoma"/>
                <a:ea typeface="DejaVu Sans"/>
              </a:rPr>
              <a:t>Bekanta dig med ”Network Graph” i Google Fusion.</a:t>
            </a:r>
            <a:endParaRPr lang="sv-SE" sz="1000" b="0" strike="noStrike" spc="-1">
              <a:latin typeface="Arial"/>
            </a:endParaRPr>
          </a:p>
          <a:p>
            <a:pPr>
              <a:lnSpc>
                <a:spcPct val="100000"/>
              </a:lnSpc>
            </a:pPr>
            <a:r>
              <a:rPr lang="sv-SE" sz="1000" b="0" strike="noStrike" spc="-1">
                <a:solidFill>
                  <a:srgbClr val="000000"/>
                </a:solidFill>
                <a:latin typeface="Tahoma"/>
                <a:ea typeface="DejaVu Sans"/>
              </a:rPr>
              <a:t>Skapa ett eget kalkylblad i Google Sheets (baserat på exemplet) som klassen kan fylla i.</a:t>
            </a:r>
            <a:endParaRPr lang="sv-SE" sz="1000" b="0" strike="noStrike" spc="-1">
              <a:latin typeface="Arial"/>
            </a:endParaRPr>
          </a:p>
          <a:p>
            <a:pPr>
              <a:lnSpc>
                <a:spcPct val="100000"/>
              </a:lnSpc>
            </a:pPr>
            <a:r>
              <a:rPr lang="sv-SE" sz="1000" b="0" strike="noStrike" spc="-1">
                <a:solidFill>
                  <a:srgbClr val="000000"/>
                </a:solidFill>
                <a:latin typeface="Tahoma"/>
                <a:ea typeface="DejaVu Sans"/>
              </a:rPr>
              <a:t>Läs läraranteckningarna i presentationen (kan t.ex. läsas i PowerPoint med Alt+F5, eller skrivas ut)</a:t>
            </a:r>
            <a:endParaRPr lang="sv-SE" sz="1000" b="0" strike="noStrike" spc="-1">
              <a:latin typeface="Arial"/>
            </a:endParaRPr>
          </a:p>
        </p:txBody>
      </p:sp>
      <p:sp>
        <p:nvSpPr>
          <p:cNvPr id="89" name="CustomShape 8"/>
          <p:cNvSpPr/>
          <p:nvPr/>
        </p:nvSpPr>
        <p:spPr>
          <a:xfrm>
            <a:off x="2063520" y="5759280"/>
            <a:ext cx="5874840" cy="898920"/>
          </a:xfrm>
          <a:custGeom>
            <a:avLst/>
            <a:gdLst/>
            <a:ahLst/>
            <a:cxnLst/>
            <a:rect l="l" t="t" r="r" b="b"/>
            <a:pathLst>
              <a:path w="5876544" h="900684">
                <a:moveTo>
                  <a:pt x="0" y="0"/>
                </a:moveTo>
                <a:lnTo>
                  <a:pt x="0" y="900683"/>
                </a:lnTo>
                <a:lnTo>
                  <a:pt x="5876544" y="900683"/>
                </a:lnTo>
                <a:lnTo>
                  <a:pt x="5876544" y="0"/>
                </a:lnTo>
                <a:lnTo>
                  <a:pt x="0" y="0"/>
                </a:lnTo>
                <a:close/>
              </a:path>
            </a:pathLst>
          </a:custGeom>
          <a:solidFill>
            <a:srgbClr val="FFFFFF"/>
          </a:solid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sv-SE" sz="1000" b="0" strike="noStrike" spc="-1">
                <a:solidFill>
                  <a:srgbClr val="000000"/>
                </a:solidFill>
                <a:latin typeface="Tahoma"/>
                <a:ea typeface="DejaVu Sans"/>
              </a:rPr>
              <a:t>Alla behöver varsin dator, iPad eller smartphone </a:t>
            </a:r>
            <a:endParaRPr lang="sv-SE" sz="1000" b="0" strike="noStrike" spc="-1">
              <a:latin typeface="Arial"/>
            </a:endParaRPr>
          </a:p>
          <a:p>
            <a:pPr>
              <a:lnSpc>
                <a:spcPct val="100000"/>
              </a:lnSpc>
            </a:pPr>
            <a:r>
              <a:rPr lang="sv-SE" sz="1000" b="0" strike="noStrike" spc="-1">
                <a:solidFill>
                  <a:srgbClr val="000000"/>
                </a:solidFill>
                <a:latin typeface="Tahoma"/>
                <a:ea typeface="DejaVu Sans"/>
              </a:rPr>
              <a:t>Google Fusion-filer (</a:t>
            </a:r>
            <a:r>
              <a:rPr lang="sv-SE" sz="1000" b="0" strike="noStrike" spc="-1">
                <a:solidFill>
                  <a:srgbClr val="000000"/>
                </a:solidFill>
                <a:latin typeface="Tahoma"/>
                <a:ea typeface="DejaVu Sans"/>
                <a:hlinkClick r:id="rId4"/>
              </a:rPr>
              <a:t>https://drive.google.com/open?id=14naW75hra5nktoO7a6TKXbmt4Ft1Zdhc</a:t>
            </a:r>
            <a:r>
              <a:rPr lang="sv-SE" sz="1000" b="0" strike="noStrike" spc="-1">
                <a:solidFill>
                  <a:srgbClr val="000000"/>
                </a:solidFill>
                <a:latin typeface="Tahoma"/>
                <a:ea typeface="DejaVu Sans"/>
              </a:rPr>
              <a:t>)</a:t>
            </a:r>
            <a:endParaRPr lang="sv-SE" sz="1000" b="0" strike="noStrike" spc="-1">
              <a:latin typeface="Arial"/>
            </a:endParaRPr>
          </a:p>
          <a:p>
            <a:pPr>
              <a:lnSpc>
                <a:spcPct val="100000"/>
              </a:lnSpc>
            </a:pPr>
            <a:endParaRPr lang="sv-SE" sz="1000" b="0" strike="noStrike" spc="-1">
              <a:latin typeface="Arial"/>
            </a:endParaRPr>
          </a:p>
          <a:p>
            <a:pPr>
              <a:lnSpc>
                <a:spcPct val="100000"/>
              </a:lnSpc>
            </a:pPr>
            <a:endParaRPr lang="sv-SE" sz="1000" b="0" strike="noStrike" spc="-1">
              <a:latin typeface="Arial"/>
            </a:endParaRPr>
          </a:p>
          <a:p>
            <a:pPr>
              <a:lnSpc>
                <a:spcPct val="100000"/>
              </a:lnSpc>
            </a:pPr>
            <a:endParaRPr lang="sv-SE" sz="1000" b="0" strike="noStrike" spc="-1">
              <a:latin typeface="Arial"/>
            </a:endParaRPr>
          </a:p>
        </p:txBody>
      </p:sp>
      <p:sp>
        <p:nvSpPr>
          <p:cNvPr id="90" name="CustomShape 9"/>
          <p:cNvSpPr/>
          <p:nvPr/>
        </p:nvSpPr>
        <p:spPr>
          <a:xfrm>
            <a:off x="449640" y="3367080"/>
            <a:ext cx="1565280" cy="176040"/>
          </a:xfrm>
          <a:prstGeom prst="rect">
            <a:avLst/>
          </a:prstGeom>
          <a:noFill/>
          <a:ln>
            <a:noFill/>
          </a:ln>
        </p:spPr>
        <p:style>
          <a:lnRef idx="0">
            <a:scrgbClr r="0" g="0" b="0"/>
          </a:lnRef>
          <a:fillRef idx="0">
            <a:scrgbClr r="0" g="0" b="0"/>
          </a:fillRef>
          <a:effectRef idx="0">
            <a:scrgbClr r="0" g="0" b="0"/>
          </a:effectRef>
          <a:fontRef idx="minor"/>
        </p:style>
        <p:txBody>
          <a:bodyPr lIns="0" tIns="8640" rIns="0" bIns="0"/>
          <a:lstStyle/>
          <a:p>
            <a:pPr marL="12600">
              <a:lnSpc>
                <a:spcPts val="1344"/>
              </a:lnSpc>
            </a:pPr>
            <a:r>
              <a:rPr lang="sv-SE" sz="1200" b="0" strike="noStrike" spc="63">
                <a:solidFill>
                  <a:srgbClr val="000000"/>
                </a:solidFill>
                <a:latin typeface="Tahoma"/>
                <a:ea typeface="DejaVu Sans"/>
              </a:rPr>
              <a:t>SVÅRIGHETSGRAD:</a:t>
            </a:r>
            <a:endParaRPr lang="sv-SE" sz="1200" b="0" strike="noStrike" spc="-1">
              <a:latin typeface="Arial"/>
            </a:endParaRPr>
          </a:p>
        </p:txBody>
      </p:sp>
      <p:sp>
        <p:nvSpPr>
          <p:cNvPr id="91" name="CustomShape 10"/>
          <p:cNvSpPr/>
          <p:nvPr/>
        </p:nvSpPr>
        <p:spPr>
          <a:xfrm>
            <a:off x="425880" y="3796560"/>
            <a:ext cx="1362240" cy="176040"/>
          </a:xfrm>
          <a:prstGeom prst="rect">
            <a:avLst/>
          </a:prstGeom>
          <a:noFill/>
          <a:ln>
            <a:noFill/>
          </a:ln>
        </p:spPr>
        <p:style>
          <a:lnRef idx="0">
            <a:scrgbClr r="0" g="0" b="0"/>
          </a:lnRef>
          <a:fillRef idx="0">
            <a:scrgbClr r="0" g="0" b="0"/>
          </a:fillRef>
          <a:effectRef idx="0">
            <a:scrgbClr r="0" g="0" b="0"/>
          </a:effectRef>
          <a:fontRef idx="minor"/>
        </p:style>
        <p:txBody>
          <a:bodyPr lIns="0" tIns="8640" rIns="0" bIns="0"/>
          <a:lstStyle/>
          <a:p>
            <a:pPr marL="12600">
              <a:lnSpc>
                <a:spcPts val="1344"/>
              </a:lnSpc>
            </a:pPr>
            <a:r>
              <a:rPr lang="sv-SE" sz="1200" b="0" strike="noStrike" spc="49">
                <a:solidFill>
                  <a:srgbClr val="000000"/>
                </a:solidFill>
                <a:latin typeface="Tahoma"/>
                <a:ea typeface="DejaVu Sans"/>
              </a:rPr>
              <a:t>TYP AV LEKTIONS-MATERIAL:</a:t>
            </a:r>
            <a:endParaRPr lang="sv-SE" sz="1200" b="0" strike="noStrike" spc="-1">
              <a:latin typeface="Arial"/>
            </a:endParaRPr>
          </a:p>
        </p:txBody>
      </p:sp>
      <p:sp>
        <p:nvSpPr>
          <p:cNvPr id="92" name="CustomShape 11"/>
          <p:cNvSpPr/>
          <p:nvPr/>
        </p:nvSpPr>
        <p:spPr>
          <a:xfrm>
            <a:off x="425880" y="4817520"/>
            <a:ext cx="1379160" cy="358920"/>
          </a:xfrm>
          <a:prstGeom prst="rect">
            <a:avLst/>
          </a:prstGeom>
          <a:noFill/>
          <a:ln>
            <a:noFill/>
          </a:ln>
        </p:spPr>
        <p:style>
          <a:lnRef idx="0">
            <a:scrgbClr r="0" g="0" b="0"/>
          </a:lnRef>
          <a:fillRef idx="0">
            <a:scrgbClr r="0" g="0" b="0"/>
          </a:fillRef>
          <a:effectRef idx="0">
            <a:scrgbClr r="0" g="0" b="0"/>
          </a:effectRef>
          <a:fontRef idx="minor"/>
        </p:style>
        <p:txBody>
          <a:bodyPr lIns="0" tIns="8640" rIns="0" bIns="0"/>
          <a:lstStyle/>
          <a:p>
            <a:pPr marL="12600">
              <a:lnSpc>
                <a:spcPts val="1344"/>
              </a:lnSpc>
            </a:pPr>
            <a:r>
              <a:rPr lang="sv-SE" sz="1200" b="0" strike="noStrike" spc="60">
                <a:solidFill>
                  <a:srgbClr val="000000"/>
                </a:solidFill>
                <a:latin typeface="Tahoma"/>
                <a:ea typeface="DejaVu Sans"/>
              </a:rPr>
              <a:t>FÖRBEREDELSER:</a:t>
            </a:r>
            <a:endParaRPr lang="sv-SE" sz="1200" b="0" strike="noStrike" spc="-1">
              <a:latin typeface="Arial"/>
            </a:endParaRPr>
          </a:p>
        </p:txBody>
      </p:sp>
      <p:sp>
        <p:nvSpPr>
          <p:cNvPr id="93" name="CustomShape 12"/>
          <p:cNvSpPr/>
          <p:nvPr/>
        </p:nvSpPr>
        <p:spPr>
          <a:xfrm>
            <a:off x="449640" y="5886360"/>
            <a:ext cx="1138680" cy="358920"/>
          </a:xfrm>
          <a:prstGeom prst="rect">
            <a:avLst/>
          </a:prstGeom>
          <a:noFill/>
          <a:ln>
            <a:noFill/>
          </a:ln>
        </p:spPr>
        <p:style>
          <a:lnRef idx="0">
            <a:scrgbClr r="0" g="0" b="0"/>
          </a:lnRef>
          <a:fillRef idx="0">
            <a:scrgbClr r="0" g="0" b="0"/>
          </a:fillRef>
          <a:effectRef idx="0">
            <a:scrgbClr r="0" g="0" b="0"/>
          </a:effectRef>
          <a:fontRef idx="minor"/>
        </p:style>
        <p:txBody>
          <a:bodyPr lIns="0" tIns="8640" rIns="0" bIns="0"/>
          <a:lstStyle/>
          <a:p>
            <a:pPr marL="12600">
              <a:lnSpc>
                <a:spcPts val="1344"/>
              </a:lnSpc>
            </a:pPr>
            <a:r>
              <a:rPr lang="sv-SE" sz="1200" b="0" strike="noStrike" spc="60">
                <a:solidFill>
                  <a:srgbClr val="000000"/>
                </a:solidFill>
                <a:latin typeface="Tahoma"/>
                <a:ea typeface="DejaVu Sans"/>
              </a:rPr>
              <a:t>MATERIAL:</a:t>
            </a:r>
            <a:endParaRPr lang="sv-SE" sz="1200" b="0" strike="noStrike" spc="-1">
              <a:latin typeface="Arial"/>
            </a:endParaRPr>
          </a:p>
        </p:txBody>
      </p:sp>
      <p:sp>
        <p:nvSpPr>
          <p:cNvPr id="94" name="CustomShape 13"/>
          <p:cNvSpPr/>
          <p:nvPr/>
        </p:nvSpPr>
        <p:spPr>
          <a:xfrm>
            <a:off x="2048760" y="2193480"/>
            <a:ext cx="5876280" cy="415800"/>
          </a:xfrm>
          <a:custGeom>
            <a:avLst/>
            <a:gdLst/>
            <a:ahLst/>
            <a:cxnLst/>
            <a:rect l="l" t="t" r="r" b="b"/>
            <a:pathLst>
              <a:path w="5878067" h="417575">
                <a:moveTo>
                  <a:pt x="0" y="0"/>
                </a:moveTo>
                <a:lnTo>
                  <a:pt x="0" y="417575"/>
                </a:lnTo>
                <a:lnTo>
                  <a:pt x="5878067" y="417575"/>
                </a:lnTo>
                <a:lnTo>
                  <a:pt x="5878067" y="0"/>
                </a:lnTo>
                <a:lnTo>
                  <a:pt x="0" y="0"/>
                </a:lnTo>
                <a:close/>
              </a:path>
            </a:pathLst>
          </a:custGeom>
          <a:solidFill>
            <a:srgbClr val="FFFFFF"/>
          </a:solidFill>
          <a:ln>
            <a:noFill/>
          </a:ln>
        </p:spPr>
        <p:style>
          <a:lnRef idx="0">
            <a:scrgbClr r="0" g="0" b="0"/>
          </a:lnRef>
          <a:fillRef idx="0">
            <a:scrgbClr r="0" g="0" b="0"/>
          </a:fillRef>
          <a:effectRef idx="0">
            <a:scrgbClr r="0" g="0" b="0"/>
          </a:effectRef>
          <a:fontRef idx="minor"/>
        </p:style>
        <p:txBody>
          <a:bodyPr lIns="90000" tIns="45000" rIns="90000" bIns="45000"/>
          <a:lstStyle/>
          <a:p>
            <a:pPr>
              <a:lnSpc>
                <a:spcPts val="751"/>
              </a:lnSpc>
            </a:pPr>
            <a:endParaRPr lang="sv-SE" sz="1800" b="0" strike="noStrike" spc="-1">
              <a:latin typeface="Arial"/>
            </a:endParaRPr>
          </a:p>
          <a:p>
            <a:pPr>
              <a:lnSpc>
                <a:spcPct val="100000"/>
              </a:lnSpc>
            </a:pPr>
            <a:r>
              <a:rPr lang="sv-SE" sz="1000" b="0" strike="noStrike" spc="-1">
                <a:solidFill>
                  <a:srgbClr val="000000"/>
                </a:solidFill>
                <a:latin typeface="Tahoma"/>
                <a:ea typeface="DejaVu Sans"/>
              </a:rPr>
              <a:t>Ma 1 - statistik</a:t>
            </a:r>
            <a:endParaRPr lang="sv-SE" sz="1000" b="0" strike="noStrike" spc="-1">
              <a:latin typeface="Arial"/>
            </a:endParaRPr>
          </a:p>
        </p:txBody>
      </p:sp>
      <p:sp>
        <p:nvSpPr>
          <p:cNvPr id="95" name="CustomShape 14"/>
          <p:cNvSpPr/>
          <p:nvPr/>
        </p:nvSpPr>
        <p:spPr>
          <a:xfrm>
            <a:off x="432000" y="2317680"/>
            <a:ext cx="1185480" cy="358920"/>
          </a:xfrm>
          <a:prstGeom prst="rect">
            <a:avLst/>
          </a:prstGeom>
          <a:noFill/>
          <a:ln>
            <a:noFill/>
          </a:ln>
        </p:spPr>
        <p:style>
          <a:lnRef idx="0">
            <a:scrgbClr r="0" g="0" b="0"/>
          </a:lnRef>
          <a:fillRef idx="0">
            <a:scrgbClr r="0" g="0" b="0"/>
          </a:fillRef>
          <a:effectRef idx="0">
            <a:scrgbClr r="0" g="0" b="0"/>
          </a:effectRef>
          <a:fontRef idx="minor"/>
        </p:style>
        <p:txBody>
          <a:bodyPr lIns="0" tIns="8640" rIns="0" bIns="0"/>
          <a:lstStyle/>
          <a:p>
            <a:pPr marL="12600">
              <a:lnSpc>
                <a:spcPts val="1344"/>
              </a:lnSpc>
            </a:pPr>
            <a:r>
              <a:rPr lang="sv-SE" sz="1200" b="0" strike="noStrike" spc="69">
                <a:solidFill>
                  <a:srgbClr val="000000"/>
                </a:solidFill>
                <a:latin typeface="Tahoma"/>
                <a:ea typeface="DejaVu Sans"/>
              </a:rPr>
              <a:t>LÄMPLIG FÖR:</a:t>
            </a:r>
            <a:endParaRPr lang="sv-SE" sz="1200" b="0" strike="noStrike" spc="-1">
              <a:latin typeface="Arial"/>
            </a:endParaRPr>
          </a:p>
        </p:txBody>
      </p:sp>
      <p:sp>
        <p:nvSpPr>
          <p:cNvPr id="96" name="CustomShape 15"/>
          <p:cNvSpPr/>
          <p:nvPr/>
        </p:nvSpPr>
        <p:spPr>
          <a:xfrm>
            <a:off x="2066400" y="2715120"/>
            <a:ext cx="5876280" cy="415800"/>
          </a:xfrm>
          <a:custGeom>
            <a:avLst/>
            <a:gdLst/>
            <a:ahLst/>
            <a:cxnLst/>
            <a:rect l="l" t="t" r="r" b="b"/>
            <a:pathLst>
              <a:path w="5878067" h="417575">
                <a:moveTo>
                  <a:pt x="0" y="0"/>
                </a:moveTo>
                <a:lnTo>
                  <a:pt x="0" y="417575"/>
                </a:lnTo>
                <a:lnTo>
                  <a:pt x="5878067" y="417575"/>
                </a:lnTo>
                <a:lnTo>
                  <a:pt x="5878067" y="0"/>
                </a:lnTo>
                <a:lnTo>
                  <a:pt x="0" y="0"/>
                </a:lnTo>
                <a:close/>
              </a:path>
            </a:pathLst>
          </a:custGeom>
          <a:solidFill>
            <a:srgbClr val="FFFFFF"/>
          </a:solidFill>
          <a:ln>
            <a:noFill/>
          </a:ln>
        </p:spPr>
        <p:style>
          <a:lnRef idx="0">
            <a:scrgbClr r="0" g="0" b="0"/>
          </a:lnRef>
          <a:fillRef idx="0">
            <a:scrgbClr r="0" g="0" b="0"/>
          </a:fillRef>
          <a:effectRef idx="0">
            <a:scrgbClr r="0" g="0" b="0"/>
          </a:effectRef>
          <a:fontRef idx="minor"/>
        </p:style>
        <p:txBody>
          <a:bodyPr lIns="90000" tIns="45000" rIns="90000" bIns="45000"/>
          <a:lstStyle/>
          <a:p>
            <a:pPr>
              <a:lnSpc>
                <a:spcPts val="751"/>
              </a:lnSpc>
            </a:pPr>
            <a:endParaRPr lang="sv-SE" sz="1800" b="0" strike="noStrike" spc="-1">
              <a:latin typeface="Arial"/>
            </a:endParaRPr>
          </a:p>
          <a:p>
            <a:pPr>
              <a:lnSpc>
                <a:spcPct val="100000"/>
              </a:lnSpc>
            </a:pPr>
            <a:r>
              <a:rPr lang="sv-SE" sz="1000" b="0" strike="noStrike" spc="-1">
                <a:solidFill>
                  <a:srgbClr val="000000"/>
                </a:solidFill>
                <a:latin typeface="Tahoma"/>
                <a:ea typeface="DejaVu Sans"/>
              </a:rPr>
              <a:t>75 min ev. två lektioner</a:t>
            </a:r>
            <a:endParaRPr lang="sv-SE" sz="1000" b="0" strike="noStrike" spc="-1">
              <a:latin typeface="Arial"/>
            </a:endParaRPr>
          </a:p>
        </p:txBody>
      </p:sp>
      <p:sp>
        <p:nvSpPr>
          <p:cNvPr id="97" name="CustomShape 16"/>
          <p:cNvSpPr/>
          <p:nvPr/>
        </p:nvSpPr>
        <p:spPr>
          <a:xfrm>
            <a:off x="449640" y="2832120"/>
            <a:ext cx="1322640" cy="176040"/>
          </a:xfrm>
          <a:prstGeom prst="rect">
            <a:avLst/>
          </a:prstGeom>
          <a:noFill/>
          <a:ln>
            <a:noFill/>
          </a:ln>
        </p:spPr>
        <p:style>
          <a:lnRef idx="0">
            <a:scrgbClr r="0" g="0" b="0"/>
          </a:lnRef>
          <a:fillRef idx="0">
            <a:scrgbClr r="0" g="0" b="0"/>
          </a:fillRef>
          <a:effectRef idx="0">
            <a:scrgbClr r="0" g="0" b="0"/>
          </a:effectRef>
          <a:fontRef idx="minor"/>
        </p:style>
        <p:txBody>
          <a:bodyPr lIns="0" tIns="8640" rIns="0" bIns="0"/>
          <a:lstStyle/>
          <a:p>
            <a:pPr marL="12600">
              <a:lnSpc>
                <a:spcPts val="1344"/>
              </a:lnSpc>
            </a:pPr>
            <a:r>
              <a:rPr lang="sv-SE" sz="1200" b="0" strike="noStrike" spc="52">
                <a:solidFill>
                  <a:srgbClr val="000000"/>
                </a:solidFill>
                <a:latin typeface="Tahoma"/>
                <a:ea typeface="DejaVu Sans"/>
              </a:rPr>
              <a:t>TIDSÅTGÅNG:</a:t>
            </a:r>
            <a:endParaRPr lang="sv-SE" sz="1200" b="0" strike="noStrike" spc="-1">
              <a:latin typeface="Arial"/>
            </a:endParaRPr>
          </a:p>
        </p:txBody>
      </p:sp>
      <p:sp>
        <p:nvSpPr>
          <p:cNvPr id="98" name="CustomShape 17"/>
          <p:cNvSpPr/>
          <p:nvPr/>
        </p:nvSpPr>
        <p:spPr>
          <a:xfrm>
            <a:off x="432000" y="1561680"/>
            <a:ext cx="1362240" cy="176040"/>
          </a:xfrm>
          <a:prstGeom prst="rect">
            <a:avLst/>
          </a:prstGeom>
          <a:noFill/>
          <a:ln>
            <a:noFill/>
          </a:ln>
        </p:spPr>
        <p:style>
          <a:lnRef idx="0">
            <a:scrgbClr r="0" g="0" b="0"/>
          </a:lnRef>
          <a:fillRef idx="0">
            <a:scrgbClr r="0" g="0" b="0"/>
          </a:fillRef>
          <a:effectRef idx="0">
            <a:scrgbClr r="0" g="0" b="0"/>
          </a:effectRef>
          <a:fontRef idx="minor"/>
        </p:style>
        <p:txBody>
          <a:bodyPr lIns="0" tIns="8640" rIns="0" bIns="0"/>
          <a:lstStyle/>
          <a:p>
            <a:pPr marL="12600">
              <a:lnSpc>
                <a:spcPts val="1344"/>
              </a:lnSpc>
            </a:pPr>
            <a:r>
              <a:rPr lang="sv-SE" sz="1200" b="0" strike="noStrike" spc="49">
                <a:solidFill>
                  <a:srgbClr val="000000"/>
                </a:solidFill>
                <a:latin typeface="Tahoma"/>
                <a:ea typeface="DejaVu Sans"/>
              </a:rPr>
              <a:t>OM MATERIALET:</a:t>
            </a:r>
            <a:endParaRPr lang="sv-SE" sz="1200" b="0" strike="noStrike" spc="-1">
              <a:latin typeface="Arial"/>
            </a:endParaRPr>
          </a:p>
        </p:txBody>
      </p:sp>
      <p:sp>
        <p:nvSpPr>
          <p:cNvPr id="99" name="CustomShape 18"/>
          <p:cNvSpPr/>
          <p:nvPr/>
        </p:nvSpPr>
        <p:spPr>
          <a:xfrm>
            <a:off x="2048760" y="1476000"/>
            <a:ext cx="5876280" cy="610920"/>
          </a:xfrm>
          <a:custGeom>
            <a:avLst/>
            <a:gdLst/>
            <a:ahLst/>
            <a:cxnLst/>
            <a:rect l="l" t="t" r="r" b="b"/>
            <a:pathLst>
              <a:path w="5878067" h="417575">
                <a:moveTo>
                  <a:pt x="0" y="0"/>
                </a:moveTo>
                <a:lnTo>
                  <a:pt x="0" y="417575"/>
                </a:lnTo>
                <a:lnTo>
                  <a:pt x="5878067" y="417575"/>
                </a:lnTo>
                <a:lnTo>
                  <a:pt x="5878067" y="0"/>
                </a:lnTo>
                <a:lnTo>
                  <a:pt x="0" y="0"/>
                </a:lnTo>
                <a:close/>
              </a:path>
            </a:pathLst>
          </a:custGeom>
          <a:solidFill>
            <a:srgbClr val="FFFFFF"/>
          </a:solidFill>
          <a:ln>
            <a:noFill/>
          </a:ln>
        </p:spPr>
        <p:style>
          <a:lnRef idx="0">
            <a:scrgbClr r="0" g="0" b="0"/>
          </a:lnRef>
          <a:fillRef idx="0">
            <a:scrgbClr r="0" g="0" b="0"/>
          </a:fillRef>
          <a:effectRef idx="0">
            <a:scrgbClr r="0" g="0" b="0"/>
          </a:effectRef>
          <a:fontRef idx="minor"/>
        </p:style>
        <p:txBody>
          <a:bodyPr lIns="90000" tIns="45000" rIns="90000" bIns="45000"/>
          <a:lstStyle/>
          <a:p>
            <a:pPr>
              <a:lnSpc>
                <a:spcPts val="751"/>
              </a:lnSpc>
            </a:pPr>
            <a:endParaRPr lang="sv-SE" sz="1800" b="0" strike="noStrike" spc="-1" dirty="0">
              <a:latin typeface="Arial"/>
            </a:endParaRPr>
          </a:p>
          <a:p>
            <a:pPr>
              <a:lnSpc>
                <a:spcPts val="751"/>
              </a:lnSpc>
            </a:pPr>
            <a:r>
              <a:rPr lang="sv-SE" sz="1000" b="0" strike="noStrike" spc="-1" dirty="0">
                <a:solidFill>
                  <a:srgbClr val="000000"/>
                </a:solidFill>
                <a:latin typeface="Tahoma"/>
                <a:ea typeface="DejaVu Sans"/>
              </a:rPr>
              <a:t>Nätverksmatematik i samhället</a:t>
            </a:r>
            <a:endParaRPr lang="sv-SE" sz="1000" b="0" strike="noStrike" spc="-1" dirty="0">
              <a:latin typeface="Arial"/>
            </a:endParaRPr>
          </a:p>
        </p:txBody>
      </p:sp>
      <p:sp>
        <p:nvSpPr>
          <p:cNvPr id="100" name="CustomShape 19"/>
          <p:cNvSpPr/>
          <p:nvPr/>
        </p:nvSpPr>
        <p:spPr>
          <a:xfrm>
            <a:off x="541080" y="375120"/>
            <a:ext cx="3885840" cy="328320"/>
          </a:xfrm>
          <a:prstGeom prst="rect">
            <a:avLst/>
          </a:prstGeom>
          <a:noFill/>
          <a:ln>
            <a:noFill/>
          </a:ln>
        </p:spPr>
        <p:style>
          <a:lnRef idx="0">
            <a:scrgbClr r="0" g="0" b="0"/>
          </a:lnRef>
          <a:fillRef idx="0">
            <a:scrgbClr r="0" g="0" b="0"/>
          </a:fillRef>
          <a:effectRef idx="0">
            <a:scrgbClr r="0" g="0" b="0"/>
          </a:effectRef>
          <a:fontRef idx="minor"/>
        </p:style>
        <p:txBody>
          <a:bodyPr lIns="0" tIns="16560" rIns="0" bIns="0"/>
          <a:lstStyle/>
          <a:p>
            <a:pPr marL="12600">
              <a:lnSpc>
                <a:spcPts val="2585"/>
              </a:lnSpc>
            </a:pPr>
            <a:r>
              <a:rPr lang="sv-SE" sz="2400" b="0" strike="noStrike" spc="55">
                <a:solidFill>
                  <a:srgbClr val="FFFFFF"/>
                </a:solidFill>
                <a:latin typeface="Tahoma"/>
                <a:ea typeface="DejaVu Sans"/>
              </a:rPr>
              <a:t>KLEINMATERIAL: Nätverk</a:t>
            </a:r>
            <a:endParaRPr lang="sv-SE" sz="2400" b="0" strike="noStrike" spc="-1">
              <a:latin typeface="Arial"/>
            </a:endParaRPr>
          </a:p>
        </p:txBody>
      </p:sp>
      <p:graphicFrame>
        <p:nvGraphicFramePr>
          <p:cNvPr id="101" name="Table 20"/>
          <p:cNvGraphicFramePr/>
          <p:nvPr>
            <p:extLst>
              <p:ext uri="{D42A27DB-BD31-4B8C-83A1-F6EECF244321}">
                <p14:modId xmlns:p14="http://schemas.microsoft.com/office/powerpoint/2010/main" val="1119063100"/>
              </p:ext>
            </p:extLst>
          </p:nvPr>
        </p:nvGraphicFramePr>
        <p:xfrm>
          <a:off x="555840" y="888840"/>
          <a:ext cx="6165360" cy="349920"/>
        </p:xfrm>
        <a:graphic>
          <a:graphicData uri="http://schemas.openxmlformats.org/drawingml/2006/table">
            <a:tbl>
              <a:tblPr/>
              <a:tblGrid>
                <a:gridCol w="1232640">
                  <a:extLst>
                    <a:ext uri="{9D8B030D-6E8A-4147-A177-3AD203B41FA5}">
                      <a16:colId xmlns:a16="http://schemas.microsoft.com/office/drawing/2014/main" val="20000"/>
                    </a:ext>
                  </a:extLst>
                </a:gridCol>
                <a:gridCol w="1232640">
                  <a:extLst>
                    <a:ext uri="{9D8B030D-6E8A-4147-A177-3AD203B41FA5}">
                      <a16:colId xmlns:a16="http://schemas.microsoft.com/office/drawing/2014/main" val="20001"/>
                    </a:ext>
                  </a:extLst>
                </a:gridCol>
                <a:gridCol w="1232640">
                  <a:extLst>
                    <a:ext uri="{9D8B030D-6E8A-4147-A177-3AD203B41FA5}">
                      <a16:colId xmlns:a16="http://schemas.microsoft.com/office/drawing/2014/main" val="20002"/>
                    </a:ext>
                  </a:extLst>
                </a:gridCol>
                <a:gridCol w="1232640">
                  <a:extLst>
                    <a:ext uri="{9D8B030D-6E8A-4147-A177-3AD203B41FA5}">
                      <a16:colId xmlns:a16="http://schemas.microsoft.com/office/drawing/2014/main" val="20003"/>
                    </a:ext>
                  </a:extLst>
                </a:gridCol>
                <a:gridCol w="1234800">
                  <a:extLst>
                    <a:ext uri="{9D8B030D-6E8A-4147-A177-3AD203B41FA5}">
                      <a16:colId xmlns:a16="http://schemas.microsoft.com/office/drawing/2014/main" val="20004"/>
                    </a:ext>
                  </a:extLst>
                </a:gridCol>
              </a:tblGrid>
              <a:tr h="349920">
                <a:tc>
                  <a:txBody>
                    <a:bodyPr/>
                    <a:lstStyle/>
                    <a:p>
                      <a:r>
                        <a:rPr lang="sv-SE" sz="1400" b="0" strike="noStrike" spc="-1" dirty="0">
                          <a:latin typeface="Arial"/>
                        </a:rPr>
                        <a:t>Översikt</a:t>
                      </a:r>
                    </a:p>
                  </a:txBody>
                  <a:tcPr marL="90000" marR="90000">
                    <a:lnL w="12700" cmpd="sng">
                      <a:noFill/>
                      <a:prstDash val="solid"/>
                    </a:lnL>
                    <a:lnR w="720">
                      <a:noFill/>
                    </a:lnR>
                    <a:lnT w="12700" cmpd="sng">
                      <a:noFill/>
                      <a:prstDash val="solid"/>
                    </a:lnT>
                    <a:lnB w="12700" cmpd="sng">
                      <a:noFill/>
                      <a:prstDash val="solid"/>
                    </a:lnB>
                    <a:lnTlToBr w="12700" cmpd="sng">
                      <a:noFill/>
                      <a:prstDash val="solid"/>
                    </a:lnTlToBr>
                    <a:lnBlToTr w="12700" cmpd="sng">
                      <a:noFill/>
                      <a:prstDash val="solid"/>
                    </a:lnBlToTr>
                    <a:solidFill>
                      <a:srgbClr val="D9D9D9"/>
                    </a:solidFill>
                  </a:tcPr>
                </a:tc>
                <a:tc>
                  <a:txBody>
                    <a:bodyPr/>
                    <a:lstStyle/>
                    <a:p>
                      <a:r>
                        <a:rPr lang="sv-SE" sz="1400" b="0" strike="noStrike" spc="-1" dirty="0">
                          <a:latin typeface="Arial"/>
                        </a:rPr>
                        <a:t>Moment</a:t>
                      </a:r>
                    </a:p>
                  </a:txBody>
                  <a:tcPr marL="90000" marR="90000">
                    <a:lnL w="720" cap="flat" cmpd="sng" algn="ctr">
                      <a:noFill/>
                      <a:prstDash val="solid"/>
                      <a:round/>
                      <a:headEnd type="none" w="med" len="med"/>
                      <a:tailEnd type="none" w="med" len="med"/>
                    </a:lnL>
                    <a:lnR w="720">
                      <a:solidFill>
                        <a:srgbClr val="FFFFFF"/>
                      </a:solidFill>
                    </a:lnR>
                    <a:lnT w="720">
                      <a:solidFill>
                        <a:srgbClr val="FFFFFF"/>
                      </a:solidFill>
                    </a:lnT>
                    <a:lnB w="720">
                      <a:solidFill>
                        <a:srgbClr val="FFFFFF"/>
                      </a:solidFill>
                    </a:lnB>
                    <a:solidFill>
                      <a:srgbClr val="B3B3B3"/>
                    </a:solidFill>
                  </a:tcPr>
                </a:tc>
                <a:tc>
                  <a:txBody>
                    <a:bodyPr/>
                    <a:lstStyle/>
                    <a:p>
                      <a:r>
                        <a:rPr lang="sv-SE" sz="1400" b="0" strike="noStrike" spc="-1" dirty="0">
                          <a:latin typeface="Arial"/>
                        </a:rPr>
                        <a:t>LEKTION</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r>
                        <a:rPr lang="sv-SE" sz="1400" b="0" strike="noStrike" spc="-1">
                          <a:latin typeface="Arial"/>
                        </a:rPr>
                        <a:t>Referenser</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r>
                        <a:rPr lang="sv-SE" sz="1400" b="0" strike="noStrike" spc="-1" dirty="0">
                          <a:latin typeface="Arial"/>
                        </a:rPr>
                        <a:t>Klein-info</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 name="CustomShape 1"/>
          <p:cNvSpPr/>
          <p:nvPr/>
        </p:nvSpPr>
        <p:spPr>
          <a:xfrm>
            <a:off x="0" y="1234440"/>
            <a:ext cx="9142200" cy="5621760"/>
          </a:xfrm>
          <a:custGeom>
            <a:avLst/>
            <a:gdLst/>
            <a:ahLst/>
            <a:cxnLst/>
            <a:rect l="l" t="t" r="r" b="b"/>
            <a:pathLst>
              <a:path w="9144000" h="5623560">
                <a:moveTo>
                  <a:pt x="0" y="5623560"/>
                </a:moveTo>
                <a:lnTo>
                  <a:pt x="9144000" y="5623560"/>
                </a:lnTo>
                <a:lnTo>
                  <a:pt x="9144000" y="0"/>
                </a:lnTo>
                <a:lnTo>
                  <a:pt x="0" y="0"/>
                </a:lnTo>
                <a:lnTo>
                  <a:pt x="0" y="5623560"/>
                </a:lnTo>
                <a:close/>
              </a:path>
            </a:pathLst>
          </a:custGeom>
          <a:solidFill>
            <a:srgbClr val="D9D9D9"/>
          </a:solidFill>
          <a:ln>
            <a:noFill/>
          </a:ln>
        </p:spPr>
        <p:style>
          <a:lnRef idx="0">
            <a:scrgbClr r="0" g="0" b="0"/>
          </a:lnRef>
          <a:fillRef idx="0">
            <a:scrgbClr r="0" g="0" b="0"/>
          </a:fillRef>
          <a:effectRef idx="0">
            <a:scrgbClr r="0" g="0" b="0"/>
          </a:effectRef>
          <a:fontRef idx="minor"/>
        </p:style>
      </p:sp>
      <p:sp>
        <p:nvSpPr>
          <p:cNvPr id="192" name="CustomShape 2"/>
          <p:cNvSpPr/>
          <p:nvPr/>
        </p:nvSpPr>
        <p:spPr>
          <a:xfrm>
            <a:off x="0" y="0"/>
            <a:ext cx="9142200" cy="1232640"/>
          </a:xfrm>
          <a:custGeom>
            <a:avLst/>
            <a:gdLst/>
            <a:ahLst/>
            <a:cxnLst/>
            <a:rect l="l" t="t" r="r" b="b"/>
            <a:pathLst>
              <a:path w="9144000" h="1234439">
                <a:moveTo>
                  <a:pt x="0" y="1234439"/>
                </a:moveTo>
                <a:lnTo>
                  <a:pt x="9144000" y="1234439"/>
                </a:lnTo>
                <a:lnTo>
                  <a:pt x="9144000" y="0"/>
                </a:lnTo>
                <a:lnTo>
                  <a:pt x="0" y="0"/>
                </a:lnTo>
                <a:lnTo>
                  <a:pt x="0" y="1234439"/>
                </a:lnTo>
                <a:close/>
              </a:path>
            </a:pathLst>
          </a:custGeom>
          <a:solidFill>
            <a:srgbClr val="8D0F69"/>
          </a:solidFill>
          <a:ln>
            <a:noFill/>
          </a:ln>
        </p:spPr>
        <p:style>
          <a:lnRef idx="0">
            <a:scrgbClr r="0" g="0" b="0"/>
          </a:lnRef>
          <a:fillRef idx="0">
            <a:scrgbClr r="0" g="0" b="0"/>
          </a:fillRef>
          <a:effectRef idx="0">
            <a:scrgbClr r="0" g="0" b="0"/>
          </a:effectRef>
          <a:fontRef idx="minor"/>
        </p:style>
      </p:sp>
      <p:sp>
        <p:nvSpPr>
          <p:cNvPr id="193" name="CustomShape 3"/>
          <p:cNvSpPr/>
          <p:nvPr/>
        </p:nvSpPr>
        <p:spPr>
          <a:xfrm>
            <a:off x="8058960" y="5706000"/>
            <a:ext cx="1412640" cy="1001160"/>
          </a:xfrm>
          <a:prstGeom prst="rect">
            <a:avLst/>
          </a:prstGeom>
          <a:blipFill rotWithShape="0">
            <a:blip r:embed="rId3"/>
            <a:stretch>
              <a:fillRect/>
            </a:stretch>
          </a:blipFill>
          <a:ln>
            <a:noFill/>
          </a:ln>
        </p:spPr>
        <p:style>
          <a:lnRef idx="0">
            <a:scrgbClr r="0" g="0" b="0"/>
          </a:lnRef>
          <a:fillRef idx="0">
            <a:scrgbClr r="0" g="0" b="0"/>
          </a:fillRef>
          <a:effectRef idx="0">
            <a:scrgbClr r="0" g="0" b="0"/>
          </a:effectRef>
          <a:fontRef idx="minor"/>
        </p:style>
      </p:sp>
      <p:sp>
        <p:nvSpPr>
          <p:cNvPr id="194" name="CustomShape 4"/>
          <p:cNvSpPr/>
          <p:nvPr/>
        </p:nvSpPr>
        <p:spPr>
          <a:xfrm>
            <a:off x="8058960" y="5706000"/>
            <a:ext cx="1412640" cy="1001160"/>
          </a:xfrm>
          <a:prstGeom prst="rect">
            <a:avLst/>
          </a:prstGeom>
          <a:blipFill rotWithShape="0">
            <a:blip r:embed="rId3"/>
            <a:stretch>
              <a:fillRect/>
            </a:stretch>
          </a:blipFill>
          <a:ln>
            <a:noFill/>
          </a:ln>
        </p:spPr>
        <p:style>
          <a:lnRef idx="0">
            <a:scrgbClr r="0" g="0" b="0"/>
          </a:lnRef>
          <a:fillRef idx="0">
            <a:scrgbClr r="0" g="0" b="0"/>
          </a:fillRef>
          <a:effectRef idx="0">
            <a:scrgbClr r="0" g="0" b="0"/>
          </a:effectRef>
          <a:fontRef idx="minor"/>
        </p:style>
      </p:sp>
      <p:sp>
        <p:nvSpPr>
          <p:cNvPr id="195" name="CustomShape 5"/>
          <p:cNvSpPr/>
          <p:nvPr/>
        </p:nvSpPr>
        <p:spPr>
          <a:xfrm>
            <a:off x="2066400" y="2562840"/>
            <a:ext cx="5876280" cy="415800"/>
          </a:xfrm>
          <a:custGeom>
            <a:avLst/>
            <a:gdLst/>
            <a:ahLst/>
            <a:cxnLst/>
            <a:rect l="l" t="t" r="r" b="b"/>
            <a:pathLst>
              <a:path w="5878067" h="417575">
                <a:moveTo>
                  <a:pt x="0" y="0"/>
                </a:moveTo>
                <a:lnTo>
                  <a:pt x="0" y="417575"/>
                </a:lnTo>
                <a:lnTo>
                  <a:pt x="5878067" y="417575"/>
                </a:lnTo>
                <a:lnTo>
                  <a:pt x="5878067" y="0"/>
                </a:lnTo>
                <a:lnTo>
                  <a:pt x="0" y="0"/>
                </a:lnTo>
                <a:close/>
              </a:path>
            </a:pathLst>
          </a:custGeom>
          <a:solidFill>
            <a:srgbClr val="FFFFFF"/>
          </a:solidFill>
          <a:ln>
            <a:noFill/>
          </a:ln>
        </p:spPr>
        <p:style>
          <a:lnRef idx="0">
            <a:scrgbClr r="0" g="0" b="0"/>
          </a:lnRef>
          <a:fillRef idx="0">
            <a:scrgbClr r="0" g="0" b="0"/>
          </a:fillRef>
          <a:effectRef idx="0">
            <a:scrgbClr r="0" g="0" b="0"/>
          </a:effectRef>
          <a:fontRef idx="minor"/>
        </p:style>
      </p:sp>
      <p:sp>
        <p:nvSpPr>
          <p:cNvPr id="196" name="CustomShape 6"/>
          <p:cNvSpPr/>
          <p:nvPr/>
        </p:nvSpPr>
        <p:spPr>
          <a:xfrm>
            <a:off x="2066400" y="1489680"/>
            <a:ext cx="5876280" cy="381240"/>
          </a:xfrm>
          <a:custGeom>
            <a:avLst/>
            <a:gdLst/>
            <a:ahLst/>
            <a:cxnLst/>
            <a:rect l="l" t="t" r="r" b="b"/>
            <a:pathLst>
              <a:path w="5878067" h="897636">
                <a:moveTo>
                  <a:pt x="0" y="0"/>
                </a:moveTo>
                <a:lnTo>
                  <a:pt x="0" y="897636"/>
                </a:lnTo>
                <a:lnTo>
                  <a:pt x="5878067" y="897636"/>
                </a:lnTo>
                <a:lnTo>
                  <a:pt x="5878067" y="0"/>
                </a:lnTo>
                <a:lnTo>
                  <a:pt x="0" y="0"/>
                </a:lnTo>
                <a:close/>
              </a:path>
            </a:pathLst>
          </a:custGeom>
          <a:solidFill>
            <a:srgbClr val="FFFFFF"/>
          </a:solidFill>
          <a:ln>
            <a:noFill/>
          </a:ln>
        </p:spPr>
        <p:style>
          <a:lnRef idx="0">
            <a:scrgbClr r="0" g="0" b="0"/>
          </a:lnRef>
          <a:fillRef idx="0">
            <a:scrgbClr r="0" g="0" b="0"/>
          </a:fillRef>
          <a:effectRef idx="0">
            <a:scrgbClr r="0" g="0" b="0"/>
          </a:effectRef>
          <a:fontRef idx="minor"/>
        </p:style>
      </p:sp>
      <p:sp>
        <p:nvSpPr>
          <p:cNvPr id="197" name="CustomShape 7"/>
          <p:cNvSpPr/>
          <p:nvPr/>
        </p:nvSpPr>
        <p:spPr>
          <a:xfrm>
            <a:off x="2066400" y="1990440"/>
            <a:ext cx="5876280" cy="415800"/>
          </a:xfrm>
          <a:custGeom>
            <a:avLst/>
            <a:gdLst/>
            <a:ahLst/>
            <a:cxnLst/>
            <a:rect l="l" t="t" r="r" b="b"/>
            <a:pathLst>
              <a:path w="5878067" h="417575">
                <a:moveTo>
                  <a:pt x="0" y="0"/>
                </a:moveTo>
                <a:lnTo>
                  <a:pt x="0" y="417575"/>
                </a:lnTo>
                <a:lnTo>
                  <a:pt x="5878067" y="417575"/>
                </a:lnTo>
                <a:lnTo>
                  <a:pt x="5878067" y="0"/>
                </a:lnTo>
                <a:lnTo>
                  <a:pt x="0" y="0"/>
                </a:lnTo>
                <a:close/>
              </a:path>
            </a:pathLst>
          </a:custGeom>
          <a:solidFill>
            <a:srgbClr val="FFFFFF"/>
          </a:solidFill>
          <a:ln>
            <a:noFill/>
          </a:ln>
        </p:spPr>
        <p:style>
          <a:lnRef idx="0">
            <a:scrgbClr r="0" g="0" b="0"/>
          </a:lnRef>
          <a:fillRef idx="0">
            <a:scrgbClr r="0" g="0" b="0"/>
          </a:fillRef>
          <a:effectRef idx="0">
            <a:scrgbClr r="0" g="0" b="0"/>
          </a:effectRef>
          <a:fontRef idx="minor"/>
        </p:style>
      </p:sp>
      <p:sp>
        <p:nvSpPr>
          <p:cNvPr id="198" name="CustomShape 8"/>
          <p:cNvSpPr/>
          <p:nvPr/>
        </p:nvSpPr>
        <p:spPr>
          <a:xfrm>
            <a:off x="2066400" y="3483720"/>
            <a:ext cx="5876280" cy="882000"/>
          </a:xfrm>
          <a:custGeom>
            <a:avLst/>
            <a:gdLst/>
            <a:ahLst/>
            <a:cxnLst/>
            <a:rect l="l" t="t" r="r" b="b"/>
            <a:pathLst>
              <a:path w="5878067" h="883919">
                <a:moveTo>
                  <a:pt x="0" y="0"/>
                </a:moveTo>
                <a:lnTo>
                  <a:pt x="0" y="883919"/>
                </a:lnTo>
                <a:lnTo>
                  <a:pt x="5878067" y="883919"/>
                </a:lnTo>
                <a:lnTo>
                  <a:pt x="5878067" y="0"/>
                </a:lnTo>
                <a:lnTo>
                  <a:pt x="0" y="0"/>
                </a:lnTo>
                <a:close/>
              </a:path>
            </a:pathLst>
          </a:custGeom>
          <a:solidFill>
            <a:srgbClr val="FFFFFF"/>
          </a:solidFill>
          <a:ln>
            <a:noFill/>
          </a:ln>
        </p:spPr>
        <p:style>
          <a:lnRef idx="0">
            <a:scrgbClr r="0" g="0" b="0"/>
          </a:lnRef>
          <a:fillRef idx="0">
            <a:scrgbClr r="0" g="0" b="0"/>
          </a:fillRef>
          <a:effectRef idx="0">
            <a:scrgbClr r="0" g="0" b="0"/>
          </a:effectRef>
          <a:fontRef idx="minor"/>
        </p:style>
      </p:sp>
      <p:sp>
        <p:nvSpPr>
          <p:cNvPr id="199" name="CustomShape 9"/>
          <p:cNvSpPr/>
          <p:nvPr/>
        </p:nvSpPr>
        <p:spPr>
          <a:xfrm>
            <a:off x="2066400" y="4457880"/>
            <a:ext cx="5876280" cy="415800"/>
          </a:xfrm>
          <a:custGeom>
            <a:avLst/>
            <a:gdLst/>
            <a:ahLst/>
            <a:cxnLst/>
            <a:rect l="l" t="t" r="r" b="b"/>
            <a:pathLst>
              <a:path w="5878067" h="417575">
                <a:moveTo>
                  <a:pt x="0" y="0"/>
                </a:moveTo>
                <a:lnTo>
                  <a:pt x="0" y="417575"/>
                </a:lnTo>
                <a:lnTo>
                  <a:pt x="5878067" y="417575"/>
                </a:lnTo>
                <a:lnTo>
                  <a:pt x="5878067" y="0"/>
                </a:lnTo>
                <a:lnTo>
                  <a:pt x="0" y="0"/>
                </a:lnTo>
                <a:close/>
              </a:path>
            </a:pathLst>
          </a:custGeom>
          <a:solidFill>
            <a:srgbClr val="FFFFFF"/>
          </a:solidFill>
          <a:ln>
            <a:noFill/>
          </a:ln>
        </p:spPr>
        <p:style>
          <a:lnRef idx="0">
            <a:scrgbClr r="0" g="0" b="0"/>
          </a:lnRef>
          <a:fillRef idx="0">
            <a:scrgbClr r="0" g="0" b="0"/>
          </a:fillRef>
          <a:effectRef idx="0">
            <a:scrgbClr r="0" g="0" b="0"/>
          </a:effectRef>
          <a:fontRef idx="minor"/>
        </p:style>
      </p:sp>
      <p:sp>
        <p:nvSpPr>
          <p:cNvPr id="200" name="CustomShape 10"/>
          <p:cNvSpPr/>
          <p:nvPr/>
        </p:nvSpPr>
        <p:spPr>
          <a:xfrm>
            <a:off x="2066400" y="4965120"/>
            <a:ext cx="5876280" cy="415800"/>
          </a:xfrm>
          <a:custGeom>
            <a:avLst/>
            <a:gdLst/>
            <a:ahLst/>
            <a:cxnLst/>
            <a:rect l="l" t="t" r="r" b="b"/>
            <a:pathLst>
              <a:path w="5878067" h="417575">
                <a:moveTo>
                  <a:pt x="0" y="0"/>
                </a:moveTo>
                <a:lnTo>
                  <a:pt x="0" y="417575"/>
                </a:lnTo>
                <a:lnTo>
                  <a:pt x="5878067" y="417575"/>
                </a:lnTo>
                <a:lnTo>
                  <a:pt x="5878067" y="0"/>
                </a:lnTo>
                <a:lnTo>
                  <a:pt x="0" y="0"/>
                </a:lnTo>
                <a:close/>
              </a:path>
            </a:pathLst>
          </a:custGeom>
          <a:solidFill>
            <a:srgbClr val="FFFFFF"/>
          </a:solidFill>
          <a:ln>
            <a:noFill/>
          </a:ln>
        </p:spPr>
        <p:style>
          <a:lnRef idx="0">
            <a:scrgbClr r="0" g="0" b="0"/>
          </a:lnRef>
          <a:fillRef idx="0">
            <a:scrgbClr r="0" g="0" b="0"/>
          </a:fillRef>
          <a:effectRef idx="0">
            <a:scrgbClr r="0" g="0" b="0"/>
          </a:effectRef>
          <a:fontRef idx="minor"/>
        </p:style>
      </p:sp>
      <p:sp>
        <p:nvSpPr>
          <p:cNvPr id="201" name="CustomShape 11"/>
          <p:cNvSpPr/>
          <p:nvPr/>
        </p:nvSpPr>
        <p:spPr>
          <a:xfrm>
            <a:off x="2063520" y="5471280"/>
            <a:ext cx="5874840" cy="360720"/>
          </a:xfrm>
          <a:custGeom>
            <a:avLst/>
            <a:gdLst/>
            <a:ahLst/>
            <a:cxnLst/>
            <a:rect l="l" t="t" r="r" b="b"/>
            <a:pathLst>
              <a:path w="5876544" h="900684">
                <a:moveTo>
                  <a:pt x="0" y="0"/>
                </a:moveTo>
                <a:lnTo>
                  <a:pt x="0" y="900683"/>
                </a:lnTo>
                <a:lnTo>
                  <a:pt x="5876544" y="900683"/>
                </a:lnTo>
                <a:lnTo>
                  <a:pt x="5876544" y="0"/>
                </a:lnTo>
                <a:lnTo>
                  <a:pt x="0" y="0"/>
                </a:lnTo>
                <a:close/>
              </a:path>
            </a:pathLst>
          </a:custGeom>
          <a:solidFill>
            <a:srgbClr val="FFFFFF"/>
          </a:solidFill>
          <a:ln>
            <a:noFill/>
          </a:ln>
        </p:spPr>
        <p:style>
          <a:lnRef idx="0">
            <a:scrgbClr r="0" g="0" b="0"/>
          </a:lnRef>
          <a:fillRef idx="0">
            <a:scrgbClr r="0" g="0" b="0"/>
          </a:fillRef>
          <a:effectRef idx="0">
            <a:scrgbClr r="0" g="0" b="0"/>
          </a:effectRef>
          <a:fontRef idx="minor"/>
        </p:style>
      </p:sp>
      <p:sp>
        <p:nvSpPr>
          <p:cNvPr id="202" name="CustomShape 12"/>
          <p:cNvSpPr/>
          <p:nvPr/>
        </p:nvSpPr>
        <p:spPr>
          <a:xfrm>
            <a:off x="557640" y="2078280"/>
            <a:ext cx="952200" cy="176040"/>
          </a:xfrm>
          <a:prstGeom prst="rect">
            <a:avLst/>
          </a:prstGeom>
          <a:noFill/>
          <a:ln>
            <a:noFill/>
          </a:ln>
        </p:spPr>
        <p:style>
          <a:lnRef idx="0">
            <a:scrgbClr r="0" g="0" b="0"/>
          </a:lnRef>
          <a:fillRef idx="0">
            <a:scrgbClr r="0" g="0" b="0"/>
          </a:fillRef>
          <a:effectRef idx="0">
            <a:scrgbClr r="0" g="0" b="0"/>
          </a:effectRef>
          <a:fontRef idx="minor"/>
        </p:style>
        <p:txBody>
          <a:bodyPr lIns="0" tIns="8640" rIns="0" bIns="0"/>
          <a:lstStyle/>
          <a:p>
            <a:pPr marL="12600">
              <a:lnSpc>
                <a:spcPts val="1344"/>
              </a:lnSpc>
            </a:pPr>
            <a:r>
              <a:rPr lang="sv-SE" sz="1200" b="0" strike="noStrike" spc="52">
                <a:solidFill>
                  <a:srgbClr val="000000"/>
                </a:solidFill>
                <a:latin typeface="Tahoma"/>
                <a:ea typeface="DejaVu Sans"/>
              </a:rPr>
              <a:t>KLEINÅRET:</a:t>
            </a:r>
            <a:endParaRPr lang="sv-SE" sz="1200" b="0" strike="noStrike" spc="-1">
              <a:latin typeface="Arial"/>
            </a:endParaRPr>
          </a:p>
        </p:txBody>
      </p:sp>
      <p:sp>
        <p:nvSpPr>
          <p:cNvPr id="203" name="CustomShape 13"/>
          <p:cNvSpPr/>
          <p:nvPr/>
        </p:nvSpPr>
        <p:spPr>
          <a:xfrm>
            <a:off x="557640" y="1575360"/>
            <a:ext cx="1362240" cy="176040"/>
          </a:xfrm>
          <a:prstGeom prst="rect">
            <a:avLst/>
          </a:prstGeom>
          <a:noFill/>
          <a:ln>
            <a:noFill/>
          </a:ln>
        </p:spPr>
        <p:style>
          <a:lnRef idx="0">
            <a:scrgbClr r="0" g="0" b="0"/>
          </a:lnRef>
          <a:fillRef idx="0">
            <a:scrgbClr r="0" g="0" b="0"/>
          </a:fillRef>
          <a:effectRef idx="0">
            <a:scrgbClr r="0" g="0" b="0"/>
          </a:effectRef>
          <a:fontRef idx="minor"/>
        </p:style>
        <p:txBody>
          <a:bodyPr lIns="0" tIns="8640" rIns="0" bIns="0"/>
          <a:lstStyle/>
          <a:p>
            <a:pPr marL="12600">
              <a:lnSpc>
                <a:spcPts val="1344"/>
              </a:lnSpc>
            </a:pPr>
            <a:r>
              <a:rPr lang="sv-SE" sz="1200" b="0" strike="noStrike" spc="49">
                <a:solidFill>
                  <a:srgbClr val="000000"/>
                </a:solidFill>
                <a:latin typeface="Tahoma"/>
                <a:ea typeface="DejaVu Sans"/>
              </a:rPr>
              <a:t>LEKTIONSTEMA:</a:t>
            </a:r>
            <a:endParaRPr lang="sv-SE" sz="1200" b="0" strike="noStrike" spc="-1">
              <a:latin typeface="Arial"/>
            </a:endParaRPr>
          </a:p>
        </p:txBody>
      </p:sp>
      <p:sp>
        <p:nvSpPr>
          <p:cNvPr id="204" name="CustomShape 14"/>
          <p:cNvSpPr/>
          <p:nvPr/>
        </p:nvSpPr>
        <p:spPr>
          <a:xfrm>
            <a:off x="593640" y="3496320"/>
            <a:ext cx="1379160" cy="358920"/>
          </a:xfrm>
          <a:prstGeom prst="rect">
            <a:avLst/>
          </a:prstGeom>
          <a:noFill/>
          <a:ln>
            <a:noFill/>
          </a:ln>
        </p:spPr>
        <p:style>
          <a:lnRef idx="0">
            <a:scrgbClr r="0" g="0" b="0"/>
          </a:lnRef>
          <a:fillRef idx="0">
            <a:scrgbClr r="0" g="0" b="0"/>
          </a:fillRef>
          <a:effectRef idx="0">
            <a:scrgbClr r="0" g="0" b="0"/>
          </a:effectRef>
          <a:fontRef idx="minor"/>
        </p:style>
        <p:txBody>
          <a:bodyPr lIns="0" tIns="8640" rIns="0" bIns="0"/>
          <a:lstStyle/>
          <a:p>
            <a:pPr marL="12600">
              <a:lnSpc>
                <a:spcPts val="1344"/>
              </a:lnSpc>
            </a:pPr>
            <a:r>
              <a:rPr lang="sv-SE" sz="1200" b="0" strike="noStrike" spc="60">
                <a:solidFill>
                  <a:srgbClr val="000000"/>
                </a:solidFill>
                <a:latin typeface="Tahoma"/>
                <a:ea typeface="DejaVu Sans"/>
              </a:rPr>
              <a:t>LEKTIONEN HAR</a:t>
            </a:r>
            <a:endParaRPr lang="sv-SE" sz="1200" b="0" strike="noStrike" spc="-1">
              <a:latin typeface="Arial"/>
            </a:endParaRPr>
          </a:p>
          <a:p>
            <a:pPr marL="12600">
              <a:lnSpc>
                <a:spcPts val="1440"/>
              </a:lnSpc>
              <a:spcBef>
                <a:spcPts val="3"/>
              </a:spcBef>
            </a:pPr>
            <a:r>
              <a:rPr lang="sv-SE" sz="1200" b="0" strike="noStrike" spc="52">
                <a:solidFill>
                  <a:srgbClr val="000000"/>
                </a:solidFill>
                <a:latin typeface="Tahoma"/>
                <a:ea typeface="DejaVu Sans"/>
              </a:rPr>
              <a:t>INSPIRERATS AV:</a:t>
            </a:r>
            <a:endParaRPr lang="sv-SE" sz="1200" b="0" strike="noStrike" spc="-1">
              <a:latin typeface="Arial"/>
            </a:endParaRPr>
          </a:p>
        </p:txBody>
      </p:sp>
      <p:sp>
        <p:nvSpPr>
          <p:cNvPr id="205" name="CustomShape 15"/>
          <p:cNvSpPr/>
          <p:nvPr/>
        </p:nvSpPr>
        <p:spPr>
          <a:xfrm>
            <a:off x="593640" y="4549680"/>
            <a:ext cx="1322640" cy="176040"/>
          </a:xfrm>
          <a:prstGeom prst="rect">
            <a:avLst/>
          </a:prstGeom>
          <a:noFill/>
          <a:ln>
            <a:noFill/>
          </a:ln>
        </p:spPr>
        <p:style>
          <a:lnRef idx="0">
            <a:scrgbClr r="0" g="0" b="0"/>
          </a:lnRef>
          <a:fillRef idx="0">
            <a:scrgbClr r="0" g="0" b="0"/>
          </a:fillRef>
          <a:effectRef idx="0">
            <a:scrgbClr r="0" g="0" b="0"/>
          </a:effectRef>
          <a:fontRef idx="minor"/>
        </p:style>
        <p:txBody>
          <a:bodyPr lIns="0" tIns="8640" rIns="0" bIns="0"/>
          <a:lstStyle/>
          <a:p>
            <a:pPr marL="12600">
              <a:lnSpc>
                <a:spcPts val="1344"/>
              </a:lnSpc>
            </a:pPr>
            <a:r>
              <a:rPr lang="sv-SE" sz="1200" b="0" strike="noStrike" spc="52">
                <a:solidFill>
                  <a:srgbClr val="000000"/>
                </a:solidFill>
                <a:latin typeface="Tahoma"/>
                <a:ea typeface="DejaVu Sans"/>
              </a:rPr>
              <a:t>LEKTIONSPILOT:</a:t>
            </a:r>
            <a:endParaRPr lang="sv-SE" sz="1200" b="0" strike="noStrike" spc="-1">
              <a:latin typeface="Arial"/>
            </a:endParaRPr>
          </a:p>
        </p:txBody>
      </p:sp>
      <p:sp>
        <p:nvSpPr>
          <p:cNvPr id="206" name="CustomShape 16"/>
          <p:cNvSpPr/>
          <p:nvPr/>
        </p:nvSpPr>
        <p:spPr>
          <a:xfrm>
            <a:off x="593640" y="4981320"/>
            <a:ext cx="1185480" cy="358920"/>
          </a:xfrm>
          <a:prstGeom prst="rect">
            <a:avLst/>
          </a:prstGeom>
          <a:noFill/>
          <a:ln>
            <a:noFill/>
          </a:ln>
        </p:spPr>
        <p:style>
          <a:lnRef idx="0">
            <a:scrgbClr r="0" g="0" b="0"/>
          </a:lnRef>
          <a:fillRef idx="0">
            <a:scrgbClr r="0" g="0" b="0"/>
          </a:fillRef>
          <a:effectRef idx="0">
            <a:scrgbClr r="0" g="0" b="0"/>
          </a:effectRef>
          <a:fontRef idx="minor"/>
        </p:style>
        <p:txBody>
          <a:bodyPr lIns="0" tIns="8640" rIns="0" bIns="0"/>
          <a:lstStyle/>
          <a:p>
            <a:pPr marL="12600">
              <a:lnSpc>
                <a:spcPts val="1344"/>
              </a:lnSpc>
            </a:pPr>
            <a:r>
              <a:rPr lang="sv-SE" sz="1200" b="0" strike="noStrike" spc="58">
                <a:solidFill>
                  <a:srgbClr val="000000"/>
                </a:solidFill>
                <a:latin typeface="Tahoma"/>
                <a:ea typeface="DejaVu Sans"/>
              </a:rPr>
              <a:t>ANSVARIG</a:t>
            </a:r>
            <a:endParaRPr lang="sv-SE" sz="1200" b="0" strike="noStrike" spc="-1">
              <a:latin typeface="Arial"/>
            </a:endParaRPr>
          </a:p>
          <a:p>
            <a:pPr marL="12600">
              <a:lnSpc>
                <a:spcPts val="1440"/>
              </a:lnSpc>
              <a:spcBef>
                <a:spcPts val="3"/>
              </a:spcBef>
            </a:pPr>
            <a:r>
              <a:rPr lang="sv-SE" sz="1200" b="0" strike="noStrike" spc="63">
                <a:solidFill>
                  <a:srgbClr val="000000"/>
                </a:solidFill>
                <a:latin typeface="Tahoma"/>
                <a:ea typeface="DejaVu Sans"/>
              </a:rPr>
              <a:t>KLEINPERSON:</a:t>
            </a:r>
            <a:endParaRPr lang="sv-SE" sz="1200" b="0" strike="noStrike" spc="-1">
              <a:latin typeface="Arial"/>
            </a:endParaRPr>
          </a:p>
        </p:txBody>
      </p:sp>
      <p:sp>
        <p:nvSpPr>
          <p:cNvPr id="207" name="CustomShape 17"/>
          <p:cNvSpPr/>
          <p:nvPr/>
        </p:nvSpPr>
        <p:spPr>
          <a:xfrm>
            <a:off x="593640" y="5526360"/>
            <a:ext cx="1138680" cy="358920"/>
          </a:xfrm>
          <a:prstGeom prst="rect">
            <a:avLst/>
          </a:prstGeom>
          <a:noFill/>
          <a:ln>
            <a:noFill/>
          </a:ln>
        </p:spPr>
        <p:style>
          <a:lnRef idx="0">
            <a:scrgbClr r="0" g="0" b="0"/>
          </a:lnRef>
          <a:fillRef idx="0">
            <a:scrgbClr r="0" g="0" b="0"/>
          </a:fillRef>
          <a:effectRef idx="0">
            <a:scrgbClr r="0" g="0" b="0"/>
          </a:effectRef>
          <a:fontRef idx="minor"/>
        </p:style>
        <p:txBody>
          <a:bodyPr lIns="0" tIns="8640" rIns="0" bIns="0"/>
          <a:lstStyle/>
          <a:p>
            <a:pPr marL="12600">
              <a:lnSpc>
                <a:spcPts val="1344"/>
              </a:lnSpc>
            </a:pPr>
            <a:r>
              <a:rPr lang="sv-SE" sz="1200" b="0" strike="noStrike" spc="60">
                <a:solidFill>
                  <a:srgbClr val="000000"/>
                </a:solidFill>
                <a:latin typeface="Tahoma"/>
                <a:ea typeface="DejaVu Sans"/>
              </a:rPr>
              <a:t>TILLSAMMANS</a:t>
            </a:r>
            <a:endParaRPr lang="sv-SE" sz="1200" b="0" strike="noStrike" spc="-1">
              <a:latin typeface="Arial"/>
            </a:endParaRPr>
          </a:p>
          <a:p>
            <a:pPr marL="12600">
              <a:lnSpc>
                <a:spcPts val="1440"/>
              </a:lnSpc>
              <a:spcBef>
                <a:spcPts val="3"/>
              </a:spcBef>
            </a:pPr>
            <a:r>
              <a:rPr lang="sv-SE" sz="1200" b="0" strike="noStrike" spc="49">
                <a:solidFill>
                  <a:srgbClr val="000000"/>
                </a:solidFill>
                <a:latin typeface="Tahoma"/>
                <a:ea typeface="DejaVu Sans"/>
              </a:rPr>
              <a:t>MED:</a:t>
            </a:r>
            <a:endParaRPr lang="sv-SE" sz="1200" b="0" strike="noStrike" spc="-1">
              <a:latin typeface="Arial"/>
            </a:endParaRPr>
          </a:p>
        </p:txBody>
      </p:sp>
      <p:sp>
        <p:nvSpPr>
          <p:cNvPr id="208" name="CustomShape 18"/>
          <p:cNvSpPr/>
          <p:nvPr/>
        </p:nvSpPr>
        <p:spPr>
          <a:xfrm>
            <a:off x="2063520" y="6084000"/>
            <a:ext cx="5874840" cy="360720"/>
          </a:xfrm>
          <a:custGeom>
            <a:avLst/>
            <a:gdLst/>
            <a:ahLst/>
            <a:cxnLst/>
            <a:rect l="l" t="t" r="r" b="b"/>
            <a:pathLst>
              <a:path w="5876544" h="900684">
                <a:moveTo>
                  <a:pt x="0" y="0"/>
                </a:moveTo>
                <a:lnTo>
                  <a:pt x="0" y="900683"/>
                </a:lnTo>
                <a:lnTo>
                  <a:pt x="5876544" y="900683"/>
                </a:lnTo>
                <a:lnTo>
                  <a:pt x="5876544" y="0"/>
                </a:lnTo>
                <a:lnTo>
                  <a:pt x="0" y="0"/>
                </a:lnTo>
                <a:close/>
              </a:path>
            </a:pathLst>
          </a:custGeom>
          <a:solidFill>
            <a:srgbClr val="FFFFFF"/>
          </a:solidFill>
          <a:ln>
            <a:noFill/>
          </a:ln>
        </p:spPr>
        <p:style>
          <a:lnRef idx="0">
            <a:scrgbClr r="0" g="0" b="0"/>
          </a:lnRef>
          <a:fillRef idx="0">
            <a:scrgbClr r="0" g="0" b="0"/>
          </a:fillRef>
          <a:effectRef idx="0">
            <a:scrgbClr r="0" g="0" b="0"/>
          </a:effectRef>
          <a:fontRef idx="minor"/>
        </p:style>
      </p:sp>
      <p:sp>
        <p:nvSpPr>
          <p:cNvPr id="209" name="CustomShape 19"/>
          <p:cNvSpPr/>
          <p:nvPr/>
        </p:nvSpPr>
        <p:spPr>
          <a:xfrm>
            <a:off x="2063520" y="5471280"/>
            <a:ext cx="5874840" cy="898920"/>
          </a:xfrm>
          <a:prstGeom prst="rect">
            <a:avLst/>
          </a:prstGeom>
          <a:noFill/>
          <a:ln>
            <a:noFill/>
          </a:ln>
        </p:spPr>
        <p:style>
          <a:lnRef idx="0">
            <a:scrgbClr r="0" g="0" b="0"/>
          </a:lnRef>
          <a:fillRef idx="0">
            <a:scrgbClr r="0" g="0" b="0"/>
          </a:fillRef>
          <a:effectRef idx="0">
            <a:scrgbClr r="0" g="0" b="0"/>
          </a:effectRef>
          <a:fontRef idx="minor"/>
        </p:style>
        <p:txBody>
          <a:bodyPr lIns="0" tIns="5760" rIns="0" bIns="0"/>
          <a:lstStyle/>
          <a:p>
            <a:pPr>
              <a:lnSpc>
                <a:spcPts val="751"/>
              </a:lnSpc>
            </a:pPr>
            <a:endParaRPr lang="sv-SE" sz="1800" b="0" strike="noStrike" spc="-1">
              <a:latin typeface="Arial"/>
            </a:endParaRPr>
          </a:p>
          <a:p>
            <a:pPr marL="108000">
              <a:lnSpc>
                <a:spcPct val="100000"/>
              </a:lnSpc>
            </a:pPr>
            <a:r>
              <a:rPr lang="sv-SE" sz="1000" b="0" strike="noStrike" spc="-1">
                <a:solidFill>
                  <a:srgbClr val="000000"/>
                </a:solidFill>
                <a:latin typeface="Tahoma"/>
                <a:ea typeface="DejaVu Sans"/>
              </a:rPr>
              <a:t>Tina Nilsson, Måns Svensson, Kerstin Wennman, Stanislav Popovych, Natalia Chechet</a:t>
            </a:r>
            <a:endParaRPr lang="sv-SE" sz="1000" b="0" strike="noStrike" spc="-1">
              <a:latin typeface="Arial"/>
            </a:endParaRPr>
          </a:p>
          <a:p>
            <a:pPr marL="108000">
              <a:lnSpc>
                <a:spcPct val="100000"/>
              </a:lnSpc>
            </a:pPr>
            <a:endParaRPr lang="sv-SE" sz="1000" b="0" strike="noStrike" spc="-1">
              <a:latin typeface="Arial"/>
            </a:endParaRPr>
          </a:p>
          <a:p>
            <a:pPr marL="108000">
              <a:lnSpc>
                <a:spcPct val="100000"/>
              </a:lnSpc>
            </a:pPr>
            <a:endParaRPr lang="sv-SE" sz="1000" b="0" strike="noStrike" spc="-1">
              <a:latin typeface="Arial"/>
            </a:endParaRPr>
          </a:p>
          <a:p>
            <a:pPr marL="108000">
              <a:lnSpc>
                <a:spcPct val="100000"/>
              </a:lnSpc>
            </a:pPr>
            <a:endParaRPr lang="sv-SE" sz="1000" b="0" strike="noStrike" spc="-1">
              <a:latin typeface="Arial"/>
            </a:endParaRPr>
          </a:p>
          <a:p>
            <a:pPr marL="108000">
              <a:lnSpc>
                <a:spcPct val="100000"/>
              </a:lnSpc>
            </a:pPr>
            <a:r>
              <a:rPr lang="sv-SE" sz="1000" b="0" strike="noStrike" spc="-1">
                <a:solidFill>
                  <a:srgbClr val="000000"/>
                </a:solidFill>
                <a:latin typeface="Tahoma"/>
                <a:ea typeface="DejaVu Sans"/>
              </a:rPr>
              <a:t>Håkan Andersson, som en del av examensarbetet ”Accessibility of Teaching Materials” vid Chalmers</a:t>
            </a:r>
            <a:endParaRPr lang="sv-SE" sz="1000" b="0" strike="noStrike" spc="-1">
              <a:latin typeface="Arial"/>
            </a:endParaRPr>
          </a:p>
          <a:p>
            <a:pPr marL="108000">
              <a:lnSpc>
                <a:spcPct val="100000"/>
              </a:lnSpc>
            </a:pPr>
            <a:endParaRPr lang="sv-SE" sz="1000" b="0" strike="noStrike" spc="-1">
              <a:latin typeface="Arial"/>
            </a:endParaRPr>
          </a:p>
        </p:txBody>
      </p:sp>
      <p:sp>
        <p:nvSpPr>
          <p:cNvPr id="210" name="CustomShape 20"/>
          <p:cNvSpPr/>
          <p:nvPr/>
        </p:nvSpPr>
        <p:spPr>
          <a:xfrm>
            <a:off x="2066400" y="4965120"/>
            <a:ext cx="5876280" cy="415800"/>
          </a:xfrm>
          <a:prstGeom prst="rect">
            <a:avLst/>
          </a:prstGeom>
          <a:noFill/>
          <a:ln>
            <a:noFill/>
          </a:ln>
        </p:spPr>
        <p:style>
          <a:lnRef idx="0">
            <a:scrgbClr r="0" g="0" b="0"/>
          </a:lnRef>
          <a:fillRef idx="0">
            <a:scrgbClr r="0" g="0" b="0"/>
          </a:fillRef>
          <a:effectRef idx="0">
            <a:scrgbClr r="0" g="0" b="0"/>
          </a:effectRef>
          <a:fontRef idx="minor"/>
        </p:style>
        <p:txBody>
          <a:bodyPr lIns="0" tIns="4680" rIns="0" bIns="0"/>
          <a:lstStyle/>
          <a:p>
            <a:pPr>
              <a:lnSpc>
                <a:spcPts val="751"/>
              </a:lnSpc>
            </a:pPr>
            <a:endParaRPr lang="sv-SE" sz="1800" b="0" strike="noStrike" spc="-1">
              <a:latin typeface="Arial"/>
            </a:endParaRPr>
          </a:p>
          <a:p>
            <a:pPr marL="108720">
              <a:lnSpc>
                <a:spcPct val="100000"/>
              </a:lnSpc>
            </a:pPr>
            <a:r>
              <a:rPr lang="sv-SE" sz="1000" b="0" strike="noStrike" spc="-1">
                <a:solidFill>
                  <a:srgbClr val="000000"/>
                </a:solidFill>
                <a:latin typeface="Tahoma"/>
                <a:ea typeface="DejaVu Sans"/>
              </a:rPr>
              <a:t>Samuel Bengmark</a:t>
            </a:r>
            <a:endParaRPr lang="sv-SE" sz="1000" b="0" strike="noStrike" spc="-1">
              <a:latin typeface="Arial"/>
            </a:endParaRPr>
          </a:p>
        </p:txBody>
      </p:sp>
      <p:sp>
        <p:nvSpPr>
          <p:cNvPr id="211" name="CustomShape 21"/>
          <p:cNvSpPr/>
          <p:nvPr/>
        </p:nvSpPr>
        <p:spPr>
          <a:xfrm>
            <a:off x="2066400" y="4457880"/>
            <a:ext cx="5876280" cy="415800"/>
          </a:xfrm>
          <a:prstGeom prst="rect">
            <a:avLst/>
          </a:prstGeom>
          <a:noFill/>
          <a:ln>
            <a:noFill/>
          </a:ln>
        </p:spPr>
        <p:style>
          <a:lnRef idx="0">
            <a:scrgbClr r="0" g="0" b="0"/>
          </a:lnRef>
          <a:fillRef idx="0">
            <a:scrgbClr r="0" g="0" b="0"/>
          </a:fillRef>
          <a:effectRef idx="0">
            <a:scrgbClr r="0" g="0" b="0"/>
          </a:effectRef>
          <a:fontRef idx="minor"/>
        </p:style>
        <p:txBody>
          <a:bodyPr lIns="0" tIns="5040" rIns="0" bIns="0"/>
          <a:lstStyle/>
          <a:p>
            <a:pPr>
              <a:lnSpc>
                <a:spcPts val="751"/>
              </a:lnSpc>
            </a:pPr>
            <a:endParaRPr lang="sv-SE" sz="1800" b="0" strike="noStrike" spc="-1">
              <a:latin typeface="Arial"/>
            </a:endParaRPr>
          </a:p>
          <a:p>
            <a:pPr marL="108720">
              <a:lnSpc>
                <a:spcPct val="100000"/>
              </a:lnSpc>
            </a:pPr>
            <a:r>
              <a:rPr lang="sv-SE" sz="1000" b="0" strike="noStrike" spc="-1">
                <a:solidFill>
                  <a:srgbClr val="000000"/>
                </a:solidFill>
                <a:latin typeface="Tahoma"/>
                <a:ea typeface="DejaVu Sans"/>
              </a:rPr>
              <a:t>Torbjörn Lundh</a:t>
            </a:r>
            <a:endParaRPr lang="sv-SE" sz="1000" b="0" strike="noStrike" spc="-1">
              <a:latin typeface="Arial"/>
            </a:endParaRPr>
          </a:p>
        </p:txBody>
      </p:sp>
      <p:sp>
        <p:nvSpPr>
          <p:cNvPr id="212" name="CustomShape 22"/>
          <p:cNvSpPr/>
          <p:nvPr/>
        </p:nvSpPr>
        <p:spPr>
          <a:xfrm>
            <a:off x="2066400" y="3483720"/>
            <a:ext cx="5876280" cy="882000"/>
          </a:xfrm>
          <a:prstGeom prst="rect">
            <a:avLst/>
          </a:prstGeom>
          <a:noFill/>
          <a:ln>
            <a:noFill/>
          </a:ln>
        </p:spPr>
        <p:style>
          <a:lnRef idx="0">
            <a:scrgbClr r="0" g="0" b="0"/>
          </a:lnRef>
          <a:fillRef idx="0">
            <a:scrgbClr r="0" g="0" b="0"/>
          </a:fillRef>
          <a:effectRef idx="0">
            <a:scrgbClr r="0" g="0" b="0"/>
          </a:effectRef>
          <a:fontRef idx="minor"/>
        </p:style>
        <p:txBody>
          <a:bodyPr lIns="0" tIns="6120" rIns="0" bIns="0"/>
          <a:lstStyle/>
          <a:p>
            <a:pPr>
              <a:lnSpc>
                <a:spcPts val="751"/>
              </a:lnSpc>
            </a:pPr>
            <a:endParaRPr lang="sv-SE" sz="1800" b="0" strike="noStrike" spc="-1">
              <a:latin typeface="Arial"/>
            </a:endParaRPr>
          </a:p>
          <a:p>
            <a:pPr marL="108720">
              <a:lnSpc>
                <a:spcPct val="100000"/>
              </a:lnSpc>
            </a:pPr>
            <a:r>
              <a:rPr lang="sv-SE" sz="1000" b="0" strike="noStrike" spc="-1">
                <a:solidFill>
                  <a:srgbClr val="000000"/>
                </a:solidFill>
                <a:latin typeface="Tahoma"/>
                <a:ea typeface="DejaVu Sans"/>
              </a:rPr>
              <a:t>Sofia Olhede</a:t>
            </a:r>
            <a:endParaRPr lang="sv-SE" sz="1000" b="0" strike="noStrike" spc="-1">
              <a:latin typeface="Arial"/>
            </a:endParaRPr>
          </a:p>
        </p:txBody>
      </p:sp>
      <p:sp>
        <p:nvSpPr>
          <p:cNvPr id="213" name="CustomShape 23"/>
          <p:cNvSpPr/>
          <p:nvPr/>
        </p:nvSpPr>
        <p:spPr>
          <a:xfrm>
            <a:off x="2066400" y="1489680"/>
            <a:ext cx="5876280" cy="895680"/>
          </a:xfrm>
          <a:prstGeom prst="rect">
            <a:avLst/>
          </a:prstGeom>
          <a:noFill/>
          <a:ln>
            <a:noFill/>
          </a:ln>
        </p:spPr>
        <p:style>
          <a:lnRef idx="0">
            <a:scrgbClr r="0" g="0" b="0"/>
          </a:lnRef>
          <a:fillRef idx="0">
            <a:scrgbClr r="0" g="0" b="0"/>
          </a:fillRef>
          <a:effectRef idx="0">
            <a:scrgbClr r="0" g="0" b="0"/>
          </a:effectRef>
          <a:fontRef idx="minor"/>
        </p:style>
        <p:txBody>
          <a:bodyPr lIns="0" tIns="4680" rIns="0" bIns="0"/>
          <a:lstStyle/>
          <a:p>
            <a:pPr>
              <a:lnSpc>
                <a:spcPts val="751"/>
              </a:lnSpc>
            </a:pPr>
            <a:endParaRPr lang="sv-SE" sz="1800" b="0" strike="noStrike" spc="-1">
              <a:latin typeface="Arial"/>
            </a:endParaRPr>
          </a:p>
          <a:p>
            <a:pPr marL="108720">
              <a:lnSpc>
                <a:spcPct val="100000"/>
              </a:lnSpc>
            </a:pPr>
            <a:r>
              <a:rPr lang="sv-SE" sz="1000" b="0" strike="noStrike" spc="-1">
                <a:solidFill>
                  <a:srgbClr val="000000"/>
                </a:solidFill>
                <a:latin typeface="Tahoma"/>
                <a:ea typeface="DejaVu Sans"/>
              </a:rPr>
              <a:t>Nätverk- insamling av data</a:t>
            </a:r>
            <a:endParaRPr lang="sv-SE" sz="1000" b="0" strike="noStrike" spc="-1">
              <a:latin typeface="Arial"/>
            </a:endParaRPr>
          </a:p>
        </p:txBody>
      </p:sp>
      <p:sp>
        <p:nvSpPr>
          <p:cNvPr id="214" name="CustomShape 24"/>
          <p:cNvSpPr/>
          <p:nvPr/>
        </p:nvSpPr>
        <p:spPr>
          <a:xfrm>
            <a:off x="2066400" y="1990440"/>
            <a:ext cx="5876280" cy="415800"/>
          </a:xfrm>
          <a:prstGeom prst="rect">
            <a:avLst/>
          </a:prstGeom>
          <a:noFill/>
          <a:ln>
            <a:noFill/>
          </a:ln>
        </p:spPr>
        <p:style>
          <a:lnRef idx="0">
            <a:scrgbClr r="0" g="0" b="0"/>
          </a:lnRef>
          <a:fillRef idx="0">
            <a:scrgbClr r="0" g="0" b="0"/>
          </a:fillRef>
          <a:effectRef idx="0">
            <a:scrgbClr r="0" g="0" b="0"/>
          </a:effectRef>
          <a:fontRef idx="minor"/>
        </p:style>
        <p:txBody>
          <a:bodyPr lIns="0" tIns="5040" rIns="0" bIns="0"/>
          <a:lstStyle/>
          <a:p>
            <a:pPr>
              <a:lnSpc>
                <a:spcPts val="751"/>
              </a:lnSpc>
            </a:pPr>
            <a:endParaRPr lang="sv-SE" sz="1800" b="0" strike="noStrike" spc="-1">
              <a:latin typeface="Arial"/>
            </a:endParaRPr>
          </a:p>
          <a:p>
            <a:pPr marL="108720">
              <a:lnSpc>
                <a:spcPct val="100000"/>
              </a:lnSpc>
            </a:pPr>
            <a:r>
              <a:rPr lang="sv-SE" sz="1000" b="0" strike="noStrike" spc="-1">
                <a:solidFill>
                  <a:srgbClr val="000000"/>
                </a:solidFill>
                <a:latin typeface="Tahoma"/>
                <a:ea typeface="DejaVu Sans"/>
              </a:rPr>
              <a:t>Aug 2017</a:t>
            </a:r>
            <a:endParaRPr lang="sv-SE" sz="1000" b="0" strike="noStrike" spc="-1">
              <a:latin typeface="Arial"/>
            </a:endParaRPr>
          </a:p>
        </p:txBody>
      </p:sp>
      <p:sp>
        <p:nvSpPr>
          <p:cNvPr id="215" name="CustomShape 25"/>
          <p:cNvSpPr/>
          <p:nvPr/>
        </p:nvSpPr>
        <p:spPr>
          <a:xfrm>
            <a:off x="569880" y="2665080"/>
            <a:ext cx="1033200" cy="176040"/>
          </a:xfrm>
          <a:prstGeom prst="rect">
            <a:avLst/>
          </a:prstGeom>
          <a:noFill/>
          <a:ln>
            <a:noFill/>
          </a:ln>
        </p:spPr>
        <p:style>
          <a:lnRef idx="0">
            <a:scrgbClr r="0" g="0" b="0"/>
          </a:lnRef>
          <a:fillRef idx="0">
            <a:scrgbClr r="0" g="0" b="0"/>
          </a:fillRef>
          <a:effectRef idx="0">
            <a:scrgbClr r="0" g="0" b="0"/>
          </a:effectRef>
          <a:fontRef idx="minor"/>
        </p:style>
        <p:txBody>
          <a:bodyPr lIns="0" tIns="8640" rIns="0" bIns="0"/>
          <a:lstStyle/>
          <a:p>
            <a:pPr marL="12600">
              <a:lnSpc>
                <a:spcPts val="1344"/>
              </a:lnSpc>
            </a:pPr>
            <a:r>
              <a:rPr lang="sv-SE" sz="1200" b="0" strike="noStrike" spc="60">
                <a:solidFill>
                  <a:srgbClr val="000000"/>
                </a:solidFill>
                <a:latin typeface="Tahoma"/>
                <a:ea typeface="DejaVu Sans"/>
              </a:rPr>
              <a:t>NYCKELORD:</a:t>
            </a:r>
            <a:endParaRPr lang="sv-SE" sz="1200" b="0" strike="noStrike" spc="-1">
              <a:latin typeface="Arial"/>
            </a:endParaRPr>
          </a:p>
        </p:txBody>
      </p:sp>
      <p:sp>
        <p:nvSpPr>
          <p:cNvPr id="216" name="CustomShape 26"/>
          <p:cNvSpPr/>
          <p:nvPr/>
        </p:nvSpPr>
        <p:spPr>
          <a:xfrm>
            <a:off x="2085120" y="2556000"/>
            <a:ext cx="5761800" cy="415800"/>
          </a:xfrm>
          <a:prstGeom prst="rect">
            <a:avLst/>
          </a:prstGeom>
          <a:noFill/>
          <a:ln>
            <a:noFill/>
          </a:ln>
        </p:spPr>
        <p:style>
          <a:lnRef idx="0">
            <a:scrgbClr r="0" g="0" b="0"/>
          </a:lnRef>
          <a:fillRef idx="0">
            <a:scrgbClr r="0" g="0" b="0"/>
          </a:fillRef>
          <a:effectRef idx="0">
            <a:scrgbClr r="0" g="0" b="0"/>
          </a:effectRef>
          <a:fontRef idx="minor"/>
        </p:style>
        <p:txBody>
          <a:bodyPr lIns="0" tIns="6120" rIns="0" bIns="0"/>
          <a:lstStyle/>
          <a:p>
            <a:pPr>
              <a:lnSpc>
                <a:spcPts val="751"/>
              </a:lnSpc>
            </a:pPr>
            <a:endParaRPr lang="sv-SE" sz="1800" b="0" strike="noStrike" spc="-1">
              <a:latin typeface="Arial"/>
            </a:endParaRPr>
          </a:p>
          <a:p>
            <a:pPr marL="107280">
              <a:lnSpc>
                <a:spcPct val="100000"/>
              </a:lnSpc>
            </a:pPr>
            <a:r>
              <a:rPr lang="sv-SE" sz="1000" b="0" strike="noStrike" spc="-1">
                <a:solidFill>
                  <a:srgbClr val="000000"/>
                </a:solidFill>
                <a:latin typeface="Tahoma"/>
                <a:ea typeface="DejaVu Sans"/>
              </a:rPr>
              <a:t>Statistik, analys och ”Big data”</a:t>
            </a:r>
            <a:endParaRPr lang="sv-SE" sz="1000" b="0" strike="noStrike" spc="-1">
              <a:latin typeface="Arial"/>
            </a:endParaRPr>
          </a:p>
        </p:txBody>
      </p:sp>
      <p:sp>
        <p:nvSpPr>
          <p:cNvPr id="217" name="CustomShape 27"/>
          <p:cNvSpPr/>
          <p:nvPr/>
        </p:nvSpPr>
        <p:spPr>
          <a:xfrm>
            <a:off x="541080" y="375120"/>
            <a:ext cx="3885840" cy="328320"/>
          </a:xfrm>
          <a:prstGeom prst="rect">
            <a:avLst/>
          </a:prstGeom>
          <a:noFill/>
          <a:ln>
            <a:noFill/>
          </a:ln>
        </p:spPr>
        <p:style>
          <a:lnRef idx="0">
            <a:scrgbClr r="0" g="0" b="0"/>
          </a:lnRef>
          <a:fillRef idx="0">
            <a:scrgbClr r="0" g="0" b="0"/>
          </a:fillRef>
          <a:effectRef idx="0">
            <a:scrgbClr r="0" g="0" b="0"/>
          </a:effectRef>
          <a:fontRef idx="minor"/>
        </p:style>
        <p:txBody>
          <a:bodyPr lIns="0" tIns="16560" rIns="0" bIns="0"/>
          <a:lstStyle/>
          <a:p>
            <a:pPr marL="12600">
              <a:lnSpc>
                <a:spcPts val="2585"/>
              </a:lnSpc>
            </a:pPr>
            <a:r>
              <a:rPr lang="sv-SE" sz="2400" b="0" strike="noStrike" spc="55">
                <a:solidFill>
                  <a:srgbClr val="FFFFFF"/>
                </a:solidFill>
                <a:latin typeface="Tahoma"/>
                <a:ea typeface="DejaVu Sans"/>
              </a:rPr>
              <a:t>KLEINMATERIAL: Nätverk</a:t>
            </a:r>
            <a:endParaRPr lang="sv-SE" sz="2400" b="0" strike="noStrike" spc="-1">
              <a:latin typeface="Arial"/>
            </a:endParaRPr>
          </a:p>
        </p:txBody>
      </p:sp>
      <p:graphicFrame>
        <p:nvGraphicFramePr>
          <p:cNvPr id="218" name="Table 28"/>
          <p:cNvGraphicFramePr/>
          <p:nvPr>
            <p:extLst>
              <p:ext uri="{D42A27DB-BD31-4B8C-83A1-F6EECF244321}">
                <p14:modId xmlns:p14="http://schemas.microsoft.com/office/powerpoint/2010/main" val="2861931391"/>
              </p:ext>
            </p:extLst>
          </p:nvPr>
        </p:nvGraphicFramePr>
        <p:xfrm>
          <a:off x="556920" y="889560"/>
          <a:ext cx="6166800" cy="351360"/>
        </p:xfrm>
        <a:graphic>
          <a:graphicData uri="http://schemas.openxmlformats.org/drawingml/2006/table">
            <a:tbl>
              <a:tblPr/>
              <a:tblGrid>
                <a:gridCol w="1232640">
                  <a:extLst>
                    <a:ext uri="{9D8B030D-6E8A-4147-A177-3AD203B41FA5}">
                      <a16:colId xmlns:a16="http://schemas.microsoft.com/office/drawing/2014/main" val="20000"/>
                    </a:ext>
                  </a:extLst>
                </a:gridCol>
                <a:gridCol w="1232640">
                  <a:extLst>
                    <a:ext uri="{9D8B030D-6E8A-4147-A177-3AD203B41FA5}">
                      <a16:colId xmlns:a16="http://schemas.microsoft.com/office/drawing/2014/main" val="20001"/>
                    </a:ext>
                  </a:extLst>
                </a:gridCol>
                <a:gridCol w="1232640">
                  <a:extLst>
                    <a:ext uri="{9D8B030D-6E8A-4147-A177-3AD203B41FA5}">
                      <a16:colId xmlns:a16="http://schemas.microsoft.com/office/drawing/2014/main" val="20002"/>
                    </a:ext>
                  </a:extLst>
                </a:gridCol>
                <a:gridCol w="1232640">
                  <a:extLst>
                    <a:ext uri="{9D8B030D-6E8A-4147-A177-3AD203B41FA5}">
                      <a16:colId xmlns:a16="http://schemas.microsoft.com/office/drawing/2014/main" val="20003"/>
                    </a:ext>
                  </a:extLst>
                </a:gridCol>
                <a:gridCol w="1236240">
                  <a:extLst>
                    <a:ext uri="{9D8B030D-6E8A-4147-A177-3AD203B41FA5}">
                      <a16:colId xmlns:a16="http://schemas.microsoft.com/office/drawing/2014/main" val="20004"/>
                    </a:ext>
                  </a:extLst>
                </a:gridCol>
              </a:tblGrid>
              <a:tr h="351360">
                <a:tc>
                  <a:txBody>
                    <a:bodyPr/>
                    <a:lstStyle/>
                    <a:p>
                      <a:r>
                        <a:rPr lang="sv-SE" sz="1400" b="0" strike="noStrike" spc="-1" dirty="0">
                          <a:latin typeface="Arial"/>
                        </a:rPr>
                        <a:t>Översikt</a:t>
                      </a:r>
                    </a:p>
                  </a:txBody>
                  <a:tcPr marL="90000" marR="90000">
                    <a:lnL w="720">
                      <a:solidFill>
                        <a:srgbClr val="FFFFFF"/>
                      </a:solidFill>
                    </a:lnL>
                    <a:lnR w="3175" cap="flat" cmpd="sng" algn="ctr">
                      <a:solidFill>
                        <a:schemeClr val="bg1"/>
                      </a:solidFill>
                      <a:prstDash val="solid"/>
                      <a:round/>
                      <a:headEnd type="none" w="med" len="med"/>
                      <a:tailEnd type="none" w="med" len="med"/>
                    </a:lnR>
                    <a:lnT w="720">
                      <a:solidFill>
                        <a:srgbClr val="FFFFFF"/>
                      </a:solidFill>
                    </a:lnT>
                    <a:lnB w="720">
                      <a:solidFill>
                        <a:srgbClr val="FFFFFF"/>
                      </a:solidFill>
                    </a:lnB>
                    <a:solidFill>
                      <a:srgbClr val="B3B3B3"/>
                    </a:solidFill>
                  </a:tcPr>
                </a:tc>
                <a:tc>
                  <a:txBody>
                    <a:bodyPr/>
                    <a:lstStyle/>
                    <a:p>
                      <a:r>
                        <a:rPr lang="sv-SE" sz="1400" b="0" strike="noStrike" spc="-1" dirty="0">
                          <a:latin typeface="Arial"/>
                        </a:rPr>
                        <a:t>Moment</a:t>
                      </a:r>
                    </a:p>
                  </a:txBody>
                  <a:tcPr marL="90000" marR="90000">
                    <a:lnL w="3175" cap="flat" cmpd="sng" algn="ctr">
                      <a:solidFill>
                        <a:schemeClr val="bg1"/>
                      </a:solidFill>
                      <a:prstDash val="solid"/>
                      <a:round/>
                      <a:headEnd type="none" w="med" len="med"/>
                      <a:tailEnd type="none" w="med" len="med"/>
                    </a:lnL>
                    <a:lnR w="720">
                      <a:solidFill>
                        <a:srgbClr val="FFFFFF"/>
                      </a:solidFill>
                    </a:lnR>
                    <a:lnT w="720">
                      <a:solidFill>
                        <a:srgbClr val="FFFFFF"/>
                      </a:solidFill>
                    </a:lnT>
                    <a:lnB w="720">
                      <a:solidFill>
                        <a:srgbClr val="FFFFFF"/>
                      </a:solidFill>
                    </a:lnB>
                    <a:solidFill>
                      <a:srgbClr val="B3B3B3"/>
                    </a:solidFill>
                  </a:tcPr>
                </a:tc>
                <a:tc>
                  <a:txBody>
                    <a:bodyPr/>
                    <a:lstStyle/>
                    <a:p>
                      <a:r>
                        <a:rPr lang="sv-SE" sz="1400" b="0" strike="noStrike" spc="-1">
                          <a:latin typeface="Arial"/>
                        </a:rPr>
                        <a:t>LEKTION</a:t>
                      </a:r>
                    </a:p>
                  </a:txBody>
                  <a:tcPr marL="90000" marR="90000">
                    <a:lnL w="720" cap="flat" cmpd="sng" algn="ctr">
                      <a:solidFill>
                        <a:srgbClr val="FFFFFF"/>
                      </a:solidFill>
                      <a:prstDash val="solid"/>
                      <a:round/>
                      <a:headEnd type="none" w="med" len="med"/>
                      <a:tailEnd type="none" w="med" len="med"/>
                    </a:lnL>
                    <a:lnR w="720">
                      <a:solidFill>
                        <a:srgbClr val="FFFFFF"/>
                      </a:solidFill>
                    </a:lnR>
                    <a:lnT w="720">
                      <a:solidFill>
                        <a:srgbClr val="FFFFFF"/>
                      </a:solidFill>
                    </a:lnT>
                    <a:lnB w="720">
                      <a:solidFill>
                        <a:srgbClr val="FFFFFF"/>
                      </a:solidFill>
                    </a:lnB>
                    <a:solidFill>
                      <a:srgbClr val="B3B3B3"/>
                    </a:solidFill>
                  </a:tcPr>
                </a:tc>
                <a:tc>
                  <a:txBody>
                    <a:bodyPr/>
                    <a:lstStyle/>
                    <a:p>
                      <a:r>
                        <a:rPr lang="sv-SE" sz="1400" b="0" strike="noStrike" spc="-1">
                          <a:latin typeface="Arial"/>
                        </a:rPr>
                        <a:t>Referenser</a:t>
                      </a:r>
                    </a:p>
                  </a:txBody>
                  <a:tcPr marL="90000" marR="90000">
                    <a:lnL w="720">
                      <a:solidFill>
                        <a:srgbClr val="FFFFFF"/>
                      </a:solidFill>
                    </a:lnL>
                    <a:lnR w="12700" cmpd="sng">
                      <a:noFill/>
                      <a:prstDash val="solid"/>
                    </a:lnR>
                    <a:lnT w="720">
                      <a:solidFill>
                        <a:srgbClr val="FFFFFF"/>
                      </a:solidFill>
                    </a:lnT>
                    <a:lnB w="720">
                      <a:solidFill>
                        <a:srgbClr val="FFFFFF"/>
                      </a:solidFill>
                    </a:lnB>
                    <a:solidFill>
                      <a:srgbClr val="B3B3B3"/>
                    </a:solidFill>
                  </a:tcPr>
                </a:tc>
                <a:tc>
                  <a:txBody>
                    <a:bodyPr/>
                    <a:lstStyle/>
                    <a:p>
                      <a:r>
                        <a:rPr lang="sv-SE" sz="1400" b="0" strike="noStrike" spc="-1" dirty="0">
                          <a:latin typeface="Arial"/>
                        </a:rPr>
                        <a:t>Klein-info</a:t>
                      </a:r>
                    </a:p>
                  </a:txBody>
                  <a:tcPr marL="90000" marR="9000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rgbClr val="D9D9D9"/>
                    </a:solidFill>
                  </a:tcPr>
                </a:tc>
                <a:extLst>
                  <a:ext uri="{0D108BD9-81ED-4DB2-BD59-A6C34878D82A}">
                    <a16:rowId xmlns:a16="http://schemas.microsoft.com/office/drawing/2014/main" val="10000"/>
                  </a:ext>
                </a:extLst>
              </a:tr>
            </a:tbl>
          </a:graphicData>
        </a:graphic>
      </p:graphicFrame>
      <p:sp>
        <p:nvSpPr>
          <p:cNvPr id="219" name="CustomShape 29"/>
          <p:cNvSpPr/>
          <p:nvPr/>
        </p:nvSpPr>
        <p:spPr>
          <a:xfrm>
            <a:off x="589320" y="6084000"/>
            <a:ext cx="1138680" cy="358920"/>
          </a:xfrm>
          <a:prstGeom prst="rect">
            <a:avLst/>
          </a:prstGeom>
          <a:noFill/>
          <a:ln>
            <a:noFill/>
          </a:ln>
        </p:spPr>
        <p:style>
          <a:lnRef idx="0">
            <a:scrgbClr r="0" g="0" b="0"/>
          </a:lnRef>
          <a:fillRef idx="0">
            <a:scrgbClr r="0" g="0" b="0"/>
          </a:fillRef>
          <a:effectRef idx="0">
            <a:scrgbClr r="0" g="0" b="0"/>
          </a:effectRef>
          <a:fontRef idx="minor"/>
        </p:style>
        <p:txBody>
          <a:bodyPr lIns="0" tIns="8640" rIns="0" bIns="0"/>
          <a:lstStyle/>
          <a:p>
            <a:pPr marL="12600">
              <a:lnSpc>
                <a:spcPts val="1344"/>
              </a:lnSpc>
            </a:pPr>
            <a:r>
              <a:rPr lang="sv-SE" sz="1200" b="0" strike="noStrike" spc="60">
                <a:solidFill>
                  <a:srgbClr val="000000"/>
                </a:solidFill>
                <a:latin typeface="Tahoma"/>
                <a:ea typeface="DejaVu Sans"/>
              </a:rPr>
              <a:t>REVIDERAD AV:</a:t>
            </a:r>
            <a:endParaRPr lang="sv-SE" sz="12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CustomShape 1"/>
          <p:cNvSpPr/>
          <p:nvPr/>
        </p:nvSpPr>
        <p:spPr>
          <a:xfrm>
            <a:off x="0" y="1235160"/>
            <a:ext cx="9142200" cy="5621760"/>
          </a:xfrm>
          <a:custGeom>
            <a:avLst/>
            <a:gdLst/>
            <a:ahLst/>
            <a:cxnLst/>
            <a:rect l="l" t="t" r="r" b="b"/>
            <a:pathLst>
              <a:path w="9144000" h="5623560">
                <a:moveTo>
                  <a:pt x="0" y="5623560"/>
                </a:moveTo>
                <a:lnTo>
                  <a:pt x="9144000" y="5623560"/>
                </a:lnTo>
                <a:lnTo>
                  <a:pt x="9144000" y="0"/>
                </a:lnTo>
                <a:lnTo>
                  <a:pt x="0" y="0"/>
                </a:lnTo>
                <a:lnTo>
                  <a:pt x="0" y="5623560"/>
                </a:lnTo>
                <a:close/>
              </a:path>
            </a:pathLst>
          </a:custGeom>
          <a:solidFill>
            <a:srgbClr val="D9D9D9"/>
          </a:solid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sv-SE" sz="1800" b="0" strike="noStrike" spc="-1">
                <a:solidFill>
                  <a:srgbClr val="000000"/>
                </a:solidFill>
                <a:latin typeface="Arial"/>
                <a:ea typeface="DejaVu Sans"/>
              </a:rPr>
              <a:t>	</a:t>
            </a:r>
            <a:endParaRPr lang="sv-SE" sz="1800" b="0" strike="noStrike" spc="-1">
              <a:latin typeface="Arial"/>
            </a:endParaRPr>
          </a:p>
        </p:txBody>
      </p:sp>
      <p:sp>
        <p:nvSpPr>
          <p:cNvPr id="103" name="CustomShape 2"/>
          <p:cNvSpPr/>
          <p:nvPr/>
        </p:nvSpPr>
        <p:spPr>
          <a:xfrm>
            <a:off x="0" y="0"/>
            <a:ext cx="9142200" cy="1232640"/>
          </a:xfrm>
          <a:custGeom>
            <a:avLst/>
            <a:gdLst/>
            <a:ahLst/>
            <a:cxnLst/>
            <a:rect l="l" t="t" r="r" b="b"/>
            <a:pathLst>
              <a:path w="9144000" h="1234439">
                <a:moveTo>
                  <a:pt x="0" y="1234439"/>
                </a:moveTo>
                <a:lnTo>
                  <a:pt x="9144000" y="1234439"/>
                </a:lnTo>
                <a:lnTo>
                  <a:pt x="9144000" y="0"/>
                </a:lnTo>
                <a:lnTo>
                  <a:pt x="0" y="0"/>
                </a:lnTo>
                <a:lnTo>
                  <a:pt x="0" y="1234439"/>
                </a:lnTo>
                <a:close/>
              </a:path>
            </a:pathLst>
          </a:custGeom>
          <a:solidFill>
            <a:srgbClr val="8D0F69"/>
          </a:solidFill>
          <a:ln>
            <a:noFill/>
          </a:ln>
        </p:spPr>
        <p:style>
          <a:lnRef idx="0">
            <a:scrgbClr r="0" g="0" b="0"/>
          </a:lnRef>
          <a:fillRef idx="0">
            <a:scrgbClr r="0" g="0" b="0"/>
          </a:fillRef>
          <a:effectRef idx="0">
            <a:scrgbClr r="0" g="0" b="0"/>
          </a:effectRef>
          <a:fontRef idx="minor"/>
        </p:style>
      </p:sp>
      <p:sp>
        <p:nvSpPr>
          <p:cNvPr id="104" name="CustomShape 3"/>
          <p:cNvSpPr/>
          <p:nvPr/>
        </p:nvSpPr>
        <p:spPr>
          <a:xfrm>
            <a:off x="8058960" y="5706000"/>
            <a:ext cx="1412640" cy="1001160"/>
          </a:xfrm>
          <a:prstGeom prst="rect">
            <a:avLst/>
          </a:prstGeom>
          <a:blipFill rotWithShape="0">
            <a:blip r:embed="rId3"/>
            <a:stretch>
              <a:fillRect/>
            </a:stretch>
          </a:blipFill>
          <a:ln>
            <a:noFill/>
          </a:ln>
        </p:spPr>
        <p:style>
          <a:lnRef idx="0">
            <a:scrgbClr r="0" g="0" b="0"/>
          </a:lnRef>
          <a:fillRef idx="0">
            <a:scrgbClr r="0" g="0" b="0"/>
          </a:fillRef>
          <a:effectRef idx="0">
            <a:scrgbClr r="0" g="0" b="0"/>
          </a:effectRef>
          <a:fontRef idx="minor"/>
        </p:style>
      </p:sp>
      <p:sp>
        <p:nvSpPr>
          <p:cNvPr id="105" name="CustomShape 4"/>
          <p:cNvSpPr/>
          <p:nvPr/>
        </p:nvSpPr>
        <p:spPr>
          <a:xfrm>
            <a:off x="8058960" y="5706000"/>
            <a:ext cx="1412640" cy="1001160"/>
          </a:xfrm>
          <a:prstGeom prst="rect">
            <a:avLst/>
          </a:prstGeom>
          <a:blipFill rotWithShape="0">
            <a:blip r:embed="rId3"/>
            <a:stretch>
              <a:fillRect/>
            </a:stretch>
          </a:blipFill>
          <a:ln>
            <a:noFill/>
          </a:ln>
        </p:spPr>
        <p:style>
          <a:lnRef idx="0">
            <a:scrgbClr r="0" g="0" b="0"/>
          </a:lnRef>
          <a:fillRef idx="0">
            <a:scrgbClr r="0" g="0" b="0"/>
          </a:fillRef>
          <a:effectRef idx="0">
            <a:scrgbClr r="0" g="0" b="0"/>
          </a:effectRef>
          <a:fontRef idx="minor"/>
        </p:style>
      </p:sp>
      <p:sp>
        <p:nvSpPr>
          <p:cNvPr id="106" name="CustomShape 5"/>
          <p:cNvSpPr/>
          <p:nvPr/>
        </p:nvSpPr>
        <p:spPr>
          <a:xfrm>
            <a:off x="541080" y="375120"/>
            <a:ext cx="3726360" cy="328320"/>
          </a:xfrm>
          <a:prstGeom prst="rect">
            <a:avLst/>
          </a:prstGeom>
          <a:noFill/>
          <a:ln>
            <a:noFill/>
          </a:ln>
        </p:spPr>
        <p:style>
          <a:lnRef idx="0">
            <a:scrgbClr r="0" g="0" b="0"/>
          </a:lnRef>
          <a:fillRef idx="0">
            <a:scrgbClr r="0" g="0" b="0"/>
          </a:fillRef>
          <a:effectRef idx="0">
            <a:scrgbClr r="0" g="0" b="0"/>
          </a:effectRef>
          <a:fontRef idx="minor"/>
        </p:style>
        <p:txBody>
          <a:bodyPr lIns="0" tIns="16560" rIns="0" bIns="0"/>
          <a:lstStyle/>
          <a:p>
            <a:pPr marL="12600">
              <a:lnSpc>
                <a:spcPts val="2585"/>
              </a:lnSpc>
            </a:pPr>
            <a:r>
              <a:rPr lang="sv-SE" sz="2400" b="0" strike="noStrike" spc="55">
                <a:solidFill>
                  <a:srgbClr val="FFFFFF"/>
                </a:solidFill>
                <a:latin typeface="Tahoma"/>
                <a:ea typeface="DejaVu Sans"/>
              </a:rPr>
              <a:t>KLEINMATERIAL: Nätverk</a:t>
            </a:r>
            <a:endParaRPr lang="sv-SE" sz="2400" b="0" strike="noStrike" spc="-1">
              <a:latin typeface="Arial"/>
            </a:endParaRPr>
          </a:p>
        </p:txBody>
      </p:sp>
      <p:graphicFrame>
        <p:nvGraphicFramePr>
          <p:cNvPr id="107" name="Table 6"/>
          <p:cNvGraphicFramePr/>
          <p:nvPr/>
        </p:nvGraphicFramePr>
        <p:xfrm>
          <a:off x="619200" y="1935000"/>
          <a:ext cx="7175520" cy="2385000"/>
        </p:xfrm>
        <a:graphic>
          <a:graphicData uri="http://schemas.openxmlformats.org/drawingml/2006/table">
            <a:tbl>
              <a:tblPr/>
              <a:tblGrid>
                <a:gridCol w="1508040">
                  <a:extLst>
                    <a:ext uri="{9D8B030D-6E8A-4147-A177-3AD203B41FA5}">
                      <a16:colId xmlns:a16="http://schemas.microsoft.com/office/drawing/2014/main" val="20000"/>
                    </a:ext>
                  </a:extLst>
                </a:gridCol>
                <a:gridCol w="3159000">
                  <a:extLst>
                    <a:ext uri="{9D8B030D-6E8A-4147-A177-3AD203B41FA5}">
                      <a16:colId xmlns:a16="http://schemas.microsoft.com/office/drawing/2014/main" val="20001"/>
                    </a:ext>
                  </a:extLst>
                </a:gridCol>
                <a:gridCol w="1206720">
                  <a:extLst>
                    <a:ext uri="{9D8B030D-6E8A-4147-A177-3AD203B41FA5}">
                      <a16:colId xmlns:a16="http://schemas.microsoft.com/office/drawing/2014/main" val="20002"/>
                    </a:ext>
                  </a:extLst>
                </a:gridCol>
                <a:gridCol w="1301760">
                  <a:extLst>
                    <a:ext uri="{9D8B030D-6E8A-4147-A177-3AD203B41FA5}">
                      <a16:colId xmlns:a16="http://schemas.microsoft.com/office/drawing/2014/main" val="20003"/>
                    </a:ext>
                  </a:extLst>
                </a:gridCol>
              </a:tblGrid>
              <a:tr h="397440">
                <a:tc>
                  <a:txBody>
                    <a:bodyPr/>
                    <a:lstStyle/>
                    <a:p>
                      <a:pPr>
                        <a:lnSpc>
                          <a:spcPct val="100000"/>
                        </a:lnSpc>
                      </a:pPr>
                      <a:r>
                        <a:rPr lang="sv-SE" sz="1500" b="1" strike="noStrike" spc="-1">
                          <a:latin typeface="Arial"/>
                        </a:rPr>
                        <a:t>Moment</a:t>
                      </a:r>
                      <a:endParaRPr lang="sv-SE" sz="15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pPr>
                        <a:lnSpc>
                          <a:spcPct val="100000"/>
                        </a:lnSpc>
                      </a:pPr>
                      <a:r>
                        <a:rPr lang="sv-SE" sz="1500" b="1" strike="noStrike" spc="-1">
                          <a:latin typeface="Arial"/>
                        </a:rPr>
                        <a:t>Beskrivning</a:t>
                      </a:r>
                      <a:endParaRPr lang="sv-SE" sz="15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pPr>
                        <a:lnSpc>
                          <a:spcPct val="100000"/>
                        </a:lnSpc>
                      </a:pPr>
                      <a:r>
                        <a:rPr lang="sv-SE" sz="1500" b="1" strike="noStrike" spc="-1">
                          <a:latin typeface="Arial"/>
                        </a:rPr>
                        <a:t>Tidsåtgång</a:t>
                      </a:r>
                      <a:endParaRPr lang="sv-SE" sz="15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pPr>
                        <a:lnSpc>
                          <a:spcPct val="100000"/>
                        </a:lnSpc>
                      </a:pPr>
                      <a:r>
                        <a:rPr lang="sv-SE" sz="1500" b="1" strike="noStrike" spc="-1">
                          <a:latin typeface="Arial"/>
                        </a:rPr>
                        <a:t>Tidsstämpel</a:t>
                      </a:r>
                      <a:endParaRPr lang="sv-SE" sz="15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extLst>
                  <a:ext uri="{0D108BD9-81ED-4DB2-BD59-A6C34878D82A}">
                    <a16:rowId xmlns:a16="http://schemas.microsoft.com/office/drawing/2014/main" val="10000"/>
                  </a:ext>
                </a:extLst>
              </a:tr>
              <a:tr h="397440">
                <a:tc>
                  <a:txBody>
                    <a:bodyPr/>
                    <a:lstStyle/>
                    <a:p>
                      <a:pPr>
                        <a:lnSpc>
                          <a:spcPct val="100000"/>
                        </a:lnSpc>
                      </a:pPr>
                      <a:r>
                        <a:rPr lang="sv-SE" sz="1500" b="0" strike="noStrike" spc="-1">
                          <a:latin typeface="Arial"/>
                        </a:rPr>
                        <a:t>Engage</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nSpc>
                          <a:spcPct val="100000"/>
                        </a:lnSpc>
                      </a:pPr>
                      <a:r>
                        <a:rPr lang="sv-SE" sz="1500" b="0" strike="noStrike" spc="-1">
                          <a:latin typeface="Arial"/>
                        </a:rPr>
                        <a:t>Aktivitet: Google-sökning</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nSpc>
                          <a:spcPct val="100000"/>
                        </a:lnSpc>
                      </a:pPr>
                      <a:r>
                        <a:rPr lang="sv-SE" sz="1500" b="0" strike="noStrike" spc="-1">
                          <a:latin typeface="Arial"/>
                        </a:rPr>
                        <a:t>20</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nSpc>
                          <a:spcPct val="100000"/>
                        </a:lnSpc>
                      </a:pPr>
                      <a:r>
                        <a:rPr lang="sv-SE" sz="1500" b="0" strike="noStrike" spc="-1">
                          <a:latin typeface="Arial"/>
                        </a:rPr>
                        <a:t>0-20</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extLst>
                  <a:ext uri="{0D108BD9-81ED-4DB2-BD59-A6C34878D82A}">
                    <a16:rowId xmlns:a16="http://schemas.microsoft.com/office/drawing/2014/main" val="10001"/>
                  </a:ext>
                </a:extLst>
              </a:tr>
              <a:tr h="397440">
                <a:tc>
                  <a:txBody>
                    <a:bodyPr/>
                    <a:lstStyle/>
                    <a:p>
                      <a:pPr>
                        <a:lnSpc>
                          <a:spcPct val="100000"/>
                        </a:lnSpc>
                      </a:pPr>
                      <a:r>
                        <a:rPr lang="sv-SE" sz="1500" b="0" strike="noStrike" spc="-1">
                          <a:latin typeface="Arial"/>
                        </a:rPr>
                        <a:t>Explore</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pPr>
                        <a:lnSpc>
                          <a:spcPct val="100000"/>
                        </a:lnSpc>
                      </a:pPr>
                      <a:r>
                        <a:rPr lang="sv-SE" sz="1500" b="0" strike="noStrike" spc="-1">
                          <a:latin typeface="Arial"/>
                        </a:rPr>
                        <a:t>Aktivitet: Skapa nätverk</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pPr>
                        <a:lnSpc>
                          <a:spcPct val="100000"/>
                        </a:lnSpc>
                      </a:pPr>
                      <a:r>
                        <a:rPr lang="sv-SE" sz="1500" b="0" strike="noStrike" spc="-1">
                          <a:latin typeface="Arial"/>
                        </a:rPr>
                        <a:t>20</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pPr>
                        <a:lnSpc>
                          <a:spcPct val="100000"/>
                        </a:lnSpc>
                      </a:pPr>
                      <a:r>
                        <a:rPr lang="sv-SE" sz="1500" b="0" strike="noStrike" spc="-1">
                          <a:latin typeface="Arial"/>
                        </a:rPr>
                        <a:t>20-40</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extLst>
                  <a:ext uri="{0D108BD9-81ED-4DB2-BD59-A6C34878D82A}">
                    <a16:rowId xmlns:a16="http://schemas.microsoft.com/office/drawing/2014/main" val="10002"/>
                  </a:ext>
                </a:extLst>
              </a:tr>
              <a:tr h="397440">
                <a:tc>
                  <a:txBody>
                    <a:bodyPr/>
                    <a:lstStyle/>
                    <a:p>
                      <a:pPr>
                        <a:lnSpc>
                          <a:spcPct val="100000"/>
                        </a:lnSpc>
                      </a:pPr>
                      <a:r>
                        <a:rPr lang="sv-SE" sz="1500" b="0" strike="noStrike" spc="-1">
                          <a:latin typeface="Arial"/>
                        </a:rPr>
                        <a:t>Explain</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nSpc>
                          <a:spcPct val="100000"/>
                        </a:lnSpc>
                      </a:pPr>
                      <a:r>
                        <a:rPr lang="sv-SE" sz="1500" b="0" strike="noStrike" spc="-1">
                          <a:latin typeface="Arial"/>
                        </a:rPr>
                        <a:t>Nätverksteori</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nSpc>
                          <a:spcPct val="100000"/>
                        </a:lnSpc>
                      </a:pPr>
                      <a:r>
                        <a:rPr lang="sv-SE" sz="1500" b="0" strike="noStrike" spc="-1">
                          <a:latin typeface="Arial"/>
                        </a:rPr>
                        <a:t>15</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nSpc>
                          <a:spcPct val="100000"/>
                        </a:lnSpc>
                      </a:pPr>
                      <a:r>
                        <a:rPr lang="sv-SE" sz="1500" b="0" strike="noStrike" spc="-1">
                          <a:latin typeface="Arial"/>
                        </a:rPr>
                        <a:t>40-55</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extLst>
                  <a:ext uri="{0D108BD9-81ED-4DB2-BD59-A6C34878D82A}">
                    <a16:rowId xmlns:a16="http://schemas.microsoft.com/office/drawing/2014/main" val="10003"/>
                  </a:ext>
                </a:extLst>
              </a:tr>
              <a:tr h="397440">
                <a:tc>
                  <a:txBody>
                    <a:bodyPr/>
                    <a:lstStyle/>
                    <a:p>
                      <a:pPr>
                        <a:lnSpc>
                          <a:spcPct val="100000"/>
                        </a:lnSpc>
                      </a:pPr>
                      <a:r>
                        <a:rPr lang="sv-SE" sz="1500" b="0" strike="noStrike" spc="-1">
                          <a:latin typeface="Arial"/>
                        </a:rPr>
                        <a:t>Elaborate</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pPr>
                        <a:lnSpc>
                          <a:spcPct val="100000"/>
                        </a:lnSpc>
                      </a:pPr>
                      <a:r>
                        <a:rPr lang="sv-SE" sz="1500" b="0" strike="noStrike" spc="-1">
                          <a:latin typeface="Arial"/>
                        </a:rPr>
                        <a:t>Algoritmer</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pPr>
                        <a:lnSpc>
                          <a:spcPct val="100000"/>
                        </a:lnSpc>
                      </a:pPr>
                      <a:r>
                        <a:rPr lang="sv-SE" sz="1500" b="0" strike="noStrike" spc="-1">
                          <a:latin typeface="Arial"/>
                        </a:rPr>
                        <a:t>10</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pPr>
                        <a:lnSpc>
                          <a:spcPct val="100000"/>
                        </a:lnSpc>
                      </a:pPr>
                      <a:r>
                        <a:rPr lang="sv-SE" sz="1500" b="0" strike="noStrike" spc="-1">
                          <a:latin typeface="Arial"/>
                        </a:rPr>
                        <a:t>55-65</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extLst>
                  <a:ext uri="{0D108BD9-81ED-4DB2-BD59-A6C34878D82A}">
                    <a16:rowId xmlns:a16="http://schemas.microsoft.com/office/drawing/2014/main" val="10004"/>
                  </a:ext>
                </a:extLst>
              </a:tr>
              <a:tr h="397800">
                <a:tc>
                  <a:txBody>
                    <a:bodyPr/>
                    <a:lstStyle/>
                    <a:p>
                      <a:pPr>
                        <a:lnSpc>
                          <a:spcPct val="100000"/>
                        </a:lnSpc>
                      </a:pPr>
                      <a:r>
                        <a:rPr lang="sv-SE" sz="1500" b="0" strike="noStrike" spc="-1">
                          <a:latin typeface="Arial"/>
                        </a:rPr>
                        <a:t>Evaluate</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nSpc>
                          <a:spcPct val="100000"/>
                        </a:lnSpc>
                      </a:pPr>
                      <a:r>
                        <a:rPr lang="sv-SE" sz="1500" b="0" strike="noStrike" spc="-1">
                          <a:latin typeface="Arial"/>
                        </a:rPr>
                        <a:t>Dagens lärdomar</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nSpc>
                          <a:spcPct val="100000"/>
                        </a:lnSpc>
                      </a:pPr>
                      <a:r>
                        <a:rPr lang="sv-SE" sz="1500" b="0" strike="noStrike" spc="-1">
                          <a:latin typeface="Arial"/>
                        </a:rPr>
                        <a:t>10</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nSpc>
                          <a:spcPct val="100000"/>
                        </a:lnSpc>
                      </a:pPr>
                      <a:r>
                        <a:rPr lang="sv-SE" sz="1500" b="0" strike="noStrike" spc="-1">
                          <a:latin typeface="Arial"/>
                        </a:rPr>
                        <a:t>65-75</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extLst>
                  <a:ext uri="{0D108BD9-81ED-4DB2-BD59-A6C34878D82A}">
                    <a16:rowId xmlns:a16="http://schemas.microsoft.com/office/drawing/2014/main" val="10005"/>
                  </a:ext>
                </a:extLst>
              </a:tr>
            </a:tbl>
          </a:graphicData>
        </a:graphic>
      </p:graphicFrame>
      <p:graphicFrame>
        <p:nvGraphicFramePr>
          <p:cNvPr id="108" name="Table 7"/>
          <p:cNvGraphicFramePr/>
          <p:nvPr>
            <p:extLst>
              <p:ext uri="{D42A27DB-BD31-4B8C-83A1-F6EECF244321}">
                <p14:modId xmlns:p14="http://schemas.microsoft.com/office/powerpoint/2010/main" val="3467083604"/>
              </p:ext>
            </p:extLst>
          </p:nvPr>
        </p:nvGraphicFramePr>
        <p:xfrm>
          <a:off x="556560" y="889200"/>
          <a:ext cx="6165360" cy="349920"/>
        </p:xfrm>
        <a:graphic>
          <a:graphicData uri="http://schemas.openxmlformats.org/drawingml/2006/table">
            <a:tbl>
              <a:tblPr/>
              <a:tblGrid>
                <a:gridCol w="1232640">
                  <a:extLst>
                    <a:ext uri="{9D8B030D-6E8A-4147-A177-3AD203B41FA5}">
                      <a16:colId xmlns:a16="http://schemas.microsoft.com/office/drawing/2014/main" val="20000"/>
                    </a:ext>
                  </a:extLst>
                </a:gridCol>
                <a:gridCol w="1232640">
                  <a:extLst>
                    <a:ext uri="{9D8B030D-6E8A-4147-A177-3AD203B41FA5}">
                      <a16:colId xmlns:a16="http://schemas.microsoft.com/office/drawing/2014/main" val="20001"/>
                    </a:ext>
                  </a:extLst>
                </a:gridCol>
                <a:gridCol w="1232640">
                  <a:extLst>
                    <a:ext uri="{9D8B030D-6E8A-4147-A177-3AD203B41FA5}">
                      <a16:colId xmlns:a16="http://schemas.microsoft.com/office/drawing/2014/main" val="20002"/>
                    </a:ext>
                  </a:extLst>
                </a:gridCol>
                <a:gridCol w="1232640">
                  <a:extLst>
                    <a:ext uri="{9D8B030D-6E8A-4147-A177-3AD203B41FA5}">
                      <a16:colId xmlns:a16="http://schemas.microsoft.com/office/drawing/2014/main" val="20003"/>
                    </a:ext>
                  </a:extLst>
                </a:gridCol>
                <a:gridCol w="1234800">
                  <a:extLst>
                    <a:ext uri="{9D8B030D-6E8A-4147-A177-3AD203B41FA5}">
                      <a16:colId xmlns:a16="http://schemas.microsoft.com/office/drawing/2014/main" val="20004"/>
                    </a:ext>
                  </a:extLst>
                </a:gridCol>
              </a:tblGrid>
              <a:tr h="349920">
                <a:tc>
                  <a:txBody>
                    <a:bodyPr/>
                    <a:lstStyle/>
                    <a:p>
                      <a:r>
                        <a:rPr lang="sv-SE" sz="1400" b="0" strike="noStrike" spc="-1" dirty="0">
                          <a:latin typeface="Arial"/>
                        </a:rPr>
                        <a:t>Översikt</a:t>
                      </a:r>
                    </a:p>
                  </a:txBody>
                  <a:tcPr marL="90000" marR="90000">
                    <a:lnL w="720">
                      <a:solidFill>
                        <a:srgbClr val="FFFFFF"/>
                      </a:solidFill>
                    </a:lnL>
                    <a:lnR w="720">
                      <a:noFill/>
                    </a:lnR>
                    <a:lnT w="720">
                      <a:solidFill>
                        <a:srgbClr val="FFFFFF"/>
                      </a:solidFill>
                    </a:lnT>
                    <a:lnB w="720">
                      <a:solidFill>
                        <a:srgbClr val="FFFFFF"/>
                      </a:solidFill>
                    </a:lnB>
                    <a:solidFill>
                      <a:srgbClr val="B3B3B3"/>
                    </a:solidFill>
                  </a:tcPr>
                </a:tc>
                <a:tc>
                  <a:txBody>
                    <a:bodyPr/>
                    <a:lstStyle/>
                    <a:p>
                      <a:r>
                        <a:rPr lang="sv-SE" sz="1400" b="0" strike="noStrike" spc="-1" dirty="0">
                          <a:latin typeface="Arial"/>
                        </a:rPr>
                        <a:t>Moment</a:t>
                      </a:r>
                    </a:p>
                  </a:txBody>
                  <a:tcPr marL="90000" marR="90000">
                    <a:lnL w="720" cap="flat" cmpd="sng" algn="ctr">
                      <a:noFill/>
                      <a:prstDash val="solid"/>
                      <a:round/>
                      <a:headEnd type="none" w="med" len="med"/>
                      <a:tailEnd type="none" w="med" len="med"/>
                    </a:lnL>
                    <a:lnR w="720">
                      <a:noFill/>
                    </a:lnR>
                    <a:lnT w="12700" cmpd="sng">
                      <a:noFill/>
                      <a:prstDash val="solid"/>
                    </a:lnT>
                    <a:lnB w="12700" cmpd="sng">
                      <a:noFill/>
                      <a:prstDash val="solid"/>
                    </a:lnB>
                    <a:lnTlToBr w="12700" cmpd="sng">
                      <a:noFill/>
                      <a:prstDash val="solid"/>
                    </a:lnTlToBr>
                    <a:lnBlToTr w="12700" cmpd="sng">
                      <a:noFill/>
                      <a:prstDash val="solid"/>
                    </a:lnBlToTr>
                    <a:solidFill>
                      <a:srgbClr val="D9D9D9"/>
                    </a:solidFill>
                  </a:tcPr>
                </a:tc>
                <a:tc>
                  <a:txBody>
                    <a:bodyPr/>
                    <a:lstStyle/>
                    <a:p>
                      <a:r>
                        <a:rPr lang="sv-SE" sz="1400" b="0" strike="noStrike" spc="-1">
                          <a:latin typeface="Arial"/>
                        </a:rPr>
                        <a:t>LEKTION</a:t>
                      </a:r>
                    </a:p>
                  </a:txBody>
                  <a:tcPr marL="90000" marR="90000">
                    <a:lnL w="720" cap="flat" cmpd="sng" algn="ctr">
                      <a:noFill/>
                      <a:prstDash val="solid"/>
                      <a:round/>
                      <a:headEnd type="none" w="med" len="med"/>
                      <a:tailEnd type="none" w="med" len="med"/>
                    </a:lnL>
                    <a:lnR w="720">
                      <a:solidFill>
                        <a:srgbClr val="FFFFFF"/>
                      </a:solidFill>
                    </a:lnR>
                    <a:lnT w="720">
                      <a:solidFill>
                        <a:srgbClr val="FFFFFF"/>
                      </a:solidFill>
                    </a:lnT>
                    <a:lnB w="720">
                      <a:solidFill>
                        <a:srgbClr val="FFFFFF"/>
                      </a:solidFill>
                    </a:lnB>
                    <a:solidFill>
                      <a:srgbClr val="B3B3B3"/>
                    </a:solidFill>
                  </a:tcPr>
                </a:tc>
                <a:tc>
                  <a:txBody>
                    <a:bodyPr/>
                    <a:lstStyle/>
                    <a:p>
                      <a:r>
                        <a:rPr lang="sv-SE" sz="1400" b="0" strike="noStrike" spc="-1">
                          <a:latin typeface="Arial"/>
                        </a:rPr>
                        <a:t>Referenser</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r>
                        <a:rPr lang="sv-SE" sz="1400" b="0" strike="noStrike" spc="-1" dirty="0">
                          <a:latin typeface="Arial"/>
                        </a:rPr>
                        <a:t>Klein-info</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CustomShape 1"/>
          <p:cNvSpPr/>
          <p:nvPr/>
        </p:nvSpPr>
        <p:spPr>
          <a:xfrm>
            <a:off x="0" y="1232640"/>
            <a:ext cx="9142200" cy="5621760"/>
          </a:xfrm>
          <a:custGeom>
            <a:avLst/>
            <a:gdLst/>
            <a:ahLst/>
            <a:cxnLst/>
            <a:rect l="l" t="t" r="r" b="b"/>
            <a:pathLst>
              <a:path w="9144000" h="5623560">
                <a:moveTo>
                  <a:pt x="0" y="5623560"/>
                </a:moveTo>
                <a:lnTo>
                  <a:pt x="9144000" y="5623560"/>
                </a:lnTo>
                <a:lnTo>
                  <a:pt x="9144000" y="0"/>
                </a:lnTo>
                <a:lnTo>
                  <a:pt x="0" y="0"/>
                </a:lnTo>
                <a:lnTo>
                  <a:pt x="0" y="5623560"/>
                </a:lnTo>
                <a:close/>
              </a:path>
            </a:pathLst>
          </a:custGeom>
          <a:solidFill>
            <a:srgbClr val="8C8C8C"/>
          </a:solidFill>
          <a:ln>
            <a:noFill/>
          </a:ln>
        </p:spPr>
        <p:style>
          <a:lnRef idx="0">
            <a:scrgbClr r="0" g="0" b="0"/>
          </a:lnRef>
          <a:fillRef idx="0">
            <a:scrgbClr r="0" g="0" b="0"/>
          </a:fillRef>
          <a:effectRef idx="0">
            <a:scrgbClr r="0" g="0" b="0"/>
          </a:effectRef>
          <a:fontRef idx="minor"/>
        </p:style>
      </p:sp>
      <p:sp>
        <p:nvSpPr>
          <p:cNvPr id="110" name="CustomShape 2"/>
          <p:cNvSpPr/>
          <p:nvPr/>
        </p:nvSpPr>
        <p:spPr>
          <a:xfrm>
            <a:off x="0" y="0"/>
            <a:ext cx="9142200" cy="1232640"/>
          </a:xfrm>
          <a:custGeom>
            <a:avLst/>
            <a:gdLst/>
            <a:ahLst/>
            <a:cxnLst/>
            <a:rect l="l" t="t" r="r" b="b"/>
            <a:pathLst>
              <a:path w="9144000" h="1234439">
                <a:moveTo>
                  <a:pt x="0" y="1234439"/>
                </a:moveTo>
                <a:lnTo>
                  <a:pt x="9144000" y="1234439"/>
                </a:lnTo>
                <a:lnTo>
                  <a:pt x="9144000" y="0"/>
                </a:lnTo>
                <a:lnTo>
                  <a:pt x="0" y="0"/>
                </a:lnTo>
                <a:lnTo>
                  <a:pt x="0" y="1234439"/>
                </a:lnTo>
                <a:close/>
              </a:path>
            </a:pathLst>
          </a:custGeom>
          <a:solidFill>
            <a:srgbClr val="8D0F69"/>
          </a:solidFill>
          <a:ln>
            <a:noFill/>
          </a:ln>
        </p:spPr>
        <p:style>
          <a:lnRef idx="0">
            <a:scrgbClr r="0" g="0" b="0"/>
          </a:lnRef>
          <a:fillRef idx="0">
            <a:scrgbClr r="0" g="0" b="0"/>
          </a:fillRef>
          <a:effectRef idx="0">
            <a:scrgbClr r="0" g="0" b="0"/>
          </a:effectRef>
          <a:fontRef idx="minor"/>
        </p:style>
      </p:sp>
      <p:sp>
        <p:nvSpPr>
          <p:cNvPr id="111" name="CustomShape 3"/>
          <p:cNvSpPr/>
          <p:nvPr/>
        </p:nvSpPr>
        <p:spPr>
          <a:xfrm>
            <a:off x="8058960" y="5706000"/>
            <a:ext cx="1412640" cy="1001160"/>
          </a:xfrm>
          <a:prstGeom prst="rect">
            <a:avLst/>
          </a:prstGeom>
          <a:blipFill rotWithShape="0">
            <a:blip r:embed="rId3"/>
            <a:stretch>
              <a:fillRect/>
            </a:stretch>
          </a:blipFill>
          <a:ln>
            <a:noFill/>
          </a:ln>
        </p:spPr>
        <p:style>
          <a:lnRef idx="0">
            <a:scrgbClr r="0" g="0" b="0"/>
          </a:lnRef>
          <a:fillRef idx="0">
            <a:scrgbClr r="0" g="0" b="0"/>
          </a:fillRef>
          <a:effectRef idx="0">
            <a:scrgbClr r="0" g="0" b="0"/>
          </a:effectRef>
          <a:fontRef idx="minor"/>
        </p:style>
      </p:sp>
      <p:sp>
        <p:nvSpPr>
          <p:cNvPr id="112" name="CustomShape 4"/>
          <p:cNvSpPr/>
          <p:nvPr/>
        </p:nvSpPr>
        <p:spPr>
          <a:xfrm>
            <a:off x="3600" y="1268640"/>
            <a:ext cx="9144000" cy="5591880"/>
          </a:xfrm>
          <a:custGeom>
            <a:avLst/>
            <a:gdLst/>
            <a:ahLst/>
            <a:cxnLst/>
            <a:rect l="l" t="t" r="r" b="b"/>
            <a:pathLst>
              <a:path w="9144000" h="5623560">
                <a:moveTo>
                  <a:pt x="0" y="5623560"/>
                </a:moveTo>
                <a:lnTo>
                  <a:pt x="9144000" y="5623560"/>
                </a:lnTo>
                <a:lnTo>
                  <a:pt x="9144000" y="0"/>
                </a:lnTo>
                <a:lnTo>
                  <a:pt x="0" y="0"/>
                </a:lnTo>
                <a:lnTo>
                  <a:pt x="0" y="5623560"/>
                </a:lnTo>
                <a:close/>
              </a:path>
            </a:pathLst>
          </a:custGeom>
          <a:solidFill>
            <a:srgbClr val="D9D9D9"/>
          </a:solidFill>
          <a:ln>
            <a:noFill/>
          </a:ln>
        </p:spPr>
        <p:style>
          <a:lnRef idx="0">
            <a:scrgbClr r="0" g="0" b="0"/>
          </a:lnRef>
          <a:fillRef idx="0">
            <a:scrgbClr r="0" g="0" b="0"/>
          </a:fillRef>
          <a:effectRef idx="0">
            <a:scrgbClr r="0" g="0" b="0"/>
          </a:effectRef>
          <a:fontRef idx="minor"/>
        </p:style>
      </p:sp>
      <p:sp>
        <p:nvSpPr>
          <p:cNvPr id="113" name="CustomShape 5"/>
          <p:cNvSpPr/>
          <p:nvPr/>
        </p:nvSpPr>
        <p:spPr>
          <a:xfrm>
            <a:off x="8058960" y="5706000"/>
            <a:ext cx="1412640" cy="1001160"/>
          </a:xfrm>
          <a:prstGeom prst="rect">
            <a:avLst/>
          </a:prstGeom>
          <a:blipFill rotWithShape="0">
            <a:blip r:embed="rId3"/>
            <a:stretch>
              <a:fillRect/>
            </a:stretch>
          </a:blipFill>
          <a:ln>
            <a:noFill/>
          </a:ln>
        </p:spPr>
        <p:style>
          <a:lnRef idx="0">
            <a:scrgbClr r="0" g="0" b="0"/>
          </a:lnRef>
          <a:fillRef idx="0">
            <a:scrgbClr r="0" g="0" b="0"/>
          </a:fillRef>
          <a:effectRef idx="0">
            <a:scrgbClr r="0" g="0" b="0"/>
          </a:effectRef>
          <a:fontRef idx="minor"/>
        </p:style>
      </p:sp>
      <p:sp>
        <p:nvSpPr>
          <p:cNvPr id="114" name="CustomShape 6"/>
          <p:cNvSpPr/>
          <p:nvPr/>
        </p:nvSpPr>
        <p:spPr>
          <a:xfrm>
            <a:off x="541080" y="375120"/>
            <a:ext cx="3726360" cy="328320"/>
          </a:xfrm>
          <a:prstGeom prst="rect">
            <a:avLst/>
          </a:prstGeom>
          <a:noFill/>
          <a:ln>
            <a:noFill/>
          </a:ln>
        </p:spPr>
        <p:style>
          <a:lnRef idx="0">
            <a:scrgbClr r="0" g="0" b="0"/>
          </a:lnRef>
          <a:fillRef idx="0">
            <a:scrgbClr r="0" g="0" b="0"/>
          </a:fillRef>
          <a:effectRef idx="0">
            <a:scrgbClr r="0" g="0" b="0"/>
          </a:effectRef>
          <a:fontRef idx="minor"/>
        </p:style>
        <p:txBody>
          <a:bodyPr lIns="0" tIns="16560" rIns="0" bIns="0"/>
          <a:lstStyle/>
          <a:p>
            <a:pPr marL="12600">
              <a:lnSpc>
                <a:spcPts val="2585"/>
              </a:lnSpc>
            </a:pPr>
            <a:r>
              <a:rPr lang="sv-SE" sz="2400" b="0" strike="noStrike" spc="55" dirty="0">
                <a:solidFill>
                  <a:srgbClr val="FFFFFF"/>
                </a:solidFill>
                <a:latin typeface="Tahoma"/>
                <a:ea typeface="DejaVu Sans"/>
              </a:rPr>
              <a:t>KLEINMATERIAL: Nätverk</a:t>
            </a:r>
            <a:endParaRPr lang="sv-SE" sz="2400" b="0" strike="noStrike" spc="-1" dirty="0">
              <a:latin typeface="Arial"/>
            </a:endParaRPr>
          </a:p>
        </p:txBody>
      </p:sp>
      <p:sp>
        <p:nvSpPr>
          <p:cNvPr id="115" name="CustomShape 7"/>
          <p:cNvSpPr/>
          <p:nvPr/>
        </p:nvSpPr>
        <p:spPr>
          <a:xfrm>
            <a:off x="577080" y="2198520"/>
            <a:ext cx="4389840" cy="226440"/>
          </a:xfrm>
          <a:prstGeom prst="rect">
            <a:avLst/>
          </a:prstGeom>
          <a:noFill/>
          <a:ln>
            <a:noFill/>
          </a:ln>
        </p:spPr>
        <p:style>
          <a:lnRef idx="0">
            <a:scrgbClr r="0" g="0" b="0"/>
          </a:lnRef>
          <a:fillRef idx="0">
            <a:scrgbClr r="0" g="0" b="0"/>
          </a:fillRef>
          <a:effectRef idx="0">
            <a:scrgbClr r="0" g="0" b="0"/>
          </a:effectRef>
          <a:fontRef idx="minor"/>
        </p:style>
        <p:txBody>
          <a:bodyPr lIns="0" tIns="11160" rIns="0" bIns="0"/>
          <a:lstStyle/>
          <a:p>
            <a:pPr marL="12600" indent="-215280">
              <a:lnSpc>
                <a:spcPts val="1755"/>
              </a:lnSpc>
              <a:buClr>
                <a:srgbClr val="000000"/>
              </a:buClr>
              <a:buFont typeface="StarSymbol"/>
              <a:buAutoNum type="arabicParenR"/>
            </a:pPr>
            <a:r>
              <a:rPr lang="sv-SE" sz="1600" b="0" strike="noStrike" spc="-1" dirty="0">
                <a:solidFill>
                  <a:srgbClr val="000000"/>
                </a:solidFill>
                <a:latin typeface="Tahoma"/>
                <a:ea typeface="DejaVu Sans"/>
              </a:rPr>
              <a:t> Sök på ordet </a:t>
            </a:r>
            <a:r>
              <a:rPr lang="sv-SE" sz="1600" b="1" i="1" strike="noStrike" spc="-1" dirty="0">
                <a:solidFill>
                  <a:srgbClr val="000000"/>
                </a:solidFill>
                <a:latin typeface="Tahoma"/>
                <a:ea typeface="DejaVu Sans"/>
              </a:rPr>
              <a:t>fem </a:t>
            </a:r>
            <a:r>
              <a:rPr lang="sv-SE" sz="1600" b="0" strike="noStrike" spc="-1" dirty="0">
                <a:solidFill>
                  <a:srgbClr val="000000"/>
                </a:solidFill>
                <a:latin typeface="Tahoma"/>
                <a:ea typeface="DejaVu Sans"/>
              </a:rPr>
              <a:t>på Google</a:t>
            </a:r>
            <a:r>
              <a:rPr dirty="0"/>
              <a:t/>
            </a:r>
            <a:br>
              <a:rPr dirty="0"/>
            </a:br>
            <a:r>
              <a:rPr lang="sv-SE" sz="1600" b="0" strike="noStrike" spc="-1" dirty="0">
                <a:solidFill>
                  <a:srgbClr val="000000"/>
                </a:solidFill>
                <a:latin typeface="Tahoma"/>
                <a:ea typeface="DejaVu Sans"/>
              </a:rPr>
              <a:t> </a:t>
            </a:r>
            <a:endParaRPr lang="sv-SE" sz="1600" b="0" strike="noStrike" spc="-1" dirty="0">
              <a:latin typeface="Arial"/>
            </a:endParaRPr>
          </a:p>
          <a:p>
            <a:pPr marL="12600" indent="-215280">
              <a:lnSpc>
                <a:spcPts val="1755"/>
              </a:lnSpc>
              <a:buClr>
                <a:srgbClr val="000000"/>
              </a:buClr>
              <a:buFont typeface="StarSymbol"/>
              <a:buAutoNum type="arabicParenR"/>
            </a:pPr>
            <a:r>
              <a:rPr lang="sv-SE" sz="1600" b="0" strike="noStrike" spc="-1" dirty="0">
                <a:solidFill>
                  <a:srgbClr val="000000"/>
                </a:solidFill>
                <a:latin typeface="Tahoma"/>
                <a:ea typeface="DejaVu Sans"/>
              </a:rPr>
              <a:t> Jämför lärarens sökresultat med elevernas.</a:t>
            </a:r>
            <a:r>
              <a:rPr dirty="0"/>
              <a:t/>
            </a:r>
            <a:br>
              <a:rPr dirty="0"/>
            </a:br>
            <a:r>
              <a:rPr lang="sv-SE" sz="1600" b="0" strike="noStrike" spc="-1" dirty="0">
                <a:solidFill>
                  <a:srgbClr val="000000"/>
                </a:solidFill>
                <a:latin typeface="Tahoma"/>
                <a:ea typeface="DejaVu Sans"/>
              </a:rPr>
              <a:t>    Är de olika eller är alla samma</a:t>
            </a:r>
            <a:r>
              <a:rPr lang="sv-SE" sz="1600" b="0" strike="noStrike" spc="-1" dirty="0" smtClean="0">
                <a:solidFill>
                  <a:srgbClr val="000000"/>
                </a:solidFill>
                <a:latin typeface="Tahoma"/>
                <a:ea typeface="DejaVu Sans"/>
              </a:rPr>
              <a:t>?</a:t>
            </a:r>
            <a:r>
              <a:rPr lang="sv-SE" sz="1600" spc="-1" dirty="0">
                <a:latin typeface="Arial"/>
              </a:rPr>
              <a:t/>
            </a:r>
            <a:br>
              <a:rPr lang="sv-SE" sz="1600" spc="-1" dirty="0">
                <a:latin typeface="Arial"/>
              </a:rPr>
            </a:br>
            <a:endParaRPr lang="sv-SE" sz="1600" b="0" strike="noStrike" spc="-1" dirty="0">
              <a:latin typeface="Arial"/>
            </a:endParaRPr>
          </a:p>
          <a:p>
            <a:pPr marL="12600" indent="-215280">
              <a:lnSpc>
                <a:spcPts val="1755"/>
              </a:lnSpc>
              <a:buClr>
                <a:srgbClr val="000000"/>
              </a:buClr>
              <a:buFont typeface="StarSymbol"/>
              <a:buAutoNum type="arabicParenR"/>
            </a:pPr>
            <a:r>
              <a:rPr lang="sv-SE" sz="1600" b="0" strike="noStrike" spc="-1" dirty="0">
                <a:solidFill>
                  <a:srgbClr val="000000"/>
                </a:solidFill>
                <a:latin typeface="Tahoma"/>
                <a:ea typeface="DejaVu Sans"/>
              </a:rPr>
              <a:t> Varför är de olika (eller samma)?</a:t>
            </a:r>
            <a:endParaRPr lang="sv-SE" sz="1600" b="0" strike="noStrike" spc="-1" dirty="0">
              <a:latin typeface="Arial"/>
            </a:endParaRPr>
          </a:p>
          <a:p>
            <a:pPr>
              <a:lnSpc>
                <a:spcPts val="1755"/>
              </a:lnSpc>
            </a:pPr>
            <a:endParaRPr lang="sv-SE" sz="1600" b="0" strike="noStrike" spc="-1" dirty="0">
              <a:latin typeface="Arial"/>
            </a:endParaRPr>
          </a:p>
          <a:p>
            <a:pPr>
              <a:lnSpc>
                <a:spcPts val="1755"/>
              </a:lnSpc>
            </a:pPr>
            <a:endParaRPr lang="sv-SE" sz="1600" b="0" strike="noStrike" spc="-1" dirty="0">
              <a:latin typeface="Arial"/>
            </a:endParaRPr>
          </a:p>
        </p:txBody>
      </p:sp>
      <p:sp>
        <p:nvSpPr>
          <p:cNvPr id="116" name="CustomShape 8"/>
          <p:cNvSpPr/>
          <p:nvPr/>
        </p:nvSpPr>
        <p:spPr>
          <a:xfrm>
            <a:off x="612000" y="1824480"/>
            <a:ext cx="3202920" cy="226440"/>
          </a:xfrm>
          <a:prstGeom prst="rect">
            <a:avLst/>
          </a:prstGeom>
          <a:noFill/>
          <a:ln>
            <a:noFill/>
          </a:ln>
        </p:spPr>
        <p:style>
          <a:lnRef idx="0">
            <a:scrgbClr r="0" g="0" b="0"/>
          </a:lnRef>
          <a:fillRef idx="0">
            <a:scrgbClr r="0" g="0" b="0"/>
          </a:fillRef>
          <a:effectRef idx="0">
            <a:scrgbClr r="0" g="0" b="0"/>
          </a:effectRef>
          <a:fontRef idx="minor"/>
        </p:style>
        <p:txBody>
          <a:bodyPr lIns="0" tIns="11160" rIns="0" bIns="0"/>
          <a:lstStyle/>
          <a:p>
            <a:pPr>
              <a:lnSpc>
                <a:spcPts val="1755"/>
              </a:lnSpc>
              <a:buClr>
                <a:srgbClr val="000000"/>
              </a:buClr>
            </a:pPr>
            <a:r>
              <a:rPr lang="sv-SE" sz="1600" b="1" strike="noStrike" spc="-1" dirty="0" smtClean="0">
                <a:solidFill>
                  <a:srgbClr val="000000"/>
                </a:solidFill>
                <a:latin typeface="Tahoma"/>
                <a:ea typeface="DejaVu Sans"/>
              </a:rPr>
              <a:t>Aktivitet</a:t>
            </a:r>
            <a:r>
              <a:rPr lang="sv-SE" sz="1600" b="1" strike="noStrike" spc="-1" dirty="0">
                <a:solidFill>
                  <a:srgbClr val="000000"/>
                </a:solidFill>
                <a:latin typeface="Tahoma"/>
                <a:ea typeface="DejaVu Sans"/>
              </a:rPr>
              <a:t>: Google-sökning</a:t>
            </a:r>
            <a:endParaRPr lang="sv-SE" sz="1600" b="0" strike="noStrike" spc="-1" dirty="0">
              <a:latin typeface="Arial"/>
            </a:endParaRPr>
          </a:p>
        </p:txBody>
      </p:sp>
      <p:graphicFrame>
        <p:nvGraphicFramePr>
          <p:cNvPr id="117" name="Table 9"/>
          <p:cNvGraphicFramePr/>
          <p:nvPr/>
        </p:nvGraphicFramePr>
        <p:xfrm>
          <a:off x="556560" y="889200"/>
          <a:ext cx="6165360" cy="349920"/>
        </p:xfrm>
        <a:graphic>
          <a:graphicData uri="http://schemas.openxmlformats.org/drawingml/2006/table">
            <a:tbl>
              <a:tblPr/>
              <a:tblGrid>
                <a:gridCol w="1232640">
                  <a:extLst>
                    <a:ext uri="{9D8B030D-6E8A-4147-A177-3AD203B41FA5}">
                      <a16:colId xmlns:a16="http://schemas.microsoft.com/office/drawing/2014/main" val="20000"/>
                    </a:ext>
                  </a:extLst>
                </a:gridCol>
                <a:gridCol w="1232640">
                  <a:extLst>
                    <a:ext uri="{9D8B030D-6E8A-4147-A177-3AD203B41FA5}">
                      <a16:colId xmlns:a16="http://schemas.microsoft.com/office/drawing/2014/main" val="20001"/>
                    </a:ext>
                  </a:extLst>
                </a:gridCol>
                <a:gridCol w="1232640">
                  <a:extLst>
                    <a:ext uri="{9D8B030D-6E8A-4147-A177-3AD203B41FA5}">
                      <a16:colId xmlns:a16="http://schemas.microsoft.com/office/drawing/2014/main" val="20002"/>
                    </a:ext>
                  </a:extLst>
                </a:gridCol>
                <a:gridCol w="1232640">
                  <a:extLst>
                    <a:ext uri="{9D8B030D-6E8A-4147-A177-3AD203B41FA5}">
                      <a16:colId xmlns:a16="http://schemas.microsoft.com/office/drawing/2014/main" val="20003"/>
                    </a:ext>
                  </a:extLst>
                </a:gridCol>
                <a:gridCol w="1234800">
                  <a:extLst>
                    <a:ext uri="{9D8B030D-6E8A-4147-A177-3AD203B41FA5}">
                      <a16:colId xmlns:a16="http://schemas.microsoft.com/office/drawing/2014/main" val="20004"/>
                    </a:ext>
                  </a:extLst>
                </a:gridCol>
              </a:tblGrid>
              <a:tr h="349920">
                <a:tc>
                  <a:txBody>
                    <a:bodyPr/>
                    <a:lstStyle/>
                    <a:p>
                      <a:r>
                        <a:rPr lang="sv-SE" sz="1400" b="0" strike="noStrike" spc="-1">
                          <a:latin typeface="Arial"/>
                        </a:rPr>
                        <a:t>Översikt</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7F7F7F"/>
                    </a:solidFill>
                  </a:tcPr>
                </a:tc>
                <a:tc>
                  <a:txBody>
                    <a:bodyPr/>
                    <a:lstStyle/>
                    <a:p>
                      <a:r>
                        <a:rPr lang="sv-SE" sz="1400" b="0" strike="noStrike" spc="-1">
                          <a:latin typeface="Arial"/>
                        </a:rPr>
                        <a:t>Moment</a:t>
                      </a:r>
                    </a:p>
                  </a:txBody>
                  <a:tcPr marL="90000" marR="90000">
                    <a:lnL w="720" cap="flat" cmpd="sng" algn="ctr">
                      <a:solidFill>
                        <a:srgbClr val="FFFFFF"/>
                      </a:solidFill>
                      <a:prstDash val="solid"/>
                      <a:round/>
                      <a:headEnd type="none" w="med" len="med"/>
                      <a:tailEnd type="none" w="med" len="med"/>
                    </a:lnL>
                    <a:lnT w="720">
                      <a:solidFill>
                        <a:srgbClr val="FFFFFF"/>
                      </a:solidFill>
                    </a:lnT>
                    <a:lnB w="720">
                      <a:solidFill>
                        <a:srgbClr val="FFFFFF"/>
                      </a:solidFill>
                    </a:lnB>
                    <a:solidFill>
                      <a:srgbClr val="7F7F7F"/>
                    </a:solidFill>
                  </a:tcPr>
                </a:tc>
                <a:tc>
                  <a:txBody>
                    <a:bodyPr/>
                    <a:lstStyle/>
                    <a:p>
                      <a:r>
                        <a:rPr lang="sv-SE" sz="1400" b="0" strike="noStrike" spc="-1">
                          <a:latin typeface="Arial"/>
                        </a:rPr>
                        <a:t>LEKTION</a:t>
                      </a:r>
                    </a:p>
                  </a:txBody>
                  <a:tcPr marL="90000" marR="90000">
                    <a:lnR w="720">
                      <a:solidFill>
                        <a:srgbClr val="FFFFFF"/>
                      </a:solidFill>
                    </a:lnR>
                    <a:solidFill>
                      <a:srgbClr val="B3B3B3"/>
                    </a:solidFill>
                  </a:tcPr>
                </a:tc>
                <a:tc>
                  <a:txBody>
                    <a:bodyPr/>
                    <a:lstStyle/>
                    <a:p>
                      <a:r>
                        <a:rPr lang="sv-SE" sz="1400" b="0" strike="noStrike" spc="-1">
                          <a:latin typeface="Arial"/>
                        </a:rPr>
                        <a:t>Referenser</a:t>
                      </a:r>
                    </a:p>
                  </a:txBody>
                  <a:tcPr marL="90000" marR="90000">
                    <a:lnL w="720" cap="flat" cmpd="sng" algn="ctr">
                      <a:solidFill>
                        <a:srgbClr val="FFFFFF"/>
                      </a:solidFill>
                      <a:prstDash val="solid"/>
                      <a:round/>
                      <a:headEnd type="none" w="med" len="med"/>
                      <a:tailEnd type="none" w="med" len="med"/>
                    </a:lnL>
                    <a:lnR w="720">
                      <a:solidFill>
                        <a:srgbClr val="FFFFFF"/>
                      </a:solidFill>
                    </a:lnR>
                    <a:lnT w="720">
                      <a:solidFill>
                        <a:srgbClr val="FFFFFF"/>
                      </a:solidFill>
                    </a:lnT>
                    <a:lnB w="720">
                      <a:solidFill>
                        <a:srgbClr val="FFFFFF"/>
                      </a:solidFill>
                    </a:lnB>
                    <a:solidFill>
                      <a:srgbClr val="7F7F7F"/>
                    </a:solidFill>
                  </a:tcPr>
                </a:tc>
                <a:tc>
                  <a:txBody>
                    <a:bodyPr/>
                    <a:lstStyle/>
                    <a:p>
                      <a:r>
                        <a:rPr lang="sv-SE" sz="1400" b="0" strike="noStrike" spc="-1">
                          <a:latin typeface="Arial"/>
                        </a:rPr>
                        <a:t>Klein-info</a:t>
                      </a:r>
                    </a:p>
                  </a:txBody>
                  <a:tcPr marL="90000" marR="90000">
                    <a:lnL w="720" cap="flat" cmpd="sng" algn="ctr">
                      <a:solidFill>
                        <a:srgbClr val="FFFFFF"/>
                      </a:solidFill>
                      <a:prstDash val="solid"/>
                      <a:round/>
                      <a:headEnd type="none" w="med" len="med"/>
                      <a:tailEnd type="none" w="med" len="med"/>
                    </a:lnL>
                    <a:lnR w="720">
                      <a:solidFill>
                        <a:srgbClr val="FFFFFF"/>
                      </a:solidFill>
                    </a:lnR>
                    <a:lnT w="720">
                      <a:solidFill>
                        <a:srgbClr val="FFFFFF"/>
                      </a:solidFill>
                    </a:lnT>
                    <a:lnB w="720">
                      <a:solidFill>
                        <a:srgbClr val="FFFFFF"/>
                      </a:solidFill>
                    </a:lnB>
                    <a:solidFill>
                      <a:srgbClr val="7F7F7F"/>
                    </a:solidFill>
                  </a:tcPr>
                </a:tc>
                <a:extLst>
                  <a:ext uri="{0D108BD9-81ED-4DB2-BD59-A6C34878D82A}">
                    <a16:rowId xmlns:a16="http://schemas.microsoft.com/office/drawing/2014/main" val="10000"/>
                  </a:ext>
                </a:extLst>
              </a:tr>
            </a:tbl>
          </a:graphicData>
        </a:graphic>
      </p:graphicFrame>
      <p:graphicFrame>
        <p:nvGraphicFramePr>
          <p:cNvPr id="118" name="Table 10"/>
          <p:cNvGraphicFramePr/>
          <p:nvPr>
            <p:extLst>
              <p:ext uri="{D42A27DB-BD31-4B8C-83A1-F6EECF244321}">
                <p14:modId xmlns:p14="http://schemas.microsoft.com/office/powerpoint/2010/main" val="1700441034"/>
              </p:ext>
            </p:extLst>
          </p:nvPr>
        </p:nvGraphicFramePr>
        <p:xfrm>
          <a:off x="487800" y="973440"/>
          <a:ext cx="6162840" cy="304800"/>
        </p:xfrm>
        <a:graphic>
          <a:graphicData uri="http://schemas.openxmlformats.org/drawingml/2006/table">
            <a:tbl>
              <a:tblPr/>
              <a:tblGrid>
                <a:gridCol w="1237680">
                  <a:extLst>
                    <a:ext uri="{9D8B030D-6E8A-4147-A177-3AD203B41FA5}">
                      <a16:colId xmlns:a16="http://schemas.microsoft.com/office/drawing/2014/main" val="20000"/>
                    </a:ext>
                  </a:extLst>
                </a:gridCol>
                <a:gridCol w="1226160">
                  <a:extLst>
                    <a:ext uri="{9D8B030D-6E8A-4147-A177-3AD203B41FA5}">
                      <a16:colId xmlns:a16="http://schemas.microsoft.com/office/drawing/2014/main" val="20001"/>
                    </a:ext>
                  </a:extLst>
                </a:gridCol>
                <a:gridCol w="1229760">
                  <a:extLst>
                    <a:ext uri="{9D8B030D-6E8A-4147-A177-3AD203B41FA5}">
                      <a16:colId xmlns:a16="http://schemas.microsoft.com/office/drawing/2014/main" val="20002"/>
                    </a:ext>
                  </a:extLst>
                </a:gridCol>
                <a:gridCol w="1238040">
                  <a:extLst>
                    <a:ext uri="{9D8B030D-6E8A-4147-A177-3AD203B41FA5}">
                      <a16:colId xmlns:a16="http://schemas.microsoft.com/office/drawing/2014/main" val="20003"/>
                    </a:ext>
                  </a:extLst>
                </a:gridCol>
                <a:gridCol w="1231200">
                  <a:extLst>
                    <a:ext uri="{9D8B030D-6E8A-4147-A177-3AD203B41FA5}">
                      <a16:colId xmlns:a16="http://schemas.microsoft.com/office/drawing/2014/main" val="20004"/>
                    </a:ext>
                  </a:extLst>
                </a:gridCol>
              </a:tblGrid>
              <a:tr h="299520">
                <a:tc>
                  <a:txBody>
                    <a:bodyPr/>
                    <a:lstStyle/>
                    <a:p>
                      <a:r>
                        <a:rPr lang="sv-SE" sz="1400" b="0" strike="noStrike" spc="-1" dirty="0" err="1">
                          <a:latin typeface="Arial"/>
                        </a:rPr>
                        <a:t>Engage</a:t>
                      </a:r>
                      <a:r>
                        <a:rPr lang="sv-SE" sz="1400" b="0" strike="noStrike" spc="-1" dirty="0">
                          <a:latin typeface="Arial"/>
                        </a:rPr>
                        <a:t> 1 / 2</a:t>
                      </a:r>
                    </a:p>
                  </a:txBody>
                  <a:tcPr marL="90000" marR="9000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rgbClr val="D9D9D9"/>
                    </a:solidFill>
                  </a:tcPr>
                </a:tc>
                <a:tc>
                  <a:txBody>
                    <a:bodyPr/>
                    <a:lstStyle/>
                    <a:p>
                      <a:r>
                        <a:rPr lang="sv-SE" sz="1400" b="0" strike="noStrike" spc="-1" dirty="0" err="1">
                          <a:latin typeface="Arial"/>
                        </a:rPr>
                        <a:t>Explore</a:t>
                      </a:r>
                      <a:endParaRPr lang="sv-SE" sz="1400" b="0" strike="noStrike" spc="-1" dirty="0">
                        <a:latin typeface="Arial"/>
                      </a:endParaRPr>
                    </a:p>
                  </a:txBody>
                  <a:tcPr marL="90000" marR="90000">
                    <a:lnL w="12700" cmpd="sng">
                      <a:noFill/>
                      <a:prstDash val="solid"/>
                    </a:lnL>
                    <a:lnR w="3175" cap="flat" cmpd="sng" algn="ctr">
                      <a:solidFill>
                        <a:schemeClr val="bg1"/>
                      </a:solidFill>
                      <a:prstDash val="solid"/>
                      <a:round/>
                      <a:headEnd type="none" w="med" len="med"/>
                      <a:tailEnd type="none" w="med" len="med"/>
                    </a:lnR>
                    <a:lnT w="720">
                      <a:solidFill>
                        <a:srgbClr val="FFFFFF"/>
                      </a:solidFill>
                    </a:lnT>
                    <a:lnB w="720">
                      <a:solidFill>
                        <a:srgbClr val="FFFFFF"/>
                      </a:solidFill>
                    </a:lnB>
                    <a:solidFill>
                      <a:srgbClr val="B3B3B3"/>
                    </a:solidFill>
                  </a:tcPr>
                </a:tc>
                <a:tc>
                  <a:txBody>
                    <a:bodyPr/>
                    <a:lstStyle/>
                    <a:p>
                      <a:r>
                        <a:rPr lang="sv-SE" sz="1400" b="0" strike="noStrike" spc="-1" dirty="0" err="1">
                          <a:latin typeface="Arial"/>
                        </a:rPr>
                        <a:t>Explain</a:t>
                      </a:r>
                      <a:endParaRPr lang="sv-SE" sz="1400" b="0" strike="noStrike" spc="-1" dirty="0">
                        <a:latin typeface="Arial"/>
                      </a:endParaRPr>
                    </a:p>
                  </a:txBody>
                  <a:tcPr marL="90000" marR="90000">
                    <a:lnL w="3175" cap="flat" cmpd="sng" algn="ctr">
                      <a:solidFill>
                        <a:schemeClr val="bg1"/>
                      </a:solidFill>
                      <a:prstDash val="solid"/>
                      <a:round/>
                      <a:headEnd type="none" w="med" len="med"/>
                      <a:tailEnd type="none" w="med" len="med"/>
                    </a:lnL>
                    <a:lnR w="720">
                      <a:solidFill>
                        <a:srgbClr val="FFFFFF"/>
                      </a:solidFill>
                    </a:lnR>
                    <a:lnT w="720">
                      <a:solidFill>
                        <a:srgbClr val="FFFFFF"/>
                      </a:solidFill>
                    </a:lnT>
                    <a:lnB w="720">
                      <a:solidFill>
                        <a:srgbClr val="FFFFFF"/>
                      </a:solidFill>
                    </a:lnB>
                    <a:solidFill>
                      <a:srgbClr val="B3B3B3"/>
                    </a:solidFill>
                  </a:tcPr>
                </a:tc>
                <a:tc>
                  <a:txBody>
                    <a:bodyPr/>
                    <a:lstStyle/>
                    <a:p>
                      <a:r>
                        <a:rPr lang="sv-SE" sz="1400" b="0" strike="noStrike" spc="-1">
                          <a:latin typeface="Arial"/>
                        </a:rPr>
                        <a:t>Elaborate</a:t>
                      </a:r>
                    </a:p>
                  </a:txBody>
                  <a:tcPr marL="90000" marR="90000">
                    <a:lnL w="720" cap="flat" cmpd="sng" algn="ctr">
                      <a:solidFill>
                        <a:srgbClr val="FFFFFF"/>
                      </a:solidFill>
                      <a:prstDash val="solid"/>
                      <a:round/>
                      <a:headEnd type="none" w="med" len="med"/>
                      <a:tailEnd type="none" w="med" len="med"/>
                    </a:lnL>
                    <a:lnR w="720">
                      <a:solidFill>
                        <a:srgbClr val="FFFFFF"/>
                      </a:solidFill>
                    </a:lnR>
                    <a:lnT w="720">
                      <a:solidFill>
                        <a:srgbClr val="FFFFFF"/>
                      </a:solidFill>
                    </a:lnT>
                    <a:lnB w="720">
                      <a:solidFill>
                        <a:srgbClr val="FFFFFF"/>
                      </a:solidFill>
                    </a:lnB>
                    <a:solidFill>
                      <a:srgbClr val="B3B3B3"/>
                    </a:solidFill>
                  </a:tcPr>
                </a:tc>
                <a:tc>
                  <a:txBody>
                    <a:bodyPr/>
                    <a:lstStyle/>
                    <a:p>
                      <a:r>
                        <a:rPr lang="sv-SE" sz="1400" b="0" strike="noStrike" spc="-1" dirty="0" err="1">
                          <a:latin typeface="Arial"/>
                        </a:rPr>
                        <a:t>Evaluate</a:t>
                      </a:r>
                      <a:endParaRPr lang="sv-SE" sz="1400" b="0" strike="noStrike" spc="-1" dirty="0">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extLst>
                  <a:ext uri="{0D108BD9-81ED-4DB2-BD59-A6C34878D82A}">
                    <a16:rowId xmlns:a16="http://schemas.microsoft.com/office/drawing/2014/main" val="10000"/>
                  </a:ext>
                </a:extLst>
              </a:tr>
            </a:tbl>
          </a:graphicData>
        </a:graphic>
      </p:graphicFrame>
      <p:sp>
        <p:nvSpPr>
          <p:cNvPr id="119" name="TextShape 11"/>
          <p:cNvSpPr txBox="1"/>
          <p:nvPr/>
        </p:nvSpPr>
        <p:spPr>
          <a:xfrm>
            <a:off x="5040000" y="504000"/>
            <a:ext cx="180720" cy="427320"/>
          </a:xfrm>
          <a:prstGeom prst="rect">
            <a:avLst/>
          </a:prstGeom>
          <a:noFill/>
          <a:ln>
            <a:noFill/>
          </a:ln>
        </p:spPr>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CustomShape 1"/>
          <p:cNvSpPr/>
          <p:nvPr/>
        </p:nvSpPr>
        <p:spPr>
          <a:xfrm>
            <a:off x="720" y="1232640"/>
            <a:ext cx="9142200" cy="5621760"/>
          </a:xfrm>
          <a:custGeom>
            <a:avLst/>
            <a:gdLst/>
            <a:ahLst/>
            <a:cxnLst/>
            <a:rect l="l" t="t" r="r" b="b"/>
            <a:pathLst>
              <a:path w="9144000" h="5623560">
                <a:moveTo>
                  <a:pt x="0" y="5623560"/>
                </a:moveTo>
                <a:lnTo>
                  <a:pt x="9144000" y="5623560"/>
                </a:lnTo>
                <a:lnTo>
                  <a:pt x="9144000" y="0"/>
                </a:lnTo>
                <a:lnTo>
                  <a:pt x="0" y="0"/>
                </a:lnTo>
                <a:lnTo>
                  <a:pt x="0" y="5623560"/>
                </a:lnTo>
                <a:close/>
              </a:path>
            </a:pathLst>
          </a:custGeom>
          <a:solidFill>
            <a:srgbClr val="8C8C8C"/>
          </a:solidFill>
          <a:ln>
            <a:noFill/>
          </a:ln>
        </p:spPr>
        <p:style>
          <a:lnRef idx="0">
            <a:scrgbClr r="0" g="0" b="0"/>
          </a:lnRef>
          <a:fillRef idx="0">
            <a:scrgbClr r="0" g="0" b="0"/>
          </a:fillRef>
          <a:effectRef idx="0">
            <a:scrgbClr r="0" g="0" b="0"/>
          </a:effectRef>
          <a:fontRef idx="minor"/>
        </p:style>
      </p:sp>
      <p:sp>
        <p:nvSpPr>
          <p:cNvPr id="121" name="CustomShape 2"/>
          <p:cNvSpPr/>
          <p:nvPr/>
        </p:nvSpPr>
        <p:spPr>
          <a:xfrm>
            <a:off x="1800" y="1272240"/>
            <a:ext cx="9142200" cy="5621760"/>
          </a:xfrm>
          <a:custGeom>
            <a:avLst/>
            <a:gdLst/>
            <a:ahLst/>
            <a:cxnLst/>
            <a:rect l="l" t="t" r="r" b="b"/>
            <a:pathLst>
              <a:path w="9144000" h="5623560">
                <a:moveTo>
                  <a:pt x="0" y="5623560"/>
                </a:moveTo>
                <a:lnTo>
                  <a:pt x="9144000" y="5623560"/>
                </a:lnTo>
                <a:lnTo>
                  <a:pt x="9144000" y="0"/>
                </a:lnTo>
                <a:lnTo>
                  <a:pt x="0" y="0"/>
                </a:lnTo>
                <a:lnTo>
                  <a:pt x="0" y="5623560"/>
                </a:lnTo>
                <a:close/>
              </a:path>
            </a:pathLst>
          </a:custGeom>
          <a:solidFill>
            <a:srgbClr val="D9D9D9"/>
          </a:solidFill>
          <a:ln>
            <a:noFill/>
          </a:ln>
        </p:spPr>
        <p:style>
          <a:lnRef idx="0">
            <a:scrgbClr r="0" g="0" b="0"/>
          </a:lnRef>
          <a:fillRef idx="0">
            <a:scrgbClr r="0" g="0" b="0"/>
          </a:fillRef>
          <a:effectRef idx="0">
            <a:scrgbClr r="0" g="0" b="0"/>
          </a:effectRef>
          <a:fontRef idx="minor"/>
        </p:style>
      </p:sp>
      <p:sp>
        <p:nvSpPr>
          <p:cNvPr id="122" name="CustomShape 3"/>
          <p:cNvSpPr/>
          <p:nvPr/>
        </p:nvSpPr>
        <p:spPr>
          <a:xfrm>
            <a:off x="0" y="0"/>
            <a:ext cx="9142200" cy="1232640"/>
          </a:xfrm>
          <a:custGeom>
            <a:avLst/>
            <a:gdLst/>
            <a:ahLst/>
            <a:cxnLst/>
            <a:rect l="l" t="t" r="r" b="b"/>
            <a:pathLst>
              <a:path w="9144000" h="1234439">
                <a:moveTo>
                  <a:pt x="0" y="1234439"/>
                </a:moveTo>
                <a:lnTo>
                  <a:pt x="9144000" y="1234439"/>
                </a:lnTo>
                <a:lnTo>
                  <a:pt x="9144000" y="0"/>
                </a:lnTo>
                <a:lnTo>
                  <a:pt x="0" y="0"/>
                </a:lnTo>
                <a:lnTo>
                  <a:pt x="0" y="1234439"/>
                </a:lnTo>
                <a:close/>
              </a:path>
            </a:pathLst>
          </a:custGeom>
          <a:solidFill>
            <a:srgbClr val="8D0F69"/>
          </a:solidFill>
          <a:ln>
            <a:noFill/>
          </a:ln>
        </p:spPr>
        <p:style>
          <a:lnRef idx="0">
            <a:scrgbClr r="0" g="0" b="0"/>
          </a:lnRef>
          <a:fillRef idx="0">
            <a:scrgbClr r="0" g="0" b="0"/>
          </a:fillRef>
          <a:effectRef idx="0">
            <a:scrgbClr r="0" g="0" b="0"/>
          </a:effectRef>
          <a:fontRef idx="minor"/>
        </p:style>
      </p:sp>
      <p:sp>
        <p:nvSpPr>
          <p:cNvPr id="123" name="CustomShape 4"/>
          <p:cNvSpPr/>
          <p:nvPr/>
        </p:nvSpPr>
        <p:spPr>
          <a:xfrm>
            <a:off x="8058960" y="5706000"/>
            <a:ext cx="1412640" cy="1001160"/>
          </a:xfrm>
          <a:prstGeom prst="rect">
            <a:avLst/>
          </a:prstGeom>
          <a:blipFill rotWithShape="0">
            <a:blip r:embed="rId3"/>
            <a:stretch>
              <a:fillRect/>
            </a:stretch>
          </a:blipFill>
          <a:ln>
            <a:noFill/>
          </a:ln>
        </p:spPr>
        <p:style>
          <a:lnRef idx="0">
            <a:scrgbClr r="0" g="0" b="0"/>
          </a:lnRef>
          <a:fillRef idx="0">
            <a:scrgbClr r="0" g="0" b="0"/>
          </a:fillRef>
          <a:effectRef idx="0">
            <a:scrgbClr r="0" g="0" b="0"/>
          </a:effectRef>
          <a:fontRef idx="minor"/>
        </p:style>
      </p:sp>
      <p:sp>
        <p:nvSpPr>
          <p:cNvPr id="124" name="CustomShape 5"/>
          <p:cNvSpPr/>
          <p:nvPr/>
        </p:nvSpPr>
        <p:spPr>
          <a:xfrm>
            <a:off x="8058960" y="5706000"/>
            <a:ext cx="1412640" cy="1001160"/>
          </a:xfrm>
          <a:prstGeom prst="rect">
            <a:avLst/>
          </a:prstGeom>
          <a:blipFill rotWithShape="0">
            <a:blip r:embed="rId3"/>
            <a:stretch>
              <a:fillRect/>
            </a:stretch>
          </a:blipFill>
          <a:ln>
            <a:noFill/>
          </a:ln>
        </p:spPr>
        <p:style>
          <a:lnRef idx="0">
            <a:scrgbClr r="0" g="0" b="0"/>
          </a:lnRef>
          <a:fillRef idx="0">
            <a:scrgbClr r="0" g="0" b="0"/>
          </a:fillRef>
          <a:effectRef idx="0">
            <a:scrgbClr r="0" g="0" b="0"/>
          </a:effectRef>
          <a:fontRef idx="minor"/>
        </p:style>
      </p:sp>
      <p:sp>
        <p:nvSpPr>
          <p:cNvPr id="125" name="CustomShape 6"/>
          <p:cNvSpPr/>
          <p:nvPr/>
        </p:nvSpPr>
        <p:spPr>
          <a:xfrm>
            <a:off x="541080" y="375120"/>
            <a:ext cx="3726360" cy="328320"/>
          </a:xfrm>
          <a:prstGeom prst="rect">
            <a:avLst/>
          </a:prstGeom>
          <a:noFill/>
          <a:ln>
            <a:noFill/>
          </a:ln>
        </p:spPr>
        <p:style>
          <a:lnRef idx="0">
            <a:scrgbClr r="0" g="0" b="0"/>
          </a:lnRef>
          <a:fillRef idx="0">
            <a:scrgbClr r="0" g="0" b="0"/>
          </a:fillRef>
          <a:effectRef idx="0">
            <a:scrgbClr r="0" g="0" b="0"/>
          </a:effectRef>
          <a:fontRef idx="minor"/>
        </p:style>
        <p:txBody>
          <a:bodyPr lIns="0" tIns="16560" rIns="0" bIns="0"/>
          <a:lstStyle/>
          <a:p>
            <a:pPr marL="12600">
              <a:lnSpc>
                <a:spcPts val="2585"/>
              </a:lnSpc>
            </a:pPr>
            <a:r>
              <a:rPr lang="sv-SE" sz="2400" b="0" strike="noStrike" spc="55">
                <a:solidFill>
                  <a:srgbClr val="FFFFFF"/>
                </a:solidFill>
                <a:latin typeface="Tahoma"/>
                <a:ea typeface="DejaVu Sans"/>
              </a:rPr>
              <a:t>KLEINMATERIAL: Nätverk</a:t>
            </a:r>
            <a:endParaRPr lang="sv-SE" sz="2400" b="0" strike="noStrike" spc="-1">
              <a:latin typeface="Arial"/>
            </a:endParaRPr>
          </a:p>
        </p:txBody>
      </p:sp>
      <p:sp>
        <p:nvSpPr>
          <p:cNvPr id="126" name="CustomShape 7"/>
          <p:cNvSpPr/>
          <p:nvPr/>
        </p:nvSpPr>
        <p:spPr>
          <a:xfrm>
            <a:off x="613080" y="1766520"/>
            <a:ext cx="4389840" cy="226440"/>
          </a:xfrm>
          <a:prstGeom prst="rect">
            <a:avLst/>
          </a:prstGeom>
          <a:noFill/>
          <a:ln>
            <a:noFill/>
          </a:ln>
        </p:spPr>
        <p:style>
          <a:lnRef idx="0">
            <a:scrgbClr r="0" g="0" b="0"/>
          </a:lnRef>
          <a:fillRef idx="0">
            <a:scrgbClr r="0" g="0" b="0"/>
          </a:fillRef>
          <a:effectRef idx="0">
            <a:scrgbClr r="0" g="0" b="0"/>
          </a:effectRef>
          <a:fontRef idx="minor"/>
        </p:style>
        <p:txBody>
          <a:bodyPr lIns="0" tIns="11160" rIns="0" bIns="0"/>
          <a:lstStyle/>
          <a:p>
            <a:pPr>
              <a:lnSpc>
                <a:spcPts val="1755"/>
              </a:lnSpc>
            </a:pPr>
            <a:endParaRPr lang="sv-SE" sz="1800" b="0" strike="noStrike" spc="-1" dirty="0">
              <a:latin typeface="Arial"/>
            </a:endParaRPr>
          </a:p>
          <a:p>
            <a:pPr>
              <a:lnSpc>
                <a:spcPts val="1755"/>
              </a:lnSpc>
            </a:pPr>
            <a:endParaRPr lang="sv-SE" sz="1800" b="0" strike="noStrike" spc="-1" dirty="0">
              <a:latin typeface="Arial"/>
            </a:endParaRPr>
          </a:p>
          <a:p>
            <a:pPr marL="12600" indent="-215280">
              <a:lnSpc>
                <a:spcPts val="1755"/>
              </a:lnSpc>
              <a:buClr>
                <a:srgbClr val="000000"/>
              </a:buClr>
              <a:buSzPct val="45000"/>
              <a:buFont typeface="Wingdings" charset="2"/>
              <a:buChar char=""/>
            </a:pPr>
            <a:r>
              <a:rPr lang="sv-SE" sz="1600" b="0" strike="noStrike" spc="-1" dirty="0">
                <a:solidFill>
                  <a:srgbClr val="000000"/>
                </a:solidFill>
                <a:latin typeface="Tahoma"/>
                <a:ea typeface="DejaVu Sans"/>
              </a:rPr>
              <a:t> Dolda nätverk</a:t>
            </a:r>
            <a:endParaRPr lang="sv-SE" sz="1600" b="0" strike="noStrike" spc="-1" dirty="0">
              <a:latin typeface="Arial"/>
            </a:endParaRPr>
          </a:p>
          <a:p>
            <a:pPr>
              <a:lnSpc>
                <a:spcPts val="1755"/>
              </a:lnSpc>
            </a:pPr>
            <a:endParaRPr lang="sv-SE" sz="1600" b="0" strike="noStrike" spc="-1" dirty="0">
              <a:latin typeface="Arial"/>
            </a:endParaRPr>
          </a:p>
          <a:p>
            <a:pPr marL="12600" indent="-215280">
              <a:lnSpc>
                <a:spcPts val="1755"/>
              </a:lnSpc>
              <a:buClr>
                <a:srgbClr val="000000"/>
              </a:buClr>
              <a:buSzPct val="45000"/>
              <a:buFont typeface="Wingdings" charset="2"/>
              <a:buChar char=""/>
            </a:pPr>
            <a:r>
              <a:rPr lang="sv-SE" sz="1600" b="0" strike="noStrike" spc="-1" dirty="0">
                <a:solidFill>
                  <a:srgbClr val="000000"/>
                </a:solidFill>
                <a:latin typeface="Tahoma"/>
                <a:ea typeface="DejaVu Sans"/>
              </a:rPr>
              <a:t> Hur använder sociala nätverk, </a:t>
            </a:r>
            <a:r>
              <a:rPr dirty="0"/>
              <a:t/>
            </a:r>
            <a:br>
              <a:rPr dirty="0"/>
            </a:br>
            <a:r>
              <a:rPr lang="sv-SE" sz="1600" b="0" strike="noStrike" spc="-1" dirty="0">
                <a:solidFill>
                  <a:srgbClr val="000000"/>
                </a:solidFill>
                <a:latin typeface="Tahoma"/>
                <a:ea typeface="DejaVu Sans"/>
              </a:rPr>
              <a:t>  t.ex. Facebook, liknande principer?</a:t>
            </a:r>
            <a:endParaRPr lang="sv-SE" sz="1600" b="0" strike="noStrike" spc="-1" dirty="0">
              <a:latin typeface="Arial"/>
            </a:endParaRPr>
          </a:p>
          <a:p>
            <a:pPr>
              <a:lnSpc>
                <a:spcPts val="1755"/>
              </a:lnSpc>
            </a:pPr>
            <a:endParaRPr lang="sv-SE" sz="1600" b="0" strike="noStrike" spc="-1" dirty="0">
              <a:latin typeface="Arial"/>
            </a:endParaRPr>
          </a:p>
          <a:p>
            <a:pPr marL="12600" indent="-215280">
              <a:lnSpc>
                <a:spcPts val="1755"/>
              </a:lnSpc>
              <a:buClr>
                <a:srgbClr val="000000"/>
              </a:buClr>
              <a:buSzPct val="45000"/>
              <a:buFont typeface="Wingdings" charset="2"/>
              <a:buChar char=""/>
            </a:pPr>
            <a:r>
              <a:rPr lang="sv-SE" sz="1600" b="0" strike="noStrike" spc="-1" dirty="0">
                <a:solidFill>
                  <a:srgbClr val="000000"/>
                </a:solidFill>
                <a:latin typeface="Tahoma"/>
                <a:ea typeface="DejaVu Sans"/>
              </a:rPr>
              <a:t> Nätverk används bl.a. även </a:t>
            </a:r>
            <a:r>
              <a:rPr lang="sv-SE" sz="1600" b="0" strike="noStrike" spc="-1" dirty="0" smtClean="0">
                <a:solidFill>
                  <a:srgbClr val="000000"/>
                </a:solidFill>
                <a:latin typeface="Tahoma"/>
                <a:ea typeface="DejaVu Sans"/>
              </a:rPr>
              <a:t>för:</a:t>
            </a:r>
            <a:endParaRPr lang="sv-SE" sz="1600" b="0" strike="noStrike" spc="-1" dirty="0" smtClean="0">
              <a:latin typeface="Arial"/>
            </a:endParaRPr>
          </a:p>
          <a:p>
            <a:pPr>
              <a:lnSpc>
                <a:spcPts val="1755"/>
              </a:lnSpc>
              <a:buClr>
                <a:srgbClr val="000000"/>
              </a:buClr>
            </a:pPr>
            <a:r>
              <a:rPr lang="sv-SE" sz="1600" b="0" strike="noStrike" spc="-1" dirty="0" smtClean="0">
                <a:solidFill>
                  <a:srgbClr val="000000"/>
                </a:solidFill>
                <a:latin typeface="Tahoma"/>
                <a:ea typeface="DejaVu Sans"/>
              </a:rPr>
              <a:t> </a:t>
            </a:r>
            <a:endParaRPr lang="sv-SE" sz="1600" b="0" strike="noStrike" spc="-1" dirty="0">
              <a:latin typeface="Arial"/>
            </a:endParaRPr>
          </a:p>
        </p:txBody>
      </p:sp>
      <p:sp>
        <p:nvSpPr>
          <p:cNvPr id="127" name="CustomShape 8"/>
          <p:cNvSpPr/>
          <p:nvPr/>
        </p:nvSpPr>
        <p:spPr>
          <a:xfrm>
            <a:off x="794880" y="3600000"/>
            <a:ext cx="5324040" cy="404640"/>
          </a:xfrm>
          <a:prstGeom prst="rect">
            <a:avLst/>
          </a:prstGeom>
          <a:noFill/>
          <a:ln>
            <a:noFill/>
          </a:ln>
        </p:spPr>
        <p:style>
          <a:lnRef idx="0">
            <a:scrgbClr r="0" g="0" b="0"/>
          </a:lnRef>
          <a:fillRef idx="0">
            <a:scrgbClr r="0" g="0" b="0"/>
          </a:fillRef>
          <a:effectRef idx="0">
            <a:scrgbClr r="0" g="0" b="0"/>
          </a:effectRef>
          <a:fontRef idx="minor"/>
        </p:style>
        <p:txBody>
          <a:bodyPr lIns="0" tIns="33120" rIns="0" bIns="0"/>
          <a:lstStyle/>
          <a:p>
            <a:pPr>
              <a:lnSpc>
                <a:spcPts val="1930"/>
              </a:lnSpc>
            </a:pPr>
            <a:r>
              <a:rPr lang="sv-SE" sz="1600" b="0" strike="noStrike" spc="-1" dirty="0">
                <a:solidFill>
                  <a:srgbClr val="000000"/>
                </a:solidFill>
                <a:latin typeface="Tahoma"/>
                <a:ea typeface="DejaVu Sans"/>
              </a:rPr>
              <a:t>- Forskning om ’</a:t>
            </a:r>
            <a:r>
              <a:rPr lang="sv-SE" sz="1600" b="0" strike="noStrike" spc="-1" dirty="0" err="1">
                <a:solidFill>
                  <a:srgbClr val="000000"/>
                </a:solidFill>
                <a:latin typeface="Tahoma"/>
                <a:ea typeface="DejaVu Sans"/>
              </a:rPr>
              <a:t>personalized</a:t>
            </a:r>
            <a:r>
              <a:rPr lang="sv-SE" sz="1600" b="0" strike="noStrike" spc="-1" dirty="0">
                <a:solidFill>
                  <a:srgbClr val="000000"/>
                </a:solidFill>
                <a:latin typeface="Tahoma"/>
                <a:ea typeface="DejaVu Sans"/>
              </a:rPr>
              <a:t> medicine’</a:t>
            </a:r>
            <a:endParaRPr lang="sv-SE" sz="1600" b="0" strike="noStrike" spc="-1" dirty="0">
              <a:latin typeface="Arial"/>
            </a:endParaRPr>
          </a:p>
          <a:p>
            <a:pPr>
              <a:lnSpc>
                <a:spcPts val="1930"/>
              </a:lnSpc>
            </a:pPr>
            <a:r>
              <a:rPr lang="sv-SE" sz="1600" b="0" strike="noStrike" spc="-1" dirty="0">
                <a:solidFill>
                  <a:srgbClr val="000000"/>
                </a:solidFill>
                <a:latin typeface="Tahoma"/>
                <a:ea typeface="DejaVu Sans"/>
              </a:rPr>
              <a:t>- Ekologi</a:t>
            </a:r>
            <a:endParaRPr lang="sv-SE" sz="1600" b="0" strike="noStrike" spc="-1" dirty="0">
              <a:latin typeface="Arial"/>
            </a:endParaRPr>
          </a:p>
          <a:p>
            <a:pPr>
              <a:lnSpc>
                <a:spcPts val="1930"/>
              </a:lnSpc>
            </a:pPr>
            <a:r>
              <a:rPr lang="sv-SE" sz="1600" b="0" strike="noStrike" spc="-1" dirty="0">
                <a:solidFill>
                  <a:srgbClr val="000000"/>
                </a:solidFill>
                <a:latin typeface="Tahoma"/>
                <a:ea typeface="DejaVu Sans"/>
              </a:rPr>
              <a:t>- Matematik</a:t>
            </a:r>
            <a:endParaRPr lang="sv-SE" sz="1600" b="0" strike="noStrike" spc="-1" dirty="0">
              <a:latin typeface="Arial"/>
            </a:endParaRPr>
          </a:p>
          <a:p>
            <a:pPr>
              <a:lnSpc>
                <a:spcPts val="1930"/>
              </a:lnSpc>
            </a:pPr>
            <a:r>
              <a:rPr lang="sv-SE" sz="1600" b="0" strike="noStrike" spc="-1" dirty="0">
                <a:solidFill>
                  <a:srgbClr val="000000"/>
                </a:solidFill>
                <a:latin typeface="Tahoma"/>
                <a:ea typeface="DejaVu Sans"/>
              </a:rPr>
              <a:t>- Socialt ansvar</a:t>
            </a:r>
            <a:endParaRPr lang="sv-SE" sz="1600" b="0" strike="noStrike" spc="-1" dirty="0">
              <a:latin typeface="Arial"/>
            </a:endParaRPr>
          </a:p>
        </p:txBody>
      </p:sp>
      <p:sp>
        <p:nvSpPr>
          <p:cNvPr id="128" name="CustomShape 9"/>
          <p:cNvSpPr/>
          <p:nvPr/>
        </p:nvSpPr>
        <p:spPr>
          <a:xfrm>
            <a:off x="612000" y="1824480"/>
            <a:ext cx="3202920" cy="226440"/>
          </a:xfrm>
          <a:prstGeom prst="rect">
            <a:avLst/>
          </a:prstGeom>
          <a:noFill/>
          <a:ln>
            <a:noFill/>
          </a:ln>
        </p:spPr>
        <p:style>
          <a:lnRef idx="0">
            <a:scrgbClr r="0" g="0" b="0"/>
          </a:lnRef>
          <a:fillRef idx="0">
            <a:scrgbClr r="0" g="0" b="0"/>
          </a:fillRef>
          <a:effectRef idx="0">
            <a:scrgbClr r="0" g="0" b="0"/>
          </a:effectRef>
          <a:fontRef idx="minor"/>
        </p:style>
        <p:txBody>
          <a:bodyPr lIns="0" tIns="11160" rIns="0" bIns="0"/>
          <a:lstStyle/>
          <a:p>
            <a:pPr>
              <a:lnSpc>
                <a:spcPts val="1755"/>
              </a:lnSpc>
              <a:buClr>
                <a:srgbClr val="000000"/>
              </a:buClr>
            </a:pPr>
            <a:r>
              <a:rPr lang="sv-SE" sz="1600" b="1" strike="noStrike" spc="-1" dirty="0" smtClean="0">
                <a:solidFill>
                  <a:srgbClr val="000000"/>
                </a:solidFill>
                <a:latin typeface="Tahoma"/>
                <a:ea typeface="DejaVu Sans"/>
              </a:rPr>
              <a:t>Google </a:t>
            </a:r>
            <a:r>
              <a:rPr lang="sv-SE" sz="1600" b="1" strike="noStrike" spc="-1" dirty="0">
                <a:solidFill>
                  <a:srgbClr val="000000"/>
                </a:solidFill>
                <a:latin typeface="Tahoma"/>
                <a:ea typeface="DejaVu Sans"/>
              </a:rPr>
              <a:t>skapar nätverk</a:t>
            </a:r>
            <a:endParaRPr lang="sv-SE" sz="1600" b="0" strike="noStrike" spc="-1" dirty="0">
              <a:latin typeface="Arial"/>
            </a:endParaRPr>
          </a:p>
        </p:txBody>
      </p:sp>
      <p:graphicFrame>
        <p:nvGraphicFramePr>
          <p:cNvPr id="129" name="Table 10"/>
          <p:cNvGraphicFramePr/>
          <p:nvPr/>
        </p:nvGraphicFramePr>
        <p:xfrm>
          <a:off x="556920" y="889560"/>
          <a:ext cx="6166800" cy="351360"/>
        </p:xfrm>
        <a:graphic>
          <a:graphicData uri="http://schemas.openxmlformats.org/drawingml/2006/table">
            <a:tbl>
              <a:tblPr/>
              <a:tblGrid>
                <a:gridCol w="1232640">
                  <a:extLst>
                    <a:ext uri="{9D8B030D-6E8A-4147-A177-3AD203B41FA5}">
                      <a16:colId xmlns:a16="http://schemas.microsoft.com/office/drawing/2014/main" val="20000"/>
                    </a:ext>
                  </a:extLst>
                </a:gridCol>
                <a:gridCol w="1232640">
                  <a:extLst>
                    <a:ext uri="{9D8B030D-6E8A-4147-A177-3AD203B41FA5}">
                      <a16:colId xmlns:a16="http://schemas.microsoft.com/office/drawing/2014/main" val="20001"/>
                    </a:ext>
                  </a:extLst>
                </a:gridCol>
                <a:gridCol w="1232640">
                  <a:extLst>
                    <a:ext uri="{9D8B030D-6E8A-4147-A177-3AD203B41FA5}">
                      <a16:colId xmlns:a16="http://schemas.microsoft.com/office/drawing/2014/main" val="20002"/>
                    </a:ext>
                  </a:extLst>
                </a:gridCol>
                <a:gridCol w="1232640">
                  <a:extLst>
                    <a:ext uri="{9D8B030D-6E8A-4147-A177-3AD203B41FA5}">
                      <a16:colId xmlns:a16="http://schemas.microsoft.com/office/drawing/2014/main" val="20003"/>
                    </a:ext>
                  </a:extLst>
                </a:gridCol>
                <a:gridCol w="1236240">
                  <a:extLst>
                    <a:ext uri="{9D8B030D-6E8A-4147-A177-3AD203B41FA5}">
                      <a16:colId xmlns:a16="http://schemas.microsoft.com/office/drawing/2014/main" val="20004"/>
                    </a:ext>
                  </a:extLst>
                </a:gridCol>
              </a:tblGrid>
              <a:tr h="351360">
                <a:tc>
                  <a:txBody>
                    <a:bodyPr/>
                    <a:lstStyle/>
                    <a:p>
                      <a:r>
                        <a:rPr lang="sv-SE" sz="1400" b="0" strike="noStrike" spc="-1">
                          <a:latin typeface="Arial"/>
                        </a:rPr>
                        <a:t>Översikt</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7F7F7F"/>
                    </a:solidFill>
                  </a:tcPr>
                </a:tc>
                <a:tc>
                  <a:txBody>
                    <a:bodyPr/>
                    <a:lstStyle/>
                    <a:p>
                      <a:r>
                        <a:rPr lang="sv-SE" sz="1400" b="0" strike="noStrike" spc="-1">
                          <a:latin typeface="Arial"/>
                        </a:rPr>
                        <a:t>Moment</a:t>
                      </a:r>
                    </a:p>
                  </a:txBody>
                  <a:tcPr marL="90000" marR="90000">
                    <a:lnL w="720" cap="flat" cmpd="sng" algn="ctr">
                      <a:solidFill>
                        <a:srgbClr val="FFFFFF"/>
                      </a:solidFill>
                      <a:prstDash val="solid"/>
                      <a:round/>
                      <a:headEnd type="none" w="med" len="med"/>
                      <a:tailEnd type="none" w="med" len="med"/>
                    </a:lnL>
                    <a:lnT w="720">
                      <a:solidFill>
                        <a:srgbClr val="FFFFFF"/>
                      </a:solidFill>
                    </a:lnT>
                    <a:lnB w="720">
                      <a:solidFill>
                        <a:srgbClr val="FFFFFF"/>
                      </a:solidFill>
                    </a:lnB>
                    <a:solidFill>
                      <a:srgbClr val="7F7F7F"/>
                    </a:solidFill>
                  </a:tcPr>
                </a:tc>
                <a:tc>
                  <a:txBody>
                    <a:bodyPr/>
                    <a:lstStyle/>
                    <a:p>
                      <a:r>
                        <a:rPr lang="sv-SE" sz="1400" b="0" strike="noStrike" spc="-1">
                          <a:latin typeface="Arial"/>
                        </a:rPr>
                        <a:t>LEKTION</a:t>
                      </a:r>
                    </a:p>
                  </a:txBody>
                  <a:tcPr marL="90000" marR="90000">
                    <a:lnR w="720">
                      <a:solidFill>
                        <a:srgbClr val="FFFFFF"/>
                      </a:solidFill>
                    </a:lnR>
                    <a:solidFill>
                      <a:srgbClr val="B3B3B3"/>
                    </a:solidFill>
                  </a:tcPr>
                </a:tc>
                <a:tc>
                  <a:txBody>
                    <a:bodyPr/>
                    <a:lstStyle/>
                    <a:p>
                      <a:r>
                        <a:rPr lang="sv-SE" sz="1400" b="0" strike="noStrike" spc="-1">
                          <a:latin typeface="Arial"/>
                        </a:rPr>
                        <a:t>Referenser</a:t>
                      </a:r>
                    </a:p>
                  </a:txBody>
                  <a:tcPr marL="90000" marR="90000">
                    <a:lnL w="720" cap="flat" cmpd="sng" algn="ctr">
                      <a:solidFill>
                        <a:srgbClr val="FFFFFF"/>
                      </a:solidFill>
                      <a:prstDash val="solid"/>
                      <a:round/>
                      <a:headEnd type="none" w="med" len="med"/>
                      <a:tailEnd type="none" w="med" len="med"/>
                    </a:lnL>
                    <a:lnR w="720">
                      <a:solidFill>
                        <a:srgbClr val="FFFFFF"/>
                      </a:solidFill>
                    </a:lnR>
                    <a:lnT w="720">
                      <a:solidFill>
                        <a:srgbClr val="FFFFFF"/>
                      </a:solidFill>
                    </a:lnT>
                    <a:lnB w="720">
                      <a:solidFill>
                        <a:srgbClr val="FFFFFF"/>
                      </a:solidFill>
                    </a:lnB>
                    <a:solidFill>
                      <a:srgbClr val="7F7F7F"/>
                    </a:solidFill>
                  </a:tcPr>
                </a:tc>
                <a:tc>
                  <a:txBody>
                    <a:bodyPr/>
                    <a:lstStyle/>
                    <a:p>
                      <a:r>
                        <a:rPr lang="sv-SE" sz="1400" b="0" strike="noStrike" spc="-1">
                          <a:latin typeface="Arial"/>
                        </a:rPr>
                        <a:t>Klein-info</a:t>
                      </a:r>
                    </a:p>
                  </a:txBody>
                  <a:tcPr marL="90000" marR="90000">
                    <a:lnL w="720" cap="flat" cmpd="sng" algn="ctr">
                      <a:solidFill>
                        <a:srgbClr val="FFFFFF"/>
                      </a:solidFill>
                      <a:prstDash val="solid"/>
                      <a:round/>
                      <a:headEnd type="none" w="med" len="med"/>
                      <a:tailEnd type="none" w="med" len="med"/>
                    </a:lnL>
                    <a:lnR w="720">
                      <a:solidFill>
                        <a:srgbClr val="FFFFFF"/>
                      </a:solidFill>
                    </a:lnR>
                    <a:lnT w="720">
                      <a:solidFill>
                        <a:srgbClr val="FFFFFF"/>
                      </a:solidFill>
                    </a:lnT>
                    <a:lnB w="720">
                      <a:solidFill>
                        <a:srgbClr val="FFFFFF"/>
                      </a:solidFill>
                    </a:lnB>
                    <a:solidFill>
                      <a:srgbClr val="7F7F7F"/>
                    </a:solidFill>
                  </a:tcPr>
                </a:tc>
                <a:extLst>
                  <a:ext uri="{0D108BD9-81ED-4DB2-BD59-A6C34878D82A}">
                    <a16:rowId xmlns:a16="http://schemas.microsoft.com/office/drawing/2014/main" val="10000"/>
                  </a:ext>
                </a:extLst>
              </a:tr>
            </a:tbl>
          </a:graphicData>
        </a:graphic>
      </p:graphicFrame>
      <p:graphicFrame>
        <p:nvGraphicFramePr>
          <p:cNvPr id="17" name="Table 10"/>
          <p:cNvGraphicFramePr/>
          <p:nvPr>
            <p:extLst>
              <p:ext uri="{D42A27DB-BD31-4B8C-83A1-F6EECF244321}">
                <p14:modId xmlns:p14="http://schemas.microsoft.com/office/powerpoint/2010/main" val="2433706368"/>
              </p:ext>
            </p:extLst>
          </p:nvPr>
        </p:nvGraphicFramePr>
        <p:xfrm>
          <a:off x="487800" y="973440"/>
          <a:ext cx="6162840" cy="304800"/>
        </p:xfrm>
        <a:graphic>
          <a:graphicData uri="http://schemas.openxmlformats.org/drawingml/2006/table">
            <a:tbl>
              <a:tblPr/>
              <a:tblGrid>
                <a:gridCol w="1237680">
                  <a:extLst>
                    <a:ext uri="{9D8B030D-6E8A-4147-A177-3AD203B41FA5}">
                      <a16:colId xmlns:a16="http://schemas.microsoft.com/office/drawing/2014/main" val="20000"/>
                    </a:ext>
                  </a:extLst>
                </a:gridCol>
                <a:gridCol w="1226160">
                  <a:extLst>
                    <a:ext uri="{9D8B030D-6E8A-4147-A177-3AD203B41FA5}">
                      <a16:colId xmlns:a16="http://schemas.microsoft.com/office/drawing/2014/main" val="20001"/>
                    </a:ext>
                  </a:extLst>
                </a:gridCol>
                <a:gridCol w="1229760">
                  <a:extLst>
                    <a:ext uri="{9D8B030D-6E8A-4147-A177-3AD203B41FA5}">
                      <a16:colId xmlns:a16="http://schemas.microsoft.com/office/drawing/2014/main" val="20002"/>
                    </a:ext>
                  </a:extLst>
                </a:gridCol>
                <a:gridCol w="1238040">
                  <a:extLst>
                    <a:ext uri="{9D8B030D-6E8A-4147-A177-3AD203B41FA5}">
                      <a16:colId xmlns:a16="http://schemas.microsoft.com/office/drawing/2014/main" val="20003"/>
                    </a:ext>
                  </a:extLst>
                </a:gridCol>
                <a:gridCol w="1231200">
                  <a:extLst>
                    <a:ext uri="{9D8B030D-6E8A-4147-A177-3AD203B41FA5}">
                      <a16:colId xmlns:a16="http://schemas.microsoft.com/office/drawing/2014/main" val="20004"/>
                    </a:ext>
                  </a:extLst>
                </a:gridCol>
              </a:tblGrid>
              <a:tr h="299520">
                <a:tc>
                  <a:txBody>
                    <a:bodyPr/>
                    <a:lstStyle/>
                    <a:p>
                      <a:r>
                        <a:rPr lang="sv-SE" sz="1400" b="0" strike="noStrike" spc="-1" dirty="0" err="1">
                          <a:latin typeface="Arial"/>
                        </a:rPr>
                        <a:t>Engage</a:t>
                      </a:r>
                      <a:r>
                        <a:rPr lang="sv-SE" sz="1400" b="0" strike="noStrike" spc="-1" dirty="0">
                          <a:latin typeface="Arial"/>
                        </a:rPr>
                        <a:t> </a:t>
                      </a:r>
                      <a:r>
                        <a:rPr lang="sv-SE" sz="1400" b="0" strike="noStrike" spc="-1" dirty="0" smtClean="0">
                          <a:latin typeface="Arial"/>
                        </a:rPr>
                        <a:t>2 </a:t>
                      </a:r>
                      <a:r>
                        <a:rPr lang="sv-SE" sz="1400" b="0" strike="noStrike" spc="-1" dirty="0">
                          <a:latin typeface="Arial"/>
                        </a:rPr>
                        <a:t>/ 2</a:t>
                      </a:r>
                    </a:p>
                  </a:txBody>
                  <a:tcPr marL="90000" marR="9000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rgbClr val="D9D9D9"/>
                    </a:solidFill>
                  </a:tcPr>
                </a:tc>
                <a:tc>
                  <a:txBody>
                    <a:bodyPr/>
                    <a:lstStyle/>
                    <a:p>
                      <a:r>
                        <a:rPr lang="sv-SE" sz="1400" b="0" strike="noStrike" spc="-1" dirty="0" err="1">
                          <a:latin typeface="Arial"/>
                        </a:rPr>
                        <a:t>Explore</a:t>
                      </a:r>
                      <a:endParaRPr lang="sv-SE" sz="1400" b="0" strike="noStrike" spc="-1" dirty="0">
                        <a:latin typeface="Arial"/>
                      </a:endParaRPr>
                    </a:p>
                  </a:txBody>
                  <a:tcPr marL="90000" marR="90000">
                    <a:lnL w="12700" cmpd="sng">
                      <a:noFill/>
                      <a:prstDash val="solid"/>
                    </a:lnL>
                    <a:lnR w="3175" cap="flat" cmpd="sng" algn="ctr">
                      <a:solidFill>
                        <a:schemeClr val="bg1"/>
                      </a:solidFill>
                      <a:prstDash val="solid"/>
                      <a:round/>
                      <a:headEnd type="none" w="med" len="med"/>
                      <a:tailEnd type="none" w="med" len="med"/>
                    </a:lnR>
                    <a:lnT w="720">
                      <a:solidFill>
                        <a:srgbClr val="FFFFFF"/>
                      </a:solidFill>
                    </a:lnT>
                    <a:lnB w="720">
                      <a:solidFill>
                        <a:srgbClr val="FFFFFF"/>
                      </a:solidFill>
                    </a:lnB>
                    <a:solidFill>
                      <a:srgbClr val="B3B3B3"/>
                    </a:solidFill>
                  </a:tcPr>
                </a:tc>
                <a:tc>
                  <a:txBody>
                    <a:bodyPr/>
                    <a:lstStyle/>
                    <a:p>
                      <a:r>
                        <a:rPr lang="sv-SE" sz="1400" b="0" strike="noStrike" spc="-1" dirty="0" err="1">
                          <a:latin typeface="Arial"/>
                        </a:rPr>
                        <a:t>Explain</a:t>
                      </a:r>
                      <a:endParaRPr lang="sv-SE" sz="1400" b="0" strike="noStrike" spc="-1" dirty="0">
                        <a:latin typeface="Arial"/>
                      </a:endParaRPr>
                    </a:p>
                  </a:txBody>
                  <a:tcPr marL="90000" marR="90000">
                    <a:lnL w="3175" cap="flat" cmpd="sng" algn="ctr">
                      <a:solidFill>
                        <a:schemeClr val="bg1"/>
                      </a:solidFill>
                      <a:prstDash val="solid"/>
                      <a:round/>
                      <a:headEnd type="none" w="med" len="med"/>
                      <a:tailEnd type="none" w="med" len="med"/>
                    </a:lnL>
                    <a:lnR w="720">
                      <a:solidFill>
                        <a:srgbClr val="FFFFFF"/>
                      </a:solidFill>
                    </a:lnR>
                    <a:lnT w="720">
                      <a:solidFill>
                        <a:srgbClr val="FFFFFF"/>
                      </a:solidFill>
                    </a:lnT>
                    <a:lnB w="720">
                      <a:solidFill>
                        <a:srgbClr val="FFFFFF"/>
                      </a:solidFill>
                    </a:lnB>
                    <a:solidFill>
                      <a:srgbClr val="B3B3B3"/>
                    </a:solidFill>
                  </a:tcPr>
                </a:tc>
                <a:tc>
                  <a:txBody>
                    <a:bodyPr/>
                    <a:lstStyle/>
                    <a:p>
                      <a:r>
                        <a:rPr lang="sv-SE" sz="1400" b="0" strike="noStrike" spc="-1">
                          <a:latin typeface="Arial"/>
                        </a:rPr>
                        <a:t>Elaborate</a:t>
                      </a:r>
                    </a:p>
                  </a:txBody>
                  <a:tcPr marL="90000" marR="90000">
                    <a:lnL w="720" cap="flat" cmpd="sng" algn="ctr">
                      <a:solidFill>
                        <a:srgbClr val="FFFFFF"/>
                      </a:solidFill>
                      <a:prstDash val="solid"/>
                      <a:round/>
                      <a:headEnd type="none" w="med" len="med"/>
                      <a:tailEnd type="none" w="med" len="med"/>
                    </a:lnL>
                    <a:lnR w="720">
                      <a:solidFill>
                        <a:srgbClr val="FFFFFF"/>
                      </a:solidFill>
                    </a:lnR>
                    <a:lnT w="720">
                      <a:solidFill>
                        <a:srgbClr val="FFFFFF"/>
                      </a:solidFill>
                    </a:lnT>
                    <a:lnB w="720">
                      <a:solidFill>
                        <a:srgbClr val="FFFFFF"/>
                      </a:solidFill>
                    </a:lnB>
                    <a:solidFill>
                      <a:srgbClr val="B3B3B3"/>
                    </a:solidFill>
                  </a:tcPr>
                </a:tc>
                <a:tc>
                  <a:txBody>
                    <a:bodyPr/>
                    <a:lstStyle/>
                    <a:p>
                      <a:r>
                        <a:rPr lang="sv-SE" sz="1400" b="0" strike="noStrike" spc="-1" dirty="0" err="1">
                          <a:latin typeface="Arial"/>
                        </a:rPr>
                        <a:t>Evaluate</a:t>
                      </a:r>
                      <a:endParaRPr lang="sv-SE" sz="1400" b="0" strike="noStrike" spc="-1" dirty="0">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CustomShape 1"/>
          <p:cNvSpPr/>
          <p:nvPr/>
        </p:nvSpPr>
        <p:spPr>
          <a:xfrm>
            <a:off x="0" y="1232640"/>
            <a:ext cx="9142200" cy="5621760"/>
          </a:xfrm>
          <a:custGeom>
            <a:avLst/>
            <a:gdLst/>
            <a:ahLst/>
            <a:cxnLst/>
            <a:rect l="l" t="t" r="r" b="b"/>
            <a:pathLst>
              <a:path w="9144000" h="5623560">
                <a:moveTo>
                  <a:pt x="0" y="5623560"/>
                </a:moveTo>
                <a:lnTo>
                  <a:pt x="9144000" y="5623560"/>
                </a:lnTo>
                <a:lnTo>
                  <a:pt x="9144000" y="0"/>
                </a:lnTo>
                <a:lnTo>
                  <a:pt x="0" y="0"/>
                </a:lnTo>
                <a:lnTo>
                  <a:pt x="0" y="5623560"/>
                </a:lnTo>
                <a:close/>
              </a:path>
            </a:pathLst>
          </a:custGeom>
          <a:solidFill>
            <a:srgbClr val="8C8C8C"/>
          </a:solidFill>
          <a:ln>
            <a:noFill/>
          </a:ln>
        </p:spPr>
        <p:style>
          <a:lnRef idx="0">
            <a:scrgbClr r="0" g="0" b="0"/>
          </a:lnRef>
          <a:fillRef idx="0">
            <a:scrgbClr r="0" g="0" b="0"/>
          </a:fillRef>
          <a:effectRef idx="0">
            <a:scrgbClr r="0" g="0" b="0"/>
          </a:effectRef>
          <a:fontRef idx="minor"/>
        </p:style>
      </p:sp>
      <p:sp>
        <p:nvSpPr>
          <p:cNvPr id="132" name="CustomShape 2"/>
          <p:cNvSpPr/>
          <p:nvPr/>
        </p:nvSpPr>
        <p:spPr>
          <a:xfrm>
            <a:off x="720" y="1270440"/>
            <a:ext cx="9142200" cy="5621760"/>
          </a:xfrm>
          <a:custGeom>
            <a:avLst/>
            <a:gdLst/>
            <a:ahLst/>
            <a:cxnLst/>
            <a:rect l="l" t="t" r="r" b="b"/>
            <a:pathLst>
              <a:path w="9144000" h="5623560">
                <a:moveTo>
                  <a:pt x="0" y="5623560"/>
                </a:moveTo>
                <a:lnTo>
                  <a:pt x="9144000" y="5623560"/>
                </a:lnTo>
                <a:lnTo>
                  <a:pt x="9144000" y="0"/>
                </a:lnTo>
                <a:lnTo>
                  <a:pt x="0" y="0"/>
                </a:lnTo>
                <a:lnTo>
                  <a:pt x="0" y="5623560"/>
                </a:lnTo>
                <a:close/>
              </a:path>
            </a:pathLst>
          </a:custGeom>
          <a:solidFill>
            <a:srgbClr val="D9D9D9"/>
          </a:solidFill>
          <a:ln>
            <a:noFill/>
          </a:ln>
        </p:spPr>
        <p:style>
          <a:lnRef idx="0">
            <a:scrgbClr r="0" g="0" b="0"/>
          </a:lnRef>
          <a:fillRef idx="0">
            <a:scrgbClr r="0" g="0" b="0"/>
          </a:fillRef>
          <a:effectRef idx="0">
            <a:scrgbClr r="0" g="0" b="0"/>
          </a:effectRef>
          <a:fontRef idx="minor"/>
        </p:style>
      </p:sp>
      <p:sp>
        <p:nvSpPr>
          <p:cNvPr id="133" name="CustomShape 3"/>
          <p:cNvSpPr/>
          <p:nvPr/>
        </p:nvSpPr>
        <p:spPr>
          <a:xfrm>
            <a:off x="0" y="0"/>
            <a:ext cx="9142200" cy="1232640"/>
          </a:xfrm>
          <a:custGeom>
            <a:avLst/>
            <a:gdLst/>
            <a:ahLst/>
            <a:cxnLst/>
            <a:rect l="l" t="t" r="r" b="b"/>
            <a:pathLst>
              <a:path w="9144000" h="1234439">
                <a:moveTo>
                  <a:pt x="0" y="1234439"/>
                </a:moveTo>
                <a:lnTo>
                  <a:pt x="9144000" y="1234439"/>
                </a:lnTo>
                <a:lnTo>
                  <a:pt x="9144000" y="0"/>
                </a:lnTo>
                <a:lnTo>
                  <a:pt x="0" y="0"/>
                </a:lnTo>
                <a:lnTo>
                  <a:pt x="0" y="1234439"/>
                </a:lnTo>
                <a:close/>
              </a:path>
            </a:pathLst>
          </a:custGeom>
          <a:solidFill>
            <a:srgbClr val="8D0F69"/>
          </a:solidFill>
          <a:ln>
            <a:noFill/>
          </a:ln>
        </p:spPr>
        <p:style>
          <a:lnRef idx="0">
            <a:scrgbClr r="0" g="0" b="0"/>
          </a:lnRef>
          <a:fillRef idx="0">
            <a:scrgbClr r="0" g="0" b="0"/>
          </a:fillRef>
          <a:effectRef idx="0">
            <a:scrgbClr r="0" g="0" b="0"/>
          </a:effectRef>
          <a:fontRef idx="minor"/>
        </p:style>
      </p:sp>
      <p:sp>
        <p:nvSpPr>
          <p:cNvPr id="134" name="CustomShape 4"/>
          <p:cNvSpPr/>
          <p:nvPr/>
        </p:nvSpPr>
        <p:spPr>
          <a:xfrm>
            <a:off x="8058960" y="5706000"/>
            <a:ext cx="1412640" cy="1001160"/>
          </a:xfrm>
          <a:prstGeom prst="rect">
            <a:avLst/>
          </a:prstGeom>
          <a:blipFill rotWithShape="0">
            <a:blip r:embed="rId3"/>
            <a:stretch>
              <a:fillRect/>
            </a:stretch>
          </a:blipFill>
          <a:ln>
            <a:noFill/>
          </a:ln>
        </p:spPr>
        <p:style>
          <a:lnRef idx="0">
            <a:scrgbClr r="0" g="0" b="0"/>
          </a:lnRef>
          <a:fillRef idx="0">
            <a:scrgbClr r="0" g="0" b="0"/>
          </a:fillRef>
          <a:effectRef idx="0">
            <a:scrgbClr r="0" g="0" b="0"/>
          </a:effectRef>
          <a:fontRef idx="minor"/>
        </p:style>
      </p:sp>
      <p:sp>
        <p:nvSpPr>
          <p:cNvPr id="135" name="CustomShape 5"/>
          <p:cNvSpPr/>
          <p:nvPr/>
        </p:nvSpPr>
        <p:spPr>
          <a:xfrm>
            <a:off x="8058960" y="5706000"/>
            <a:ext cx="1412640" cy="1001160"/>
          </a:xfrm>
          <a:prstGeom prst="rect">
            <a:avLst/>
          </a:prstGeom>
          <a:blipFill rotWithShape="0">
            <a:blip r:embed="rId3"/>
            <a:stretch>
              <a:fillRect/>
            </a:stretch>
          </a:blipFill>
          <a:ln>
            <a:noFill/>
          </a:ln>
        </p:spPr>
        <p:style>
          <a:lnRef idx="0">
            <a:scrgbClr r="0" g="0" b="0"/>
          </a:lnRef>
          <a:fillRef idx="0">
            <a:scrgbClr r="0" g="0" b="0"/>
          </a:fillRef>
          <a:effectRef idx="0">
            <a:scrgbClr r="0" g="0" b="0"/>
          </a:effectRef>
          <a:fontRef idx="minor"/>
        </p:style>
      </p:sp>
      <p:sp>
        <p:nvSpPr>
          <p:cNvPr id="136" name="CustomShape 6"/>
          <p:cNvSpPr/>
          <p:nvPr/>
        </p:nvSpPr>
        <p:spPr>
          <a:xfrm>
            <a:off x="541080" y="375120"/>
            <a:ext cx="3726360" cy="328320"/>
          </a:xfrm>
          <a:prstGeom prst="rect">
            <a:avLst/>
          </a:prstGeom>
          <a:noFill/>
          <a:ln>
            <a:noFill/>
          </a:ln>
        </p:spPr>
        <p:style>
          <a:lnRef idx="0">
            <a:scrgbClr r="0" g="0" b="0"/>
          </a:lnRef>
          <a:fillRef idx="0">
            <a:scrgbClr r="0" g="0" b="0"/>
          </a:fillRef>
          <a:effectRef idx="0">
            <a:scrgbClr r="0" g="0" b="0"/>
          </a:effectRef>
          <a:fontRef idx="minor"/>
        </p:style>
        <p:txBody>
          <a:bodyPr lIns="0" tIns="16560" rIns="0" bIns="0"/>
          <a:lstStyle/>
          <a:p>
            <a:pPr marL="12600">
              <a:lnSpc>
                <a:spcPts val="2585"/>
              </a:lnSpc>
            </a:pPr>
            <a:r>
              <a:rPr lang="sv-SE" sz="2400" b="0" strike="noStrike" spc="55">
                <a:solidFill>
                  <a:srgbClr val="FFFFFF"/>
                </a:solidFill>
                <a:latin typeface="Tahoma"/>
                <a:ea typeface="DejaVu Sans"/>
              </a:rPr>
              <a:t>KLEINMATERIAL: Nätverk</a:t>
            </a:r>
            <a:endParaRPr lang="sv-SE" sz="2400" b="0" strike="noStrike" spc="-1">
              <a:latin typeface="Arial"/>
            </a:endParaRPr>
          </a:p>
        </p:txBody>
      </p:sp>
      <p:sp>
        <p:nvSpPr>
          <p:cNvPr id="137" name="CustomShape 7"/>
          <p:cNvSpPr/>
          <p:nvPr/>
        </p:nvSpPr>
        <p:spPr>
          <a:xfrm>
            <a:off x="865080" y="2702520"/>
            <a:ext cx="4389840" cy="226440"/>
          </a:xfrm>
          <a:prstGeom prst="rect">
            <a:avLst/>
          </a:prstGeom>
          <a:noFill/>
          <a:ln>
            <a:noFill/>
          </a:ln>
        </p:spPr>
        <p:style>
          <a:lnRef idx="0">
            <a:scrgbClr r="0" g="0" b="0"/>
          </a:lnRef>
          <a:fillRef idx="0">
            <a:scrgbClr r="0" g="0" b="0"/>
          </a:fillRef>
          <a:effectRef idx="0">
            <a:scrgbClr r="0" g="0" b="0"/>
          </a:effectRef>
          <a:fontRef idx="minor"/>
        </p:style>
      </p:sp>
      <p:sp>
        <p:nvSpPr>
          <p:cNvPr id="138" name="CustomShape 8"/>
          <p:cNvSpPr/>
          <p:nvPr/>
        </p:nvSpPr>
        <p:spPr>
          <a:xfrm>
            <a:off x="612000" y="1824480"/>
            <a:ext cx="4572000" cy="226440"/>
          </a:xfrm>
          <a:prstGeom prst="rect">
            <a:avLst/>
          </a:prstGeom>
          <a:noFill/>
          <a:ln>
            <a:noFill/>
          </a:ln>
        </p:spPr>
        <p:style>
          <a:lnRef idx="0">
            <a:scrgbClr r="0" g="0" b="0"/>
          </a:lnRef>
          <a:fillRef idx="0">
            <a:scrgbClr r="0" g="0" b="0"/>
          </a:fillRef>
          <a:effectRef idx="0">
            <a:scrgbClr r="0" g="0" b="0"/>
          </a:effectRef>
          <a:fontRef idx="minor"/>
        </p:style>
        <p:txBody>
          <a:bodyPr lIns="0" tIns="11160" rIns="0" bIns="0"/>
          <a:lstStyle/>
          <a:p>
            <a:pPr>
              <a:lnSpc>
                <a:spcPts val="1755"/>
              </a:lnSpc>
              <a:buClr>
                <a:srgbClr val="000000"/>
              </a:buClr>
            </a:pPr>
            <a:r>
              <a:rPr lang="sv-SE" sz="1600" b="1" strike="noStrike" spc="-1" dirty="0" smtClean="0">
                <a:solidFill>
                  <a:srgbClr val="000000"/>
                </a:solidFill>
                <a:latin typeface="Tahoma"/>
                <a:ea typeface="DejaVu Sans"/>
              </a:rPr>
              <a:t>Aktivitet</a:t>
            </a:r>
            <a:r>
              <a:rPr lang="sv-SE" sz="1600" b="1" strike="noStrike" spc="-1" dirty="0">
                <a:solidFill>
                  <a:srgbClr val="000000"/>
                </a:solidFill>
                <a:latin typeface="Tahoma"/>
                <a:ea typeface="DejaVu Sans"/>
              </a:rPr>
              <a:t>: Skapa nätverk i Google Fusion</a:t>
            </a:r>
            <a:endParaRPr lang="sv-SE" sz="1600" b="0" strike="noStrike" spc="-1" dirty="0">
              <a:latin typeface="Arial"/>
            </a:endParaRPr>
          </a:p>
        </p:txBody>
      </p:sp>
      <p:sp>
        <p:nvSpPr>
          <p:cNvPr id="139" name="CustomShape 9"/>
          <p:cNvSpPr/>
          <p:nvPr/>
        </p:nvSpPr>
        <p:spPr>
          <a:xfrm>
            <a:off x="612000" y="2220480"/>
            <a:ext cx="4500000" cy="226440"/>
          </a:xfrm>
          <a:prstGeom prst="rect">
            <a:avLst/>
          </a:prstGeom>
          <a:noFill/>
          <a:ln>
            <a:noFill/>
          </a:ln>
        </p:spPr>
        <p:style>
          <a:lnRef idx="0">
            <a:scrgbClr r="0" g="0" b="0"/>
          </a:lnRef>
          <a:fillRef idx="0">
            <a:scrgbClr r="0" g="0" b="0"/>
          </a:fillRef>
          <a:effectRef idx="0">
            <a:scrgbClr r="0" g="0" b="0"/>
          </a:effectRef>
          <a:fontRef idx="minor"/>
        </p:style>
        <p:txBody>
          <a:bodyPr lIns="0" tIns="11160" rIns="0" bIns="0"/>
          <a:lstStyle/>
          <a:p>
            <a:pPr marL="12600" indent="-215280">
              <a:lnSpc>
                <a:spcPts val="1755"/>
              </a:lnSpc>
              <a:buClr>
                <a:srgbClr val="000000"/>
              </a:buClr>
              <a:buSzPct val="45000"/>
              <a:buFont typeface="Wingdings" charset="2"/>
              <a:buChar char=""/>
            </a:pPr>
            <a:r>
              <a:rPr lang="sv-SE" sz="1600" b="0" strike="noStrike" spc="-1">
                <a:solidFill>
                  <a:srgbClr val="000000"/>
                </a:solidFill>
                <a:latin typeface="Tahoma"/>
                <a:ea typeface="DejaVu Sans"/>
              </a:rPr>
              <a:t> Vad finns det för samband i den här gruppen?</a:t>
            </a:r>
            <a:endParaRPr lang="sv-SE" sz="1600" b="0" strike="noStrike" spc="-1">
              <a:latin typeface="Arial"/>
            </a:endParaRPr>
          </a:p>
        </p:txBody>
      </p:sp>
      <p:sp>
        <p:nvSpPr>
          <p:cNvPr id="140" name="CustomShape 10"/>
          <p:cNvSpPr/>
          <p:nvPr/>
        </p:nvSpPr>
        <p:spPr>
          <a:xfrm>
            <a:off x="587880" y="4968000"/>
            <a:ext cx="5820120" cy="226440"/>
          </a:xfrm>
          <a:prstGeom prst="rect">
            <a:avLst/>
          </a:prstGeom>
          <a:noFill/>
          <a:ln>
            <a:noFill/>
          </a:ln>
        </p:spPr>
        <p:style>
          <a:lnRef idx="0">
            <a:scrgbClr r="0" g="0" b="0"/>
          </a:lnRef>
          <a:fillRef idx="0">
            <a:scrgbClr r="0" g="0" b="0"/>
          </a:fillRef>
          <a:effectRef idx="0">
            <a:scrgbClr r="0" g="0" b="0"/>
          </a:effectRef>
          <a:fontRef idx="minor"/>
        </p:style>
        <p:txBody>
          <a:bodyPr lIns="0" tIns="11160" rIns="0" bIns="0"/>
          <a:lstStyle/>
          <a:p>
            <a:pPr>
              <a:lnSpc>
                <a:spcPts val="1755"/>
              </a:lnSpc>
            </a:pPr>
            <a:endParaRPr lang="sv-SE" sz="1800" b="0" strike="noStrike" spc="-1">
              <a:latin typeface="Arial"/>
            </a:endParaRPr>
          </a:p>
          <a:p>
            <a:pPr marL="12600" indent="-215280">
              <a:lnSpc>
                <a:spcPts val="1755"/>
              </a:lnSpc>
              <a:buClr>
                <a:srgbClr val="000000"/>
              </a:buClr>
              <a:buSzPct val="45000"/>
              <a:buFont typeface="Wingdings" charset="2"/>
              <a:buChar char=""/>
            </a:pPr>
            <a:r>
              <a:rPr lang="sv-SE" sz="1600" b="0" strike="noStrike" spc="-1">
                <a:solidFill>
                  <a:srgbClr val="000000"/>
                </a:solidFill>
                <a:latin typeface="Tahoma"/>
                <a:ea typeface="DejaVu Sans"/>
              </a:rPr>
              <a:t> Samla in liknande data för er klass</a:t>
            </a:r>
            <a:endParaRPr lang="sv-SE" sz="1600" b="0" strike="noStrike" spc="-1">
              <a:latin typeface="Arial"/>
            </a:endParaRPr>
          </a:p>
          <a:p>
            <a:pPr>
              <a:lnSpc>
                <a:spcPts val="1755"/>
              </a:lnSpc>
            </a:pPr>
            <a:endParaRPr lang="sv-SE" sz="1600" b="0" strike="noStrike" spc="-1">
              <a:latin typeface="Arial"/>
            </a:endParaRPr>
          </a:p>
          <a:p>
            <a:pPr marL="12600" indent="-215280">
              <a:lnSpc>
                <a:spcPts val="1755"/>
              </a:lnSpc>
              <a:buClr>
                <a:srgbClr val="000000"/>
              </a:buClr>
              <a:buSzPct val="45000"/>
              <a:buFont typeface="Wingdings" charset="2"/>
              <a:buChar char=""/>
            </a:pPr>
            <a:r>
              <a:rPr lang="sv-SE" sz="1600" b="0" strike="noStrike" spc="-1">
                <a:solidFill>
                  <a:srgbClr val="000000"/>
                </a:solidFill>
                <a:latin typeface="Tahoma"/>
                <a:ea typeface="DejaVu Sans"/>
              </a:rPr>
              <a:t> Leta efter samband i er klass och skriv ner. Exempelvis: </a:t>
            </a:r>
            <a:endParaRPr lang="sv-SE" sz="1600" b="0" strike="noStrike" spc="-1">
              <a:latin typeface="Arial"/>
            </a:endParaRPr>
          </a:p>
          <a:p>
            <a:pPr marL="12600" indent="-215280">
              <a:lnSpc>
                <a:spcPts val="1755"/>
              </a:lnSpc>
              <a:buClr>
                <a:srgbClr val="000000"/>
              </a:buClr>
              <a:buSzPct val="45000"/>
              <a:buFont typeface="Wingdings" charset="2"/>
              <a:buChar char=""/>
            </a:pPr>
            <a:r>
              <a:rPr lang="sv-SE" sz="1600" b="0" strike="noStrike" spc="-1">
                <a:solidFill>
                  <a:srgbClr val="000000"/>
                </a:solidFill>
                <a:latin typeface="Tahoma"/>
                <a:ea typeface="DejaVu Sans"/>
              </a:rPr>
              <a:t>  - Har alla vänsterhänta lika många bokstäver i förnamnet?</a:t>
            </a:r>
            <a:endParaRPr lang="sv-SE" sz="1600" b="0" strike="noStrike" spc="-1">
              <a:latin typeface="Arial"/>
            </a:endParaRPr>
          </a:p>
          <a:p>
            <a:pPr marL="12600" indent="-215280">
              <a:lnSpc>
                <a:spcPts val="1755"/>
              </a:lnSpc>
              <a:buClr>
                <a:srgbClr val="000000"/>
              </a:buClr>
              <a:buSzPct val="45000"/>
              <a:buFont typeface="Wingdings" charset="2"/>
              <a:buChar char=""/>
            </a:pPr>
            <a:r>
              <a:rPr lang="sv-SE" sz="1600" b="0" strike="noStrike" spc="-1">
                <a:solidFill>
                  <a:srgbClr val="000000"/>
                </a:solidFill>
                <a:latin typeface="Tahoma"/>
                <a:ea typeface="DejaVu Sans"/>
              </a:rPr>
              <a:t>  - Är någon ensam om att fylla år i januari?</a:t>
            </a:r>
            <a:endParaRPr lang="sv-SE" sz="1600" b="0" strike="noStrike" spc="-1">
              <a:latin typeface="Arial"/>
            </a:endParaRPr>
          </a:p>
        </p:txBody>
      </p:sp>
      <p:graphicFrame>
        <p:nvGraphicFramePr>
          <p:cNvPr id="141" name="Table 11"/>
          <p:cNvGraphicFramePr/>
          <p:nvPr/>
        </p:nvGraphicFramePr>
        <p:xfrm>
          <a:off x="771480" y="2474280"/>
          <a:ext cx="7255440" cy="2611440"/>
        </p:xfrm>
        <a:graphic>
          <a:graphicData uri="http://schemas.openxmlformats.org/drawingml/2006/table">
            <a:tbl>
              <a:tblPr/>
              <a:tblGrid>
                <a:gridCol w="960120">
                  <a:extLst>
                    <a:ext uri="{9D8B030D-6E8A-4147-A177-3AD203B41FA5}">
                      <a16:colId xmlns:a16="http://schemas.microsoft.com/office/drawing/2014/main" val="20000"/>
                    </a:ext>
                  </a:extLst>
                </a:gridCol>
                <a:gridCol w="1298880">
                  <a:extLst>
                    <a:ext uri="{9D8B030D-6E8A-4147-A177-3AD203B41FA5}">
                      <a16:colId xmlns:a16="http://schemas.microsoft.com/office/drawing/2014/main" val="20001"/>
                    </a:ext>
                  </a:extLst>
                </a:gridCol>
                <a:gridCol w="1402920">
                  <a:extLst>
                    <a:ext uri="{9D8B030D-6E8A-4147-A177-3AD203B41FA5}">
                      <a16:colId xmlns:a16="http://schemas.microsoft.com/office/drawing/2014/main" val="20002"/>
                    </a:ext>
                  </a:extLst>
                </a:gridCol>
                <a:gridCol w="1359360">
                  <a:extLst>
                    <a:ext uri="{9D8B030D-6E8A-4147-A177-3AD203B41FA5}">
                      <a16:colId xmlns:a16="http://schemas.microsoft.com/office/drawing/2014/main" val="20003"/>
                    </a:ext>
                  </a:extLst>
                </a:gridCol>
                <a:gridCol w="1117080">
                  <a:extLst>
                    <a:ext uri="{9D8B030D-6E8A-4147-A177-3AD203B41FA5}">
                      <a16:colId xmlns:a16="http://schemas.microsoft.com/office/drawing/2014/main" val="20004"/>
                    </a:ext>
                  </a:extLst>
                </a:gridCol>
                <a:gridCol w="1117080">
                  <a:extLst>
                    <a:ext uri="{9D8B030D-6E8A-4147-A177-3AD203B41FA5}">
                      <a16:colId xmlns:a16="http://schemas.microsoft.com/office/drawing/2014/main" val="20005"/>
                    </a:ext>
                  </a:extLst>
                </a:gridCol>
              </a:tblGrid>
              <a:tr h="691200">
                <a:tc>
                  <a:txBody>
                    <a:bodyPr/>
                    <a:lstStyle/>
                    <a:p>
                      <a:pPr>
                        <a:lnSpc>
                          <a:spcPct val="100000"/>
                        </a:lnSpc>
                      </a:pPr>
                      <a:r>
                        <a:rPr lang="sv-SE" sz="1400" b="0" strike="noStrike" spc="-1">
                          <a:latin typeface="Arial"/>
                        </a:rPr>
                        <a:t>Namn</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pPr>
                        <a:lnSpc>
                          <a:spcPct val="100000"/>
                        </a:lnSpc>
                      </a:pPr>
                      <a:r>
                        <a:rPr lang="sv-SE" sz="1400" b="0" strike="noStrike" spc="-1">
                          <a:latin typeface="Arial"/>
                        </a:rPr>
                        <a:t>Förnamnets första bokstav</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pPr>
                        <a:lnSpc>
                          <a:spcPct val="100000"/>
                        </a:lnSpc>
                      </a:pPr>
                      <a:r>
                        <a:rPr lang="sv-SE" sz="1400" b="0" strike="noStrike" spc="-1">
                          <a:latin typeface="Arial"/>
                        </a:rPr>
                        <a:t>Antal bokstäver i förnamn</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pPr>
                        <a:lnSpc>
                          <a:spcPct val="100000"/>
                        </a:lnSpc>
                      </a:pPr>
                      <a:r>
                        <a:rPr lang="sv-SE" sz="1400" b="0" strike="noStrike" spc="-1">
                          <a:latin typeface="Arial"/>
                        </a:rPr>
                        <a:t>Födelsemånad (jan-dec)</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pPr>
                        <a:lnSpc>
                          <a:spcPct val="100000"/>
                        </a:lnSpc>
                      </a:pPr>
                      <a:r>
                        <a:rPr lang="sv-SE" sz="1400" b="0" strike="noStrike" spc="-1">
                          <a:latin typeface="Arial"/>
                        </a:rPr>
                        <a:t>Födelsedag (1-31)</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pPr>
                        <a:lnSpc>
                          <a:spcPct val="100000"/>
                        </a:lnSpc>
                      </a:pPr>
                      <a:r>
                        <a:rPr lang="sv-SE" sz="1400" b="0" strike="noStrike" spc="-1">
                          <a:latin typeface="Arial"/>
                        </a:rPr>
                        <a:t>Höger-/ vänsterhänt</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extLst>
                  <a:ext uri="{0D108BD9-81ED-4DB2-BD59-A6C34878D82A}">
                    <a16:rowId xmlns:a16="http://schemas.microsoft.com/office/drawing/2014/main" val="10000"/>
                  </a:ext>
                </a:extLst>
              </a:tr>
              <a:tr h="262440">
                <a:tc>
                  <a:txBody>
                    <a:bodyPr/>
                    <a:lstStyle/>
                    <a:p>
                      <a:pPr>
                        <a:lnSpc>
                          <a:spcPct val="100000"/>
                        </a:lnSpc>
                      </a:pPr>
                      <a:r>
                        <a:rPr lang="sv-SE" sz="1200" b="0" strike="noStrike" spc="-1">
                          <a:latin typeface="Arial"/>
                        </a:rPr>
                        <a:t>Hjalmar</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nSpc>
                          <a:spcPct val="100000"/>
                        </a:lnSpc>
                      </a:pPr>
                      <a:r>
                        <a:rPr lang="sv-SE" sz="1200" b="0" strike="noStrike" spc="-1">
                          <a:latin typeface="Arial"/>
                        </a:rPr>
                        <a:t>H</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nSpc>
                          <a:spcPct val="100000"/>
                        </a:lnSpc>
                      </a:pPr>
                      <a:r>
                        <a:rPr lang="sv-SE" sz="1200" b="0" strike="noStrike" spc="-1">
                          <a:latin typeface="Arial"/>
                        </a:rPr>
                        <a:t>7</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nSpc>
                          <a:spcPct val="100000"/>
                        </a:lnSpc>
                      </a:pPr>
                      <a:r>
                        <a:rPr lang="sv-SE" sz="1200" b="0" strike="noStrike" spc="-1">
                          <a:latin typeface="Arial"/>
                        </a:rPr>
                        <a:t>apr</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nSpc>
                          <a:spcPct val="100000"/>
                        </a:lnSpc>
                      </a:pPr>
                      <a:r>
                        <a:rPr lang="sv-SE" sz="1200" b="0" strike="noStrike" spc="-1">
                          <a:latin typeface="Arial"/>
                        </a:rPr>
                        <a:t>12</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nSpc>
                          <a:spcPct val="100000"/>
                        </a:lnSpc>
                      </a:pPr>
                      <a:r>
                        <a:rPr lang="sv-SE" sz="1200" b="0" strike="noStrike" spc="-1">
                          <a:latin typeface="Arial"/>
                        </a:rPr>
                        <a:t>Högerhänt</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extLst>
                  <a:ext uri="{0D108BD9-81ED-4DB2-BD59-A6C34878D82A}">
                    <a16:rowId xmlns:a16="http://schemas.microsoft.com/office/drawing/2014/main" val="10001"/>
                  </a:ext>
                </a:extLst>
              </a:tr>
              <a:tr h="262440">
                <a:tc>
                  <a:txBody>
                    <a:bodyPr/>
                    <a:lstStyle/>
                    <a:p>
                      <a:pPr>
                        <a:lnSpc>
                          <a:spcPct val="100000"/>
                        </a:lnSpc>
                      </a:pPr>
                      <a:r>
                        <a:rPr lang="sv-SE" sz="1200" b="0" strike="noStrike" spc="-1">
                          <a:latin typeface="Arial"/>
                        </a:rPr>
                        <a:t>Amina</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pPr>
                        <a:lnSpc>
                          <a:spcPct val="100000"/>
                        </a:lnSpc>
                      </a:pPr>
                      <a:r>
                        <a:rPr lang="sv-SE" sz="1200" b="0" strike="noStrike" spc="-1">
                          <a:latin typeface="Arial"/>
                        </a:rPr>
                        <a:t>A</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pPr>
                        <a:lnSpc>
                          <a:spcPct val="100000"/>
                        </a:lnSpc>
                      </a:pPr>
                      <a:r>
                        <a:rPr lang="sv-SE" sz="1200" b="0" strike="noStrike" spc="-1">
                          <a:latin typeface="Arial"/>
                        </a:rPr>
                        <a:t>5</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pPr>
                        <a:lnSpc>
                          <a:spcPct val="100000"/>
                        </a:lnSpc>
                      </a:pPr>
                      <a:r>
                        <a:rPr lang="sv-SE" sz="1200" b="0" strike="noStrike" spc="-1">
                          <a:latin typeface="Arial"/>
                        </a:rPr>
                        <a:t>aug</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pPr>
                        <a:lnSpc>
                          <a:spcPct val="100000"/>
                        </a:lnSpc>
                      </a:pPr>
                      <a:r>
                        <a:rPr lang="sv-SE" sz="1200" b="0" strike="noStrike" spc="-1">
                          <a:latin typeface="Arial"/>
                        </a:rPr>
                        <a:t>22</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pPr>
                        <a:lnSpc>
                          <a:spcPct val="100000"/>
                        </a:lnSpc>
                      </a:pPr>
                      <a:r>
                        <a:rPr lang="sv-SE" sz="1200" b="0" strike="noStrike" spc="-1">
                          <a:latin typeface="Arial"/>
                        </a:rPr>
                        <a:t>Vänsterhänt</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extLst>
                  <a:ext uri="{0D108BD9-81ED-4DB2-BD59-A6C34878D82A}">
                    <a16:rowId xmlns:a16="http://schemas.microsoft.com/office/drawing/2014/main" val="10002"/>
                  </a:ext>
                </a:extLst>
              </a:tr>
              <a:tr h="262440">
                <a:tc>
                  <a:txBody>
                    <a:bodyPr/>
                    <a:lstStyle/>
                    <a:p>
                      <a:pPr>
                        <a:lnSpc>
                          <a:spcPct val="100000"/>
                        </a:lnSpc>
                      </a:pPr>
                      <a:r>
                        <a:rPr lang="sv-SE" sz="1200" b="0" strike="noStrike" spc="-1">
                          <a:latin typeface="Arial"/>
                        </a:rPr>
                        <a:t>Olle</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nSpc>
                          <a:spcPct val="100000"/>
                        </a:lnSpc>
                      </a:pPr>
                      <a:r>
                        <a:rPr lang="sv-SE" sz="1200" b="0" strike="noStrike" spc="-1">
                          <a:latin typeface="Arial"/>
                        </a:rPr>
                        <a:t>O</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nSpc>
                          <a:spcPct val="100000"/>
                        </a:lnSpc>
                      </a:pPr>
                      <a:r>
                        <a:rPr lang="sv-SE" sz="1200" b="0" strike="noStrike" spc="-1">
                          <a:latin typeface="Arial"/>
                        </a:rPr>
                        <a:t>4</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nSpc>
                          <a:spcPct val="100000"/>
                        </a:lnSpc>
                      </a:pPr>
                      <a:r>
                        <a:rPr lang="sv-SE" sz="1200" b="0" strike="noStrike" spc="-1">
                          <a:latin typeface="Arial"/>
                        </a:rPr>
                        <a:t>jan</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nSpc>
                          <a:spcPct val="100000"/>
                        </a:lnSpc>
                      </a:pPr>
                      <a:r>
                        <a:rPr lang="sv-SE" sz="1200" b="0" strike="noStrike" spc="-1">
                          <a:latin typeface="Arial"/>
                        </a:rPr>
                        <a:t>17</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nSpc>
                          <a:spcPct val="100000"/>
                        </a:lnSpc>
                      </a:pPr>
                      <a:r>
                        <a:rPr lang="sv-SE" sz="1200" b="0" strike="noStrike" spc="-1">
                          <a:latin typeface="Arial"/>
                        </a:rPr>
                        <a:t>Högerhänt</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extLst>
                  <a:ext uri="{0D108BD9-81ED-4DB2-BD59-A6C34878D82A}">
                    <a16:rowId xmlns:a16="http://schemas.microsoft.com/office/drawing/2014/main" val="10003"/>
                  </a:ext>
                </a:extLst>
              </a:tr>
              <a:tr h="262440">
                <a:tc>
                  <a:txBody>
                    <a:bodyPr/>
                    <a:lstStyle/>
                    <a:p>
                      <a:pPr>
                        <a:lnSpc>
                          <a:spcPct val="100000"/>
                        </a:lnSpc>
                      </a:pPr>
                      <a:r>
                        <a:rPr lang="sv-SE" sz="1200" b="0" strike="noStrike" spc="-1">
                          <a:latin typeface="Arial"/>
                        </a:rPr>
                        <a:t>Saleh</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pPr>
                        <a:lnSpc>
                          <a:spcPct val="100000"/>
                        </a:lnSpc>
                      </a:pPr>
                      <a:r>
                        <a:rPr lang="sv-SE" sz="1200" b="0" strike="noStrike" spc="-1">
                          <a:latin typeface="Arial"/>
                        </a:rPr>
                        <a:t>S</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pPr>
                        <a:lnSpc>
                          <a:spcPct val="100000"/>
                        </a:lnSpc>
                      </a:pPr>
                      <a:r>
                        <a:rPr lang="sv-SE" sz="1200" b="0" strike="noStrike" spc="-1">
                          <a:latin typeface="Arial"/>
                        </a:rPr>
                        <a:t>5</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pPr>
                        <a:lnSpc>
                          <a:spcPct val="100000"/>
                        </a:lnSpc>
                      </a:pPr>
                      <a:r>
                        <a:rPr lang="sv-SE" sz="1200" b="0" strike="noStrike" spc="-1">
                          <a:latin typeface="Arial"/>
                        </a:rPr>
                        <a:t>maj</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pPr>
                        <a:lnSpc>
                          <a:spcPct val="100000"/>
                        </a:lnSpc>
                      </a:pPr>
                      <a:r>
                        <a:rPr lang="sv-SE" sz="1200" b="0" strike="noStrike" spc="-1">
                          <a:latin typeface="Arial"/>
                        </a:rPr>
                        <a:t>22</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pPr>
                        <a:lnSpc>
                          <a:spcPct val="100000"/>
                        </a:lnSpc>
                      </a:pPr>
                      <a:r>
                        <a:rPr lang="sv-SE" sz="1200" b="0" strike="noStrike" spc="-1">
                          <a:latin typeface="Arial"/>
                        </a:rPr>
                        <a:t>Högerhänt</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extLst>
                  <a:ext uri="{0D108BD9-81ED-4DB2-BD59-A6C34878D82A}">
                    <a16:rowId xmlns:a16="http://schemas.microsoft.com/office/drawing/2014/main" val="10004"/>
                  </a:ext>
                </a:extLst>
              </a:tr>
              <a:tr h="262440">
                <a:tc>
                  <a:txBody>
                    <a:bodyPr/>
                    <a:lstStyle/>
                    <a:p>
                      <a:pPr>
                        <a:lnSpc>
                          <a:spcPct val="100000"/>
                        </a:lnSpc>
                      </a:pPr>
                      <a:r>
                        <a:rPr lang="sv-SE" sz="1200" b="0" strike="noStrike" spc="-1">
                          <a:latin typeface="Arial"/>
                        </a:rPr>
                        <a:t>Linda</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nSpc>
                          <a:spcPct val="100000"/>
                        </a:lnSpc>
                      </a:pPr>
                      <a:r>
                        <a:rPr lang="sv-SE" sz="1200" b="0" strike="noStrike" spc="-1">
                          <a:latin typeface="Arial"/>
                        </a:rPr>
                        <a:t>L</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nSpc>
                          <a:spcPct val="100000"/>
                        </a:lnSpc>
                      </a:pPr>
                      <a:r>
                        <a:rPr lang="sv-SE" sz="1200" b="0" strike="noStrike" spc="-1">
                          <a:latin typeface="Arial"/>
                        </a:rPr>
                        <a:t>5</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nSpc>
                          <a:spcPct val="100000"/>
                        </a:lnSpc>
                      </a:pPr>
                      <a:r>
                        <a:rPr lang="sv-SE" sz="1200" b="0" strike="noStrike" spc="-1">
                          <a:latin typeface="Arial"/>
                        </a:rPr>
                        <a:t>aug</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nSpc>
                          <a:spcPct val="100000"/>
                        </a:lnSpc>
                      </a:pPr>
                      <a:r>
                        <a:rPr lang="sv-SE" sz="1200" b="0" strike="noStrike" spc="-1">
                          <a:latin typeface="Arial"/>
                        </a:rPr>
                        <a:t>19</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nSpc>
                          <a:spcPct val="100000"/>
                        </a:lnSpc>
                      </a:pPr>
                      <a:r>
                        <a:rPr lang="sv-SE" sz="1200" b="0" strike="noStrike" spc="-1">
                          <a:latin typeface="Arial"/>
                        </a:rPr>
                        <a:t>Vänsterhänt</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extLst>
                  <a:ext uri="{0D108BD9-81ED-4DB2-BD59-A6C34878D82A}">
                    <a16:rowId xmlns:a16="http://schemas.microsoft.com/office/drawing/2014/main" val="10005"/>
                  </a:ext>
                </a:extLst>
              </a:tr>
              <a:tr h="262440">
                <a:tc>
                  <a:txBody>
                    <a:bodyPr/>
                    <a:lstStyle/>
                    <a:p>
                      <a:pPr>
                        <a:lnSpc>
                          <a:spcPct val="100000"/>
                        </a:lnSpc>
                      </a:pPr>
                      <a:r>
                        <a:rPr lang="sv-SE" sz="1200" b="0" strike="noStrike" spc="-1">
                          <a:latin typeface="Arial"/>
                        </a:rPr>
                        <a:t>Helena</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pPr>
                        <a:lnSpc>
                          <a:spcPct val="100000"/>
                        </a:lnSpc>
                      </a:pPr>
                      <a:r>
                        <a:rPr lang="sv-SE" sz="1200" b="0" strike="noStrike" spc="-1">
                          <a:latin typeface="Arial"/>
                        </a:rPr>
                        <a:t>H</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pPr>
                        <a:lnSpc>
                          <a:spcPct val="100000"/>
                        </a:lnSpc>
                      </a:pPr>
                      <a:r>
                        <a:rPr lang="sv-SE" sz="1200" b="0" strike="noStrike" spc="-1">
                          <a:latin typeface="Arial"/>
                        </a:rPr>
                        <a:t>6</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pPr>
                        <a:lnSpc>
                          <a:spcPct val="100000"/>
                        </a:lnSpc>
                      </a:pPr>
                      <a:r>
                        <a:rPr lang="sv-SE" sz="1200" b="0" strike="noStrike" spc="-1">
                          <a:latin typeface="Arial"/>
                        </a:rPr>
                        <a:t>nov</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pPr>
                        <a:lnSpc>
                          <a:spcPct val="100000"/>
                        </a:lnSpc>
                      </a:pPr>
                      <a:r>
                        <a:rPr lang="sv-SE" sz="1200" b="0" strike="noStrike" spc="-1">
                          <a:latin typeface="Arial"/>
                        </a:rPr>
                        <a:t>10</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pPr>
                        <a:lnSpc>
                          <a:spcPct val="100000"/>
                        </a:lnSpc>
                      </a:pPr>
                      <a:r>
                        <a:rPr lang="sv-SE" sz="1200" b="0" strike="noStrike" spc="-1">
                          <a:latin typeface="Arial"/>
                        </a:rPr>
                        <a:t>Högerhänt</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extLst>
                  <a:ext uri="{0D108BD9-81ED-4DB2-BD59-A6C34878D82A}">
                    <a16:rowId xmlns:a16="http://schemas.microsoft.com/office/drawing/2014/main" val="10006"/>
                  </a:ext>
                </a:extLst>
              </a:tr>
              <a:tr h="262440">
                <a:tc>
                  <a:txBody>
                    <a:bodyPr/>
                    <a:lstStyle/>
                    <a:p>
                      <a:pPr>
                        <a:lnSpc>
                          <a:spcPct val="100000"/>
                        </a:lnSpc>
                      </a:pPr>
                      <a:r>
                        <a:rPr lang="sv-SE" sz="1200" b="0" strike="noStrike" spc="-1">
                          <a:latin typeface="Arial"/>
                        </a:rPr>
                        <a:t>Axel</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nSpc>
                          <a:spcPct val="100000"/>
                        </a:lnSpc>
                      </a:pPr>
                      <a:r>
                        <a:rPr lang="sv-SE" sz="1200" b="0" strike="noStrike" spc="-1">
                          <a:latin typeface="Arial"/>
                        </a:rPr>
                        <a:t>A</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nSpc>
                          <a:spcPct val="100000"/>
                        </a:lnSpc>
                      </a:pPr>
                      <a:r>
                        <a:rPr lang="sv-SE" sz="1200" b="0" strike="noStrike" spc="-1">
                          <a:latin typeface="Arial"/>
                        </a:rPr>
                        <a:t>4</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nSpc>
                          <a:spcPct val="100000"/>
                        </a:lnSpc>
                      </a:pPr>
                      <a:r>
                        <a:rPr lang="sv-SE" sz="1200" b="0" strike="noStrike" spc="-1">
                          <a:latin typeface="Arial"/>
                        </a:rPr>
                        <a:t>jan</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nSpc>
                          <a:spcPct val="100000"/>
                        </a:lnSpc>
                      </a:pPr>
                      <a:r>
                        <a:rPr lang="sv-SE" sz="1200" b="0" strike="noStrike" spc="-1">
                          <a:latin typeface="Arial"/>
                        </a:rPr>
                        <a:t>16</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nSpc>
                          <a:spcPct val="100000"/>
                        </a:lnSpc>
                      </a:pPr>
                      <a:r>
                        <a:rPr lang="sv-SE" sz="1200" b="0" strike="noStrike" spc="-1">
                          <a:latin typeface="Arial"/>
                        </a:rPr>
                        <a:t>Högerhänt</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extLst>
                  <a:ext uri="{0D108BD9-81ED-4DB2-BD59-A6C34878D82A}">
                    <a16:rowId xmlns:a16="http://schemas.microsoft.com/office/drawing/2014/main" val="10007"/>
                  </a:ext>
                </a:extLst>
              </a:tr>
            </a:tbl>
          </a:graphicData>
        </a:graphic>
      </p:graphicFrame>
      <p:graphicFrame>
        <p:nvGraphicFramePr>
          <p:cNvPr id="142" name="Table 12"/>
          <p:cNvGraphicFramePr/>
          <p:nvPr/>
        </p:nvGraphicFramePr>
        <p:xfrm>
          <a:off x="556560" y="889200"/>
          <a:ext cx="6165360" cy="349920"/>
        </p:xfrm>
        <a:graphic>
          <a:graphicData uri="http://schemas.openxmlformats.org/drawingml/2006/table">
            <a:tbl>
              <a:tblPr/>
              <a:tblGrid>
                <a:gridCol w="1232640">
                  <a:extLst>
                    <a:ext uri="{9D8B030D-6E8A-4147-A177-3AD203B41FA5}">
                      <a16:colId xmlns:a16="http://schemas.microsoft.com/office/drawing/2014/main" val="20000"/>
                    </a:ext>
                  </a:extLst>
                </a:gridCol>
                <a:gridCol w="1232640">
                  <a:extLst>
                    <a:ext uri="{9D8B030D-6E8A-4147-A177-3AD203B41FA5}">
                      <a16:colId xmlns:a16="http://schemas.microsoft.com/office/drawing/2014/main" val="20001"/>
                    </a:ext>
                  </a:extLst>
                </a:gridCol>
                <a:gridCol w="1232640">
                  <a:extLst>
                    <a:ext uri="{9D8B030D-6E8A-4147-A177-3AD203B41FA5}">
                      <a16:colId xmlns:a16="http://schemas.microsoft.com/office/drawing/2014/main" val="20002"/>
                    </a:ext>
                  </a:extLst>
                </a:gridCol>
                <a:gridCol w="1232640">
                  <a:extLst>
                    <a:ext uri="{9D8B030D-6E8A-4147-A177-3AD203B41FA5}">
                      <a16:colId xmlns:a16="http://schemas.microsoft.com/office/drawing/2014/main" val="20003"/>
                    </a:ext>
                  </a:extLst>
                </a:gridCol>
                <a:gridCol w="1234800">
                  <a:extLst>
                    <a:ext uri="{9D8B030D-6E8A-4147-A177-3AD203B41FA5}">
                      <a16:colId xmlns:a16="http://schemas.microsoft.com/office/drawing/2014/main" val="20004"/>
                    </a:ext>
                  </a:extLst>
                </a:gridCol>
              </a:tblGrid>
              <a:tr h="349920">
                <a:tc>
                  <a:txBody>
                    <a:bodyPr/>
                    <a:lstStyle/>
                    <a:p>
                      <a:r>
                        <a:rPr lang="sv-SE" sz="1400" b="0" strike="noStrike" spc="-1">
                          <a:latin typeface="Arial"/>
                        </a:rPr>
                        <a:t>Översikt</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7F7F7F"/>
                    </a:solidFill>
                  </a:tcPr>
                </a:tc>
                <a:tc>
                  <a:txBody>
                    <a:bodyPr/>
                    <a:lstStyle/>
                    <a:p>
                      <a:r>
                        <a:rPr lang="sv-SE" sz="1400" b="0" strike="noStrike" spc="-1">
                          <a:latin typeface="Arial"/>
                        </a:rPr>
                        <a:t>Moment</a:t>
                      </a:r>
                    </a:p>
                  </a:txBody>
                  <a:tcPr marL="90000" marR="90000">
                    <a:lnL w="720" cap="flat" cmpd="sng" algn="ctr">
                      <a:solidFill>
                        <a:srgbClr val="FFFFFF"/>
                      </a:solidFill>
                      <a:prstDash val="solid"/>
                      <a:round/>
                      <a:headEnd type="none" w="med" len="med"/>
                      <a:tailEnd type="none" w="med" len="med"/>
                    </a:lnL>
                    <a:lnT w="720">
                      <a:solidFill>
                        <a:srgbClr val="FFFFFF"/>
                      </a:solidFill>
                    </a:lnT>
                    <a:lnB w="720">
                      <a:solidFill>
                        <a:srgbClr val="FFFFFF"/>
                      </a:solidFill>
                    </a:lnB>
                    <a:solidFill>
                      <a:srgbClr val="7F7F7F"/>
                    </a:solidFill>
                  </a:tcPr>
                </a:tc>
                <a:tc>
                  <a:txBody>
                    <a:bodyPr/>
                    <a:lstStyle/>
                    <a:p>
                      <a:r>
                        <a:rPr lang="sv-SE" sz="1400" b="0" strike="noStrike" spc="-1">
                          <a:latin typeface="Arial"/>
                        </a:rPr>
                        <a:t>LEKTION</a:t>
                      </a:r>
                    </a:p>
                  </a:txBody>
                  <a:tcPr marL="90000" marR="90000">
                    <a:lnR w="720">
                      <a:solidFill>
                        <a:srgbClr val="FFFFFF"/>
                      </a:solidFill>
                    </a:lnR>
                    <a:solidFill>
                      <a:srgbClr val="B3B3B3"/>
                    </a:solidFill>
                  </a:tcPr>
                </a:tc>
                <a:tc>
                  <a:txBody>
                    <a:bodyPr/>
                    <a:lstStyle/>
                    <a:p>
                      <a:r>
                        <a:rPr lang="sv-SE" sz="1400" b="0" strike="noStrike" spc="-1">
                          <a:latin typeface="Arial"/>
                        </a:rPr>
                        <a:t>Referenser</a:t>
                      </a:r>
                    </a:p>
                  </a:txBody>
                  <a:tcPr marL="90000" marR="90000">
                    <a:lnL w="720" cap="flat" cmpd="sng" algn="ctr">
                      <a:solidFill>
                        <a:srgbClr val="FFFFFF"/>
                      </a:solidFill>
                      <a:prstDash val="solid"/>
                      <a:round/>
                      <a:headEnd type="none" w="med" len="med"/>
                      <a:tailEnd type="none" w="med" len="med"/>
                    </a:lnL>
                    <a:lnR w="720">
                      <a:solidFill>
                        <a:srgbClr val="FFFFFF"/>
                      </a:solidFill>
                    </a:lnR>
                    <a:lnT w="720">
                      <a:solidFill>
                        <a:srgbClr val="FFFFFF"/>
                      </a:solidFill>
                    </a:lnT>
                    <a:lnB w="720">
                      <a:solidFill>
                        <a:srgbClr val="FFFFFF"/>
                      </a:solidFill>
                    </a:lnB>
                    <a:solidFill>
                      <a:srgbClr val="7F7F7F"/>
                    </a:solidFill>
                  </a:tcPr>
                </a:tc>
                <a:tc>
                  <a:txBody>
                    <a:bodyPr/>
                    <a:lstStyle/>
                    <a:p>
                      <a:r>
                        <a:rPr lang="sv-SE" sz="1400" b="0" strike="noStrike" spc="-1">
                          <a:latin typeface="Arial"/>
                        </a:rPr>
                        <a:t>Klein-info</a:t>
                      </a:r>
                    </a:p>
                  </a:txBody>
                  <a:tcPr marL="90000" marR="90000">
                    <a:lnL w="720" cap="flat" cmpd="sng" algn="ctr">
                      <a:solidFill>
                        <a:srgbClr val="FFFFFF"/>
                      </a:solidFill>
                      <a:prstDash val="solid"/>
                      <a:round/>
                      <a:headEnd type="none" w="med" len="med"/>
                      <a:tailEnd type="none" w="med" len="med"/>
                    </a:lnL>
                    <a:lnR w="720">
                      <a:solidFill>
                        <a:srgbClr val="FFFFFF"/>
                      </a:solidFill>
                    </a:lnR>
                    <a:lnT w="720">
                      <a:solidFill>
                        <a:srgbClr val="FFFFFF"/>
                      </a:solidFill>
                    </a:lnT>
                    <a:lnB w="720">
                      <a:solidFill>
                        <a:srgbClr val="FFFFFF"/>
                      </a:solidFill>
                    </a:lnB>
                    <a:solidFill>
                      <a:srgbClr val="7F7F7F"/>
                    </a:solidFill>
                  </a:tcPr>
                </a:tc>
                <a:extLst>
                  <a:ext uri="{0D108BD9-81ED-4DB2-BD59-A6C34878D82A}">
                    <a16:rowId xmlns:a16="http://schemas.microsoft.com/office/drawing/2014/main" val="10000"/>
                  </a:ext>
                </a:extLst>
              </a:tr>
            </a:tbl>
          </a:graphicData>
        </a:graphic>
      </p:graphicFrame>
      <p:graphicFrame>
        <p:nvGraphicFramePr>
          <p:cNvPr id="143" name="Table 13"/>
          <p:cNvGraphicFramePr/>
          <p:nvPr>
            <p:extLst>
              <p:ext uri="{D42A27DB-BD31-4B8C-83A1-F6EECF244321}">
                <p14:modId xmlns:p14="http://schemas.microsoft.com/office/powerpoint/2010/main" val="4101456873"/>
              </p:ext>
            </p:extLst>
          </p:nvPr>
        </p:nvGraphicFramePr>
        <p:xfrm>
          <a:off x="487800" y="973440"/>
          <a:ext cx="6162840" cy="304800"/>
        </p:xfrm>
        <a:graphic>
          <a:graphicData uri="http://schemas.openxmlformats.org/drawingml/2006/table">
            <a:tbl>
              <a:tblPr/>
              <a:tblGrid>
                <a:gridCol w="1237680">
                  <a:extLst>
                    <a:ext uri="{9D8B030D-6E8A-4147-A177-3AD203B41FA5}">
                      <a16:colId xmlns:a16="http://schemas.microsoft.com/office/drawing/2014/main" val="20000"/>
                    </a:ext>
                  </a:extLst>
                </a:gridCol>
                <a:gridCol w="1226160">
                  <a:extLst>
                    <a:ext uri="{9D8B030D-6E8A-4147-A177-3AD203B41FA5}">
                      <a16:colId xmlns:a16="http://schemas.microsoft.com/office/drawing/2014/main" val="20001"/>
                    </a:ext>
                  </a:extLst>
                </a:gridCol>
                <a:gridCol w="1229760">
                  <a:extLst>
                    <a:ext uri="{9D8B030D-6E8A-4147-A177-3AD203B41FA5}">
                      <a16:colId xmlns:a16="http://schemas.microsoft.com/office/drawing/2014/main" val="20002"/>
                    </a:ext>
                  </a:extLst>
                </a:gridCol>
                <a:gridCol w="1238040">
                  <a:extLst>
                    <a:ext uri="{9D8B030D-6E8A-4147-A177-3AD203B41FA5}">
                      <a16:colId xmlns:a16="http://schemas.microsoft.com/office/drawing/2014/main" val="20003"/>
                    </a:ext>
                  </a:extLst>
                </a:gridCol>
                <a:gridCol w="1231200">
                  <a:extLst>
                    <a:ext uri="{9D8B030D-6E8A-4147-A177-3AD203B41FA5}">
                      <a16:colId xmlns:a16="http://schemas.microsoft.com/office/drawing/2014/main" val="20004"/>
                    </a:ext>
                  </a:extLst>
                </a:gridCol>
              </a:tblGrid>
              <a:tr h="299520">
                <a:tc>
                  <a:txBody>
                    <a:bodyPr/>
                    <a:lstStyle/>
                    <a:p>
                      <a:r>
                        <a:rPr lang="sv-SE" sz="1400" b="0" strike="noStrike" spc="-1">
                          <a:latin typeface="Arial"/>
                        </a:rPr>
                        <a:t>Engage</a:t>
                      </a:r>
                    </a:p>
                  </a:txBody>
                  <a:tcPr marL="90000" marR="90000">
                    <a:lnL w="720">
                      <a:solidFill>
                        <a:srgbClr val="FFFFFF"/>
                      </a:solidFill>
                    </a:lnL>
                    <a:lnR w="12700" cmpd="sng">
                      <a:noFill/>
                      <a:prstDash val="solid"/>
                    </a:lnR>
                    <a:lnT w="720">
                      <a:solidFill>
                        <a:srgbClr val="FFFFFF"/>
                      </a:solidFill>
                    </a:lnT>
                    <a:lnB w="720">
                      <a:solidFill>
                        <a:srgbClr val="FFFFFF"/>
                      </a:solidFill>
                    </a:lnB>
                    <a:solidFill>
                      <a:srgbClr val="B3B3B3"/>
                    </a:solidFill>
                  </a:tcPr>
                </a:tc>
                <a:tc>
                  <a:txBody>
                    <a:bodyPr/>
                    <a:lstStyle/>
                    <a:p>
                      <a:r>
                        <a:rPr lang="sv-SE" sz="1400" b="0" strike="noStrike" spc="-1" dirty="0" err="1">
                          <a:latin typeface="Arial"/>
                        </a:rPr>
                        <a:t>Explore</a:t>
                      </a:r>
                      <a:endParaRPr lang="sv-SE" sz="1400" b="0" strike="noStrike" spc="-1" dirty="0">
                        <a:latin typeface="Arial"/>
                      </a:endParaRPr>
                    </a:p>
                  </a:txBody>
                  <a:tcPr marL="90000" marR="9000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rgbClr val="D9D9D9"/>
                    </a:solidFill>
                  </a:tcPr>
                </a:tc>
                <a:tc>
                  <a:txBody>
                    <a:bodyPr/>
                    <a:lstStyle/>
                    <a:p>
                      <a:r>
                        <a:rPr lang="sv-SE" sz="1400" b="0" strike="noStrike" spc="-1">
                          <a:latin typeface="Arial"/>
                        </a:rPr>
                        <a:t>Explain</a:t>
                      </a:r>
                    </a:p>
                  </a:txBody>
                  <a:tcPr marL="90000" marR="90000">
                    <a:lnL w="12700" cmpd="sng">
                      <a:noFill/>
                      <a:prstDash val="solid"/>
                    </a:lnL>
                    <a:lnR w="720">
                      <a:solidFill>
                        <a:srgbClr val="FFFFFF"/>
                      </a:solidFill>
                    </a:lnR>
                    <a:lnT w="720">
                      <a:solidFill>
                        <a:srgbClr val="FFFFFF"/>
                      </a:solidFill>
                    </a:lnT>
                    <a:lnB w="720">
                      <a:solidFill>
                        <a:srgbClr val="FFFFFF"/>
                      </a:solidFill>
                    </a:lnB>
                    <a:solidFill>
                      <a:srgbClr val="B3B3B3"/>
                    </a:solidFill>
                  </a:tcPr>
                </a:tc>
                <a:tc>
                  <a:txBody>
                    <a:bodyPr/>
                    <a:lstStyle/>
                    <a:p>
                      <a:r>
                        <a:rPr lang="sv-SE" sz="1400" b="0" strike="noStrike" spc="-1">
                          <a:latin typeface="Arial"/>
                        </a:rPr>
                        <a:t>Elaborate</a:t>
                      </a:r>
                    </a:p>
                  </a:txBody>
                  <a:tcPr marL="90000" marR="90000">
                    <a:lnL w="720" cap="flat" cmpd="sng" algn="ctr">
                      <a:solidFill>
                        <a:srgbClr val="FFFFFF"/>
                      </a:solidFill>
                      <a:prstDash val="solid"/>
                      <a:round/>
                      <a:headEnd type="none" w="med" len="med"/>
                      <a:tailEnd type="none" w="med" len="med"/>
                    </a:lnL>
                    <a:lnR w="720">
                      <a:solidFill>
                        <a:srgbClr val="FFFFFF"/>
                      </a:solidFill>
                    </a:lnR>
                    <a:lnT w="720">
                      <a:solidFill>
                        <a:srgbClr val="FFFFFF"/>
                      </a:solidFill>
                    </a:lnT>
                    <a:lnB w="720">
                      <a:solidFill>
                        <a:srgbClr val="FFFFFF"/>
                      </a:solidFill>
                    </a:lnB>
                    <a:solidFill>
                      <a:srgbClr val="B3B3B3"/>
                    </a:solidFill>
                  </a:tcPr>
                </a:tc>
                <a:tc>
                  <a:txBody>
                    <a:bodyPr/>
                    <a:lstStyle/>
                    <a:p>
                      <a:r>
                        <a:rPr lang="sv-SE" sz="1400" b="0" strike="noStrike" spc="-1" dirty="0" err="1">
                          <a:latin typeface="Arial"/>
                        </a:rPr>
                        <a:t>Evaluate</a:t>
                      </a:r>
                      <a:endParaRPr lang="sv-SE" sz="1400" b="0" strike="noStrike" spc="-1" dirty="0">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 name="CustomShape 1"/>
          <p:cNvSpPr/>
          <p:nvPr/>
        </p:nvSpPr>
        <p:spPr>
          <a:xfrm>
            <a:off x="0" y="1232640"/>
            <a:ext cx="9142200" cy="5621760"/>
          </a:xfrm>
          <a:custGeom>
            <a:avLst/>
            <a:gdLst/>
            <a:ahLst/>
            <a:cxnLst/>
            <a:rect l="l" t="t" r="r" b="b"/>
            <a:pathLst>
              <a:path w="9144000" h="5623560">
                <a:moveTo>
                  <a:pt x="0" y="5623560"/>
                </a:moveTo>
                <a:lnTo>
                  <a:pt x="9144000" y="5623560"/>
                </a:lnTo>
                <a:lnTo>
                  <a:pt x="9144000" y="0"/>
                </a:lnTo>
                <a:lnTo>
                  <a:pt x="0" y="0"/>
                </a:lnTo>
                <a:lnTo>
                  <a:pt x="0" y="5623560"/>
                </a:lnTo>
                <a:close/>
              </a:path>
            </a:pathLst>
          </a:custGeom>
          <a:solidFill>
            <a:srgbClr val="8C8C8C"/>
          </a:solidFill>
          <a:ln>
            <a:noFill/>
          </a:ln>
        </p:spPr>
        <p:style>
          <a:lnRef idx="0">
            <a:scrgbClr r="0" g="0" b="0"/>
          </a:lnRef>
          <a:fillRef idx="0">
            <a:scrgbClr r="0" g="0" b="0"/>
          </a:fillRef>
          <a:effectRef idx="0">
            <a:scrgbClr r="0" g="0" b="0"/>
          </a:effectRef>
          <a:fontRef idx="minor"/>
        </p:style>
      </p:sp>
      <p:sp>
        <p:nvSpPr>
          <p:cNvPr id="145" name="CustomShape 2"/>
          <p:cNvSpPr/>
          <p:nvPr/>
        </p:nvSpPr>
        <p:spPr>
          <a:xfrm>
            <a:off x="720" y="1270440"/>
            <a:ext cx="9142200" cy="5621760"/>
          </a:xfrm>
          <a:custGeom>
            <a:avLst/>
            <a:gdLst/>
            <a:ahLst/>
            <a:cxnLst/>
            <a:rect l="l" t="t" r="r" b="b"/>
            <a:pathLst>
              <a:path w="9144000" h="5623560">
                <a:moveTo>
                  <a:pt x="0" y="5623560"/>
                </a:moveTo>
                <a:lnTo>
                  <a:pt x="9144000" y="5623560"/>
                </a:lnTo>
                <a:lnTo>
                  <a:pt x="9144000" y="0"/>
                </a:lnTo>
                <a:lnTo>
                  <a:pt x="0" y="0"/>
                </a:lnTo>
                <a:lnTo>
                  <a:pt x="0" y="5623560"/>
                </a:lnTo>
                <a:close/>
              </a:path>
            </a:pathLst>
          </a:custGeom>
          <a:solidFill>
            <a:srgbClr val="D9D9D9"/>
          </a:solidFill>
          <a:ln>
            <a:noFill/>
          </a:ln>
        </p:spPr>
        <p:style>
          <a:lnRef idx="0">
            <a:scrgbClr r="0" g="0" b="0"/>
          </a:lnRef>
          <a:fillRef idx="0">
            <a:scrgbClr r="0" g="0" b="0"/>
          </a:fillRef>
          <a:effectRef idx="0">
            <a:scrgbClr r="0" g="0" b="0"/>
          </a:effectRef>
          <a:fontRef idx="minor"/>
        </p:style>
      </p:sp>
      <p:sp>
        <p:nvSpPr>
          <p:cNvPr id="146" name="CustomShape 3"/>
          <p:cNvSpPr/>
          <p:nvPr/>
        </p:nvSpPr>
        <p:spPr>
          <a:xfrm>
            <a:off x="0" y="0"/>
            <a:ext cx="9142200" cy="1232640"/>
          </a:xfrm>
          <a:custGeom>
            <a:avLst/>
            <a:gdLst/>
            <a:ahLst/>
            <a:cxnLst/>
            <a:rect l="l" t="t" r="r" b="b"/>
            <a:pathLst>
              <a:path w="9144000" h="1234439">
                <a:moveTo>
                  <a:pt x="0" y="1234439"/>
                </a:moveTo>
                <a:lnTo>
                  <a:pt x="9144000" y="1234439"/>
                </a:lnTo>
                <a:lnTo>
                  <a:pt x="9144000" y="0"/>
                </a:lnTo>
                <a:lnTo>
                  <a:pt x="0" y="0"/>
                </a:lnTo>
                <a:lnTo>
                  <a:pt x="0" y="1234439"/>
                </a:lnTo>
                <a:close/>
              </a:path>
            </a:pathLst>
          </a:custGeom>
          <a:solidFill>
            <a:srgbClr val="8D0F69"/>
          </a:solidFill>
          <a:ln>
            <a:noFill/>
          </a:ln>
        </p:spPr>
        <p:style>
          <a:lnRef idx="0">
            <a:scrgbClr r="0" g="0" b="0"/>
          </a:lnRef>
          <a:fillRef idx="0">
            <a:scrgbClr r="0" g="0" b="0"/>
          </a:fillRef>
          <a:effectRef idx="0">
            <a:scrgbClr r="0" g="0" b="0"/>
          </a:effectRef>
          <a:fontRef idx="minor"/>
        </p:style>
      </p:sp>
      <p:sp>
        <p:nvSpPr>
          <p:cNvPr id="147" name="CustomShape 4"/>
          <p:cNvSpPr/>
          <p:nvPr/>
        </p:nvSpPr>
        <p:spPr>
          <a:xfrm>
            <a:off x="8058960" y="5706000"/>
            <a:ext cx="1412640" cy="1001160"/>
          </a:xfrm>
          <a:prstGeom prst="rect">
            <a:avLst/>
          </a:prstGeom>
          <a:blipFill rotWithShape="0">
            <a:blip r:embed="rId3"/>
            <a:stretch>
              <a:fillRect/>
            </a:stretch>
          </a:blipFill>
          <a:ln>
            <a:noFill/>
          </a:ln>
        </p:spPr>
        <p:style>
          <a:lnRef idx="0">
            <a:scrgbClr r="0" g="0" b="0"/>
          </a:lnRef>
          <a:fillRef idx="0">
            <a:scrgbClr r="0" g="0" b="0"/>
          </a:fillRef>
          <a:effectRef idx="0">
            <a:scrgbClr r="0" g="0" b="0"/>
          </a:effectRef>
          <a:fontRef idx="minor"/>
        </p:style>
      </p:sp>
      <p:sp>
        <p:nvSpPr>
          <p:cNvPr id="148" name="CustomShape 5"/>
          <p:cNvSpPr/>
          <p:nvPr/>
        </p:nvSpPr>
        <p:spPr>
          <a:xfrm>
            <a:off x="8058960" y="5706000"/>
            <a:ext cx="1412640" cy="1001160"/>
          </a:xfrm>
          <a:prstGeom prst="rect">
            <a:avLst/>
          </a:prstGeom>
          <a:blipFill rotWithShape="0">
            <a:blip r:embed="rId3"/>
            <a:stretch>
              <a:fillRect/>
            </a:stretch>
          </a:blipFill>
          <a:ln>
            <a:noFill/>
          </a:ln>
        </p:spPr>
        <p:style>
          <a:lnRef idx="0">
            <a:scrgbClr r="0" g="0" b="0"/>
          </a:lnRef>
          <a:fillRef idx="0">
            <a:scrgbClr r="0" g="0" b="0"/>
          </a:fillRef>
          <a:effectRef idx="0">
            <a:scrgbClr r="0" g="0" b="0"/>
          </a:effectRef>
          <a:fontRef idx="minor"/>
        </p:style>
      </p:sp>
      <p:sp>
        <p:nvSpPr>
          <p:cNvPr id="149" name="CustomShape 6"/>
          <p:cNvSpPr/>
          <p:nvPr/>
        </p:nvSpPr>
        <p:spPr>
          <a:xfrm>
            <a:off x="541080" y="375120"/>
            <a:ext cx="3726360" cy="328320"/>
          </a:xfrm>
          <a:prstGeom prst="rect">
            <a:avLst/>
          </a:prstGeom>
          <a:noFill/>
          <a:ln>
            <a:noFill/>
          </a:ln>
        </p:spPr>
        <p:style>
          <a:lnRef idx="0">
            <a:scrgbClr r="0" g="0" b="0"/>
          </a:lnRef>
          <a:fillRef idx="0">
            <a:scrgbClr r="0" g="0" b="0"/>
          </a:fillRef>
          <a:effectRef idx="0">
            <a:scrgbClr r="0" g="0" b="0"/>
          </a:effectRef>
          <a:fontRef idx="minor"/>
        </p:style>
        <p:txBody>
          <a:bodyPr lIns="0" tIns="16560" rIns="0" bIns="0"/>
          <a:lstStyle/>
          <a:p>
            <a:pPr marL="12600">
              <a:lnSpc>
                <a:spcPts val="2585"/>
              </a:lnSpc>
            </a:pPr>
            <a:r>
              <a:rPr lang="sv-SE" sz="2400" b="0" strike="noStrike" spc="55">
                <a:solidFill>
                  <a:srgbClr val="FFFFFF"/>
                </a:solidFill>
                <a:latin typeface="Tahoma"/>
                <a:ea typeface="DejaVu Sans"/>
              </a:rPr>
              <a:t>KLEINMATERIAL: Nätverk</a:t>
            </a:r>
            <a:endParaRPr lang="sv-SE" sz="2400" b="0" strike="noStrike" spc="-1">
              <a:latin typeface="Arial"/>
            </a:endParaRPr>
          </a:p>
        </p:txBody>
      </p:sp>
      <p:sp>
        <p:nvSpPr>
          <p:cNvPr id="150" name="CustomShape 7"/>
          <p:cNvSpPr/>
          <p:nvPr/>
        </p:nvSpPr>
        <p:spPr>
          <a:xfrm>
            <a:off x="612000" y="1824480"/>
            <a:ext cx="2122920" cy="226440"/>
          </a:xfrm>
          <a:prstGeom prst="rect">
            <a:avLst/>
          </a:prstGeom>
          <a:noFill/>
          <a:ln>
            <a:noFill/>
          </a:ln>
        </p:spPr>
        <p:style>
          <a:lnRef idx="0">
            <a:scrgbClr r="0" g="0" b="0"/>
          </a:lnRef>
          <a:fillRef idx="0">
            <a:scrgbClr r="0" g="0" b="0"/>
          </a:fillRef>
          <a:effectRef idx="0">
            <a:scrgbClr r="0" g="0" b="0"/>
          </a:effectRef>
          <a:fontRef idx="minor"/>
        </p:style>
        <p:txBody>
          <a:bodyPr lIns="0" tIns="11160" rIns="0" bIns="0"/>
          <a:lstStyle/>
          <a:p>
            <a:pPr>
              <a:lnSpc>
                <a:spcPts val="1755"/>
              </a:lnSpc>
              <a:buClr>
                <a:srgbClr val="000000"/>
              </a:buClr>
            </a:pPr>
            <a:r>
              <a:rPr lang="sv-SE" sz="1600" b="1" strike="noStrike" spc="-1" dirty="0" smtClean="0">
                <a:solidFill>
                  <a:srgbClr val="000000"/>
                </a:solidFill>
                <a:latin typeface="Tahoma"/>
                <a:ea typeface="DejaVu Sans"/>
              </a:rPr>
              <a:t>Nätverksteori</a:t>
            </a:r>
            <a:endParaRPr lang="sv-SE" sz="1600" b="0" strike="noStrike" spc="-1" dirty="0">
              <a:latin typeface="Arial"/>
            </a:endParaRPr>
          </a:p>
        </p:txBody>
      </p:sp>
      <p:sp>
        <p:nvSpPr>
          <p:cNvPr id="151" name="CustomShape 8"/>
          <p:cNvSpPr/>
          <p:nvPr/>
        </p:nvSpPr>
        <p:spPr>
          <a:xfrm>
            <a:off x="612000" y="2220480"/>
            <a:ext cx="4282920" cy="226440"/>
          </a:xfrm>
          <a:prstGeom prst="rect">
            <a:avLst/>
          </a:prstGeom>
          <a:noFill/>
          <a:ln>
            <a:noFill/>
          </a:ln>
        </p:spPr>
        <p:style>
          <a:lnRef idx="0">
            <a:scrgbClr r="0" g="0" b="0"/>
          </a:lnRef>
          <a:fillRef idx="0">
            <a:scrgbClr r="0" g="0" b="0"/>
          </a:fillRef>
          <a:effectRef idx="0">
            <a:scrgbClr r="0" g="0" b="0"/>
          </a:effectRef>
          <a:fontRef idx="minor"/>
        </p:style>
        <p:txBody>
          <a:bodyPr lIns="0" tIns="11160" rIns="0" bIns="0"/>
          <a:lstStyle/>
          <a:p>
            <a:pPr marL="12600" indent="-215280">
              <a:lnSpc>
                <a:spcPts val="1755"/>
              </a:lnSpc>
              <a:buClr>
                <a:srgbClr val="000000"/>
              </a:buClr>
              <a:buSzPct val="45000"/>
              <a:buFont typeface="Wingdings" charset="2"/>
              <a:buChar char=""/>
            </a:pPr>
            <a:r>
              <a:rPr lang="sv-SE" sz="1600" b="0" strike="noStrike" spc="-1">
                <a:solidFill>
                  <a:srgbClr val="000000"/>
                </a:solidFill>
                <a:latin typeface="Tahoma"/>
                <a:ea typeface="DejaVu Sans"/>
              </a:rPr>
              <a:t> Begrepp</a:t>
            </a:r>
            <a:endParaRPr lang="sv-SE" sz="1600" b="0" strike="noStrike" spc="-1">
              <a:latin typeface="Arial"/>
            </a:endParaRPr>
          </a:p>
          <a:p>
            <a:pPr>
              <a:lnSpc>
                <a:spcPts val="1755"/>
              </a:lnSpc>
            </a:pPr>
            <a:r>
              <a:rPr lang="sv-SE" sz="1600" b="1" strike="noStrike" spc="-1">
                <a:solidFill>
                  <a:srgbClr val="000000"/>
                </a:solidFill>
                <a:latin typeface="Tahoma"/>
                <a:ea typeface="DejaVu Sans"/>
              </a:rPr>
              <a:t> - nod</a:t>
            </a:r>
            <a:endParaRPr lang="sv-SE" sz="1600" b="0" strike="noStrike" spc="-1">
              <a:latin typeface="Arial"/>
            </a:endParaRPr>
          </a:p>
          <a:p>
            <a:pPr>
              <a:lnSpc>
                <a:spcPts val="1755"/>
              </a:lnSpc>
            </a:pPr>
            <a:r>
              <a:rPr lang="sv-SE" sz="1600" b="1" strike="noStrike" spc="-1">
                <a:solidFill>
                  <a:srgbClr val="000000"/>
                </a:solidFill>
                <a:latin typeface="Tahoma"/>
                <a:ea typeface="DejaVu Sans"/>
              </a:rPr>
              <a:t> - kant</a:t>
            </a:r>
            <a:endParaRPr lang="sv-SE" sz="1600" b="0" strike="noStrike" spc="-1">
              <a:latin typeface="Arial"/>
            </a:endParaRPr>
          </a:p>
          <a:p>
            <a:pPr>
              <a:lnSpc>
                <a:spcPts val="1755"/>
              </a:lnSpc>
            </a:pPr>
            <a:r>
              <a:rPr lang="sv-SE" sz="1600" b="1" strike="noStrike" spc="-1">
                <a:solidFill>
                  <a:srgbClr val="000000"/>
                </a:solidFill>
                <a:latin typeface="Tahoma"/>
                <a:ea typeface="DejaVu Sans"/>
              </a:rPr>
              <a:t> - grad</a:t>
            </a:r>
            <a:endParaRPr lang="sv-SE" sz="1600" b="0" strike="noStrike" spc="-1">
              <a:latin typeface="Arial"/>
            </a:endParaRPr>
          </a:p>
          <a:p>
            <a:pPr>
              <a:lnSpc>
                <a:spcPts val="1755"/>
              </a:lnSpc>
            </a:pPr>
            <a:r>
              <a:rPr lang="sv-SE" sz="1600" b="1" strike="noStrike" spc="-1">
                <a:solidFill>
                  <a:srgbClr val="000000"/>
                </a:solidFill>
                <a:latin typeface="Tahoma"/>
                <a:ea typeface="DejaVu Sans"/>
              </a:rPr>
              <a:t> - centralitet</a:t>
            </a:r>
            <a:endParaRPr lang="sv-SE" sz="1600" b="0" strike="noStrike" spc="-1">
              <a:latin typeface="Arial"/>
            </a:endParaRPr>
          </a:p>
          <a:p>
            <a:pPr>
              <a:lnSpc>
                <a:spcPts val="1755"/>
              </a:lnSpc>
            </a:pPr>
            <a:endParaRPr lang="sv-SE" sz="1600" b="0" strike="noStrike" spc="-1">
              <a:latin typeface="Arial"/>
            </a:endParaRPr>
          </a:p>
          <a:p>
            <a:pPr>
              <a:lnSpc>
                <a:spcPts val="1755"/>
              </a:lnSpc>
            </a:pPr>
            <a:endParaRPr lang="sv-SE" sz="1600" b="0" strike="noStrike" spc="-1">
              <a:latin typeface="Arial"/>
            </a:endParaRPr>
          </a:p>
          <a:p>
            <a:pPr marL="12600" indent="-215280">
              <a:lnSpc>
                <a:spcPts val="1755"/>
              </a:lnSpc>
              <a:buClr>
                <a:srgbClr val="000000"/>
              </a:buClr>
              <a:buSzPct val="45000"/>
              <a:buFont typeface="Wingdings" charset="2"/>
              <a:buChar char=""/>
            </a:pPr>
            <a:r>
              <a:rPr lang="sv-SE" sz="1600" b="0" strike="noStrike" spc="-1">
                <a:solidFill>
                  <a:srgbClr val="000000"/>
                </a:solidFill>
                <a:latin typeface="Tahoma"/>
                <a:ea typeface="DejaVu Sans"/>
              </a:rPr>
              <a:t> Varför kan vissa noder vara extra viktiga?</a:t>
            </a:r>
            <a:endParaRPr lang="sv-SE" sz="1600" b="0" strike="noStrike" spc="-1">
              <a:latin typeface="Arial"/>
            </a:endParaRPr>
          </a:p>
          <a:p>
            <a:pPr>
              <a:lnSpc>
                <a:spcPts val="1755"/>
              </a:lnSpc>
            </a:pPr>
            <a:endParaRPr lang="sv-SE" sz="1600" b="0" strike="noStrike" spc="-1">
              <a:latin typeface="Arial"/>
            </a:endParaRPr>
          </a:p>
          <a:p>
            <a:pPr>
              <a:lnSpc>
                <a:spcPts val="1755"/>
              </a:lnSpc>
            </a:pPr>
            <a:endParaRPr lang="sv-SE" sz="1600" b="0" strike="noStrike" spc="-1">
              <a:latin typeface="Arial"/>
            </a:endParaRPr>
          </a:p>
          <a:p>
            <a:pPr marL="12600" indent="-215280">
              <a:lnSpc>
                <a:spcPts val="1755"/>
              </a:lnSpc>
              <a:buClr>
                <a:srgbClr val="000000"/>
              </a:buClr>
              <a:buSzPct val="45000"/>
              <a:buFont typeface="Wingdings" charset="2"/>
              <a:buChar char=""/>
            </a:pPr>
            <a:r>
              <a:rPr lang="sv-SE" sz="1600" b="0" strike="noStrike" spc="-1">
                <a:solidFill>
                  <a:srgbClr val="000000"/>
                </a:solidFill>
                <a:latin typeface="Tahoma"/>
                <a:ea typeface="DejaVu Sans"/>
              </a:rPr>
              <a:t> Olika sätt att skapa nätverk</a:t>
            </a:r>
            <a:endParaRPr lang="sv-SE" sz="1600" b="0" strike="noStrike" spc="-1">
              <a:latin typeface="Arial"/>
            </a:endParaRPr>
          </a:p>
        </p:txBody>
      </p:sp>
      <p:graphicFrame>
        <p:nvGraphicFramePr>
          <p:cNvPr id="152" name="Table 9"/>
          <p:cNvGraphicFramePr/>
          <p:nvPr/>
        </p:nvGraphicFramePr>
        <p:xfrm>
          <a:off x="556560" y="889200"/>
          <a:ext cx="6165360" cy="349920"/>
        </p:xfrm>
        <a:graphic>
          <a:graphicData uri="http://schemas.openxmlformats.org/drawingml/2006/table">
            <a:tbl>
              <a:tblPr/>
              <a:tblGrid>
                <a:gridCol w="1232640">
                  <a:extLst>
                    <a:ext uri="{9D8B030D-6E8A-4147-A177-3AD203B41FA5}">
                      <a16:colId xmlns:a16="http://schemas.microsoft.com/office/drawing/2014/main" val="20000"/>
                    </a:ext>
                  </a:extLst>
                </a:gridCol>
                <a:gridCol w="1232640">
                  <a:extLst>
                    <a:ext uri="{9D8B030D-6E8A-4147-A177-3AD203B41FA5}">
                      <a16:colId xmlns:a16="http://schemas.microsoft.com/office/drawing/2014/main" val="20001"/>
                    </a:ext>
                  </a:extLst>
                </a:gridCol>
                <a:gridCol w="1232640">
                  <a:extLst>
                    <a:ext uri="{9D8B030D-6E8A-4147-A177-3AD203B41FA5}">
                      <a16:colId xmlns:a16="http://schemas.microsoft.com/office/drawing/2014/main" val="20002"/>
                    </a:ext>
                  </a:extLst>
                </a:gridCol>
                <a:gridCol w="1232640">
                  <a:extLst>
                    <a:ext uri="{9D8B030D-6E8A-4147-A177-3AD203B41FA5}">
                      <a16:colId xmlns:a16="http://schemas.microsoft.com/office/drawing/2014/main" val="20003"/>
                    </a:ext>
                  </a:extLst>
                </a:gridCol>
                <a:gridCol w="1234800">
                  <a:extLst>
                    <a:ext uri="{9D8B030D-6E8A-4147-A177-3AD203B41FA5}">
                      <a16:colId xmlns:a16="http://schemas.microsoft.com/office/drawing/2014/main" val="20004"/>
                    </a:ext>
                  </a:extLst>
                </a:gridCol>
              </a:tblGrid>
              <a:tr h="349920">
                <a:tc>
                  <a:txBody>
                    <a:bodyPr/>
                    <a:lstStyle/>
                    <a:p>
                      <a:r>
                        <a:rPr lang="sv-SE" sz="1400" b="0" strike="noStrike" spc="-1">
                          <a:latin typeface="Arial"/>
                        </a:rPr>
                        <a:t>Översikt</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7F7F7F"/>
                    </a:solidFill>
                  </a:tcPr>
                </a:tc>
                <a:tc>
                  <a:txBody>
                    <a:bodyPr/>
                    <a:lstStyle/>
                    <a:p>
                      <a:r>
                        <a:rPr lang="sv-SE" sz="1400" b="0" strike="noStrike" spc="-1">
                          <a:latin typeface="Arial"/>
                        </a:rPr>
                        <a:t>Moment</a:t>
                      </a:r>
                    </a:p>
                  </a:txBody>
                  <a:tcPr marL="90000" marR="90000">
                    <a:lnL w="720" cap="flat" cmpd="sng" algn="ctr">
                      <a:solidFill>
                        <a:srgbClr val="FFFFFF"/>
                      </a:solidFill>
                      <a:prstDash val="solid"/>
                      <a:round/>
                      <a:headEnd type="none" w="med" len="med"/>
                      <a:tailEnd type="none" w="med" len="med"/>
                    </a:lnL>
                    <a:lnT w="720">
                      <a:solidFill>
                        <a:srgbClr val="FFFFFF"/>
                      </a:solidFill>
                    </a:lnT>
                    <a:lnB w="720">
                      <a:solidFill>
                        <a:srgbClr val="FFFFFF"/>
                      </a:solidFill>
                    </a:lnB>
                    <a:solidFill>
                      <a:srgbClr val="7F7F7F"/>
                    </a:solidFill>
                  </a:tcPr>
                </a:tc>
                <a:tc>
                  <a:txBody>
                    <a:bodyPr/>
                    <a:lstStyle/>
                    <a:p>
                      <a:r>
                        <a:rPr lang="sv-SE" sz="1400" b="0" strike="noStrike" spc="-1">
                          <a:latin typeface="Arial"/>
                        </a:rPr>
                        <a:t>LEKTION</a:t>
                      </a:r>
                    </a:p>
                  </a:txBody>
                  <a:tcPr marL="90000" marR="90000">
                    <a:lnR w="720">
                      <a:solidFill>
                        <a:srgbClr val="FFFFFF"/>
                      </a:solidFill>
                    </a:lnR>
                    <a:solidFill>
                      <a:srgbClr val="B3B3B3"/>
                    </a:solidFill>
                  </a:tcPr>
                </a:tc>
                <a:tc>
                  <a:txBody>
                    <a:bodyPr/>
                    <a:lstStyle/>
                    <a:p>
                      <a:r>
                        <a:rPr lang="sv-SE" sz="1400" b="0" strike="noStrike" spc="-1">
                          <a:latin typeface="Arial"/>
                        </a:rPr>
                        <a:t>Referenser</a:t>
                      </a:r>
                    </a:p>
                  </a:txBody>
                  <a:tcPr marL="90000" marR="90000">
                    <a:lnL w="720" cap="flat" cmpd="sng" algn="ctr">
                      <a:solidFill>
                        <a:srgbClr val="FFFFFF"/>
                      </a:solidFill>
                      <a:prstDash val="solid"/>
                      <a:round/>
                      <a:headEnd type="none" w="med" len="med"/>
                      <a:tailEnd type="none" w="med" len="med"/>
                    </a:lnL>
                    <a:lnR w="720">
                      <a:solidFill>
                        <a:srgbClr val="FFFFFF"/>
                      </a:solidFill>
                    </a:lnR>
                    <a:lnT w="720">
                      <a:solidFill>
                        <a:srgbClr val="FFFFFF"/>
                      </a:solidFill>
                    </a:lnT>
                    <a:lnB w="720">
                      <a:solidFill>
                        <a:srgbClr val="FFFFFF"/>
                      </a:solidFill>
                    </a:lnB>
                    <a:solidFill>
                      <a:srgbClr val="7F7F7F"/>
                    </a:solidFill>
                  </a:tcPr>
                </a:tc>
                <a:tc>
                  <a:txBody>
                    <a:bodyPr/>
                    <a:lstStyle/>
                    <a:p>
                      <a:r>
                        <a:rPr lang="sv-SE" sz="1400" b="0" strike="noStrike" spc="-1">
                          <a:latin typeface="Arial"/>
                        </a:rPr>
                        <a:t>Klein-info</a:t>
                      </a:r>
                    </a:p>
                  </a:txBody>
                  <a:tcPr marL="90000" marR="90000">
                    <a:lnL w="720" cap="flat" cmpd="sng" algn="ctr">
                      <a:solidFill>
                        <a:srgbClr val="FFFFFF"/>
                      </a:solidFill>
                      <a:prstDash val="solid"/>
                      <a:round/>
                      <a:headEnd type="none" w="med" len="med"/>
                      <a:tailEnd type="none" w="med" len="med"/>
                    </a:lnL>
                    <a:lnR w="720">
                      <a:solidFill>
                        <a:srgbClr val="FFFFFF"/>
                      </a:solidFill>
                    </a:lnR>
                    <a:lnT w="720">
                      <a:solidFill>
                        <a:srgbClr val="FFFFFF"/>
                      </a:solidFill>
                    </a:lnT>
                    <a:lnB w="720">
                      <a:solidFill>
                        <a:srgbClr val="FFFFFF"/>
                      </a:solidFill>
                    </a:lnB>
                    <a:solidFill>
                      <a:srgbClr val="7F7F7F"/>
                    </a:solidFill>
                  </a:tcPr>
                </a:tc>
                <a:extLst>
                  <a:ext uri="{0D108BD9-81ED-4DB2-BD59-A6C34878D82A}">
                    <a16:rowId xmlns:a16="http://schemas.microsoft.com/office/drawing/2014/main" val="10000"/>
                  </a:ext>
                </a:extLst>
              </a:tr>
            </a:tbl>
          </a:graphicData>
        </a:graphic>
      </p:graphicFrame>
      <p:graphicFrame>
        <p:nvGraphicFramePr>
          <p:cNvPr id="153" name="Table 10"/>
          <p:cNvGraphicFramePr/>
          <p:nvPr>
            <p:extLst>
              <p:ext uri="{D42A27DB-BD31-4B8C-83A1-F6EECF244321}">
                <p14:modId xmlns:p14="http://schemas.microsoft.com/office/powerpoint/2010/main" val="122293162"/>
              </p:ext>
            </p:extLst>
          </p:nvPr>
        </p:nvGraphicFramePr>
        <p:xfrm>
          <a:off x="487800" y="973440"/>
          <a:ext cx="6162840" cy="304800"/>
        </p:xfrm>
        <a:graphic>
          <a:graphicData uri="http://schemas.openxmlformats.org/drawingml/2006/table">
            <a:tbl>
              <a:tblPr/>
              <a:tblGrid>
                <a:gridCol w="1237680">
                  <a:extLst>
                    <a:ext uri="{9D8B030D-6E8A-4147-A177-3AD203B41FA5}">
                      <a16:colId xmlns:a16="http://schemas.microsoft.com/office/drawing/2014/main" val="20000"/>
                    </a:ext>
                  </a:extLst>
                </a:gridCol>
                <a:gridCol w="1226160">
                  <a:extLst>
                    <a:ext uri="{9D8B030D-6E8A-4147-A177-3AD203B41FA5}">
                      <a16:colId xmlns:a16="http://schemas.microsoft.com/office/drawing/2014/main" val="20001"/>
                    </a:ext>
                  </a:extLst>
                </a:gridCol>
                <a:gridCol w="1229760">
                  <a:extLst>
                    <a:ext uri="{9D8B030D-6E8A-4147-A177-3AD203B41FA5}">
                      <a16:colId xmlns:a16="http://schemas.microsoft.com/office/drawing/2014/main" val="20002"/>
                    </a:ext>
                  </a:extLst>
                </a:gridCol>
                <a:gridCol w="1238040">
                  <a:extLst>
                    <a:ext uri="{9D8B030D-6E8A-4147-A177-3AD203B41FA5}">
                      <a16:colId xmlns:a16="http://schemas.microsoft.com/office/drawing/2014/main" val="20003"/>
                    </a:ext>
                  </a:extLst>
                </a:gridCol>
                <a:gridCol w="1231200">
                  <a:extLst>
                    <a:ext uri="{9D8B030D-6E8A-4147-A177-3AD203B41FA5}">
                      <a16:colId xmlns:a16="http://schemas.microsoft.com/office/drawing/2014/main" val="20004"/>
                    </a:ext>
                  </a:extLst>
                </a:gridCol>
              </a:tblGrid>
              <a:tr h="299520">
                <a:tc>
                  <a:txBody>
                    <a:bodyPr/>
                    <a:lstStyle/>
                    <a:p>
                      <a:r>
                        <a:rPr lang="sv-SE" sz="1400" b="0" strike="noStrike" spc="-1">
                          <a:latin typeface="Arial"/>
                        </a:rPr>
                        <a:t>Engage</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r>
                        <a:rPr lang="sv-SE" sz="1400" b="0" strike="noStrike" spc="-1">
                          <a:latin typeface="Arial"/>
                        </a:rPr>
                        <a:t>Explore</a:t>
                      </a:r>
                    </a:p>
                  </a:txBody>
                  <a:tcPr marL="90000" marR="90000">
                    <a:lnL w="720" cap="flat" cmpd="sng" algn="ctr">
                      <a:solidFill>
                        <a:srgbClr val="FFFFFF"/>
                      </a:solidFill>
                      <a:prstDash val="solid"/>
                      <a:round/>
                      <a:headEnd type="none" w="med" len="med"/>
                      <a:tailEnd type="none" w="med" len="med"/>
                    </a:lnL>
                    <a:lnR w="12700" cmpd="sng">
                      <a:noFill/>
                      <a:prstDash val="solid"/>
                    </a:lnR>
                    <a:lnT w="720">
                      <a:solidFill>
                        <a:srgbClr val="FFFFFF"/>
                      </a:solidFill>
                    </a:lnT>
                    <a:lnB w="720">
                      <a:solidFill>
                        <a:srgbClr val="FFFFFF"/>
                      </a:solidFill>
                    </a:lnB>
                    <a:solidFill>
                      <a:srgbClr val="B3B3B3"/>
                    </a:solidFill>
                  </a:tcPr>
                </a:tc>
                <a:tc>
                  <a:txBody>
                    <a:bodyPr/>
                    <a:lstStyle/>
                    <a:p>
                      <a:r>
                        <a:rPr lang="sv-SE" sz="1400" b="0" strike="noStrike" spc="-1" dirty="0" err="1">
                          <a:latin typeface="Arial"/>
                        </a:rPr>
                        <a:t>Explain</a:t>
                      </a:r>
                      <a:endParaRPr lang="sv-SE" sz="1400" b="0" strike="noStrike" spc="-1" dirty="0">
                        <a:latin typeface="Arial"/>
                      </a:endParaRPr>
                    </a:p>
                  </a:txBody>
                  <a:tcPr marL="90000" marR="90000">
                    <a:lnL w="12700" cmpd="sng">
                      <a:noFill/>
                      <a:prstDash val="solid"/>
                    </a:lnL>
                    <a:lnR w="720">
                      <a:noFill/>
                    </a:lnR>
                    <a:lnT w="12700" cmpd="sng">
                      <a:noFill/>
                      <a:prstDash val="solid"/>
                    </a:lnT>
                    <a:lnB w="12700" cmpd="sng">
                      <a:noFill/>
                      <a:prstDash val="solid"/>
                    </a:lnB>
                    <a:lnTlToBr w="12700" cmpd="sng">
                      <a:noFill/>
                      <a:prstDash val="solid"/>
                    </a:lnTlToBr>
                    <a:lnBlToTr w="12700" cmpd="sng">
                      <a:noFill/>
                      <a:prstDash val="solid"/>
                    </a:lnBlToTr>
                    <a:solidFill>
                      <a:srgbClr val="D9D9D9"/>
                    </a:solidFill>
                  </a:tcPr>
                </a:tc>
                <a:tc>
                  <a:txBody>
                    <a:bodyPr/>
                    <a:lstStyle/>
                    <a:p>
                      <a:r>
                        <a:rPr lang="sv-SE" sz="1400" b="0" strike="noStrike" spc="-1">
                          <a:latin typeface="Arial"/>
                        </a:rPr>
                        <a:t>Elaborate</a:t>
                      </a:r>
                    </a:p>
                  </a:txBody>
                  <a:tcPr marL="90000" marR="90000">
                    <a:lnL w="720" cap="flat" cmpd="sng" algn="ctr">
                      <a:noFill/>
                      <a:prstDash val="solid"/>
                      <a:round/>
                      <a:headEnd type="none" w="med" len="med"/>
                      <a:tailEnd type="none" w="med" len="med"/>
                    </a:lnL>
                    <a:lnR w="720">
                      <a:solidFill>
                        <a:srgbClr val="FFFFFF"/>
                      </a:solidFill>
                    </a:lnR>
                    <a:lnT w="720">
                      <a:solidFill>
                        <a:srgbClr val="FFFFFF"/>
                      </a:solidFill>
                    </a:lnT>
                    <a:lnB w="720">
                      <a:solidFill>
                        <a:srgbClr val="FFFFFF"/>
                      </a:solidFill>
                    </a:lnB>
                    <a:solidFill>
                      <a:srgbClr val="B3B3B3"/>
                    </a:solidFill>
                  </a:tcPr>
                </a:tc>
                <a:tc>
                  <a:txBody>
                    <a:bodyPr/>
                    <a:lstStyle/>
                    <a:p>
                      <a:r>
                        <a:rPr lang="sv-SE" sz="1400" b="0" strike="noStrike" spc="-1" dirty="0" err="1">
                          <a:latin typeface="Arial"/>
                        </a:rPr>
                        <a:t>Evaluate</a:t>
                      </a:r>
                      <a:endParaRPr lang="sv-SE" sz="1400" b="0" strike="noStrike" spc="-1" dirty="0">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 name="CustomShape 1"/>
          <p:cNvSpPr/>
          <p:nvPr/>
        </p:nvSpPr>
        <p:spPr>
          <a:xfrm>
            <a:off x="0" y="1232640"/>
            <a:ext cx="9142200" cy="5621760"/>
          </a:xfrm>
          <a:custGeom>
            <a:avLst/>
            <a:gdLst/>
            <a:ahLst/>
            <a:cxnLst/>
            <a:rect l="l" t="t" r="r" b="b"/>
            <a:pathLst>
              <a:path w="9144000" h="5623560">
                <a:moveTo>
                  <a:pt x="0" y="5623560"/>
                </a:moveTo>
                <a:lnTo>
                  <a:pt x="9144000" y="5623560"/>
                </a:lnTo>
                <a:lnTo>
                  <a:pt x="9144000" y="0"/>
                </a:lnTo>
                <a:lnTo>
                  <a:pt x="0" y="0"/>
                </a:lnTo>
                <a:lnTo>
                  <a:pt x="0" y="5623560"/>
                </a:lnTo>
                <a:close/>
              </a:path>
            </a:pathLst>
          </a:custGeom>
          <a:solidFill>
            <a:srgbClr val="8C8C8C"/>
          </a:solidFill>
          <a:ln>
            <a:noFill/>
          </a:ln>
        </p:spPr>
        <p:style>
          <a:lnRef idx="0">
            <a:scrgbClr r="0" g="0" b="0"/>
          </a:lnRef>
          <a:fillRef idx="0">
            <a:scrgbClr r="0" g="0" b="0"/>
          </a:fillRef>
          <a:effectRef idx="0">
            <a:scrgbClr r="0" g="0" b="0"/>
          </a:effectRef>
          <a:fontRef idx="minor"/>
        </p:style>
      </p:sp>
      <p:sp>
        <p:nvSpPr>
          <p:cNvPr id="155" name="CustomShape 2"/>
          <p:cNvSpPr/>
          <p:nvPr/>
        </p:nvSpPr>
        <p:spPr>
          <a:xfrm>
            <a:off x="720" y="1270440"/>
            <a:ext cx="9142200" cy="5621760"/>
          </a:xfrm>
          <a:custGeom>
            <a:avLst/>
            <a:gdLst/>
            <a:ahLst/>
            <a:cxnLst/>
            <a:rect l="l" t="t" r="r" b="b"/>
            <a:pathLst>
              <a:path w="9144000" h="5623560">
                <a:moveTo>
                  <a:pt x="0" y="5623560"/>
                </a:moveTo>
                <a:lnTo>
                  <a:pt x="9144000" y="5623560"/>
                </a:lnTo>
                <a:lnTo>
                  <a:pt x="9144000" y="0"/>
                </a:lnTo>
                <a:lnTo>
                  <a:pt x="0" y="0"/>
                </a:lnTo>
                <a:lnTo>
                  <a:pt x="0" y="5623560"/>
                </a:lnTo>
                <a:close/>
              </a:path>
            </a:pathLst>
          </a:custGeom>
          <a:solidFill>
            <a:srgbClr val="D9D9D9"/>
          </a:solidFill>
          <a:ln>
            <a:noFill/>
          </a:ln>
        </p:spPr>
        <p:style>
          <a:lnRef idx="0">
            <a:scrgbClr r="0" g="0" b="0"/>
          </a:lnRef>
          <a:fillRef idx="0">
            <a:scrgbClr r="0" g="0" b="0"/>
          </a:fillRef>
          <a:effectRef idx="0">
            <a:scrgbClr r="0" g="0" b="0"/>
          </a:effectRef>
          <a:fontRef idx="minor"/>
        </p:style>
      </p:sp>
      <p:sp>
        <p:nvSpPr>
          <p:cNvPr id="156" name="CustomShape 3"/>
          <p:cNvSpPr/>
          <p:nvPr/>
        </p:nvSpPr>
        <p:spPr>
          <a:xfrm>
            <a:off x="0" y="0"/>
            <a:ext cx="9142200" cy="1232640"/>
          </a:xfrm>
          <a:custGeom>
            <a:avLst/>
            <a:gdLst/>
            <a:ahLst/>
            <a:cxnLst/>
            <a:rect l="l" t="t" r="r" b="b"/>
            <a:pathLst>
              <a:path w="9144000" h="1234439">
                <a:moveTo>
                  <a:pt x="0" y="1234439"/>
                </a:moveTo>
                <a:lnTo>
                  <a:pt x="9144000" y="1234439"/>
                </a:lnTo>
                <a:lnTo>
                  <a:pt x="9144000" y="0"/>
                </a:lnTo>
                <a:lnTo>
                  <a:pt x="0" y="0"/>
                </a:lnTo>
                <a:lnTo>
                  <a:pt x="0" y="1234439"/>
                </a:lnTo>
                <a:close/>
              </a:path>
            </a:pathLst>
          </a:custGeom>
          <a:solidFill>
            <a:srgbClr val="8D0F69"/>
          </a:solidFill>
          <a:ln>
            <a:noFill/>
          </a:ln>
        </p:spPr>
        <p:style>
          <a:lnRef idx="0">
            <a:scrgbClr r="0" g="0" b="0"/>
          </a:lnRef>
          <a:fillRef idx="0">
            <a:scrgbClr r="0" g="0" b="0"/>
          </a:fillRef>
          <a:effectRef idx="0">
            <a:scrgbClr r="0" g="0" b="0"/>
          </a:effectRef>
          <a:fontRef idx="minor"/>
        </p:style>
      </p:sp>
      <p:sp>
        <p:nvSpPr>
          <p:cNvPr id="157" name="CustomShape 4"/>
          <p:cNvSpPr/>
          <p:nvPr/>
        </p:nvSpPr>
        <p:spPr>
          <a:xfrm>
            <a:off x="8058960" y="5706000"/>
            <a:ext cx="1412640" cy="1001160"/>
          </a:xfrm>
          <a:prstGeom prst="rect">
            <a:avLst/>
          </a:prstGeom>
          <a:blipFill rotWithShape="0">
            <a:blip r:embed="rId3"/>
            <a:stretch>
              <a:fillRect/>
            </a:stretch>
          </a:blipFill>
          <a:ln>
            <a:noFill/>
          </a:ln>
        </p:spPr>
        <p:style>
          <a:lnRef idx="0">
            <a:scrgbClr r="0" g="0" b="0"/>
          </a:lnRef>
          <a:fillRef idx="0">
            <a:scrgbClr r="0" g="0" b="0"/>
          </a:fillRef>
          <a:effectRef idx="0">
            <a:scrgbClr r="0" g="0" b="0"/>
          </a:effectRef>
          <a:fontRef idx="minor"/>
        </p:style>
      </p:sp>
      <p:sp>
        <p:nvSpPr>
          <p:cNvPr id="158" name="CustomShape 5"/>
          <p:cNvSpPr/>
          <p:nvPr/>
        </p:nvSpPr>
        <p:spPr>
          <a:xfrm>
            <a:off x="8058960" y="5706000"/>
            <a:ext cx="1412640" cy="1001160"/>
          </a:xfrm>
          <a:prstGeom prst="rect">
            <a:avLst/>
          </a:prstGeom>
          <a:blipFill rotWithShape="0">
            <a:blip r:embed="rId3"/>
            <a:stretch>
              <a:fillRect/>
            </a:stretch>
          </a:blipFill>
          <a:ln>
            <a:noFill/>
          </a:ln>
        </p:spPr>
        <p:style>
          <a:lnRef idx="0">
            <a:scrgbClr r="0" g="0" b="0"/>
          </a:lnRef>
          <a:fillRef idx="0">
            <a:scrgbClr r="0" g="0" b="0"/>
          </a:fillRef>
          <a:effectRef idx="0">
            <a:scrgbClr r="0" g="0" b="0"/>
          </a:effectRef>
          <a:fontRef idx="minor"/>
        </p:style>
      </p:sp>
      <p:sp>
        <p:nvSpPr>
          <p:cNvPr id="159" name="CustomShape 6"/>
          <p:cNvSpPr/>
          <p:nvPr/>
        </p:nvSpPr>
        <p:spPr>
          <a:xfrm>
            <a:off x="541080" y="375120"/>
            <a:ext cx="3726360" cy="328320"/>
          </a:xfrm>
          <a:prstGeom prst="rect">
            <a:avLst/>
          </a:prstGeom>
          <a:noFill/>
          <a:ln>
            <a:noFill/>
          </a:ln>
        </p:spPr>
        <p:style>
          <a:lnRef idx="0">
            <a:scrgbClr r="0" g="0" b="0"/>
          </a:lnRef>
          <a:fillRef idx="0">
            <a:scrgbClr r="0" g="0" b="0"/>
          </a:fillRef>
          <a:effectRef idx="0">
            <a:scrgbClr r="0" g="0" b="0"/>
          </a:effectRef>
          <a:fontRef idx="minor"/>
        </p:style>
        <p:txBody>
          <a:bodyPr lIns="0" tIns="16560" rIns="0" bIns="0"/>
          <a:lstStyle/>
          <a:p>
            <a:pPr marL="12600">
              <a:lnSpc>
                <a:spcPts val="2585"/>
              </a:lnSpc>
            </a:pPr>
            <a:r>
              <a:rPr lang="sv-SE" sz="2400" b="0" strike="noStrike" spc="55">
                <a:solidFill>
                  <a:srgbClr val="FFFFFF"/>
                </a:solidFill>
                <a:latin typeface="Tahoma"/>
                <a:ea typeface="DejaVu Sans"/>
              </a:rPr>
              <a:t>KLEINMATERIAL: Nätverk</a:t>
            </a:r>
            <a:endParaRPr lang="sv-SE" sz="2400" b="0" strike="noStrike" spc="-1">
              <a:latin typeface="Arial"/>
            </a:endParaRPr>
          </a:p>
        </p:txBody>
      </p:sp>
      <p:sp>
        <p:nvSpPr>
          <p:cNvPr id="160" name="CustomShape 7"/>
          <p:cNvSpPr/>
          <p:nvPr/>
        </p:nvSpPr>
        <p:spPr>
          <a:xfrm>
            <a:off x="5638320" y="4052160"/>
            <a:ext cx="2712600" cy="2714760"/>
          </a:xfrm>
          <a:prstGeom prst="rect">
            <a:avLst/>
          </a:prstGeom>
          <a:blipFill rotWithShape="0">
            <a:blip r:embed="rId4"/>
            <a:stretch>
              <a:fillRect/>
            </a:stretch>
          </a:blipFill>
          <a:ln>
            <a:noFill/>
          </a:ln>
        </p:spPr>
        <p:style>
          <a:lnRef idx="0">
            <a:scrgbClr r="0" g="0" b="0"/>
          </a:lnRef>
          <a:fillRef idx="0">
            <a:scrgbClr r="0" g="0" b="0"/>
          </a:fillRef>
          <a:effectRef idx="0">
            <a:scrgbClr r="0" g="0" b="0"/>
          </a:effectRef>
          <a:fontRef idx="minor"/>
        </p:style>
      </p:sp>
      <p:sp>
        <p:nvSpPr>
          <p:cNvPr id="161" name="CustomShape 8"/>
          <p:cNvSpPr/>
          <p:nvPr/>
        </p:nvSpPr>
        <p:spPr>
          <a:xfrm>
            <a:off x="5638320" y="1315440"/>
            <a:ext cx="2712600" cy="2715480"/>
          </a:xfrm>
          <a:prstGeom prst="rect">
            <a:avLst/>
          </a:prstGeom>
          <a:blipFill rotWithShape="0">
            <a:blip r:embed="rId5"/>
            <a:stretch>
              <a:fillRect/>
            </a:stretch>
          </a:blipFill>
          <a:ln>
            <a:noFill/>
          </a:ln>
        </p:spPr>
        <p:style>
          <a:lnRef idx="0">
            <a:scrgbClr r="0" g="0" b="0"/>
          </a:lnRef>
          <a:fillRef idx="0">
            <a:scrgbClr r="0" g="0" b="0"/>
          </a:fillRef>
          <a:effectRef idx="0">
            <a:scrgbClr r="0" g="0" b="0"/>
          </a:effectRef>
          <a:fontRef idx="minor"/>
        </p:style>
      </p:sp>
      <p:sp>
        <p:nvSpPr>
          <p:cNvPr id="162" name="CustomShape 9"/>
          <p:cNvSpPr/>
          <p:nvPr/>
        </p:nvSpPr>
        <p:spPr>
          <a:xfrm>
            <a:off x="612000" y="2232000"/>
            <a:ext cx="4498920" cy="226440"/>
          </a:xfrm>
          <a:prstGeom prst="rect">
            <a:avLst/>
          </a:prstGeom>
          <a:noFill/>
          <a:ln>
            <a:noFill/>
          </a:ln>
        </p:spPr>
        <p:style>
          <a:lnRef idx="0">
            <a:scrgbClr r="0" g="0" b="0"/>
          </a:lnRef>
          <a:fillRef idx="0">
            <a:scrgbClr r="0" g="0" b="0"/>
          </a:fillRef>
          <a:effectRef idx="0">
            <a:scrgbClr r="0" g="0" b="0"/>
          </a:effectRef>
          <a:fontRef idx="minor"/>
        </p:style>
        <p:txBody>
          <a:bodyPr lIns="0" tIns="11160" rIns="0" bIns="0"/>
          <a:lstStyle/>
          <a:p>
            <a:pPr marL="12600" indent="-215280">
              <a:lnSpc>
                <a:spcPts val="1755"/>
              </a:lnSpc>
              <a:buClr>
                <a:srgbClr val="000000"/>
              </a:buClr>
              <a:buSzPct val="45000"/>
              <a:buFont typeface="Wingdings" charset="2"/>
              <a:buChar char=""/>
            </a:pPr>
            <a:r>
              <a:rPr lang="sv-SE" sz="1600" b="0" strike="noStrike" spc="-1" dirty="0">
                <a:solidFill>
                  <a:srgbClr val="000000"/>
                </a:solidFill>
                <a:latin typeface="Tahoma"/>
                <a:ea typeface="DejaVu Sans"/>
              </a:rPr>
              <a:t> Osorterad vs. sorterad data (se bilder)</a:t>
            </a:r>
            <a:endParaRPr lang="sv-SE" sz="1600" b="0" strike="noStrike" spc="-1" dirty="0">
              <a:latin typeface="Arial"/>
            </a:endParaRPr>
          </a:p>
          <a:p>
            <a:pPr>
              <a:lnSpc>
                <a:spcPts val="1755"/>
              </a:lnSpc>
            </a:pPr>
            <a:endParaRPr lang="sv-SE" sz="1600" b="0" strike="noStrike" spc="-1" dirty="0">
              <a:latin typeface="Arial"/>
            </a:endParaRPr>
          </a:p>
          <a:p>
            <a:pPr>
              <a:lnSpc>
                <a:spcPts val="1755"/>
              </a:lnSpc>
            </a:pPr>
            <a:endParaRPr lang="sv-SE" sz="1600" b="0" strike="noStrike" spc="-1" dirty="0">
              <a:latin typeface="Arial"/>
            </a:endParaRPr>
          </a:p>
          <a:p>
            <a:pPr marL="12600" indent="-215280">
              <a:lnSpc>
                <a:spcPts val="1755"/>
              </a:lnSpc>
              <a:buClr>
                <a:srgbClr val="000000"/>
              </a:buClr>
              <a:buSzPct val="45000"/>
              <a:buFont typeface="Wingdings" charset="2"/>
              <a:buChar char=""/>
            </a:pPr>
            <a:r>
              <a:rPr lang="sv-SE" sz="1600" b="0" strike="noStrike" spc="-1" dirty="0">
                <a:solidFill>
                  <a:srgbClr val="000000"/>
                </a:solidFill>
                <a:latin typeface="Tahoma"/>
                <a:ea typeface="DejaVu Sans"/>
              </a:rPr>
              <a:t> </a:t>
            </a:r>
            <a:r>
              <a:rPr lang="sv-SE" sz="1600" b="0" strike="noStrike" spc="-1" dirty="0" err="1">
                <a:solidFill>
                  <a:srgbClr val="000000"/>
                </a:solidFill>
                <a:latin typeface="Tahoma"/>
                <a:ea typeface="DejaVu Sans"/>
              </a:rPr>
              <a:t>Clay</a:t>
            </a:r>
            <a:r>
              <a:rPr lang="sv-SE" sz="1600" b="0" strike="noStrike" spc="-1" dirty="0">
                <a:solidFill>
                  <a:srgbClr val="000000"/>
                </a:solidFill>
                <a:latin typeface="Tahoma"/>
                <a:ea typeface="DejaVu Sans"/>
              </a:rPr>
              <a:t> institutet ger $1.000.000 till den som </a:t>
            </a:r>
            <a:r>
              <a:rPr lang="sv-SE" sz="1600" b="0" strike="noStrike" spc="-1" dirty="0" smtClean="0">
                <a:solidFill>
                  <a:srgbClr val="000000"/>
                </a:solidFill>
                <a:latin typeface="Tahoma"/>
                <a:ea typeface="DejaVu Sans"/>
              </a:rPr>
              <a:t>kan</a:t>
            </a:r>
            <a:br>
              <a:rPr lang="sv-SE" sz="1600" b="0" strike="noStrike" spc="-1" dirty="0" smtClean="0">
                <a:solidFill>
                  <a:srgbClr val="000000"/>
                </a:solidFill>
                <a:latin typeface="Tahoma"/>
                <a:ea typeface="DejaVu Sans"/>
              </a:rPr>
            </a:br>
            <a:r>
              <a:rPr lang="sv-SE" sz="1600" b="0" strike="noStrike" spc="-1" dirty="0" smtClean="0">
                <a:solidFill>
                  <a:srgbClr val="000000"/>
                </a:solidFill>
                <a:latin typeface="Tahoma"/>
                <a:ea typeface="DejaVu Sans"/>
              </a:rPr>
              <a:t>    göra </a:t>
            </a:r>
            <a:r>
              <a:rPr lang="sv-SE" sz="1600" b="0" strike="noStrike" spc="-1" dirty="0">
                <a:solidFill>
                  <a:srgbClr val="000000"/>
                </a:solidFill>
                <a:latin typeface="Tahoma"/>
                <a:ea typeface="DejaVu Sans"/>
              </a:rPr>
              <a:t>dagens långsamma algoritmer snabba</a:t>
            </a:r>
            <a:endParaRPr lang="sv-SE" sz="1600" b="0" strike="noStrike" spc="-1" dirty="0">
              <a:latin typeface="Arial"/>
            </a:endParaRPr>
          </a:p>
          <a:p>
            <a:pPr>
              <a:lnSpc>
                <a:spcPts val="1755"/>
              </a:lnSpc>
            </a:pPr>
            <a:endParaRPr lang="sv-SE" sz="1600" b="0" strike="noStrike" spc="-1" dirty="0">
              <a:latin typeface="Arial"/>
            </a:endParaRPr>
          </a:p>
          <a:p>
            <a:pPr>
              <a:lnSpc>
                <a:spcPts val="1755"/>
              </a:lnSpc>
            </a:pPr>
            <a:endParaRPr lang="sv-SE" sz="1600" b="0" strike="noStrike" spc="-1" dirty="0">
              <a:latin typeface="Arial"/>
            </a:endParaRPr>
          </a:p>
          <a:p>
            <a:pPr marL="12600" indent="-215280">
              <a:lnSpc>
                <a:spcPts val="1755"/>
              </a:lnSpc>
              <a:buClr>
                <a:srgbClr val="000000"/>
              </a:buClr>
              <a:buSzPct val="45000"/>
              <a:buFont typeface="Wingdings" charset="2"/>
              <a:buChar char=""/>
            </a:pPr>
            <a:r>
              <a:rPr lang="sv-SE" sz="1600" b="0" strike="noStrike" spc="-1" dirty="0">
                <a:solidFill>
                  <a:srgbClr val="000000"/>
                </a:solidFill>
                <a:latin typeface="Tahoma"/>
                <a:ea typeface="DejaVu Sans"/>
              </a:rPr>
              <a:t> Traditionella algoritmer vs. moderna algoritmer</a:t>
            </a:r>
            <a:r>
              <a:rPr dirty="0"/>
              <a:t/>
            </a:r>
            <a:br>
              <a:rPr dirty="0"/>
            </a:br>
            <a:r>
              <a:rPr lang="sv-SE" sz="1800" b="0" strike="noStrike" spc="-1" dirty="0">
                <a:solidFill>
                  <a:srgbClr val="000000"/>
                </a:solidFill>
                <a:latin typeface="Arial"/>
                <a:ea typeface="DejaVu Sans"/>
              </a:rPr>
              <a:t>  </a:t>
            </a:r>
            <a:r>
              <a:rPr lang="sv-SE" sz="1600" b="0" strike="noStrike" spc="-1" dirty="0">
                <a:solidFill>
                  <a:srgbClr val="000000"/>
                </a:solidFill>
                <a:latin typeface="Tahoma"/>
                <a:ea typeface="DejaVu Sans"/>
              </a:rPr>
              <a:t>(matte, programmering vs. Facebook, Youtube)</a:t>
            </a:r>
            <a:endParaRPr lang="sv-SE" sz="1600" b="0" strike="noStrike" spc="-1" dirty="0">
              <a:latin typeface="Arial"/>
            </a:endParaRPr>
          </a:p>
          <a:p>
            <a:pPr>
              <a:lnSpc>
                <a:spcPts val="1755"/>
              </a:lnSpc>
            </a:pPr>
            <a:endParaRPr lang="sv-SE" sz="1600" b="0" strike="noStrike" spc="-1" dirty="0">
              <a:latin typeface="Arial"/>
            </a:endParaRPr>
          </a:p>
          <a:p>
            <a:pPr>
              <a:lnSpc>
                <a:spcPts val="1755"/>
              </a:lnSpc>
            </a:pPr>
            <a:endParaRPr lang="sv-SE" sz="1600" b="0" strike="noStrike" spc="-1" dirty="0">
              <a:latin typeface="Arial"/>
            </a:endParaRPr>
          </a:p>
          <a:p>
            <a:pPr marL="12600" indent="-215280">
              <a:lnSpc>
                <a:spcPts val="1755"/>
              </a:lnSpc>
              <a:buClr>
                <a:srgbClr val="000000"/>
              </a:buClr>
              <a:buSzPct val="45000"/>
              <a:buFont typeface="Wingdings" charset="2"/>
              <a:buChar char=""/>
            </a:pPr>
            <a:r>
              <a:rPr lang="sv-SE" sz="1600" b="0" strike="noStrike" spc="-1" dirty="0">
                <a:solidFill>
                  <a:srgbClr val="000000"/>
                </a:solidFill>
                <a:latin typeface="Tahoma"/>
                <a:ea typeface="DejaVu Sans"/>
              </a:rPr>
              <a:t> Datainsamling och anonymitet (GDPR)</a:t>
            </a:r>
            <a:endParaRPr lang="sv-SE" sz="1600" b="0" strike="noStrike" spc="-1" dirty="0">
              <a:latin typeface="Arial"/>
            </a:endParaRPr>
          </a:p>
        </p:txBody>
      </p:sp>
      <p:sp>
        <p:nvSpPr>
          <p:cNvPr id="163" name="CustomShape 10"/>
          <p:cNvSpPr/>
          <p:nvPr/>
        </p:nvSpPr>
        <p:spPr>
          <a:xfrm>
            <a:off x="612000" y="1836000"/>
            <a:ext cx="3310920" cy="226440"/>
          </a:xfrm>
          <a:prstGeom prst="rect">
            <a:avLst/>
          </a:prstGeom>
          <a:noFill/>
          <a:ln>
            <a:noFill/>
          </a:ln>
        </p:spPr>
        <p:style>
          <a:lnRef idx="0">
            <a:scrgbClr r="0" g="0" b="0"/>
          </a:lnRef>
          <a:fillRef idx="0">
            <a:scrgbClr r="0" g="0" b="0"/>
          </a:fillRef>
          <a:effectRef idx="0">
            <a:scrgbClr r="0" g="0" b="0"/>
          </a:effectRef>
          <a:fontRef idx="minor"/>
        </p:style>
        <p:txBody>
          <a:bodyPr lIns="0" tIns="11160" rIns="0" bIns="0"/>
          <a:lstStyle/>
          <a:p>
            <a:pPr>
              <a:lnSpc>
                <a:spcPts val="1755"/>
              </a:lnSpc>
              <a:buClr>
                <a:srgbClr val="000000"/>
              </a:buClr>
            </a:pPr>
            <a:r>
              <a:rPr lang="sv-SE" sz="1600" b="1" strike="noStrike" spc="-1" dirty="0" smtClean="0">
                <a:solidFill>
                  <a:srgbClr val="000000"/>
                </a:solidFill>
                <a:latin typeface="Tahoma"/>
                <a:ea typeface="DejaVu Sans"/>
              </a:rPr>
              <a:t>Algoritmer</a:t>
            </a:r>
            <a:endParaRPr lang="sv-SE" sz="1600" b="0" strike="noStrike" spc="-1" dirty="0">
              <a:latin typeface="Arial"/>
            </a:endParaRPr>
          </a:p>
        </p:txBody>
      </p:sp>
      <p:graphicFrame>
        <p:nvGraphicFramePr>
          <p:cNvPr id="164" name="Table 11"/>
          <p:cNvGraphicFramePr/>
          <p:nvPr/>
        </p:nvGraphicFramePr>
        <p:xfrm>
          <a:off x="556560" y="889200"/>
          <a:ext cx="6165360" cy="349920"/>
        </p:xfrm>
        <a:graphic>
          <a:graphicData uri="http://schemas.openxmlformats.org/drawingml/2006/table">
            <a:tbl>
              <a:tblPr/>
              <a:tblGrid>
                <a:gridCol w="1232640">
                  <a:extLst>
                    <a:ext uri="{9D8B030D-6E8A-4147-A177-3AD203B41FA5}">
                      <a16:colId xmlns:a16="http://schemas.microsoft.com/office/drawing/2014/main" val="20000"/>
                    </a:ext>
                  </a:extLst>
                </a:gridCol>
                <a:gridCol w="1232640">
                  <a:extLst>
                    <a:ext uri="{9D8B030D-6E8A-4147-A177-3AD203B41FA5}">
                      <a16:colId xmlns:a16="http://schemas.microsoft.com/office/drawing/2014/main" val="20001"/>
                    </a:ext>
                  </a:extLst>
                </a:gridCol>
                <a:gridCol w="1232640">
                  <a:extLst>
                    <a:ext uri="{9D8B030D-6E8A-4147-A177-3AD203B41FA5}">
                      <a16:colId xmlns:a16="http://schemas.microsoft.com/office/drawing/2014/main" val="20002"/>
                    </a:ext>
                  </a:extLst>
                </a:gridCol>
                <a:gridCol w="1232640">
                  <a:extLst>
                    <a:ext uri="{9D8B030D-6E8A-4147-A177-3AD203B41FA5}">
                      <a16:colId xmlns:a16="http://schemas.microsoft.com/office/drawing/2014/main" val="20003"/>
                    </a:ext>
                  </a:extLst>
                </a:gridCol>
                <a:gridCol w="1234800">
                  <a:extLst>
                    <a:ext uri="{9D8B030D-6E8A-4147-A177-3AD203B41FA5}">
                      <a16:colId xmlns:a16="http://schemas.microsoft.com/office/drawing/2014/main" val="20004"/>
                    </a:ext>
                  </a:extLst>
                </a:gridCol>
              </a:tblGrid>
              <a:tr h="349920">
                <a:tc>
                  <a:txBody>
                    <a:bodyPr/>
                    <a:lstStyle/>
                    <a:p>
                      <a:r>
                        <a:rPr lang="sv-SE" sz="1400" b="0" strike="noStrike" spc="-1">
                          <a:latin typeface="Arial"/>
                        </a:rPr>
                        <a:t>Översikt</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7F7F7F"/>
                    </a:solidFill>
                  </a:tcPr>
                </a:tc>
                <a:tc>
                  <a:txBody>
                    <a:bodyPr/>
                    <a:lstStyle/>
                    <a:p>
                      <a:r>
                        <a:rPr lang="sv-SE" sz="1400" b="0" strike="noStrike" spc="-1">
                          <a:latin typeface="Arial"/>
                        </a:rPr>
                        <a:t>Moment</a:t>
                      </a:r>
                    </a:p>
                  </a:txBody>
                  <a:tcPr marL="90000" marR="90000">
                    <a:lnL w="720" cap="flat" cmpd="sng" algn="ctr">
                      <a:solidFill>
                        <a:srgbClr val="FFFFFF"/>
                      </a:solidFill>
                      <a:prstDash val="solid"/>
                      <a:round/>
                      <a:headEnd type="none" w="med" len="med"/>
                      <a:tailEnd type="none" w="med" len="med"/>
                    </a:lnL>
                    <a:lnT w="720">
                      <a:solidFill>
                        <a:srgbClr val="FFFFFF"/>
                      </a:solidFill>
                    </a:lnT>
                    <a:lnB w="720">
                      <a:solidFill>
                        <a:srgbClr val="FFFFFF"/>
                      </a:solidFill>
                    </a:lnB>
                    <a:solidFill>
                      <a:srgbClr val="7F7F7F"/>
                    </a:solidFill>
                  </a:tcPr>
                </a:tc>
                <a:tc>
                  <a:txBody>
                    <a:bodyPr/>
                    <a:lstStyle/>
                    <a:p>
                      <a:r>
                        <a:rPr lang="sv-SE" sz="1400" b="0" strike="noStrike" spc="-1">
                          <a:latin typeface="Arial"/>
                        </a:rPr>
                        <a:t>LEKTION</a:t>
                      </a:r>
                    </a:p>
                  </a:txBody>
                  <a:tcPr marL="90000" marR="90000">
                    <a:lnR w="720">
                      <a:solidFill>
                        <a:srgbClr val="FFFFFF"/>
                      </a:solidFill>
                    </a:lnR>
                    <a:solidFill>
                      <a:srgbClr val="B3B3B3"/>
                    </a:solidFill>
                  </a:tcPr>
                </a:tc>
                <a:tc>
                  <a:txBody>
                    <a:bodyPr/>
                    <a:lstStyle/>
                    <a:p>
                      <a:r>
                        <a:rPr lang="sv-SE" sz="1400" b="0" strike="noStrike" spc="-1">
                          <a:latin typeface="Arial"/>
                        </a:rPr>
                        <a:t>Referenser</a:t>
                      </a:r>
                    </a:p>
                  </a:txBody>
                  <a:tcPr marL="90000" marR="90000">
                    <a:lnL w="720" cap="flat" cmpd="sng" algn="ctr">
                      <a:solidFill>
                        <a:srgbClr val="FFFFFF"/>
                      </a:solidFill>
                      <a:prstDash val="solid"/>
                      <a:round/>
                      <a:headEnd type="none" w="med" len="med"/>
                      <a:tailEnd type="none" w="med" len="med"/>
                    </a:lnL>
                    <a:lnR w="720">
                      <a:solidFill>
                        <a:srgbClr val="FFFFFF"/>
                      </a:solidFill>
                    </a:lnR>
                    <a:lnT w="720">
                      <a:solidFill>
                        <a:srgbClr val="FFFFFF"/>
                      </a:solidFill>
                    </a:lnT>
                    <a:lnB w="720">
                      <a:solidFill>
                        <a:srgbClr val="FFFFFF"/>
                      </a:solidFill>
                    </a:lnB>
                    <a:solidFill>
                      <a:srgbClr val="7F7F7F"/>
                    </a:solidFill>
                  </a:tcPr>
                </a:tc>
                <a:tc>
                  <a:txBody>
                    <a:bodyPr/>
                    <a:lstStyle/>
                    <a:p>
                      <a:r>
                        <a:rPr lang="sv-SE" sz="1400" b="0" strike="noStrike" spc="-1">
                          <a:latin typeface="Arial"/>
                        </a:rPr>
                        <a:t>Klein-info</a:t>
                      </a:r>
                    </a:p>
                  </a:txBody>
                  <a:tcPr marL="90000" marR="90000">
                    <a:lnL w="720" cap="flat" cmpd="sng" algn="ctr">
                      <a:solidFill>
                        <a:srgbClr val="FFFFFF"/>
                      </a:solidFill>
                      <a:prstDash val="solid"/>
                      <a:round/>
                      <a:headEnd type="none" w="med" len="med"/>
                      <a:tailEnd type="none" w="med" len="med"/>
                    </a:lnL>
                    <a:lnR w="720">
                      <a:solidFill>
                        <a:srgbClr val="FFFFFF"/>
                      </a:solidFill>
                    </a:lnR>
                    <a:lnT w="720">
                      <a:solidFill>
                        <a:srgbClr val="FFFFFF"/>
                      </a:solidFill>
                    </a:lnT>
                    <a:lnB w="720">
                      <a:solidFill>
                        <a:srgbClr val="FFFFFF"/>
                      </a:solidFill>
                    </a:lnB>
                    <a:solidFill>
                      <a:srgbClr val="7F7F7F"/>
                    </a:solidFill>
                  </a:tcPr>
                </a:tc>
                <a:extLst>
                  <a:ext uri="{0D108BD9-81ED-4DB2-BD59-A6C34878D82A}">
                    <a16:rowId xmlns:a16="http://schemas.microsoft.com/office/drawing/2014/main" val="10000"/>
                  </a:ext>
                </a:extLst>
              </a:tr>
            </a:tbl>
          </a:graphicData>
        </a:graphic>
      </p:graphicFrame>
      <p:graphicFrame>
        <p:nvGraphicFramePr>
          <p:cNvPr id="165" name="Table 12"/>
          <p:cNvGraphicFramePr/>
          <p:nvPr>
            <p:extLst>
              <p:ext uri="{D42A27DB-BD31-4B8C-83A1-F6EECF244321}">
                <p14:modId xmlns:p14="http://schemas.microsoft.com/office/powerpoint/2010/main" val="1140399504"/>
              </p:ext>
            </p:extLst>
          </p:nvPr>
        </p:nvGraphicFramePr>
        <p:xfrm>
          <a:off x="487800" y="973440"/>
          <a:ext cx="6162840" cy="304800"/>
        </p:xfrm>
        <a:graphic>
          <a:graphicData uri="http://schemas.openxmlformats.org/drawingml/2006/table">
            <a:tbl>
              <a:tblPr/>
              <a:tblGrid>
                <a:gridCol w="1237680">
                  <a:extLst>
                    <a:ext uri="{9D8B030D-6E8A-4147-A177-3AD203B41FA5}">
                      <a16:colId xmlns:a16="http://schemas.microsoft.com/office/drawing/2014/main" val="20000"/>
                    </a:ext>
                  </a:extLst>
                </a:gridCol>
                <a:gridCol w="1226160">
                  <a:extLst>
                    <a:ext uri="{9D8B030D-6E8A-4147-A177-3AD203B41FA5}">
                      <a16:colId xmlns:a16="http://schemas.microsoft.com/office/drawing/2014/main" val="20001"/>
                    </a:ext>
                  </a:extLst>
                </a:gridCol>
                <a:gridCol w="1229760">
                  <a:extLst>
                    <a:ext uri="{9D8B030D-6E8A-4147-A177-3AD203B41FA5}">
                      <a16:colId xmlns:a16="http://schemas.microsoft.com/office/drawing/2014/main" val="20002"/>
                    </a:ext>
                  </a:extLst>
                </a:gridCol>
                <a:gridCol w="1238040">
                  <a:extLst>
                    <a:ext uri="{9D8B030D-6E8A-4147-A177-3AD203B41FA5}">
                      <a16:colId xmlns:a16="http://schemas.microsoft.com/office/drawing/2014/main" val="20003"/>
                    </a:ext>
                  </a:extLst>
                </a:gridCol>
                <a:gridCol w="1231200">
                  <a:extLst>
                    <a:ext uri="{9D8B030D-6E8A-4147-A177-3AD203B41FA5}">
                      <a16:colId xmlns:a16="http://schemas.microsoft.com/office/drawing/2014/main" val="20004"/>
                    </a:ext>
                  </a:extLst>
                </a:gridCol>
              </a:tblGrid>
              <a:tr h="299520">
                <a:tc>
                  <a:txBody>
                    <a:bodyPr/>
                    <a:lstStyle/>
                    <a:p>
                      <a:r>
                        <a:rPr lang="sv-SE" sz="1400" b="0" strike="noStrike" spc="-1" dirty="0" err="1">
                          <a:latin typeface="Arial"/>
                        </a:rPr>
                        <a:t>Engage</a:t>
                      </a:r>
                      <a:endParaRPr lang="sv-SE" sz="1400" b="0" strike="noStrike" spc="-1" dirty="0">
                        <a:latin typeface="Arial"/>
                      </a:endParaRPr>
                    </a:p>
                  </a:txBody>
                  <a:tcPr marL="90000" marR="90000">
                    <a:lnL w="720">
                      <a:solidFill>
                        <a:srgbClr val="FFFFFF"/>
                      </a:solidFill>
                    </a:lnL>
                    <a:lnR w="3175" cap="flat" cmpd="sng" algn="ctr">
                      <a:solidFill>
                        <a:schemeClr val="bg1"/>
                      </a:solidFill>
                      <a:prstDash val="solid"/>
                      <a:round/>
                      <a:headEnd type="none" w="med" len="med"/>
                      <a:tailEnd type="none" w="med" len="med"/>
                    </a:lnR>
                    <a:lnT w="720">
                      <a:solidFill>
                        <a:srgbClr val="FFFFFF"/>
                      </a:solidFill>
                    </a:lnT>
                    <a:lnB w="720">
                      <a:solidFill>
                        <a:srgbClr val="FFFFFF"/>
                      </a:solidFill>
                    </a:lnB>
                    <a:solidFill>
                      <a:srgbClr val="B3B3B3"/>
                    </a:solidFill>
                  </a:tcPr>
                </a:tc>
                <a:tc>
                  <a:txBody>
                    <a:bodyPr/>
                    <a:lstStyle/>
                    <a:p>
                      <a:r>
                        <a:rPr lang="sv-SE" sz="1400" b="0" strike="noStrike" spc="-1" dirty="0" err="1">
                          <a:latin typeface="Arial"/>
                        </a:rPr>
                        <a:t>Explore</a:t>
                      </a:r>
                      <a:endParaRPr lang="sv-SE" sz="1400" b="0" strike="noStrike" spc="-1" dirty="0">
                        <a:latin typeface="Arial"/>
                      </a:endParaRPr>
                    </a:p>
                  </a:txBody>
                  <a:tcPr marL="90000" marR="90000">
                    <a:lnL w="3175" cap="flat" cmpd="sng" algn="ctr">
                      <a:solidFill>
                        <a:schemeClr val="bg1"/>
                      </a:solidFill>
                      <a:prstDash val="solid"/>
                      <a:round/>
                      <a:headEnd type="none" w="med" len="med"/>
                      <a:tailEnd type="none" w="med" len="med"/>
                    </a:lnL>
                    <a:lnR w="720">
                      <a:solidFill>
                        <a:srgbClr val="FFFFFF"/>
                      </a:solidFill>
                    </a:lnR>
                    <a:lnT w="720">
                      <a:solidFill>
                        <a:srgbClr val="FFFFFF"/>
                      </a:solidFill>
                    </a:lnT>
                    <a:lnB w="720">
                      <a:solidFill>
                        <a:srgbClr val="FFFFFF"/>
                      </a:solidFill>
                    </a:lnB>
                    <a:solidFill>
                      <a:srgbClr val="B3B3B3"/>
                    </a:solidFill>
                  </a:tcPr>
                </a:tc>
                <a:tc>
                  <a:txBody>
                    <a:bodyPr/>
                    <a:lstStyle/>
                    <a:p>
                      <a:r>
                        <a:rPr lang="sv-SE" sz="1400" b="0" strike="noStrike" spc="-1">
                          <a:latin typeface="Arial"/>
                        </a:rPr>
                        <a:t>Explain</a:t>
                      </a:r>
                    </a:p>
                  </a:txBody>
                  <a:tcPr marL="90000" marR="90000">
                    <a:lnL w="720" cap="flat" cmpd="sng" algn="ctr">
                      <a:solidFill>
                        <a:srgbClr val="FFFFFF"/>
                      </a:solidFill>
                      <a:prstDash val="solid"/>
                      <a:round/>
                      <a:headEnd type="none" w="med" len="med"/>
                      <a:tailEnd type="none" w="med" len="med"/>
                    </a:lnL>
                    <a:lnR w="12700" cmpd="sng">
                      <a:noFill/>
                      <a:prstDash val="solid"/>
                    </a:lnR>
                    <a:lnT w="720">
                      <a:solidFill>
                        <a:srgbClr val="FFFFFF"/>
                      </a:solidFill>
                    </a:lnT>
                    <a:lnB w="720">
                      <a:solidFill>
                        <a:srgbClr val="FFFFFF"/>
                      </a:solidFill>
                    </a:lnB>
                    <a:solidFill>
                      <a:srgbClr val="B3B3B3"/>
                    </a:solidFill>
                  </a:tcPr>
                </a:tc>
                <a:tc>
                  <a:txBody>
                    <a:bodyPr/>
                    <a:lstStyle/>
                    <a:p>
                      <a:r>
                        <a:rPr lang="sv-SE" sz="1400" b="0" strike="noStrike" spc="-1" dirty="0" err="1">
                          <a:latin typeface="Arial"/>
                        </a:rPr>
                        <a:t>Elaborate</a:t>
                      </a:r>
                      <a:endParaRPr lang="sv-SE" sz="1400" b="0" strike="noStrike" spc="-1" dirty="0">
                        <a:latin typeface="Arial"/>
                      </a:endParaRPr>
                    </a:p>
                  </a:txBody>
                  <a:tcPr marL="90000" marR="9000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rgbClr val="D9D9D9"/>
                    </a:solidFill>
                  </a:tcPr>
                </a:tc>
                <a:tc>
                  <a:txBody>
                    <a:bodyPr/>
                    <a:lstStyle/>
                    <a:p>
                      <a:r>
                        <a:rPr lang="sv-SE" sz="1400" b="0" strike="noStrike" spc="-1" dirty="0" err="1">
                          <a:latin typeface="Arial"/>
                        </a:rPr>
                        <a:t>Evaluate</a:t>
                      </a:r>
                      <a:endParaRPr lang="sv-SE" sz="1400" b="0" strike="noStrike" spc="-1" dirty="0">
                        <a:latin typeface="Arial"/>
                      </a:endParaRPr>
                    </a:p>
                  </a:txBody>
                  <a:tcPr marL="90000" marR="90000">
                    <a:lnL w="12700" cmpd="sng">
                      <a:noFill/>
                      <a:prstDash val="solid"/>
                    </a:lnL>
                    <a:lnR w="720">
                      <a:solidFill>
                        <a:srgbClr val="FFFFFF"/>
                      </a:solidFill>
                    </a:lnR>
                    <a:lnT w="720">
                      <a:solidFill>
                        <a:srgbClr val="FFFFFF"/>
                      </a:solidFill>
                    </a:lnT>
                    <a:lnB w="720">
                      <a:solidFill>
                        <a:srgbClr val="FFFFFF"/>
                      </a:solidFill>
                    </a:lnB>
                    <a:solidFill>
                      <a:srgbClr val="B3B3B3"/>
                    </a:solid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 name="CustomShape 1"/>
          <p:cNvSpPr/>
          <p:nvPr/>
        </p:nvSpPr>
        <p:spPr>
          <a:xfrm>
            <a:off x="0" y="1232640"/>
            <a:ext cx="9142200" cy="5621760"/>
          </a:xfrm>
          <a:custGeom>
            <a:avLst/>
            <a:gdLst/>
            <a:ahLst/>
            <a:cxnLst/>
            <a:rect l="l" t="t" r="r" b="b"/>
            <a:pathLst>
              <a:path w="9144000" h="5623560">
                <a:moveTo>
                  <a:pt x="0" y="5623560"/>
                </a:moveTo>
                <a:lnTo>
                  <a:pt x="9144000" y="5623560"/>
                </a:lnTo>
                <a:lnTo>
                  <a:pt x="9144000" y="0"/>
                </a:lnTo>
                <a:lnTo>
                  <a:pt x="0" y="0"/>
                </a:lnTo>
                <a:lnTo>
                  <a:pt x="0" y="5623560"/>
                </a:lnTo>
                <a:close/>
              </a:path>
            </a:pathLst>
          </a:custGeom>
          <a:solidFill>
            <a:srgbClr val="8C8C8C"/>
          </a:solidFill>
          <a:ln>
            <a:noFill/>
          </a:ln>
        </p:spPr>
        <p:style>
          <a:lnRef idx="0">
            <a:scrgbClr r="0" g="0" b="0"/>
          </a:lnRef>
          <a:fillRef idx="0">
            <a:scrgbClr r="0" g="0" b="0"/>
          </a:fillRef>
          <a:effectRef idx="0">
            <a:scrgbClr r="0" g="0" b="0"/>
          </a:effectRef>
          <a:fontRef idx="minor"/>
        </p:style>
      </p:sp>
      <p:sp>
        <p:nvSpPr>
          <p:cNvPr id="167" name="CustomShape 2"/>
          <p:cNvSpPr/>
          <p:nvPr/>
        </p:nvSpPr>
        <p:spPr>
          <a:xfrm>
            <a:off x="-23344" y="1270440"/>
            <a:ext cx="9142200" cy="5621760"/>
          </a:xfrm>
          <a:custGeom>
            <a:avLst/>
            <a:gdLst/>
            <a:ahLst/>
            <a:cxnLst/>
            <a:rect l="l" t="t" r="r" b="b"/>
            <a:pathLst>
              <a:path w="9144000" h="5623560">
                <a:moveTo>
                  <a:pt x="0" y="5623560"/>
                </a:moveTo>
                <a:lnTo>
                  <a:pt x="9144000" y="5623560"/>
                </a:lnTo>
                <a:lnTo>
                  <a:pt x="9144000" y="0"/>
                </a:lnTo>
                <a:lnTo>
                  <a:pt x="0" y="0"/>
                </a:lnTo>
                <a:lnTo>
                  <a:pt x="0" y="5623560"/>
                </a:lnTo>
                <a:close/>
              </a:path>
            </a:pathLst>
          </a:custGeom>
          <a:solidFill>
            <a:srgbClr val="D9D9D9"/>
          </a:solidFill>
          <a:ln>
            <a:noFill/>
          </a:ln>
        </p:spPr>
        <p:style>
          <a:lnRef idx="0">
            <a:scrgbClr r="0" g="0" b="0"/>
          </a:lnRef>
          <a:fillRef idx="0">
            <a:scrgbClr r="0" g="0" b="0"/>
          </a:fillRef>
          <a:effectRef idx="0">
            <a:scrgbClr r="0" g="0" b="0"/>
          </a:effectRef>
          <a:fontRef idx="minor"/>
        </p:style>
      </p:sp>
      <p:sp>
        <p:nvSpPr>
          <p:cNvPr id="168" name="CustomShape 3"/>
          <p:cNvSpPr/>
          <p:nvPr/>
        </p:nvSpPr>
        <p:spPr>
          <a:xfrm>
            <a:off x="0" y="0"/>
            <a:ext cx="9142200" cy="1232640"/>
          </a:xfrm>
          <a:custGeom>
            <a:avLst/>
            <a:gdLst/>
            <a:ahLst/>
            <a:cxnLst/>
            <a:rect l="l" t="t" r="r" b="b"/>
            <a:pathLst>
              <a:path w="9144000" h="1234439">
                <a:moveTo>
                  <a:pt x="0" y="1234439"/>
                </a:moveTo>
                <a:lnTo>
                  <a:pt x="9144000" y="1234439"/>
                </a:lnTo>
                <a:lnTo>
                  <a:pt x="9144000" y="0"/>
                </a:lnTo>
                <a:lnTo>
                  <a:pt x="0" y="0"/>
                </a:lnTo>
                <a:lnTo>
                  <a:pt x="0" y="1234439"/>
                </a:lnTo>
                <a:close/>
              </a:path>
            </a:pathLst>
          </a:custGeom>
          <a:solidFill>
            <a:srgbClr val="8D0F69"/>
          </a:solidFill>
          <a:ln>
            <a:noFill/>
          </a:ln>
        </p:spPr>
        <p:style>
          <a:lnRef idx="0">
            <a:scrgbClr r="0" g="0" b="0"/>
          </a:lnRef>
          <a:fillRef idx="0">
            <a:scrgbClr r="0" g="0" b="0"/>
          </a:fillRef>
          <a:effectRef idx="0">
            <a:scrgbClr r="0" g="0" b="0"/>
          </a:effectRef>
          <a:fontRef idx="minor"/>
        </p:style>
      </p:sp>
      <p:sp>
        <p:nvSpPr>
          <p:cNvPr id="169" name="CustomShape 4"/>
          <p:cNvSpPr/>
          <p:nvPr/>
        </p:nvSpPr>
        <p:spPr>
          <a:xfrm>
            <a:off x="8058960" y="5706000"/>
            <a:ext cx="1412640" cy="1001160"/>
          </a:xfrm>
          <a:prstGeom prst="rect">
            <a:avLst/>
          </a:prstGeom>
          <a:blipFill rotWithShape="0">
            <a:blip r:embed="rId3"/>
            <a:stretch>
              <a:fillRect/>
            </a:stretch>
          </a:blipFill>
          <a:ln>
            <a:noFill/>
          </a:ln>
        </p:spPr>
        <p:style>
          <a:lnRef idx="0">
            <a:scrgbClr r="0" g="0" b="0"/>
          </a:lnRef>
          <a:fillRef idx="0">
            <a:scrgbClr r="0" g="0" b="0"/>
          </a:fillRef>
          <a:effectRef idx="0">
            <a:scrgbClr r="0" g="0" b="0"/>
          </a:effectRef>
          <a:fontRef idx="minor"/>
        </p:style>
      </p:sp>
      <p:sp>
        <p:nvSpPr>
          <p:cNvPr id="170" name="CustomShape 5"/>
          <p:cNvSpPr/>
          <p:nvPr/>
        </p:nvSpPr>
        <p:spPr>
          <a:xfrm>
            <a:off x="8058960" y="5706000"/>
            <a:ext cx="1412640" cy="1001160"/>
          </a:xfrm>
          <a:prstGeom prst="rect">
            <a:avLst/>
          </a:prstGeom>
          <a:blipFill rotWithShape="0">
            <a:blip r:embed="rId3"/>
            <a:stretch>
              <a:fillRect/>
            </a:stretch>
          </a:blipFill>
          <a:ln>
            <a:noFill/>
          </a:ln>
        </p:spPr>
        <p:style>
          <a:lnRef idx="0">
            <a:scrgbClr r="0" g="0" b="0"/>
          </a:lnRef>
          <a:fillRef idx="0">
            <a:scrgbClr r="0" g="0" b="0"/>
          </a:fillRef>
          <a:effectRef idx="0">
            <a:scrgbClr r="0" g="0" b="0"/>
          </a:effectRef>
          <a:fontRef idx="minor"/>
        </p:style>
      </p:sp>
      <p:sp>
        <p:nvSpPr>
          <p:cNvPr id="171" name="CustomShape 6"/>
          <p:cNvSpPr/>
          <p:nvPr/>
        </p:nvSpPr>
        <p:spPr>
          <a:xfrm>
            <a:off x="541080" y="375120"/>
            <a:ext cx="3726360" cy="328320"/>
          </a:xfrm>
          <a:prstGeom prst="rect">
            <a:avLst/>
          </a:prstGeom>
          <a:noFill/>
          <a:ln>
            <a:noFill/>
          </a:ln>
        </p:spPr>
        <p:style>
          <a:lnRef idx="0">
            <a:scrgbClr r="0" g="0" b="0"/>
          </a:lnRef>
          <a:fillRef idx="0">
            <a:scrgbClr r="0" g="0" b="0"/>
          </a:fillRef>
          <a:effectRef idx="0">
            <a:scrgbClr r="0" g="0" b="0"/>
          </a:effectRef>
          <a:fontRef idx="minor"/>
        </p:style>
        <p:txBody>
          <a:bodyPr lIns="0" tIns="16560" rIns="0" bIns="0"/>
          <a:lstStyle/>
          <a:p>
            <a:pPr marL="12600">
              <a:lnSpc>
                <a:spcPts val="2585"/>
              </a:lnSpc>
            </a:pPr>
            <a:r>
              <a:rPr lang="sv-SE" sz="2400" b="0" strike="noStrike" spc="55">
                <a:solidFill>
                  <a:srgbClr val="FFFFFF"/>
                </a:solidFill>
                <a:latin typeface="Tahoma"/>
                <a:ea typeface="DejaVu Sans"/>
              </a:rPr>
              <a:t>KLEINMATERIAL: Nätverk</a:t>
            </a:r>
            <a:endParaRPr lang="sv-SE" sz="2400" b="0" strike="noStrike" spc="-1">
              <a:latin typeface="Arial"/>
            </a:endParaRPr>
          </a:p>
        </p:txBody>
      </p:sp>
      <p:sp>
        <p:nvSpPr>
          <p:cNvPr id="172" name="CustomShape 7"/>
          <p:cNvSpPr/>
          <p:nvPr/>
        </p:nvSpPr>
        <p:spPr>
          <a:xfrm>
            <a:off x="627840" y="1820160"/>
            <a:ext cx="2482920" cy="226440"/>
          </a:xfrm>
          <a:prstGeom prst="rect">
            <a:avLst/>
          </a:prstGeom>
          <a:noFill/>
          <a:ln>
            <a:noFill/>
          </a:ln>
        </p:spPr>
        <p:style>
          <a:lnRef idx="0">
            <a:scrgbClr r="0" g="0" b="0"/>
          </a:lnRef>
          <a:fillRef idx="0">
            <a:scrgbClr r="0" g="0" b="0"/>
          </a:fillRef>
          <a:effectRef idx="0">
            <a:scrgbClr r="0" g="0" b="0"/>
          </a:effectRef>
          <a:fontRef idx="minor"/>
        </p:style>
        <p:txBody>
          <a:bodyPr lIns="0" tIns="11160" rIns="0" bIns="0"/>
          <a:lstStyle/>
          <a:p>
            <a:pPr>
              <a:lnSpc>
                <a:spcPts val="1755"/>
              </a:lnSpc>
            </a:pPr>
            <a:r>
              <a:rPr lang="sv-SE" sz="1600" b="1" strike="noStrike" spc="-1" dirty="0">
                <a:solidFill>
                  <a:srgbClr val="000000"/>
                </a:solidFill>
                <a:latin typeface="Tahoma"/>
                <a:ea typeface="DejaVu Sans"/>
              </a:rPr>
              <a:t>Dagens lärdomar</a:t>
            </a:r>
            <a:endParaRPr lang="sv-SE" sz="1600" b="0" strike="noStrike" spc="-1" dirty="0">
              <a:latin typeface="Arial"/>
            </a:endParaRPr>
          </a:p>
        </p:txBody>
      </p:sp>
      <p:sp>
        <p:nvSpPr>
          <p:cNvPr id="173" name="CustomShape 8"/>
          <p:cNvSpPr/>
          <p:nvPr/>
        </p:nvSpPr>
        <p:spPr>
          <a:xfrm>
            <a:off x="609840" y="2232000"/>
            <a:ext cx="4357080" cy="256680"/>
          </a:xfrm>
          <a:prstGeom prst="rect">
            <a:avLst/>
          </a:prstGeom>
          <a:noFill/>
          <a:ln>
            <a:noFill/>
          </a:ln>
        </p:spPr>
        <p:style>
          <a:lnRef idx="0">
            <a:scrgbClr r="0" g="0" b="0"/>
          </a:lnRef>
          <a:fillRef idx="0">
            <a:scrgbClr r="0" g="0" b="0"/>
          </a:fillRef>
          <a:effectRef idx="0">
            <a:scrgbClr r="0" g="0" b="0"/>
          </a:effectRef>
          <a:fontRef idx="minor"/>
        </p:style>
        <p:txBody>
          <a:bodyPr lIns="0" tIns="12600" rIns="0" bIns="0"/>
          <a:lstStyle/>
          <a:p>
            <a:pPr marL="12600" indent="-215280">
              <a:lnSpc>
                <a:spcPts val="1964"/>
              </a:lnSpc>
              <a:buClr>
                <a:srgbClr val="000000"/>
              </a:buClr>
              <a:buSzPct val="45000"/>
              <a:buFont typeface="Wingdings" charset="2"/>
              <a:buChar char=""/>
            </a:pPr>
            <a:r>
              <a:rPr lang="sv-SE" sz="1800" b="0" strike="noStrike" spc="-1">
                <a:solidFill>
                  <a:srgbClr val="000000"/>
                </a:solidFill>
                <a:latin typeface="Tahoma"/>
                <a:ea typeface="DejaVu Sans"/>
              </a:rPr>
              <a:t> Positivt och negativt</a:t>
            </a:r>
            <a:endParaRPr lang="sv-SE" sz="1800" b="0" strike="noStrike" spc="-1">
              <a:latin typeface="Arial"/>
            </a:endParaRPr>
          </a:p>
          <a:p>
            <a:pPr>
              <a:lnSpc>
                <a:spcPts val="1964"/>
              </a:lnSpc>
            </a:pPr>
            <a:endParaRPr lang="sv-SE" sz="1800" b="0" strike="noStrike" spc="-1">
              <a:latin typeface="Arial"/>
            </a:endParaRPr>
          </a:p>
          <a:p>
            <a:pPr marL="12600" indent="-215280">
              <a:lnSpc>
                <a:spcPts val="1964"/>
              </a:lnSpc>
              <a:buClr>
                <a:srgbClr val="000000"/>
              </a:buClr>
              <a:buSzPct val="45000"/>
              <a:buFont typeface="Wingdings" charset="2"/>
              <a:buChar char=""/>
            </a:pPr>
            <a:r>
              <a:rPr lang="sv-SE" sz="1800" b="0" strike="noStrike" spc="-1">
                <a:solidFill>
                  <a:srgbClr val="000000"/>
                </a:solidFill>
                <a:latin typeface="Tahoma"/>
                <a:ea typeface="DejaVu Sans"/>
              </a:rPr>
              <a:t> Vi lämnar hela tiden digitala spår,</a:t>
            </a:r>
            <a:r>
              <a:t/>
            </a:r>
            <a:br/>
            <a:r>
              <a:rPr lang="sv-SE" sz="1800" b="0" strike="noStrike" spc="-1">
                <a:solidFill>
                  <a:srgbClr val="000000"/>
                </a:solidFill>
                <a:latin typeface="Tahoma"/>
                <a:ea typeface="DejaVu Sans"/>
              </a:rPr>
              <a:t>  som får betydelse</a:t>
            </a:r>
            <a:endParaRPr lang="sv-SE" sz="1800" b="0" strike="noStrike" spc="-1">
              <a:latin typeface="Arial"/>
            </a:endParaRPr>
          </a:p>
          <a:p>
            <a:pPr>
              <a:lnSpc>
                <a:spcPts val="1964"/>
              </a:lnSpc>
            </a:pPr>
            <a:endParaRPr lang="sv-SE" sz="1800" b="0" strike="noStrike" spc="-1">
              <a:latin typeface="Arial"/>
            </a:endParaRPr>
          </a:p>
          <a:p>
            <a:pPr marL="12600" indent="-215280">
              <a:lnSpc>
                <a:spcPts val="1964"/>
              </a:lnSpc>
              <a:buClr>
                <a:srgbClr val="000000"/>
              </a:buClr>
              <a:buSzPct val="45000"/>
              <a:buFont typeface="Wingdings" charset="2"/>
              <a:buChar char=""/>
            </a:pPr>
            <a:r>
              <a:rPr lang="sv-SE" sz="1800" b="0" strike="noStrike" spc="-1">
                <a:solidFill>
                  <a:srgbClr val="000000"/>
                </a:solidFill>
                <a:latin typeface="Tahoma"/>
                <a:ea typeface="DejaVu Sans"/>
              </a:rPr>
              <a:t> Socialt ansvar, matematik i samhället,</a:t>
            </a:r>
            <a:r>
              <a:t/>
            </a:r>
            <a:br/>
            <a:r>
              <a:rPr lang="sv-SE" sz="1800" b="0" strike="noStrike" spc="-1">
                <a:solidFill>
                  <a:srgbClr val="000000"/>
                </a:solidFill>
                <a:latin typeface="Tahoma"/>
                <a:ea typeface="DejaVu Sans"/>
              </a:rPr>
              <a:t>  normer och värderingar</a:t>
            </a:r>
            <a:endParaRPr lang="sv-SE" sz="1800" b="0" strike="noStrike" spc="-1">
              <a:latin typeface="Arial"/>
            </a:endParaRPr>
          </a:p>
          <a:p>
            <a:pPr>
              <a:lnSpc>
                <a:spcPts val="1964"/>
              </a:lnSpc>
            </a:pPr>
            <a:endParaRPr lang="sv-SE" sz="1800" b="0" strike="noStrike" spc="-1">
              <a:latin typeface="Arial"/>
            </a:endParaRPr>
          </a:p>
          <a:p>
            <a:pPr marL="12600" indent="-215280">
              <a:lnSpc>
                <a:spcPts val="1964"/>
              </a:lnSpc>
              <a:buClr>
                <a:srgbClr val="000000"/>
              </a:buClr>
              <a:buSzPct val="45000"/>
              <a:buFont typeface="Wingdings" charset="2"/>
              <a:buChar char=""/>
            </a:pPr>
            <a:r>
              <a:rPr lang="sv-SE" sz="1800" b="0" strike="noStrike" spc="-1">
                <a:solidFill>
                  <a:srgbClr val="000000"/>
                </a:solidFill>
                <a:latin typeface="Tahoma"/>
                <a:ea typeface="DejaVu Sans"/>
              </a:rPr>
              <a:t> Tekniker att analysera nätverk </a:t>
            </a:r>
            <a:r>
              <a:t/>
            </a:r>
            <a:br/>
            <a:r>
              <a:rPr lang="sv-SE" sz="1800" b="0" strike="noStrike" spc="-1">
                <a:solidFill>
                  <a:srgbClr val="000000"/>
                </a:solidFill>
                <a:latin typeface="Tahoma"/>
                <a:ea typeface="DejaVu Sans"/>
              </a:rPr>
              <a:t>  används i cancerforskning m.m.</a:t>
            </a:r>
            <a:endParaRPr lang="sv-SE" sz="1800" b="0" strike="noStrike" spc="-1">
              <a:latin typeface="Arial"/>
            </a:endParaRPr>
          </a:p>
          <a:p>
            <a:pPr>
              <a:lnSpc>
                <a:spcPts val="1964"/>
              </a:lnSpc>
            </a:pPr>
            <a:endParaRPr lang="sv-SE" sz="1800" b="0" strike="noStrike" spc="-1">
              <a:latin typeface="Arial"/>
            </a:endParaRPr>
          </a:p>
          <a:p>
            <a:pPr marL="12600" indent="-215280">
              <a:lnSpc>
                <a:spcPts val="1964"/>
              </a:lnSpc>
              <a:buClr>
                <a:srgbClr val="000000"/>
              </a:buClr>
              <a:buSzPct val="45000"/>
              <a:buFont typeface="Wingdings" charset="2"/>
              <a:buChar char=""/>
            </a:pPr>
            <a:r>
              <a:rPr lang="sv-SE" sz="1800" b="0" strike="noStrike" spc="-1">
                <a:solidFill>
                  <a:srgbClr val="000000"/>
                </a:solidFill>
                <a:latin typeface="Tahoma"/>
                <a:ea typeface="DejaVu Sans"/>
              </a:rPr>
              <a:t> Nätverk kan se väldigt olika ut,</a:t>
            </a:r>
            <a:r>
              <a:t/>
            </a:r>
            <a:br/>
            <a:r>
              <a:rPr lang="sv-SE" sz="1800" b="0" strike="noStrike" spc="-1">
                <a:solidFill>
                  <a:srgbClr val="000000"/>
                </a:solidFill>
                <a:latin typeface="Tahoma"/>
                <a:ea typeface="DejaVu Sans"/>
              </a:rPr>
              <a:t>  dra slutsatser och hitta mönster</a:t>
            </a:r>
            <a:endParaRPr lang="sv-SE" sz="1800" b="0" strike="noStrike" spc="-1">
              <a:latin typeface="Arial"/>
            </a:endParaRPr>
          </a:p>
        </p:txBody>
      </p:sp>
      <p:graphicFrame>
        <p:nvGraphicFramePr>
          <p:cNvPr id="174" name="Table 9"/>
          <p:cNvGraphicFramePr/>
          <p:nvPr/>
        </p:nvGraphicFramePr>
        <p:xfrm>
          <a:off x="556560" y="889200"/>
          <a:ext cx="6165360" cy="349920"/>
        </p:xfrm>
        <a:graphic>
          <a:graphicData uri="http://schemas.openxmlformats.org/drawingml/2006/table">
            <a:tbl>
              <a:tblPr/>
              <a:tblGrid>
                <a:gridCol w="1232640">
                  <a:extLst>
                    <a:ext uri="{9D8B030D-6E8A-4147-A177-3AD203B41FA5}">
                      <a16:colId xmlns:a16="http://schemas.microsoft.com/office/drawing/2014/main" val="20000"/>
                    </a:ext>
                  </a:extLst>
                </a:gridCol>
                <a:gridCol w="1232640">
                  <a:extLst>
                    <a:ext uri="{9D8B030D-6E8A-4147-A177-3AD203B41FA5}">
                      <a16:colId xmlns:a16="http://schemas.microsoft.com/office/drawing/2014/main" val="20001"/>
                    </a:ext>
                  </a:extLst>
                </a:gridCol>
                <a:gridCol w="1232640">
                  <a:extLst>
                    <a:ext uri="{9D8B030D-6E8A-4147-A177-3AD203B41FA5}">
                      <a16:colId xmlns:a16="http://schemas.microsoft.com/office/drawing/2014/main" val="20002"/>
                    </a:ext>
                  </a:extLst>
                </a:gridCol>
                <a:gridCol w="1232640">
                  <a:extLst>
                    <a:ext uri="{9D8B030D-6E8A-4147-A177-3AD203B41FA5}">
                      <a16:colId xmlns:a16="http://schemas.microsoft.com/office/drawing/2014/main" val="20003"/>
                    </a:ext>
                  </a:extLst>
                </a:gridCol>
                <a:gridCol w="1234800">
                  <a:extLst>
                    <a:ext uri="{9D8B030D-6E8A-4147-A177-3AD203B41FA5}">
                      <a16:colId xmlns:a16="http://schemas.microsoft.com/office/drawing/2014/main" val="20004"/>
                    </a:ext>
                  </a:extLst>
                </a:gridCol>
              </a:tblGrid>
              <a:tr h="349920">
                <a:tc>
                  <a:txBody>
                    <a:bodyPr/>
                    <a:lstStyle/>
                    <a:p>
                      <a:r>
                        <a:rPr lang="sv-SE" sz="1400" b="0" strike="noStrike" spc="-1">
                          <a:latin typeface="Arial"/>
                        </a:rPr>
                        <a:t>Översikt</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7F7F7F"/>
                    </a:solidFill>
                  </a:tcPr>
                </a:tc>
                <a:tc>
                  <a:txBody>
                    <a:bodyPr/>
                    <a:lstStyle/>
                    <a:p>
                      <a:r>
                        <a:rPr lang="sv-SE" sz="1400" b="0" strike="noStrike" spc="-1">
                          <a:latin typeface="Arial"/>
                        </a:rPr>
                        <a:t>Moment</a:t>
                      </a:r>
                    </a:p>
                  </a:txBody>
                  <a:tcPr marL="90000" marR="90000">
                    <a:lnL w="720" cap="flat" cmpd="sng" algn="ctr">
                      <a:solidFill>
                        <a:srgbClr val="FFFFFF"/>
                      </a:solidFill>
                      <a:prstDash val="solid"/>
                      <a:round/>
                      <a:headEnd type="none" w="med" len="med"/>
                      <a:tailEnd type="none" w="med" len="med"/>
                    </a:lnL>
                    <a:lnT w="720">
                      <a:solidFill>
                        <a:srgbClr val="FFFFFF"/>
                      </a:solidFill>
                    </a:lnT>
                    <a:lnB w="720">
                      <a:solidFill>
                        <a:srgbClr val="FFFFFF"/>
                      </a:solidFill>
                    </a:lnB>
                    <a:solidFill>
                      <a:srgbClr val="7F7F7F"/>
                    </a:solidFill>
                  </a:tcPr>
                </a:tc>
                <a:tc>
                  <a:txBody>
                    <a:bodyPr/>
                    <a:lstStyle/>
                    <a:p>
                      <a:r>
                        <a:rPr lang="sv-SE" sz="1400" b="0" strike="noStrike" spc="-1">
                          <a:latin typeface="Arial"/>
                        </a:rPr>
                        <a:t>LEKTION</a:t>
                      </a:r>
                    </a:p>
                  </a:txBody>
                  <a:tcPr marL="90000" marR="90000">
                    <a:lnR w="720">
                      <a:solidFill>
                        <a:srgbClr val="FFFFFF"/>
                      </a:solidFill>
                    </a:lnR>
                    <a:solidFill>
                      <a:srgbClr val="B3B3B3"/>
                    </a:solidFill>
                  </a:tcPr>
                </a:tc>
                <a:tc>
                  <a:txBody>
                    <a:bodyPr/>
                    <a:lstStyle/>
                    <a:p>
                      <a:r>
                        <a:rPr lang="sv-SE" sz="1400" b="0" strike="noStrike" spc="-1">
                          <a:latin typeface="Arial"/>
                        </a:rPr>
                        <a:t>Referenser</a:t>
                      </a:r>
                    </a:p>
                  </a:txBody>
                  <a:tcPr marL="90000" marR="90000">
                    <a:lnL w="720" cap="flat" cmpd="sng" algn="ctr">
                      <a:solidFill>
                        <a:srgbClr val="FFFFFF"/>
                      </a:solidFill>
                      <a:prstDash val="solid"/>
                      <a:round/>
                      <a:headEnd type="none" w="med" len="med"/>
                      <a:tailEnd type="none" w="med" len="med"/>
                    </a:lnL>
                    <a:lnR w="720">
                      <a:solidFill>
                        <a:srgbClr val="FFFFFF"/>
                      </a:solidFill>
                    </a:lnR>
                    <a:lnT w="720">
                      <a:solidFill>
                        <a:srgbClr val="FFFFFF"/>
                      </a:solidFill>
                    </a:lnT>
                    <a:lnB w="720">
                      <a:solidFill>
                        <a:srgbClr val="FFFFFF"/>
                      </a:solidFill>
                    </a:lnB>
                    <a:solidFill>
                      <a:srgbClr val="7F7F7F"/>
                    </a:solidFill>
                  </a:tcPr>
                </a:tc>
                <a:tc>
                  <a:txBody>
                    <a:bodyPr/>
                    <a:lstStyle/>
                    <a:p>
                      <a:r>
                        <a:rPr lang="sv-SE" sz="1400" b="0" strike="noStrike" spc="-1">
                          <a:latin typeface="Arial"/>
                        </a:rPr>
                        <a:t>Klein-info</a:t>
                      </a:r>
                    </a:p>
                  </a:txBody>
                  <a:tcPr marL="90000" marR="90000">
                    <a:lnL w="720" cap="flat" cmpd="sng" algn="ctr">
                      <a:solidFill>
                        <a:srgbClr val="FFFFFF"/>
                      </a:solidFill>
                      <a:prstDash val="solid"/>
                      <a:round/>
                      <a:headEnd type="none" w="med" len="med"/>
                      <a:tailEnd type="none" w="med" len="med"/>
                    </a:lnL>
                    <a:lnR w="720">
                      <a:solidFill>
                        <a:srgbClr val="FFFFFF"/>
                      </a:solidFill>
                    </a:lnR>
                    <a:lnT w="720">
                      <a:solidFill>
                        <a:srgbClr val="FFFFFF"/>
                      </a:solidFill>
                    </a:lnT>
                    <a:lnB w="720">
                      <a:solidFill>
                        <a:srgbClr val="FFFFFF"/>
                      </a:solidFill>
                    </a:lnB>
                    <a:solidFill>
                      <a:srgbClr val="7F7F7F"/>
                    </a:solidFill>
                  </a:tcPr>
                </a:tc>
                <a:extLst>
                  <a:ext uri="{0D108BD9-81ED-4DB2-BD59-A6C34878D82A}">
                    <a16:rowId xmlns:a16="http://schemas.microsoft.com/office/drawing/2014/main" val="10000"/>
                  </a:ext>
                </a:extLst>
              </a:tr>
            </a:tbl>
          </a:graphicData>
        </a:graphic>
      </p:graphicFrame>
      <p:graphicFrame>
        <p:nvGraphicFramePr>
          <p:cNvPr id="175" name="Table 10"/>
          <p:cNvGraphicFramePr/>
          <p:nvPr>
            <p:extLst>
              <p:ext uri="{D42A27DB-BD31-4B8C-83A1-F6EECF244321}">
                <p14:modId xmlns:p14="http://schemas.microsoft.com/office/powerpoint/2010/main" val="3399546474"/>
              </p:ext>
            </p:extLst>
          </p:nvPr>
        </p:nvGraphicFramePr>
        <p:xfrm>
          <a:off x="487800" y="973440"/>
          <a:ext cx="6162840" cy="304800"/>
        </p:xfrm>
        <a:graphic>
          <a:graphicData uri="http://schemas.openxmlformats.org/drawingml/2006/table">
            <a:tbl>
              <a:tblPr/>
              <a:tblGrid>
                <a:gridCol w="1237680">
                  <a:extLst>
                    <a:ext uri="{9D8B030D-6E8A-4147-A177-3AD203B41FA5}">
                      <a16:colId xmlns:a16="http://schemas.microsoft.com/office/drawing/2014/main" val="20000"/>
                    </a:ext>
                  </a:extLst>
                </a:gridCol>
                <a:gridCol w="1226160">
                  <a:extLst>
                    <a:ext uri="{9D8B030D-6E8A-4147-A177-3AD203B41FA5}">
                      <a16:colId xmlns:a16="http://schemas.microsoft.com/office/drawing/2014/main" val="20001"/>
                    </a:ext>
                  </a:extLst>
                </a:gridCol>
                <a:gridCol w="1229760">
                  <a:extLst>
                    <a:ext uri="{9D8B030D-6E8A-4147-A177-3AD203B41FA5}">
                      <a16:colId xmlns:a16="http://schemas.microsoft.com/office/drawing/2014/main" val="20002"/>
                    </a:ext>
                  </a:extLst>
                </a:gridCol>
                <a:gridCol w="1238040">
                  <a:extLst>
                    <a:ext uri="{9D8B030D-6E8A-4147-A177-3AD203B41FA5}">
                      <a16:colId xmlns:a16="http://schemas.microsoft.com/office/drawing/2014/main" val="20003"/>
                    </a:ext>
                  </a:extLst>
                </a:gridCol>
                <a:gridCol w="1231200">
                  <a:extLst>
                    <a:ext uri="{9D8B030D-6E8A-4147-A177-3AD203B41FA5}">
                      <a16:colId xmlns:a16="http://schemas.microsoft.com/office/drawing/2014/main" val="20004"/>
                    </a:ext>
                  </a:extLst>
                </a:gridCol>
              </a:tblGrid>
              <a:tr h="299520">
                <a:tc>
                  <a:txBody>
                    <a:bodyPr/>
                    <a:lstStyle/>
                    <a:p>
                      <a:r>
                        <a:rPr lang="sv-SE" sz="1400" b="0" strike="noStrike" spc="-1">
                          <a:latin typeface="Arial"/>
                        </a:rPr>
                        <a:t>Engage</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r>
                        <a:rPr lang="sv-SE" sz="1400" b="0" strike="noStrike" spc="-1" dirty="0" err="1">
                          <a:latin typeface="Arial"/>
                        </a:rPr>
                        <a:t>Explore</a:t>
                      </a:r>
                      <a:endParaRPr lang="sv-SE" sz="1400" b="0" strike="noStrike" spc="-1" dirty="0">
                        <a:latin typeface="Arial"/>
                      </a:endParaRPr>
                    </a:p>
                  </a:txBody>
                  <a:tcPr marL="90000" marR="90000">
                    <a:lnL w="720" cap="flat" cmpd="sng" algn="ctr">
                      <a:solidFill>
                        <a:srgbClr val="FFFFFF"/>
                      </a:solidFill>
                      <a:prstDash val="solid"/>
                      <a:round/>
                      <a:headEnd type="none" w="med" len="med"/>
                      <a:tailEnd type="none" w="med" len="med"/>
                    </a:lnL>
                    <a:lnR w="3175" cap="flat" cmpd="sng" algn="ctr">
                      <a:solidFill>
                        <a:schemeClr val="bg1"/>
                      </a:solidFill>
                      <a:prstDash val="solid"/>
                      <a:round/>
                      <a:headEnd type="none" w="med" len="med"/>
                      <a:tailEnd type="none" w="med" len="med"/>
                    </a:lnR>
                    <a:lnT w="720">
                      <a:solidFill>
                        <a:srgbClr val="FFFFFF"/>
                      </a:solidFill>
                    </a:lnT>
                    <a:lnB w="720">
                      <a:solidFill>
                        <a:srgbClr val="FFFFFF"/>
                      </a:solidFill>
                    </a:lnB>
                    <a:solidFill>
                      <a:srgbClr val="B3B3B3"/>
                    </a:solidFill>
                  </a:tcPr>
                </a:tc>
                <a:tc>
                  <a:txBody>
                    <a:bodyPr/>
                    <a:lstStyle/>
                    <a:p>
                      <a:r>
                        <a:rPr lang="sv-SE" sz="1400" b="0" strike="noStrike" spc="-1" dirty="0" err="1">
                          <a:latin typeface="Arial"/>
                        </a:rPr>
                        <a:t>Explain</a:t>
                      </a:r>
                      <a:endParaRPr lang="sv-SE" sz="1400" b="0" strike="noStrike" spc="-1" dirty="0">
                        <a:latin typeface="Arial"/>
                      </a:endParaRPr>
                    </a:p>
                  </a:txBody>
                  <a:tcPr marL="90000" marR="90000">
                    <a:lnL w="3175" cap="flat" cmpd="sng" algn="ctr">
                      <a:solidFill>
                        <a:schemeClr val="bg1"/>
                      </a:solidFill>
                      <a:prstDash val="solid"/>
                      <a:round/>
                      <a:headEnd type="none" w="med" len="med"/>
                      <a:tailEnd type="none" w="med" len="med"/>
                    </a:lnL>
                    <a:lnR w="720">
                      <a:solidFill>
                        <a:srgbClr val="FFFFFF"/>
                      </a:solidFill>
                    </a:lnR>
                    <a:lnT w="720">
                      <a:solidFill>
                        <a:srgbClr val="FFFFFF"/>
                      </a:solidFill>
                    </a:lnT>
                    <a:lnB w="720">
                      <a:solidFill>
                        <a:srgbClr val="FFFFFF"/>
                      </a:solidFill>
                    </a:lnB>
                    <a:solidFill>
                      <a:srgbClr val="B3B3B3"/>
                    </a:solidFill>
                  </a:tcPr>
                </a:tc>
                <a:tc>
                  <a:txBody>
                    <a:bodyPr/>
                    <a:lstStyle/>
                    <a:p>
                      <a:r>
                        <a:rPr lang="sv-SE" sz="1400" b="0" strike="noStrike" spc="-1">
                          <a:latin typeface="Arial"/>
                        </a:rPr>
                        <a:t>Elaborate</a:t>
                      </a:r>
                    </a:p>
                  </a:txBody>
                  <a:tcPr marL="90000" marR="90000">
                    <a:lnL w="720" cap="flat" cmpd="sng" algn="ctr">
                      <a:solidFill>
                        <a:srgbClr val="FFFFFF"/>
                      </a:solidFill>
                      <a:prstDash val="solid"/>
                      <a:round/>
                      <a:headEnd type="none" w="med" len="med"/>
                      <a:tailEnd type="none" w="med" len="med"/>
                    </a:lnL>
                    <a:lnR w="12700" cmpd="sng">
                      <a:noFill/>
                      <a:prstDash val="solid"/>
                    </a:lnR>
                    <a:lnT w="720">
                      <a:solidFill>
                        <a:srgbClr val="FFFFFF"/>
                      </a:solidFill>
                    </a:lnT>
                    <a:lnB w="720">
                      <a:solidFill>
                        <a:srgbClr val="FFFFFF"/>
                      </a:solidFill>
                    </a:lnB>
                    <a:solidFill>
                      <a:srgbClr val="B3B3B3"/>
                    </a:solidFill>
                  </a:tcPr>
                </a:tc>
                <a:tc>
                  <a:txBody>
                    <a:bodyPr/>
                    <a:lstStyle/>
                    <a:p>
                      <a:r>
                        <a:rPr lang="sv-SE" sz="1400" b="0" strike="noStrike" spc="-1" dirty="0" err="1">
                          <a:latin typeface="Arial"/>
                        </a:rPr>
                        <a:t>Evaluate</a:t>
                      </a:r>
                      <a:endParaRPr lang="sv-SE" sz="1400" b="0" strike="noStrike" spc="-1" dirty="0">
                        <a:latin typeface="Arial"/>
                      </a:endParaRPr>
                    </a:p>
                  </a:txBody>
                  <a:tcPr marL="90000" marR="9000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rgbClr val="D9D9D9"/>
                    </a:solid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 name="CustomShape 1"/>
          <p:cNvSpPr/>
          <p:nvPr/>
        </p:nvSpPr>
        <p:spPr>
          <a:xfrm>
            <a:off x="0" y="1232640"/>
            <a:ext cx="9142200" cy="5621760"/>
          </a:xfrm>
          <a:custGeom>
            <a:avLst/>
            <a:gdLst/>
            <a:ahLst/>
            <a:cxnLst/>
            <a:rect l="l" t="t" r="r" b="b"/>
            <a:pathLst>
              <a:path w="9144000" h="5623560">
                <a:moveTo>
                  <a:pt x="0" y="5623560"/>
                </a:moveTo>
                <a:lnTo>
                  <a:pt x="9144000" y="5623560"/>
                </a:lnTo>
                <a:lnTo>
                  <a:pt x="9144000" y="0"/>
                </a:lnTo>
                <a:lnTo>
                  <a:pt x="0" y="0"/>
                </a:lnTo>
                <a:lnTo>
                  <a:pt x="0" y="5623560"/>
                </a:lnTo>
                <a:close/>
              </a:path>
            </a:pathLst>
          </a:custGeom>
          <a:solidFill>
            <a:srgbClr val="D9D9D9"/>
          </a:solidFill>
          <a:ln>
            <a:noFill/>
          </a:ln>
        </p:spPr>
        <p:style>
          <a:lnRef idx="0">
            <a:scrgbClr r="0" g="0" b="0"/>
          </a:lnRef>
          <a:fillRef idx="0">
            <a:scrgbClr r="0" g="0" b="0"/>
          </a:fillRef>
          <a:effectRef idx="0">
            <a:scrgbClr r="0" g="0" b="0"/>
          </a:effectRef>
          <a:fontRef idx="minor"/>
        </p:style>
      </p:sp>
      <p:sp>
        <p:nvSpPr>
          <p:cNvPr id="177" name="CustomShape 2"/>
          <p:cNvSpPr/>
          <p:nvPr/>
        </p:nvSpPr>
        <p:spPr>
          <a:xfrm>
            <a:off x="0" y="0"/>
            <a:ext cx="9142200" cy="1232640"/>
          </a:xfrm>
          <a:custGeom>
            <a:avLst/>
            <a:gdLst/>
            <a:ahLst/>
            <a:cxnLst/>
            <a:rect l="l" t="t" r="r" b="b"/>
            <a:pathLst>
              <a:path w="9144000" h="1234439">
                <a:moveTo>
                  <a:pt x="0" y="1234439"/>
                </a:moveTo>
                <a:lnTo>
                  <a:pt x="9144000" y="1234439"/>
                </a:lnTo>
                <a:lnTo>
                  <a:pt x="9144000" y="0"/>
                </a:lnTo>
                <a:lnTo>
                  <a:pt x="0" y="0"/>
                </a:lnTo>
                <a:lnTo>
                  <a:pt x="0" y="1234439"/>
                </a:lnTo>
                <a:close/>
              </a:path>
            </a:pathLst>
          </a:custGeom>
          <a:solidFill>
            <a:srgbClr val="8D0F69"/>
          </a:solidFill>
          <a:ln>
            <a:noFill/>
          </a:ln>
        </p:spPr>
        <p:style>
          <a:lnRef idx="0">
            <a:scrgbClr r="0" g="0" b="0"/>
          </a:lnRef>
          <a:fillRef idx="0">
            <a:scrgbClr r="0" g="0" b="0"/>
          </a:fillRef>
          <a:effectRef idx="0">
            <a:scrgbClr r="0" g="0" b="0"/>
          </a:effectRef>
          <a:fontRef idx="minor"/>
        </p:style>
      </p:sp>
      <p:sp>
        <p:nvSpPr>
          <p:cNvPr id="178" name="CustomShape 3"/>
          <p:cNvSpPr/>
          <p:nvPr/>
        </p:nvSpPr>
        <p:spPr>
          <a:xfrm>
            <a:off x="8058960" y="5706000"/>
            <a:ext cx="1412640" cy="1001160"/>
          </a:xfrm>
          <a:prstGeom prst="rect">
            <a:avLst/>
          </a:prstGeom>
          <a:blipFill rotWithShape="0">
            <a:blip r:embed="rId3"/>
            <a:stretch>
              <a:fillRect/>
            </a:stretch>
          </a:blipFill>
          <a:ln>
            <a:noFill/>
          </a:ln>
        </p:spPr>
        <p:style>
          <a:lnRef idx="0">
            <a:scrgbClr r="0" g="0" b="0"/>
          </a:lnRef>
          <a:fillRef idx="0">
            <a:scrgbClr r="0" g="0" b="0"/>
          </a:fillRef>
          <a:effectRef idx="0">
            <a:scrgbClr r="0" g="0" b="0"/>
          </a:effectRef>
          <a:fontRef idx="minor"/>
        </p:style>
      </p:sp>
      <p:sp>
        <p:nvSpPr>
          <p:cNvPr id="179" name="CustomShape 4"/>
          <p:cNvSpPr/>
          <p:nvPr/>
        </p:nvSpPr>
        <p:spPr>
          <a:xfrm>
            <a:off x="8058960" y="5706000"/>
            <a:ext cx="1412640" cy="1001160"/>
          </a:xfrm>
          <a:prstGeom prst="rect">
            <a:avLst/>
          </a:prstGeom>
          <a:blipFill rotWithShape="0">
            <a:blip r:embed="rId3"/>
            <a:stretch>
              <a:fillRect/>
            </a:stretch>
          </a:blipFill>
          <a:ln>
            <a:noFill/>
          </a:ln>
        </p:spPr>
        <p:style>
          <a:lnRef idx="0">
            <a:scrgbClr r="0" g="0" b="0"/>
          </a:lnRef>
          <a:fillRef idx="0">
            <a:scrgbClr r="0" g="0" b="0"/>
          </a:fillRef>
          <a:effectRef idx="0">
            <a:scrgbClr r="0" g="0" b="0"/>
          </a:effectRef>
          <a:fontRef idx="minor"/>
        </p:style>
      </p:sp>
      <p:sp>
        <p:nvSpPr>
          <p:cNvPr id="180" name="CustomShape 5"/>
          <p:cNvSpPr/>
          <p:nvPr/>
        </p:nvSpPr>
        <p:spPr>
          <a:xfrm>
            <a:off x="541080" y="375120"/>
            <a:ext cx="3885840" cy="328320"/>
          </a:xfrm>
          <a:prstGeom prst="rect">
            <a:avLst/>
          </a:prstGeom>
          <a:noFill/>
          <a:ln>
            <a:noFill/>
          </a:ln>
        </p:spPr>
        <p:style>
          <a:lnRef idx="0">
            <a:scrgbClr r="0" g="0" b="0"/>
          </a:lnRef>
          <a:fillRef idx="0">
            <a:scrgbClr r="0" g="0" b="0"/>
          </a:fillRef>
          <a:effectRef idx="0">
            <a:scrgbClr r="0" g="0" b="0"/>
          </a:effectRef>
          <a:fontRef idx="minor"/>
        </p:style>
        <p:txBody>
          <a:bodyPr lIns="0" tIns="16560" rIns="0" bIns="0"/>
          <a:lstStyle/>
          <a:p>
            <a:pPr marL="12600">
              <a:lnSpc>
                <a:spcPts val="2585"/>
              </a:lnSpc>
            </a:pPr>
            <a:r>
              <a:rPr lang="sv-SE" sz="2400" b="0" strike="noStrike" spc="55">
                <a:solidFill>
                  <a:srgbClr val="FFFFFF"/>
                </a:solidFill>
                <a:latin typeface="Tahoma"/>
                <a:ea typeface="DejaVu Sans"/>
              </a:rPr>
              <a:t>KLEINMATERIAL: Nätverk</a:t>
            </a:r>
            <a:endParaRPr lang="sv-SE" sz="2400" b="0" strike="noStrike" spc="-1">
              <a:latin typeface="Arial"/>
            </a:endParaRPr>
          </a:p>
        </p:txBody>
      </p:sp>
      <p:sp>
        <p:nvSpPr>
          <p:cNvPr id="181" name="CustomShape 6"/>
          <p:cNvSpPr/>
          <p:nvPr/>
        </p:nvSpPr>
        <p:spPr>
          <a:xfrm>
            <a:off x="567720" y="1468080"/>
            <a:ext cx="1170720" cy="226440"/>
          </a:xfrm>
          <a:prstGeom prst="rect">
            <a:avLst/>
          </a:prstGeom>
          <a:noFill/>
          <a:ln>
            <a:noFill/>
          </a:ln>
        </p:spPr>
        <p:style>
          <a:lnRef idx="0">
            <a:scrgbClr r="0" g="0" b="0"/>
          </a:lnRef>
          <a:fillRef idx="0">
            <a:scrgbClr r="0" g="0" b="0"/>
          </a:fillRef>
          <a:effectRef idx="0">
            <a:scrgbClr r="0" g="0" b="0"/>
          </a:effectRef>
          <a:fontRef idx="minor"/>
        </p:style>
        <p:txBody>
          <a:bodyPr lIns="0" tIns="11160" rIns="0" bIns="0"/>
          <a:lstStyle/>
          <a:p>
            <a:pPr marL="12600">
              <a:lnSpc>
                <a:spcPts val="1755"/>
              </a:lnSpc>
            </a:pPr>
            <a:r>
              <a:rPr lang="sv-SE" sz="1600" b="1" strike="noStrike" spc="-1">
                <a:solidFill>
                  <a:srgbClr val="000000"/>
                </a:solidFill>
                <a:latin typeface="Tahoma"/>
                <a:ea typeface="DejaVu Sans"/>
              </a:rPr>
              <a:t>Referenser</a:t>
            </a:r>
            <a:endParaRPr lang="sv-SE" sz="1600" b="0" strike="noStrike" spc="-1">
              <a:latin typeface="Arial"/>
            </a:endParaRPr>
          </a:p>
        </p:txBody>
      </p:sp>
      <p:sp>
        <p:nvSpPr>
          <p:cNvPr id="182" name="CustomShape 7"/>
          <p:cNvSpPr/>
          <p:nvPr/>
        </p:nvSpPr>
        <p:spPr>
          <a:xfrm>
            <a:off x="567720" y="1951560"/>
            <a:ext cx="6699960" cy="176040"/>
          </a:xfrm>
          <a:prstGeom prst="rect">
            <a:avLst/>
          </a:prstGeom>
          <a:noFill/>
          <a:ln>
            <a:noFill/>
          </a:ln>
        </p:spPr>
        <p:style>
          <a:lnRef idx="0">
            <a:scrgbClr r="0" g="0" b="0"/>
          </a:lnRef>
          <a:fillRef idx="0">
            <a:scrgbClr r="0" g="0" b="0"/>
          </a:fillRef>
          <a:effectRef idx="0">
            <a:scrgbClr r="0" g="0" b="0"/>
          </a:effectRef>
          <a:fontRef idx="minor"/>
        </p:style>
        <p:txBody>
          <a:bodyPr lIns="0" tIns="8640" rIns="0" bIns="0"/>
          <a:lstStyle/>
          <a:p>
            <a:pPr marL="12600">
              <a:lnSpc>
                <a:spcPts val="1344"/>
              </a:lnSpc>
            </a:pPr>
            <a:r>
              <a:rPr lang="sv-SE" sz="1200" b="0" u="sng" strike="noStrike" spc="-1">
                <a:solidFill>
                  <a:srgbClr val="0000FF"/>
                </a:solidFill>
                <a:uFillTx/>
                <a:latin typeface="Tahoma"/>
                <a:ea typeface="DejaVu Sans"/>
                <a:hlinkClick r:id="rId4"/>
              </a:rPr>
              <a:t>https://www.acm.org/binaries/content/assets/public-policy/2017_usacm_statement_algorithms.pdf</a:t>
            </a:r>
            <a:endParaRPr lang="sv-SE" sz="1200" b="0" strike="noStrike" spc="-1">
              <a:latin typeface="Arial"/>
            </a:endParaRPr>
          </a:p>
        </p:txBody>
      </p:sp>
      <p:sp>
        <p:nvSpPr>
          <p:cNvPr id="183" name="CustomShape 8"/>
          <p:cNvSpPr/>
          <p:nvPr/>
        </p:nvSpPr>
        <p:spPr>
          <a:xfrm>
            <a:off x="567720" y="2384280"/>
            <a:ext cx="4315320" cy="176040"/>
          </a:xfrm>
          <a:prstGeom prst="rect">
            <a:avLst/>
          </a:prstGeom>
          <a:noFill/>
          <a:ln>
            <a:noFill/>
          </a:ln>
        </p:spPr>
        <p:style>
          <a:lnRef idx="0">
            <a:scrgbClr r="0" g="0" b="0"/>
          </a:lnRef>
          <a:fillRef idx="0">
            <a:scrgbClr r="0" g="0" b="0"/>
          </a:fillRef>
          <a:effectRef idx="0">
            <a:scrgbClr r="0" g="0" b="0"/>
          </a:effectRef>
          <a:fontRef idx="minor"/>
        </p:style>
        <p:txBody>
          <a:bodyPr lIns="0" tIns="8640" rIns="0" bIns="0"/>
          <a:lstStyle/>
          <a:p>
            <a:pPr marL="12600">
              <a:lnSpc>
                <a:spcPts val="1344"/>
              </a:lnSpc>
            </a:pPr>
            <a:r>
              <a:rPr lang="sv-SE" sz="1200" b="0" u="sng" strike="noStrike" spc="-1">
                <a:solidFill>
                  <a:srgbClr val="0000FF"/>
                </a:solidFill>
                <a:uFillTx/>
                <a:latin typeface="Tahoma"/>
                <a:ea typeface="DejaVu Sans"/>
                <a:hlinkClick r:id="rId5"/>
              </a:rPr>
              <a:t>https://royalsociety.org/topics-policy/projects/data-governance/</a:t>
            </a:r>
            <a:endParaRPr lang="sv-SE" sz="1200" b="0" strike="noStrike" spc="-1">
              <a:latin typeface="Arial"/>
            </a:endParaRPr>
          </a:p>
        </p:txBody>
      </p:sp>
      <p:sp>
        <p:nvSpPr>
          <p:cNvPr id="184" name="CustomShape 9"/>
          <p:cNvSpPr/>
          <p:nvPr/>
        </p:nvSpPr>
        <p:spPr>
          <a:xfrm>
            <a:off x="567720" y="2815560"/>
            <a:ext cx="5524200" cy="176040"/>
          </a:xfrm>
          <a:prstGeom prst="rect">
            <a:avLst/>
          </a:prstGeom>
          <a:noFill/>
          <a:ln>
            <a:noFill/>
          </a:ln>
        </p:spPr>
        <p:style>
          <a:lnRef idx="0">
            <a:scrgbClr r="0" g="0" b="0"/>
          </a:lnRef>
          <a:fillRef idx="0">
            <a:scrgbClr r="0" g="0" b="0"/>
          </a:fillRef>
          <a:effectRef idx="0">
            <a:scrgbClr r="0" g="0" b="0"/>
          </a:effectRef>
          <a:fontRef idx="minor"/>
        </p:style>
        <p:txBody>
          <a:bodyPr lIns="0" tIns="8640" rIns="0" bIns="0"/>
          <a:lstStyle/>
          <a:p>
            <a:pPr marL="12600">
              <a:lnSpc>
                <a:spcPts val="1344"/>
              </a:lnSpc>
            </a:pPr>
            <a:r>
              <a:rPr lang="sv-SE" sz="1200" b="0" u="sng" strike="noStrike" spc="-1">
                <a:solidFill>
                  <a:srgbClr val="0000FF"/>
                </a:solidFill>
                <a:uFillTx/>
                <a:latin typeface="Tahoma"/>
                <a:ea typeface="DejaVu Sans"/>
                <a:hlinkClick r:id="rId6"/>
              </a:rPr>
              <a:t>https://ico.org.uk/for-organisations/data-protection-reform/overview-of-the-gdpr/</a:t>
            </a:r>
            <a:endParaRPr lang="sv-SE" sz="1200" b="0" strike="noStrike" spc="-1">
              <a:latin typeface="Arial"/>
            </a:endParaRPr>
          </a:p>
        </p:txBody>
      </p:sp>
      <p:sp>
        <p:nvSpPr>
          <p:cNvPr id="185" name="CustomShape 10"/>
          <p:cNvSpPr/>
          <p:nvPr/>
        </p:nvSpPr>
        <p:spPr>
          <a:xfrm>
            <a:off x="567720" y="3246840"/>
            <a:ext cx="3329280" cy="176040"/>
          </a:xfrm>
          <a:prstGeom prst="rect">
            <a:avLst/>
          </a:prstGeom>
          <a:noFill/>
          <a:ln>
            <a:noFill/>
          </a:ln>
        </p:spPr>
        <p:style>
          <a:lnRef idx="0">
            <a:scrgbClr r="0" g="0" b="0"/>
          </a:lnRef>
          <a:fillRef idx="0">
            <a:scrgbClr r="0" g="0" b="0"/>
          </a:fillRef>
          <a:effectRef idx="0">
            <a:scrgbClr r="0" g="0" b="0"/>
          </a:effectRef>
          <a:fontRef idx="minor"/>
        </p:style>
        <p:txBody>
          <a:bodyPr lIns="0" tIns="8640" rIns="0" bIns="0"/>
          <a:lstStyle/>
          <a:p>
            <a:pPr marL="12600">
              <a:lnSpc>
                <a:spcPts val="1344"/>
              </a:lnSpc>
            </a:pPr>
            <a:r>
              <a:rPr lang="sv-SE" sz="1200" b="0" u="sng" strike="noStrike" spc="-1">
                <a:solidFill>
                  <a:srgbClr val="0000FF"/>
                </a:solidFill>
                <a:uFillTx/>
                <a:latin typeface="Tahoma"/>
                <a:ea typeface="DejaVu Sans"/>
                <a:hlinkClick r:id="rId7"/>
              </a:rPr>
              <a:t>http://www-personal.umich.edu/~mejn/netdata/</a:t>
            </a:r>
            <a:endParaRPr lang="sv-SE" sz="1200" b="0" strike="noStrike" spc="-1">
              <a:latin typeface="Arial"/>
            </a:endParaRPr>
          </a:p>
        </p:txBody>
      </p:sp>
      <p:sp>
        <p:nvSpPr>
          <p:cNvPr id="186" name="CustomShape 11"/>
          <p:cNvSpPr/>
          <p:nvPr/>
        </p:nvSpPr>
        <p:spPr>
          <a:xfrm>
            <a:off x="567720" y="3679920"/>
            <a:ext cx="4553640" cy="176040"/>
          </a:xfrm>
          <a:prstGeom prst="rect">
            <a:avLst/>
          </a:prstGeom>
          <a:noFill/>
          <a:ln>
            <a:noFill/>
          </a:ln>
        </p:spPr>
        <p:style>
          <a:lnRef idx="0">
            <a:scrgbClr r="0" g="0" b="0"/>
          </a:lnRef>
          <a:fillRef idx="0">
            <a:scrgbClr r="0" g="0" b="0"/>
          </a:fillRef>
          <a:effectRef idx="0">
            <a:scrgbClr r="0" g="0" b="0"/>
          </a:effectRef>
          <a:fontRef idx="minor"/>
        </p:style>
        <p:txBody>
          <a:bodyPr lIns="0" tIns="8640" rIns="0" bIns="0"/>
          <a:lstStyle/>
          <a:p>
            <a:pPr marL="12600">
              <a:lnSpc>
                <a:spcPts val="1344"/>
              </a:lnSpc>
            </a:pPr>
            <a:r>
              <a:rPr lang="sv-SE" sz="1200" b="0" u="sng" strike="noStrike" spc="-1">
                <a:solidFill>
                  <a:srgbClr val="0000FF"/>
                </a:solidFill>
                <a:uFillTx/>
                <a:latin typeface="Tahoma"/>
                <a:ea typeface="DejaVu Sans"/>
                <a:hlinkClick r:id="rId8"/>
              </a:rPr>
              <a:t>http://www-personal.umich.edu/~mejn/papers/npcommunities.pdf</a:t>
            </a:r>
            <a:endParaRPr lang="sv-SE" sz="1200" b="0" strike="noStrike" spc="-1">
              <a:latin typeface="Arial"/>
            </a:endParaRPr>
          </a:p>
        </p:txBody>
      </p:sp>
      <p:sp>
        <p:nvSpPr>
          <p:cNvPr id="187" name="CustomShape 12"/>
          <p:cNvSpPr/>
          <p:nvPr/>
        </p:nvSpPr>
        <p:spPr>
          <a:xfrm>
            <a:off x="567720" y="4111200"/>
            <a:ext cx="2192400" cy="176040"/>
          </a:xfrm>
          <a:prstGeom prst="rect">
            <a:avLst/>
          </a:prstGeom>
          <a:noFill/>
          <a:ln>
            <a:noFill/>
          </a:ln>
        </p:spPr>
        <p:style>
          <a:lnRef idx="0">
            <a:scrgbClr r="0" g="0" b="0"/>
          </a:lnRef>
          <a:fillRef idx="0">
            <a:scrgbClr r="0" g="0" b="0"/>
          </a:fillRef>
          <a:effectRef idx="0">
            <a:scrgbClr r="0" g="0" b="0"/>
          </a:effectRef>
          <a:fontRef idx="minor"/>
        </p:style>
        <p:txBody>
          <a:bodyPr lIns="0" tIns="8640" rIns="0" bIns="0"/>
          <a:lstStyle/>
          <a:p>
            <a:pPr marL="12600">
              <a:lnSpc>
                <a:spcPts val="1344"/>
              </a:lnSpc>
            </a:pPr>
            <a:r>
              <a:rPr lang="sv-SE" sz="1200" b="0" u="sng" strike="noStrike" spc="-1">
                <a:solidFill>
                  <a:srgbClr val="0000FF"/>
                </a:solidFill>
                <a:uFillTx/>
                <a:latin typeface="Tahoma"/>
                <a:ea typeface="DejaVu Sans"/>
                <a:hlinkClick r:id="rId9"/>
              </a:rPr>
              <a:t>https://arxiv.org/abs/1205.6822</a:t>
            </a:r>
            <a:endParaRPr lang="sv-SE" sz="1200" b="0" strike="noStrike" spc="-1">
              <a:latin typeface="Arial"/>
            </a:endParaRPr>
          </a:p>
        </p:txBody>
      </p:sp>
      <p:sp>
        <p:nvSpPr>
          <p:cNvPr id="188" name="CustomShape 13"/>
          <p:cNvSpPr/>
          <p:nvPr/>
        </p:nvSpPr>
        <p:spPr>
          <a:xfrm>
            <a:off x="567720" y="4542480"/>
            <a:ext cx="4362840" cy="176040"/>
          </a:xfrm>
          <a:prstGeom prst="rect">
            <a:avLst/>
          </a:prstGeom>
          <a:noFill/>
          <a:ln>
            <a:noFill/>
          </a:ln>
        </p:spPr>
        <p:style>
          <a:lnRef idx="0">
            <a:scrgbClr r="0" g="0" b="0"/>
          </a:lnRef>
          <a:fillRef idx="0">
            <a:scrgbClr r="0" g="0" b="0"/>
          </a:fillRef>
          <a:effectRef idx="0">
            <a:scrgbClr r="0" g="0" b="0"/>
          </a:effectRef>
          <a:fontRef idx="minor"/>
        </p:style>
        <p:txBody>
          <a:bodyPr lIns="0" tIns="8640" rIns="0" bIns="0"/>
          <a:lstStyle/>
          <a:p>
            <a:pPr marL="12600">
              <a:lnSpc>
                <a:spcPts val="1344"/>
              </a:lnSpc>
            </a:pPr>
            <a:r>
              <a:rPr lang="sv-SE" sz="1200" b="0" u="sng" strike="noStrike" spc="-1">
                <a:solidFill>
                  <a:srgbClr val="0000FF"/>
                </a:solidFill>
                <a:uFillTx/>
                <a:latin typeface="Tahoma"/>
                <a:ea typeface="DejaVu Sans"/>
                <a:hlinkClick r:id="rId10"/>
              </a:rPr>
              <a:t>https://research.fb.com/three-and-a-half-degrees-of-separation/</a:t>
            </a:r>
            <a:endParaRPr lang="sv-SE" sz="1200" b="0" strike="noStrike" spc="-1">
              <a:latin typeface="Arial"/>
            </a:endParaRPr>
          </a:p>
        </p:txBody>
      </p:sp>
      <p:sp>
        <p:nvSpPr>
          <p:cNvPr id="189" name="CustomShape 14"/>
          <p:cNvSpPr/>
          <p:nvPr/>
        </p:nvSpPr>
        <p:spPr>
          <a:xfrm>
            <a:off x="576000" y="5472000"/>
            <a:ext cx="6699960" cy="176040"/>
          </a:xfrm>
          <a:prstGeom prst="rect">
            <a:avLst/>
          </a:prstGeom>
          <a:noFill/>
          <a:ln>
            <a:noFill/>
          </a:ln>
        </p:spPr>
        <p:style>
          <a:lnRef idx="0">
            <a:scrgbClr r="0" g="0" b="0"/>
          </a:lnRef>
          <a:fillRef idx="0">
            <a:scrgbClr r="0" g="0" b="0"/>
          </a:fillRef>
          <a:effectRef idx="0">
            <a:scrgbClr r="0" g="0" b="0"/>
          </a:effectRef>
          <a:fontRef idx="minor"/>
        </p:style>
        <p:txBody>
          <a:bodyPr lIns="0" tIns="8640" rIns="0" bIns="0"/>
          <a:lstStyle/>
          <a:p>
            <a:pPr marL="12600">
              <a:lnSpc>
                <a:spcPts val="1344"/>
              </a:lnSpc>
            </a:pPr>
            <a:r>
              <a:rPr lang="sv-SE" sz="1200" b="0" u="sng" strike="noStrike" spc="-1">
                <a:solidFill>
                  <a:srgbClr val="0000FF"/>
                </a:solidFill>
                <a:uFillTx/>
                <a:latin typeface="Tahoma"/>
                <a:ea typeface="DejaVu Sans"/>
                <a:hlinkClick r:id="rId11"/>
              </a:rPr>
              <a:t>http://graphonline.ru/en/</a:t>
            </a:r>
            <a:endParaRPr lang="sv-SE" sz="1200" b="0" strike="noStrike" spc="-1">
              <a:latin typeface="Arial"/>
            </a:endParaRPr>
          </a:p>
          <a:p>
            <a:pPr marL="12600">
              <a:lnSpc>
                <a:spcPts val="1344"/>
              </a:lnSpc>
            </a:pPr>
            <a:endParaRPr lang="sv-SE" sz="1200" b="0" strike="noStrike" spc="-1">
              <a:latin typeface="Arial"/>
            </a:endParaRPr>
          </a:p>
          <a:p>
            <a:pPr marL="12600">
              <a:lnSpc>
                <a:spcPts val="1344"/>
              </a:lnSpc>
            </a:pPr>
            <a:r>
              <a:rPr lang="sv-SE" sz="1200" b="0" u="sng" strike="noStrike" spc="-1">
                <a:solidFill>
                  <a:srgbClr val="0000FF"/>
                </a:solidFill>
                <a:uFillTx/>
                <a:latin typeface="Tahoma"/>
                <a:ea typeface="DejaVu Sans"/>
                <a:hlinkClick r:id="rId12"/>
              </a:rPr>
              <a:t>https://fusiontables.google.com/DataSource?dsrcid=implicit</a:t>
            </a:r>
            <a:endParaRPr lang="sv-SE" sz="1200" b="0" strike="noStrike" spc="-1">
              <a:latin typeface="Arial"/>
            </a:endParaRPr>
          </a:p>
          <a:p>
            <a:pPr marL="12600">
              <a:lnSpc>
                <a:spcPts val="1344"/>
              </a:lnSpc>
            </a:pPr>
            <a:endParaRPr lang="sv-SE" sz="1200" b="0" strike="noStrike" spc="-1">
              <a:latin typeface="Arial"/>
            </a:endParaRPr>
          </a:p>
        </p:txBody>
      </p:sp>
      <p:graphicFrame>
        <p:nvGraphicFramePr>
          <p:cNvPr id="190" name="Table 15"/>
          <p:cNvGraphicFramePr/>
          <p:nvPr>
            <p:extLst>
              <p:ext uri="{D42A27DB-BD31-4B8C-83A1-F6EECF244321}">
                <p14:modId xmlns:p14="http://schemas.microsoft.com/office/powerpoint/2010/main" val="324588645"/>
              </p:ext>
            </p:extLst>
          </p:nvPr>
        </p:nvGraphicFramePr>
        <p:xfrm>
          <a:off x="556920" y="889560"/>
          <a:ext cx="6166800" cy="351360"/>
        </p:xfrm>
        <a:graphic>
          <a:graphicData uri="http://schemas.openxmlformats.org/drawingml/2006/table">
            <a:tbl>
              <a:tblPr/>
              <a:tblGrid>
                <a:gridCol w="1232640">
                  <a:extLst>
                    <a:ext uri="{9D8B030D-6E8A-4147-A177-3AD203B41FA5}">
                      <a16:colId xmlns:a16="http://schemas.microsoft.com/office/drawing/2014/main" val="20000"/>
                    </a:ext>
                  </a:extLst>
                </a:gridCol>
                <a:gridCol w="1232640">
                  <a:extLst>
                    <a:ext uri="{9D8B030D-6E8A-4147-A177-3AD203B41FA5}">
                      <a16:colId xmlns:a16="http://schemas.microsoft.com/office/drawing/2014/main" val="20001"/>
                    </a:ext>
                  </a:extLst>
                </a:gridCol>
                <a:gridCol w="1232640">
                  <a:extLst>
                    <a:ext uri="{9D8B030D-6E8A-4147-A177-3AD203B41FA5}">
                      <a16:colId xmlns:a16="http://schemas.microsoft.com/office/drawing/2014/main" val="20002"/>
                    </a:ext>
                  </a:extLst>
                </a:gridCol>
                <a:gridCol w="1232640">
                  <a:extLst>
                    <a:ext uri="{9D8B030D-6E8A-4147-A177-3AD203B41FA5}">
                      <a16:colId xmlns:a16="http://schemas.microsoft.com/office/drawing/2014/main" val="20003"/>
                    </a:ext>
                  </a:extLst>
                </a:gridCol>
                <a:gridCol w="1236240">
                  <a:extLst>
                    <a:ext uri="{9D8B030D-6E8A-4147-A177-3AD203B41FA5}">
                      <a16:colId xmlns:a16="http://schemas.microsoft.com/office/drawing/2014/main" val="20004"/>
                    </a:ext>
                  </a:extLst>
                </a:gridCol>
              </a:tblGrid>
              <a:tr h="351360">
                <a:tc>
                  <a:txBody>
                    <a:bodyPr/>
                    <a:lstStyle/>
                    <a:p>
                      <a:r>
                        <a:rPr lang="sv-SE" sz="1400" b="0" strike="noStrike" spc="-1" dirty="0">
                          <a:latin typeface="Arial"/>
                        </a:rPr>
                        <a:t>Översikt</a:t>
                      </a:r>
                    </a:p>
                  </a:txBody>
                  <a:tcPr marL="90000" marR="90000">
                    <a:lnL w="720">
                      <a:solidFill>
                        <a:srgbClr val="FFFFFF"/>
                      </a:solidFill>
                    </a:lnL>
                    <a:lnR w="3175" cap="flat" cmpd="sng" algn="ctr">
                      <a:solidFill>
                        <a:schemeClr val="bg1"/>
                      </a:solidFill>
                      <a:prstDash val="solid"/>
                      <a:round/>
                      <a:headEnd type="none" w="med" len="med"/>
                      <a:tailEnd type="none" w="med" len="med"/>
                    </a:lnR>
                    <a:lnT w="720">
                      <a:solidFill>
                        <a:srgbClr val="FFFFFF"/>
                      </a:solidFill>
                    </a:lnT>
                    <a:lnB w="720">
                      <a:solidFill>
                        <a:srgbClr val="FFFFFF"/>
                      </a:solidFill>
                    </a:lnB>
                    <a:solidFill>
                      <a:srgbClr val="B3B3B3"/>
                    </a:solidFill>
                  </a:tcPr>
                </a:tc>
                <a:tc>
                  <a:txBody>
                    <a:bodyPr/>
                    <a:lstStyle/>
                    <a:p>
                      <a:r>
                        <a:rPr lang="sv-SE" sz="1400" b="0" strike="noStrike" spc="-1" dirty="0">
                          <a:latin typeface="Arial"/>
                        </a:rPr>
                        <a:t>Moment</a:t>
                      </a:r>
                    </a:p>
                  </a:txBody>
                  <a:tcPr marL="90000" marR="90000">
                    <a:lnL w="3175" cap="flat" cmpd="sng" algn="ctr">
                      <a:solidFill>
                        <a:schemeClr val="bg1"/>
                      </a:solidFill>
                      <a:prstDash val="solid"/>
                      <a:round/>
                      <a:headEnd type="none" w="med" len="med"/>
                      <a:tailEnd type="none" w="med" len="med"/>
                    </a:lnL>
                    <a:lnR w="720">
                      <a:solidFill>
                        <a:srgbClr val="FFFFFF"/>
                      </a:solidFill>
                    </a:lnR>
                    <a:lnT w="720">
                      <a:solidFill>
                        <a:srgbClr val="FFFFFF"/>
                      </a:solidFill>
                    </a:lnT>
                    <a:lnB w="720">
                      <a:solidFill>
                        <a:srgbClr val="FFFFFF"/>
                      </a:solidFill>
                    </a:lnB>
                    <a:solidFill>
                      <a:srgbClr val="B3B3B3"/>
                    </a:solidFill>
                  </a:tcPr>
                </a:tc>
                <a:tc>
                  <a:txBody>
                    <a:bodyPr/>
                    <a:lstStyle/>
                    <a:p>
                      <a:r>
                        <a:rPr lang="sv-SE" sz="1400" b="0" strike="noStrike" spc="-1">
                          <a:latin typeface="Arial"/>
                        </a:rPr>
                        <a:t>LEKTION</a:t>
                      </a:r>
                    </a:p>
                  </a:txBody>
                  <a:tcPr marL="90000" marR="90000">
                    <a:lnL w="720" cap="flat" cmpd="sng" algn="ctr">
                      <a:solidFill>
                        <a:srgbClr val="FFFFFF"/>
                      </a:solidFill>
                      <a:prstDash val="solid"/>
                      <a:round/>
                      <a:headEnd type="none" w="med" len="med"/>
                      <a:tailEnd type="none" w="med" len="med"/>
                    </a:lnL>
                    <a:lnR w="12700" cmpd="sng">
                      <a:noFill/>
                      <a:prstDash val="solid"/>
                    </a:lnR>
                    <a:lnT w="720">
                      <a:solidFill>
                        <a:srgbClr val="FFFFFF"/>
                      </a:solidFill>
                    </a:lnT>
                    <a:lnB w="720">
                      <a:solidFill>
                        <a:srgbClr val="FFFFFF"/>
                      </a:solidFill>
                    </a:lnB>
                    <a:solidFill>
                      <a:srgbClr val="B3B3B3"/>
                    </a:solidFill>
                  </a:tcPr>
                </a:tc>
                <a:tc>
                  <a:txBody>
                    <a:bodyPr/>
                    <a:lstStyle/>
                    <a:p>
                      <a:r>
                        <a:rPr lang="sv-SE" sz="1400" b="0" strike="noStrike" spc="-1" dirty="0">
                          <a:latin typeface="Arial"/>
                        </a:rPr>
                        <a:t>Referenser</a:t>
                      </a:r>
                    </a:p>
                  </a:txBody>
                  <a:tcPr marL="90000" marR="9000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rgbClr val="D9D9D9"/>
                    </a:solidFill>
                  </a:tcPr>
                </a:tc>
                <a:tc>
                  <a:txBody>
                    <a:bodyPr/>
                    <a:lstStyle/>
                    <a:p>
                      <a:r>
                        <a:rPr lang="sv-SE" sz="1400" b="0" strike="noStrike" spc="-1" dirty="0">
                          <a:latin typeface="Arial"/>
                        </a:rPr>
                        <a:t>Klein-info</a:t>
                      </a:r>
                    </a:p>
                  </a:txBody>
                  <a:tcPr marL="90000" marR="90000">
                    <a:lnL w="12700" cmpd="sng">
                      <a:noFill/>
                      <a:prstDash val="solid"/>
                    </a:lnL>
                    <a:lnR w="720">
                      <a:solidFill>
                        <a:srgbClr val="FFFFFF"/>
                      </a:solidFill>
                    </a:lnR>
                    <a:lnT w="720">
                      <a:solidFill>
                        <a:srgbClr val="FFFFFF"/>
                      </a:solidFill>
                    </a:lnT>
                    <a:lnB w="720">
                      <a:solidFill>
                        <a:srgbClr val="FFFFFF"/>
                      </a:solidFill>
                    </a:lnB>
                    <a:solidFill>
                      <a:srgbClr val="B3B3B3"/>
                    </a:solid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8893</TotalTime>
  <Words>1164</Words>
  <Application>Microsoft Office PowerPoint</Application>
  <PresentationFormat>Bildspel på skärmen (4:3)</PresentationFormat>
  <Paragraphs>341</Paragraphs>
  <Slides>10</Slides>
  <Notes>10</Notes>
  <HiddenSlides>0</HiddenSlides>
  <MMClips>0</MMClips>
  <ScaleCrop>false</ScaleCrop>
  <HeadingPairs>
    <vt:vector size="6" baseType="variant">
      <vt:variant>
        <vt:lpstr>Använt teckensnitt</vt:lpstr>
      </vt:variant>
      <vt:variant>
        <vt:i4>8</vt:i4>
      </vt:variant>
      <vt:variant>
        <vt:lpstr>Tema</vt:lpstr>
      </vt:variant>
      <vt:variant>
        <vt:i4>2</vt:i4>
      </vt:variant>
      <vt:variant>
        <vt:lpstr>Bildrubriker</vt:lpstr>
      </vt:variant>
      <vt:variant>
        <vt:i4>10</vt:i4>
      </vt:variant>
    </vt:vector>
  </HeadingPairs>
  <TitlesOfParts>
    <vt:vector size="20" baseType="lpstr">
      <vt:lpstr>Microsoft YaHei</vt:lpstr>
      <vt:lpstr>Arial</vt:lpstr>
      <vt:lpstr>DejaVu Sans</vt:lpstr>
      <vt:lpstr>StarSymbol</vt:lpstr>
      <vt:lpstr>Symbol</vt:lpstr>
      <vt:lpstr>Tahoma</vt:lpstr>
      <vt:lpstr>Times New Roman</vt:lpstr>
      <vt:lpstr>Wingdings</vt:lpstr>
      <vt:lpstr>Office Theme</vt:lpstr>
      <vt:lpstr>Office Theme</vt:lpstr>
      <vt:lpstr>PowerPoint-presentation</vt:lpstr>
      <vt:lpstr>PowerPoint-presentation</vt:lpstr>
      <vt:lpstr>PowerPoint-presentation</vt:lpstr>
      <vt:lpstr>PowerPoint-presentation</vt:lpstr>
      <vt:lpstr>PowerPoint-presentation</vt:lpstr>
      <vt:lpstr>PowerPoint-presentation</vt:lpstr>
      <vt:lpstr>PowerPoint-presentation</vt:lpstr>
      <vt:lpstr>PowerPoint-presentation</vt:lpstr>
      <vt:lpstr>PowerPoint-presentation</vt:lpstr>
      <vt:lpstr>PowerPoint-presentation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PowerPoint-presentation</dc:title>
  <dc:subject/>
  <dc:creator>Håkan Andersson</dc:creator>
  <dc:description/>
  <cp:lastModifiedBy>Håkan Andersson</cp:lastModifiedBy>
  <cp:revision>58</cp:revision>
  <dcterms:modified xsi:type="dcterms:W3CDTF">2018-08-22T14:56:11Z</dcterms:modified>
  <dc:language>sv-SE</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12.0000</vt:lpwstr>
  </property>
  <property fmtid="{D5CDD505-2E9C-101B-9397-08002B2CF9AE}" pid="3" name="HyperlinksChanged">
    <vt:bool>false</vt:bool>
  </property>
  <property fmtid="{D5CDD505-2E9C-101B-9397-08002B2CF9AE}" pid="4" name="LinksUpToDate">
    <vt:bool>false</vt:bool>
  </property>
  <property fmtid="{D5CDD505-2E9C-101B-9397-08002B2CF9AE}" pid="5" name="PresentationFormat">
    <vt:lpwstr>On-screen Show (4:3)</vt:lpwstr>
  </property>
  <property fmtid="{D5CDD505-2E9C-101B-9397-08002B2CF9AE}" pid="6" name="ScaleCrop">
    <vt:bool>false</vt:bool>
  </property>
  <property fmtid="{D5CDD505-2E9C-101B-9397-08002B2CF9AE}" pid="7" name="ShareDoc">
    <vt:bool>false</vt:bool>
  </property>
</Properties>
</file>