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6858000" type="screen4x3"/>
  <p:notesSz cx="10691813" cy="7559675"/>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0" d="100"/>
          <a:sy n="150" d="100"/>
        </p:scale>
        <p:origin x="-1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sv-SE" sz="4400" b="0" strike="noStrike" spc="-1">
                <a:latin typeface="Arial"/>
              </a:rPr>
              <a:t>Click to move the slide</a:t>
            </a:r>
          </a:p>
        </p:txBody>
      </p:sp>
      <p:sp>
        <p:nvSpPr>
          <p:cNvPr id="77" name="PlaceHolder 2"/>
          <p:cNvSpPr>
            <a:spLocks noGrp="1"/>
          </p:cNvSpPr>
          <p:nvPr>
            <p:ph type="body"/>
          </p:nvPr>
        </p:nvSpPr>
        <p:spPr>
          <a:xfrm>
            <a:off x="756000" y="5078520"/>
            <a:ext cx="6047640" cy="4811040"/>
          </a:xfrm>
          <a:prstGeom prst="rect">
            <a:avLst/>
          </a:prstGeom>
        </p:spPr>
        <p:txBody>
          <a:bodyPr lIns="0" tIns="0" rIns="0" bIns="0"/>
          <a:lstStyle/>
          <a:p>
            <a:r>
              <a:rPr lang="sv-SE" sz="2000" b="0" strike="noStrike" spc="-1">
                <a:latin typeface="Arial"/>
              </a:rPr>
              <a:t>Click to edit the notes format</a:t>
            </a:r>
          </a:p>
        </p:txBody>
      </p:sp>
      <p:sp>
        <p:nvSpPr>
          <p:cNvPr id="78" name="PlaceHolder 3"/>
          <p:cNvSpPr>
            <a:spLocks noGrp="1"/>
          </p:cNvSpPr>
          <p:nvPr>
            <p:ph type="hdr"/>
          </p:nvPr>
        </p:nvSpPr>
        <p:spPr>
          <a:xfrm>
            <a:off x="0" y="0"/>
            <a:ext cx="3280680" cy="534240"/>
          </a:xfrm>
          <a:prstGeom prst="rect">
            <a:avLst/>
          </a:prstGeom>
        </p:spPr>
        <p:txBody>
          <a:bodyPr lIns="0" tIns="0" rIns="0" bIns="0"/>
          <a:lstStyle/>
          <a:p>
            <a:r>
              <a:rPr lang="sv-SE" sz="1400" b="0" strike="noStrike" spc="-1">
                <a:latin typeface="Times New Roman"/>
              </a:rPr>
              <a:t> </a:t>
            </a:r>
          </a:p>
        </p:txBody>
      </p:sp>
      <p:sp>
        <p:nvSpPr>
          <p:cNvPr id="79" name="PlaceHolder 4"/>
          <p:cNvSpPr>
            <a:spLocks noGrp="1"/>
          </p:cNvSpPr>
          <p:nvPr>
            <p:ph type="dt"/>
          </p:nvPr>
        </p:nvSpPr>
        <p:spPr>
          <a:xfrm>
            <a:off x="4278960" y="0"/>
            <a:ext cx="3280680" cy="534240"/>
          </a:xfrm>
          <a:prstGeom prst="rect">
            <a:avLst/>
          </a:prstGeom>
        </p:spPr>
        <p:txBody>
          <a:bodyPr lIns="0" tIns="0" rIns="0" bIns="0"/>
          <a:lstStyle/>
          <a:p>
            <a:pPr algn="r"/>
            <a:r>
              <a:rPr lang="sv-SE" sz="1400" b="0" strike="noStrike" spc="-1">
                <a:latin typeface="Times New Roman"/>
              </a:rPr>
              <a:t> </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lstStyle/>
          <a:p>
            <a:r>
              <a:rPr lang="sv-SE" sz="1400" b="0" strike="noStrike" spc="-1">
                <a:latin typeface="Times New Roman"/>
              </a:rPr>
              <a:t> </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lstStyle/>
          <a:p>
            <a:pPr algn="r"/>
            <a:fld id="{835553CA-9FF4-444D-9941-A30F4DCEE0DC}" type="slidenum">
              <a:rPr lang="sv-SE" sz="1400" b="0" strike="noStrike" spc="-1">
                <a:latin typeface="Times New Roman"/>
              </a:rPr>
              <a:t>‹#›</a:t>
            </a:fld>
            <a:endParaRPr lang="sv-SE"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image" Target="../media/image4.png"/></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noRot="1" noChangeAspect="1"/>
          </p:cNvSpPr>
          <p:nvPr>
            <p:ph type="sldImg"/>
          </p:nvPr>
        </p:nvSpPr>
        <p:spPr>
          <a:xfrm>
            <a:off x="71438" y="598488"/>
            <a:ext cx="5345112" cy="4008437"/>
          </a:xfrm>
          <a:prstGeom prst="rect">
            <a:avLst/>
          </a:prstGeom>
        </p:spPr>
      </p:sp>
      <p:sp>
        <p:nvSpPr>
          <p:cNvPr id="221" name="PlaceHolder 2"/>
          <p:cNvSpPr>
            <a:spLocks noGrp="1"/>
          </p:cNvSpPr>
          <p:nvPr>
            <p:ph type="body"/>
          </p:nvPr>
        </p:nvSpPr>
        <p:spPr>
          <a:xfrm>
            <a:off x="5544000" y="599040"/>
            <a:ext cx="4966560" cy="6815880"/>
          </a:xfrm>
          <a:prstGeom prst="rect">
            <a:avLst/>
          </a:prstGeom>
        </p:spPr>
        <p:txBody>
          <a:bodyPr lIns="0" tIns="0" rIns="0" bIns="0"/>
          <a:lstStyle/>
          <a:p>
            <a:pPr marL="216000" indent="-214920">
              <a:lnSpc>
                <a:spcPct val="100000"/>
              </a:lnSpc>
            </a:pPr>
            <a:r>
              <a:rPr lang="sv-SE" sz="2000" b="1" u="sng" strike="noStrike" spc="-1">
                <a:solidFill>
                  <a:srgbClr val="000000"/>
                </a:solidFill>
                <a:uFillTx/>
                <a:latin typeface="Tahoma"/>
                <a:ea typeface="DejaVu Sans"/>
              </a:rPr>
              <a:t>5E-metoden</a:t>
            </a:r>
            <a:endParaRPr lang="sv-SE" sz="2000" b="0" strike="noStrike" spc="-1">
              <a:latin typeface="Arial"/>
            </a:endParaRPr>
          </a:p>
          <a:p>
            <a:pPr marL="216000" indent="-214920">
              <a:lnSpc>
                <a:spcPct val="100000"/>
              </a:lnSpc>
            </a:pPr>
            <a:endParaRPr lang="sv-SE" sz="2000" b="0" strike="noStrike" spc="-1">
              <a:latin typeface="Arial"/>
            </a:endParaRPr>
          </a:p>
          <a:p>
            <a:pPr marL="216000" indent="-214920">
              <a:lnSpc>
                <a:spcPct val="100000"/>
              </a:lnSpc>
            </a:pPr>
            <a:r>
              <a:rPr lang="sv-SE" sz="1600" b="1" strike="noStrike" spc="-1">
                <a:solidFill>
                  <a:srgbClr val="000000"/>
                </a:solidFill>
                <a:latin typeface="Tahoma"/>
                <a:ea typeface="DejaVu Sans"/>
              </a:rPr>
              <a:t>*Engage – Engagera eleverna.</a:t>
            </a:r>
            <a:r>
              <a:rPr lang="sv-SE" sz="1600" b="0" strike="noStrike" spc="-1">
                <a:solidFill>
                  <a:srgbClr val="000000"/>
                </a:solidFill>
                <a:latin typeface="Tahoma"/>
                <a:ea typeface="DejaVu Sans"/>
              </a:rPr>
              <a:t> Vi gör en aktivitet med eleverna som knyter an till vad vi ska lära oss.</a:t>
            </a:r>
            <a:endParaRPr lang="sv-SE" sz="1600" b="0" strike="noStrike" spc="-1">
              <a:latin typeface="Arial"/>
            </a:endParaRPr>
          </a:p>
          <a:p>
            <a:pPr marL="216000" indent="-214920">
              <a:lnSpc>
                <a:spcPct val="100000"/>
              </a:lnSpc>
            </a:pPr>
            <a:endParaRPr lang="sv-SE" sz="1600" b="0" strike="noStrike" spc="-1">
              <a:latin typeface="Arial"/>
            </a:endParaRPr>
          </a:p>
          <a:p>
            <a:pPr marL="216000" indent="-214920">
              <a:lnSpc>
                <a:spcPct val="100000"/>
              </a:lnSpc>
            </a:pPr>
            <a:r>
              <a:rPr lang="sv-SE" sz="1600" b="1" strike="noStrike" spc="-1">
                <a:solidFill>
                  <a:srgbClr val="000000"/>
                </a:solidFill>
                <a:latin typeface="Tahoma"/>
                <a:ea typeface="DejaVu Sans"/>
              </a:rPr>
              <a:t>*Explore – Undersök utan genomgång.</a:t>
            </a:r>
            <a:r>
              <a:rPr lang="sv-SE" sz="1600" b="0" strike="noStrike" spc="-1">
                <a:solidFill>
                  <a:srgbClr val="000000"/>
                </a:solidFill>
                <a:latin typeface="Tahoma"/>
                <a:ea typeface="DejaVu Sans"/>
              </a:rPr>
              <a:t> Vi börjar med en gemensam uppgift och sen flera individuella.</a:t>
            </a:r>
            <a:r>
              <a:rPr lang="sv-SE" sz="1600" b="1" strike="noStrike" spc="-1">
                <a:solidFill>
                  <a:srgbClr val="000000"/>
                </a:solidFill>
                <a:latin typeface="Tahoma"/>
                <a:ea typeface="DejaVu Sans"/>
              </a:rPr>
              <a:t> </a:t>
            </a:r>
            <a:endParaRPr lang="sv-SE" sz="1600" b="0" strike="noStrike" spc="-1">
              <a:latin typeface="Arial"/>
            </a:endParaRPr>
          </a:p>
          <a:p>
            <a:pPr marL="216000" indent="-214920">
              <a:lnSpc>
                <a:spcPct val="100000"/>
              </a:lnSpc>
            </a:pPr>
            <a:endParaRPr lang="sv-SE" sz="1600" b="0" strike="noStrike" spc="-1">
              <a:latin typeface="Arial"/>
            </a:endParaRPr>
          </a:p>
          <a:p>
            <a:pPr marL="216000" indent="-214920">
              <a:lnSpc>
                <a:spcPct val="100000"/>
              </a:lnSpc>
            </a:pPr>
            <a:r>
              <a:rPr lang="sv-SE" sz="1600" b="1" strike="noStrike" spc="-1">
                <a:solidFill>
                  <a:srgbClr val="000000"/>
                </a:solidFill>
                <a:latin typeface="Tahoma"/>
                <a:ea typeface="DejaVu Sans"/>
              </a:rPr>
              <a:t>*Explain – Gå igenom teorin.</a:t>
            </a:r>
            <a:r>
              <a:rPr lang="sv-SE" sz="1600" b="0" strike="noStrike" spc="-1">
                <a:solidFill>
                  <a:srgbClr val="000000"/>
                </a:solidFill>
                <a:latin typeface="Tahoma"/>
                <a:ea typeface="DejaVu Sans"/>
              </a:rPr>
              <a:t> Vi förklarar begrepp, nödvändig teori och fyller i luckor.</a:t>
            </a:r>
            <a:endParaRPr lang="sv-SE" sz="1600" b="0" strike="noStrike" spc="-1">
              <a:latin typeface="Arial"/>
            </a:endParaRPr>
          </a:p>
          <a:p>
            <a:pPr marL="216000" indent="-214920">
              <a:lnSpc>
                <a:spcPct val="100000"/>
              </a:lnSpc>
            </a:pPr>
            <a:endParaRPr lang="sv-SE" sz="1600" b="0" strike="noStrike" spc="-1">
              <a:latin typeface="Arial"/>
            </a:endParaRPr>
          </a:p>
          <a:p>
            <a:pPr marL="216000" indent="-214920">
              <a:lnSpc>
                <a:spcPct val="100000"/>
              </a:lnSpc>
            </a:pPr>
            <a:r>
              <a:rPr lang="sv-SE" sz="1600" b="1" strike="noStrike" spc="-1">
                <a:solidFill>
                  <a:srgbClr val="000000"/>
                </a:solidFill>
                <a:latin typeface="Tahoma"/>
                <a:ea typeface="DejaVu Sans"/>
              </a:rPr>
              <a:t>*Elaborate – Fördjupa kunskaperna.</a:t>
            </a:r>
            <a:r>
              <a:rPr lang="sv-SE" sz="1600" b="0" strike="noStrike" spc="-1">
                <a:solidFill>
                  <a:srgbClr val="000000"/>
                </a:solidFill>
                <a:latin typeface="Tahoma"/>
                <a:ea typeface="DejaVu Sans"/>
              </a:rPr>
              <a:t> Vi kopplar an till omvärlden, ge elever anledning att vilja lära mer.</a:t>
            </a:r>
            <a:endParaRPr lang="sv-SE" sz="1600" b="0" strike="noStrike" spc="-1">
              <a:latin typeface="Arial"/>
            </a:endParaRPr>
          </a:p>
          <a:p>
            <a:pPr marL="216000" indent="-214920">
              <a:lnSpc>
                <a:spcPct val="100000"/>
              </a:lnSpc>
            </a:pPr>
            <a:endParaRPr lang="sv-SE" sz="1600" b="0" strike="noStrike" spc="-1">
              <a:latin typeface="Arial"/>
            </a:endParaRPr>
          </a:p>
          <a:p>
            <a:pPr marL="216000" indent="-214920">
              <a:lnSpc>
                <a:spcPct val="100000"/>
              </a:lnSpc>
            </a:pPr>
            <a:r>
              <a:rPr lang="sv-SE" sz="1600" b="1" strike="noStrike" spc="-1">
                <a:solidFill>
                  <a:srgbClr val="000000"/>
                </a:solidFill>
                <a:latin typeface="Tahoma"/>
                <a:ea typeface="DejaVu Sans"/>
              </a:rPr>
              <a:t>*Evaluate – Avgör vad eleverna lärt sig.</a:t>
            </a:r>
            <a:r>
              <a:rPr lang="sv-SE" sz="1600" b="0" strike="noStrike" spc="-1">
                <a:solidFill>
                  <a:srgbClr val="000000"/>
                </a:solidFill>
                <a:latin typeface="Tahoma"/>
                <a:ea typeface="DejaVu Sans"/>
              </a:rPr>
              <a:t> Vi har en diskussion, repeterar och knyter ihop säcken.</a:t>
            </a:r>
            <a:endParaRPr lang="sv-SE" sz="1600" b="0" strike="noStrike" spc="-1">
              <a:latin typeface="Arial"/>
            </a:endParaRPr>
          </a:p>
          <a:p>
            <a:pPr marL="216000" indent="-214920">
              <a:lnSpc>
                <a:spcPct val="100000"/>
              </a:lnSpc>
            </a:pPr>
            <a:endParaRPr lang="sv-SE" sz="16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noRot="1" noChangeAspect="1"/>
          </p:cNvSpPr>
          <p:nvPr>
            <p:ph type="sldImg"/>
          </p:nvPr>
        </p:nvSpPr>
        <p:spPr>
          <a:xfrm>
            <a:off x="838200" y="477838"/>
            <a:ext cx="3776663" cy="2832100"/>
          </a:xfrm>
          <a:prstGeom prst="rect">
            <a:avLst/>
          </a:prstGeom>
        </p:spPr>
      </p:sp>
      <p:sp>
        <p:nvSpPr>
          <p:cNvPr id="243" name="TextShape 2"/>
          <p:cNvSpPr txBox="1"/>
          <p:nvPr/>
        </p:nvSpPr>
        <p:spPr>
          <a:xfrm>
            <a:off x="5435280" y="504000"/>
            <a:ext cx="5076720" cy="6840000"/>
          </a:xfrm>
          <a:prstGeom prst="rect">
            <a:avLst/>
          </a:prstGeom>
          <a:noFill/>
          <a:ln>
            <a:noFill/>
          </a:ln>
        </p:spPr>
        <p:txBody>
          <a:bodyPr lIns="90000" tIns="45000" rIns="90000" bIns="45000"/>
          <a:lstStyle/>
          <a:p>
            <a:r>
              <a:rPr lang="sv-SE" sz="1800" b="0" strike="noStrike" spc="-1">
                <a:latin typeface="Arial"/>
              </a:rPr>
              <a:t>(Här ska det stå mer info om Kleindagarna.)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noRot="1" noChangeAspect="1"/>
          </p:cNvSpPr>
          <p:nvPr>
            <p:ph type="sldImg"/>
          </p:nvPr>
        </p:nvSpPr>
        <p:spPr>
          <a:xfrm>
            <a:off x="431800" y="549275"/>
            <a:ext cx="4449763" cy="3338513"/>
          </a:xfrm>
          <a:prstGeom prst="rect">
            <a:avLst/>
          </a:prstGeom>
        </p:spPr>
      </p:sp>
      <p:sp>
        <p:nvSpPr>
          <p:cNvPr id="223" name="PlaceHolder 2"/>
          <p:cNvSpPr>
            <a:spLocks noGrp="1"/>
          </p:cNvSpPr>
          <p:nvPr>
            <p:ph type="body"/>
          </p:nvPr>
        </p:nvSpPr>
        <p:spPr>
          <a:xfrm>
            <a:off x="4994280" y="576000"/>
            <a:ext cx="5373000" cy="6415200"/>
          </a:xfrm>
          <a:prstGeom prst="rect">
            <a:avLst/>
          </a:prstGeom>
        </p:spPr>
        <p:txBody>
          <a:bodyPr lIns="0" tIns="0" rIns="0" bIns="0"/>
          <a:lstStyle/>
          <a:p>
            <a:pPr marL="216000" indent="-215640">
              <a:lnSpc>
                <a:spcPct val="100000"/>
              </a:lnSpc>
            </a:pPr>
            <a:r>
              <a:rPr lang="sv-SE" sz="2000" b="1" strike="noStrike" spc="-1">
                <a:latin typeface="Arial"/>
              </a:rPr>
              <a:t>Moment:</a:t>
            </a:r>
            <a:r>
              <a:rPr lang="sv-SE" sz="2000" b="0" strike="noStrike" spc="-1">
                <a:latin typeface="Arial"/>
              </a:rPr>
              <a:t> Benämning av slide/sida</a:t>
            </a:r>
          </a:p>
          <a:p>
            <a:pPr marL="216000" indent="-215640">
              <a:lnSpc>
                <a:spcPct val="100000"/>
              </a:lnSpc>
            </a:pPr>
            <a:r>
              <a:rPr lang="sv-SE" sz="2000" b="1" strike="noStrike" spc="-1">
                <a:latin typeface="Arial"/>
              </a:rPr>
              <a:t>Beskrivning: </a:t>
            </a:r>
            <a:r>
              <a:rPr lang="sv-SE" sz="2000" b="0" strike="noStrike" spc="-1">
                <a:latin typeface="Arial"/>
              </a:rPr>
              <a:t>Vad som läres/utföres på slide</a:t>
            </a:r>
          </a:p>
          <a:p>
            <a:pPr marL="216000" indent="-215640">
              <a:lnSpc>
                <a:spcPct val="100000"/>
              </a:lnSpc>
            </a:pPr>
            <a:r>
              <a:rPr lang="sv-SE" sz="2000" b="1" strike="noStrike" spc="-1">
                <a:latin typeface="Arial"/>
              </a:rPr>
              <a:t>Tidsåtgång: </a:t>
            </a:r>
            <a:r>
              <a:rPr lang="sv-SE" sz="2000" b="0" strike="noStrike" spc="-1">
                <a:latin typeface="Arial"/>
              </a:rPr>
              <a:t>Uppskattat antal minuter på slide</a:t>
            </a:r>
          </a:p>
          <a:p>
            <a:pPr marL="216000" indent="-215640">
              <a:lnSpc>
                <a:spcPct val="100000"/>
              </a:lnSpc>
            </a:pPr>
            <a:r>
              <a:rPr lang="sv-SE" sz="2000" b="1" strike="noStrike" spc="-1">
                <a:latin typeface="Arial"/>
              </a:rPr>
              <a:t>Tidsstämpel:</a:t>
            </a:r>
            <a:r>
              <a:rPr lang="sv-SE" sz="2000" b="0" strike="noStrike" spc="-1">
                <a:latin typeface="Arial"/>
              </a:rPr>
              <a:t> Antal minuter från lektionsstart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noRot="1" noChangeAspect="1"/>
          </p:cNvSpPr>
          <p:nvPr>
            <p:ph type="sldImg"/>
          </p:nvPr>
        </p:nvSpPr>
        <p:spPr>
          <a:xfrm>
            <a:off x="431800" y="549275"/>
            <a:ext cx="4449763" cy="3338513"/>
          </a:xfrm>
          <a:prstGeom prst="rect">
            <a:avLst/>
          </a:prstGeom>
        </p:spPr>
      </p:sp>
      <p:sp>
        <p:nvSpPr>
          <p:cNvPr id="225" name="PlaceHolder 2"/>
          <p:cNvSpPr>
            <a:spLocks noGrp="1"/>
          </p:cNvSpPr>
          <p:nvPr>
            <p:ph type="body"/>
          </p:nvPr>
        </p:nvSpPr>
        <p:spPr>
          <a:xfrm>
            <a:off x="4994280" y="576000"/>
            <a:ext cx="5373000" cy="6415200"/>
          </a:xfrm>
          <a:prstGeom prst="rect">
            <a:avLst/>
          </a:prstGeom>
        </p:spPr>
        <p:txBody>
          <a:bodyPr lIns="0" tIns="0" rIns="0" bIns="0"/>
          <a:lstStyle/>
          <a:p>
            <a:pPr marL="216000" indent="-215640">
              <a:lnSpc>
                <a:spcPct val="100000"/>
              </a:lnSpc>
            </a:pPr>
            <a:r>
              <a:rPr lang="sv-SE" sz="1400" b="0" strike="noStrike" spc="-1">
                <a:latin typeface="Arial"/>
              </a:rPr>
              <a:t>1) Både lärare och elever söker på ordet ”fem” på Google. Till detta krävs att alla har varsin enhet (dator, smartphone etc.) som kan använda internet.</a:t>
            </a:r>
          </a:p>
          <a:p>
            <a:pPr marL="216000" indent="-215640">
              <a:lnSpc>
                <a:spcPct val="100000"/>
              </a:lnSpc>
            </a:pPr>
            <a:endParaRPr lang="sv-SE" sz="1400" b="0" strike="noStrike" spc="-1">
              <a:latin typeface="Arial"/>
            </a:endParaRPr>
          </a:p>
          <a:p>
            <a:pPr marL="216000" indent="-215640">
              <a:lnSpc>
                <a:spcPct val="100000"/>
              </a:lnSpc>
            </a:pPr>
            <a:r>
              <a:rPr lang="sv-SE" sz="1400" b="0" strike="noStrike" spc="-1">
                <a:latin typeface="Arial"/>
              </a:rPr>
              <a:t>2) Läraren visar upp sina sökresultat i tur och ordning och uppmanar elever att räcka upp handen så länge det ser likadant ut för dem. Då kan läraren sedan fråga de som inte räcker upp handen hur det ser ut för dem.</a:t>
            </a:r>
          </a:p>
          <a:p>
            <a:pPr marL="216000" indent="-215640">
              <a:lnSpc>
                <a:spcPct val="100000"/>
              </a:lnSpc>
            </a:pPr>
            <a:endParaRPr lang="sv-SE" sz="1400" b="0" strike="noStrike" spc="-1">
              <a:latin typeface="Arial"/>
            </a:endParaRPr>
          </a:p>
          <a:p>
            <a:pPr marL="216000" indent="-215640">
              <a:lnSpc>
                <a:spcPct val="100000"/>
              </a:lnSpc>
            </a:pPr>
            <a:r>
              <a:rPr lang="sv-SE" sz="1400" b="0" strike="noStrike" spc="-1">
                <a:latin typeface="Arial"/>
              </a:rPr>
              <a:t>3) Resultaten förväntas vara olika bland annat baserat på tidigare sökhistorik. De första resultaten är nog samma hos alla (i skrivande stund är det ”finita elementmetoden” och ”fem (tal)” på Wikipedia) då de anses vara av intresse för allmänheten, men senare kan  variera och kan vara en nyhet eller från en webbplats som läraren/eleven använt innan.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noRot="1" noChangeAspect="1"/>
          </p:cNvSpPr>
          <p:nvPr>
            <p:ph type="sldImg"/>
          </p:nvPr>
        </p:nvSpPr>
        <p:spPr>
          <a:xfrm>
            <a:off x="431800" y="549275"/>
            <a:ext cx="4449763" cy="3338513"/>
          </a:xfrm>
          <a:prstGeom prst="rect">
            <a:avLst/>
          </a:prstGeom>
        </p:spPr>
      </p:sp>
      <p:sp>
        <p:nvSpPr>
          <p:cNvPr id="227" name="PlaceHolder 2"/>
          <p:cNvSpPr>
            <a:spLocks noGrp="1"/>
          </p:cNvSpPr>
          <p:nvPr>
            <p:ph type="body"/>
          </p:nvPr>
        </p:nvSpPr>
        <p:spPr>
          <a:xfrm>
            <a:off x="4994280" y="576000"/>
            <a:ext cx="5373000" cy="6415200"/>
          </a:xfrm>
          <a:prstGeom prst="rect">
            <a:avLst/>
          </a:prstGeom>
        </p:spPr>
        <p:txBody>
          <a:bodyPr lIns="0" tIns="0" rIns="0" bIns="0"/>
          <a:lstStyle/>
          <a:p>
            <a:pPr marL="216000" indent="-215640">
              <a:lnSpc>
                <a:spcPct val="100000"/>
              </a:lnSpc>
            </a:pPr>
            <a:r>
              <a:rPr lang="sv-SE" sz="1400" b="0" strike="noStrike" spc="-1">
                <a:latin typeface="Arial"/>
              </a:rPr>
              <a:t>• Dolda nätverk – förklara att Google samlar in sökhistorik (data) för att gissa vad du vill du se i framtiden. De kan gissa vem du är genom dina sökningar, och då visa dig samma som andra som de tycker påminner om dig. De bygger alltså upp dolda nätverk.</a:t>
            </a:r>
          </a:p>
          <a:p>
            <a:pPr marL="216000" indent="-215640">
              <a:lnSpc>
                <a:spcPct val="100000"/>
              </a:lnSpc>
            </a:pPr>
            <a:endParaRPr lang="sv-SE" sz="1400" b="0" strike="noStrike" spc="-1">
              <a:latin typeface="Arial"/>
            </a:endParaRPr>
          </a:p>
          <a:p>
            <a:pPr marL="216000" indent="-215640">
              <a:lnSpc>
                <a:spcPct val="100000"/>
              </a:lnSpc>
            </a:pPr>
            <a:r>
              <a:rPr lang="sv-SE" sz="1400" b="0" strike="noStrike" spc="-1">
                <a:latin typeface="Arial"/>
              </a:rPr>
              <a:t>• Hur använder sociala nätverk [...] liknande principer? - Såväl reklam, rekommendation på innehåll (artiklar etc.) och förslag på vänner.</a:t>
            </a:r>
          </a:p>
          <a:p>
            <a:pPr marL="216000" indent="-215640">
              <a:lnSpc>
                <a:spcPct val="100000"/>
              </a:lnSpc>
            </a:pPr>
            <a:endParaRPr lang="sv-SE" sz="1400" b="0" strike="noStrike" spc="-1">
              <a:latin typeface="Arial"/>
            </a:endParaRPr>
          </a:p>
          <a:p>
            <a:pPr marL="216000" indent="-215640">
              <a:lnSpc>
                <a:spcPct val="100000"/>
              </a:lnSpc>
            </a:pPr>
            <a:r>
              <a:rPr lang="sv-SE" sz="1400" b="0" strike="noStrike" spc="-1">
                <a:latin typeface="Arial"/>
              </a:rPr>
              <a:t>- Forskning om ’personalized medicine’ - denna forskning syftar till att kategorisera patienter och på så sätt se till att medicinen de får ska vara ”rätt för dem”.</a:t>
            </a:r>
          </a:p>
          <a:p>
            <a:pPr marL="216000" indent="-215640">
              <a:lnSpc>
                <a:spcPct val="100000"/>
              </a:lnSpc>
            </a:pPr>
            <a:r>
              <a:rPr lang="sv-SE" sz="1400" b="0" strike="noStrike" spc="-1">
                <a:latin typeface="Arial"/>
              </a:rPr>
              <a:t>- Ekologi - med nätverk kartlägger man vilka arter som interagerar med varandra, för att ta reda på hur stabila ekosystem ser ut.</a:t>
            </a:r>
          </a:p>
          <a:p>
            <a:pPr marL="216000" indent="-215640">
              <a:lnSpc>
                <a:spcPct val="100000"/>
              </a:lnSpc>
            </a:pPr>
            <a:r>
              <a:rPr lang="sv-SE" sz="1400" b="0" strike="noStrike" spc="-1">
                <a:latin typeface="Arial"/>
              </a:rPr>
              <a:t>- Matematik – handelsresandeproblemet (traveling salesman problem) och Königsbergs sju broar är två kända matematiska problem där man kan utnyttja nätverksteori.</a:t>
            </a:r>
          </a:p>
          <a:p>
            <a:pPr marL="216000" indent="-215640">
              <a:lnSpc>
                <a:spcPct val="100000"/>
              </a:lnSpc>
            </a:pPr>
            <a:r>
              <a:rPr lang="sv-SE" sz="1400" b="0" strike="noStrike" spc="-1">
                <a:latin typeface="Arial"/>
              </a:rPr>
              <a:t>- Socialt ansvar – nätverk är tänkta att bl.a. minska antal dödsfall genom självkörande bilar, insamlad data bestämmer med hjälp av programmering och matematik hur bilen ska bete sig i olika situationer. (neurala nätverk)</a:t>
            </a:r>
          </a:p>
        </p:txBody>
      </p:sp>
      <p:pic>
        <p:nvPicPr>
          <p:cNvPr id="228" name="Bildobjekt 227"/>
          <p:cNvPicPr/>
          <p:nvPr/>
        </p:nvPicPr>
        <p:blipFill>
          <a:blip r:embed="rId3"/>
          <a:stretch/>
        </p:blipFill>
        <p:spPr>
          <a:xfrm>
            <a:off x="504000" y="4680000"/>
            <a:ext cx="4031280" cy="1171080"/>
          </a:xfrm>
          <a:prstGeom prst="rect">
            <a:avLst/>
          </a:prstGeom>
          <a:ln>
            <a:noFill/>
          </a:ln>
        </p:spPr>
      </p:pic>
      <p:sp>
        <p:nvSpPr>
          <p:cNvPr id="229" name="CustomShape 3"/>
          <p:cNvSpPr/>
          <p:nvPr/>
        </p:nvSpPr>
        <p:spPr>
          <a:xfrm>
            <a:off x="792000" y="4437360"/>
            <a:ext cx="352728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sv-SE" sz="1200" b="0" strike="noStrike" spc="-1">
                <a:solidFill>
                  <a:srgbClr val="000000"/>
                </a:solidFill>
                <a:latin typeface="Arial"/>
              </a:rPr>
              <a:t>Matematiska problemet ”Königsbergs sju broar”</a:t>
            </a:r>
            <a:endParaRPr lang="sv-SE"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noRot="1" noChangeAspect="1"/>
          </p:cNvSpPr>
          <p:nvPr>
            <p:ph type="sldImg"/>
          </p:nvPr>
        </p:nvSpPr>
        <p:spPr>
          <a:xfrm>
            <a:off x="422275" y="549275"/>
            <a:ext cx="4451350" cy="3338513"/>
          </a:xfrm>
          <a:prstGeom prst="rect">
            <a:avLst/>
          </a:prstGeom>
        </p:spPr>
      </p:sp>
      <p:sp>
        <p:nvSpPr>
          <p:cNvPr id="231" name="PlaceHolder 2"/>
          <p:cNvSpPr>
            <a:spLocks noGrp="1"/>
          </p:cNvSpPr>
          <p:nvPr>
            <p:ph type="body"/>
          </p:nvPr>
        </p:nvSpPr>
        <p:spPr>
          <a:xfrm>
            <a:off x="4995000" y="147600"/>
            <a:ext cx="5517000" cy="7448400"/>
          </a:xfrm>
          <a:prstGeom prst="rect">
            <a:avLst/>
          </a:prstGeom>
        </p:spPr>
        <p:txBody>
          <a:bodyPr lIns="0" tIns="0" rIns="0" bIns="0"/>
          <a:lstStyle/>
          <a:p>
            <a:pPr marL="216000" indent="-215640">
              <a:lnSpc>
                <a:spcPct val="100000"/>
              </a:lnSpc>
            </a:pPr>
            <a:endParaRPr lang="sv-SE" sz="2000" b="0" strike="noStrike" spc="-1">
              <a:latin typeface="Arial"/>
            </a:endParaRPr>
          </a:p>
          <a:p>
            <a:pPr marL="216000" indent="-215640">
              <a:lnSpc>
                <a:spcPct val="100000"/>
              </a:lnSpc>
            </a:pPr>
            <a:r>
              <a:rPr lang="sv-SE" sz="1600" b="0" strike="noStrike" spc="-1">
                <a:latin typeface="Arial"/>
              </a:rPr>
              <a:t>• Använd gärna någon kollaborativ molntjänst, exempelvis Google Sheets för insamlande av data, så att eleverna snabbt kan fylla i tabellen. Google Forms kan användas </a:t>
            </a:r>
          </a:p>
          <a:p>
            <a:pPr marL="216000" indent="-215640">
              <a:lnSpc>
                <a:spcPct val="100000"/>
              </a:lnSpc>
            </a:pPr>
            <a:r>
              <a:rPr lang="sv-SE" sz="1600" b="0" strike="noStrike" spc="-1">
                <a:latin typeface="Arial"/>
              </a:rPr>
              <a:t>	ifall man inte vill ge eleverna möjlighet att ta bort eller </a:t>
            </a:r>
          </a:p>
          <a:p>
            <a:pPr marL="216000" indent="-215640">
              <a:lnSpc>
                <a:spcPct val="100000"/>
              </a:lnSpc>
            </a:pPr>
            <a:r>
              <a:rPr lang="sv-SE" sz="1600" b="0" strike="noStrike" spc="-1">
                <a:latin typeface="Arial"/>
              </a:rPr>
              <a:t>	modifiera i dokumentet.</a:t>
            </a:r>
          </a:p>
          <a:p>
            <a:pPr marL="216000" indent="-215640">
              <a:lnSpc>
                <a:spcPct val="100000"/>
              </a:lnSpc>
            </a:pPr>
            <a:endParaRPr lang="sv-SE" sz="1600" b="0" strike="noStrike" spc="-1">
              <a:latin typeface="Arial"/>
            </a:endParaRPr>
          </a:p>
          <a:p>
            <a:pPr marL="216000" indent="-215640">
              <a:lnSpc>
                <a:spcPct val="100000"/>
              </a:lnSpc>
            </a:pPr>
            <a:r>
              <a:rPr lang="sv-SE" sz="1600" b="0" strike="noStrike" spc="-1">
                <a:solidFill>
                  <a:srgbClr val="000000"/>
                </a:solidFill>
                <a:latin typeface="Arial"/>
                <a:ea typeface="Microsoft YaHei"/>
              </a:rPr>
              <a:t>• När datan är importerad, så klickar man på +-tecknet och väljer ”add chart”. Sedan trycker man på ”Network chart” längst ner på sidan. Ifall man inte ser några noder så kan man gå in under ”Edit→Change Columns” ändra alla kolumners typ till ”Text”. Det rekommenderas att man väljer ”Color by columns” (se bild). Om man trycker på ”Done” så ’låser’ man grafen och kan då inte fortsätta växla vad som ska visas under ”Show link between”.</a:t>
            </a:r>
            <a:endParaRPr lang="sv-SE" sz="1600" b="0" strike="noStrike" spc="-1">
              <a:latin typeface="Arial"/>
            </a:endParaRPr>
          </a:p>
          <a:p>
            <a:pPr marL="216000" indent="-215640">
              <a:lnSpc>
                <a:spcPct val="100000"/>
              </a:lnSpc>
            </a:pPr>
            <a:endParaRPr lang="sv-SE" sz="1600" b="0" strike="noStrike" spc="-1">
              <a:latin typeface="Arial"/>
            </a:endParaRPr>
          </a:p>
          <a:p>
            <a:pPr marL="216000" indent="-215640">
              <a:lnSpc>
                <a:spcPct val="100000"/>
              </a:lnSpc>
            </a:pPr>
            <a:r>
              <a:rPr lang="sv-SE" sz="1600" b="0" strike="noStrike" spc="-1">
                <a:latin typeface="Arial"/>
              </a:rPr>
              <a:t>• Viktigt att visa för eleverna är att Google Fusion ibland </a:t>
            </a:r>
          </a:p>
          <a:p>
            <a:pPr marL="216000" indent="-215640">
              <a:lnSpc>
                <a:spcPct val="100000"/>
              </a:lnSpc>
            </a:pPr>
            <a:r>
              <a:rPr lang="sv-SE" sz="1600" b="0" strike="noStrike" spc="-1">
                <a:latin typeface="Arial"/>
              </a:rPr>
              <a:t>   (i skrivande stund) får för sig att bara visa några av noderna. Så man får vara noga med att se till att den alltid visar så maximalt antal genom att trycka på ”uppåt-pilen) (se bild).</a:t>
            </a:r>
          </a:p>
          <a:p>
            <a:pPr marL="216000" indent="-215640">
              <a:lnSpc>
                <a:spcPct val="100000"/>
              </a:lnSpc>
            </a:pPr>
            <a:endParaRPr lang="sv-SE" sz="1600" b="0" strike="noStrike" spc="-1">
              <a:latin typeface="Arial"/>
            </a:endParaRPr>
          </a:p>
          <a:p>
            <a:pPr marL="216000" indent="-215640">
              <a:lnSpc>
                <a:spcPct val="100000"/>
              </a:lnSpc>
            </a:pPr>
            <a:r>
              <a:rPr lang="sv-SE" sz="1600" b="0" strike="noStrike" spc="-1">
                <a:solidFill>
                  <a:srgbClr val="000000"/>
                </a:solidFill>
                <a:latin typeface="Arial"/>
                <a:ea typeface="Microsoft YaHei"/>
              </a:rPr>
              <a:t>• Ni kan göra en egen undersökning där ni samlar in egen data, men tänk på att mycket data kan vara känslig. Man kan oavsiktligen råka skapa en situation där ett nätverk synliggör känsliga avvikelser. Om man t.ex. väljer att ha längd och det finns en kort pojke eller lång tjej, så kan de känna sig utanför eller bli retade för att nätverket klumpar ihop dem med elever av annat kön.</a:t>
            </a:r>
            <a:endParaRPr lang="sv-SE" sz="1600" b="0" strike="noStrike" spc="-1">
              <a:latin typeface="Arial"/>
            </a:endParaRPr>
          </a:p>
        </p:txBody>
      </p:sp>
      <p:pic>
        <p:nvPicPr>
          <p:cNvPr id="232" name="Bildobjekt 231"/>
          <p:cNvPicPr/>
          <p:nvPr/>
        </p:nvPicPr>
        <p:blipFill>
          <a:blip r:embed="rId3"/>
          <a:srcRect r="1728"/>
          <a:stretch/>
        </p:blipFill>
        <p:spPr>
          <a:xfrm>
            <a:off x="363960" y="4032000"/>
            <a:ext cx="4099680" cy="2068560"/>
          </a:xfrm>
          <a:prstGeom prst="rect">
            <a:avLst/>
          </a:prstGeom>
          <a:ln>
            <a:noFill/>
          </a:ln>
        </p:spPr>
      </p:pic>
      <p:pic>
        <p:nvPicPr>
          <p:cNvPr id="233" name="Bildobjekt 232"/>
          <p:cNvPicPr/>
          <p:nvPr/>
        </p:nvPicPr>
        <p:blipFill>
          <a:blip r:embed="rId4"/>
          <a:stretch/>
        </p:blipFill>
        <p:spPr>
          <a:xfrm>
            <a:off x="2472120" y="5184000"/>
            <a:ext cx="2279880" cy="1872000"/>
          </a:xfrm>
          <a:prstGeom prst="rect">
            <a:avLst/>
          </a:prstGeom>
          <a:ln>
            <a:noFill/>
          </a:ln>
        </p:spPr>
      </p:pic>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noRot="1" noChangeAspect="1"/>
          </p:cNvSpPr>
          <p:nvPr>
            <p:ph type="sldImg"/>
          </p:nvPr>
        </p:nvSpPr>
        <p:spPr>
          <a:xfrm>
            <a:off x="612775" y="477838"/>
            <a:ext cx="3779838" cy="2833687"/>
          </a:xfrm>
          <a:prstGeom prst="rect">
            <a:avLst/>
          </a:prstGeom>
        </p:spPr>
      </p:sp>
      <p:sp>
        <p:nvSpPr>
          <p:cNvPr id="235" name="PlaceHolder 2"/>
          <p:cNvSpPr>
            <a:spLocks noGrp="1"/>
          </p:cNvSpPr>
          <p:nvPr>
            <p:ph type="body"/>
          </p:nvPr>
        </p:nvSpPr>
        <p:spPr>
          <a:xfrm>
            <a:off x="4536000" y="504000"/>
            <a:ext cx="5904000" cy="6487920"/>
          </a:xfrm>
          <a:prstGeom prst="rect">
            <a:avLst/>
          </a:prstGeom>
        </p:spPr>
        <p:txBody>
          <a:bodyPr lIns="0" tIns="0" rIns="0" bIns="0"/>
          <a:lstStyle/>
          <a:p>
            <a:r>
              <a:rPr lang="sv-SE" sz="2000" b="0" strike="noStrike" spc="-1">
                <a:latin typeface="Arial"/>
              </a:rPr>
              <a:t>(här ska det stå fördjupande text i framtiden)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noRot="1" noChangeAspect="1"/>
          </p:cNvSpPr>
          <p:nvPr>
            <p:ph type="sldImg"/>
          </p:nvPr>
        </p:nvSpPr>
        <p:spPr>
          <a:xfrm>
            <a:off x="757238" y="477838"/>
            <a:ext cx="3778250" cy="2833687"/>
          </a:xfrm>
          <a:prstGeom prst="rect">
            <a:avLst/>
          </a:prstGeom>
        </p:spPr>
      </p:sp>
      <p:sp>
        <p:nvSpPr>
          <p:cNvPr id="237" name="PlaceHolder 2"/>
          <p:cNvSpPr>
            <a:spLocks noGrp="1"/>
          </p:cNvSpPr>
          <p:nvPr>
            <p:ph type="body"/>
          </p:nvPr>
        </p:nvSpPr>
        <p:spPr>
          <a:xfrm>
            <a:off x="4752000" y="432000"/>
            <a:ext cx="5688000" cy="6559920"/>
          </a:xfrm>
          <a:prstGeom prst="rect">
            <a:avLst/>
          </a:prstGeom>
        </p:spPr>
        <p:txBody>
          <a:bodyPr lIns="0" tIns="0" rIns="0" bIns="0"/>
          <a:lstStyle/>
          <a:p>
            <a:r>
              <a:rPr lang="sv-SE" sz="2000" b="0" strike="noStrike" spc="-1">
                <a:latin typeface="Arial"/>
              </a:rPr>
              <a:t>(här ska det stå fördjupande text i framtiden)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noRot="1" noChangeAspect="1"/>
          </p:cNvSpPr>
          <p:nvPr>
            <p:ph type="sldImg"/>
          </p:nvPr>
        </p:nvSpPr>
        <p:spPr>
          <a:xfrm>
            <a:off x="720725" y="477838"/>
            <a:ext cx="3778250" cy="2833687"/>
          </a:xfrm>
          <a:prstGeom prst="rect">
            <a:avLst/>
          </a:prstGeom>
        </p:spPr>
      </p:sp>
      <p:sp>
        <p:nvSpPr>
          <p:cNvPr id="239" name="PlaceHolder 2"/>
          <p:cNvSpPr>
            <a:spLocks noGrp="1"/>
          </p:cNvSpPr>
          <p:nvPr>
            <p:ph type="body"/>
          </p:nvPr>
        </p:nvSpPr>
        <p:spPr>
          <a:xfrm>
            <a:off x="4680000" y="432000"/>
            <a:ext cx="5472000" cy="6559920"/>
          </a:xfrm>
          <a:prstGeom prst="rect">
            <a:avLst/>
          </a:prstGeom>
        </p:spPr>
        <p:txBody>
          <a:bodyPr lIns="0" tIns="0" rIns="0" bIns="0"/>
          <a:lstStyle/>
          <a:p>
            <a:r>
              <a:rPr lang="sv-SE" sz="2000" b="0" strike="noStrike" spc="-1">
                <a:latin typeface="Arial"/>
              </a:rPr>
              <a:t>(här ska det stå fördjupande text i framtiden)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noRot="1" noChangeAspect="1"/>
          </p:cNvSpPr>
          <p:nvPr>
            <p:ph type="sldImg"/>
          </p:nvPr>
        </p:nvSpPr>
        <p:spPr>
          <a:xfrm>
            <a:off x="720725" y="503238"/>
            <a:ext cx="3778250" cy="2835275"/>
          </a:xfrm>
          <a:prstGeom prst="rect">
            <a:avLst/>
          </a:prstGeom>
        </p:spPr>
      </p:sp>
      <p:sp>
        <p:nvSpPr>
          <p:cNvPr id="241" name="PlaceHolder 2"/>
          <p:cNvSpPr>
            <a:spLocks noGrp="1"/>
          </p:cNvSpPr>
          <p:nvPr>
            <p:ph type="body"/>
          </p:nvPr>
        </p:nvSpPr>
        <p:spPr>
          <a:xfrm>
            <a:off x="4680000" y="504000"/>
            <a:ext cx="5616000" cy="6552000"/>
          </a:xfrm>
          <a:prstGeom prst="rect">
            <a:avLst/>
          </a:prstGeom>
        </p:spPr>
        <p:txBody>
          <a:bodyPr lIns="0" tIns="0" rIns="0" bIns="0"/>
          <a:lstStyle/>
          <a:p>
            <a:r>
              <a:rPr lang="sv-SE" sz="2000" b="0" strike="noStrike" spc="-1">
                <a:latin typeface="Arial"/>
              </a:rPr>
              <a:t>Denna lektion baserades på en föreläsning som hölls under Kleindagarna. Sedan dess har den reviderats som en del av ett examensarbete på Chalmers. Vissa referenser är från Kleindagarna och har tillkommit senare.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sv-SE"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sv-SE"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sv-SE"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sv-SE"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sv-SE"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sv-SE"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sv-SE"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sv-S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sv-SE"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sv-S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sv-SE"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sv-S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sv-SE"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sv-SE"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sv-SE"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sv-SE"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sv-SE"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sv-SE"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sv-SE"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sv-SE"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sv-SE"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sv-S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sv-SE"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sv-SE"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sv-SE" sz="44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sv-S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sv-SE" sz="2800" b="0" strike="noStrike" spc="-1">
                <a:latin typeface="Arial"/>
              </a:rPr>
              <a:t>Second Outline Level</a:t>
            </a:r>
          </a:p>
          <a:p>
            <a:pPr marL="1296000" lvl="2" indent="-288000">
              <a:spcBef>
                <a:spcPts val="850"/>
              </a:spcBef>
              <a:buClr>
                <a:srgbClr val="000000"/>
              </a:buClr>
              <a:buSzPct val="45000"/>
              <a:buFont typeface="Wingdings" charset="2"/>
              <a:buChar char=""/>
            </a:pPr>
            <a:r>
              <a:rPr lang="sv-SE" sz="2400" b="0" strike="noStrike" spc="-1">
                <a:latin typeface="Arial"/>
              </a:rPr>
              <a:t>Third Outline Level</a:t>
            </a:r>
          </a:p>
          <a:p>
            <a:pPr marL="1728000" lvl="3" indent="-216000">
              <a:spcBef>
                <a:spcPts val="567"/>
              </a:spcBef>
              <a:buClr>
                <a:srgbClr val="000000"/>
              </a:buClr>
              <a:buSzPct val="75000"/>
              <a:buFont typeface="Symbol" charset="2"/>
              <a:buChar char=""/>
            </a:pPr>
            <a:r>
              <a:rPr lang="sv-SE" sz="2000" b="0" strike="noStrike" spc="-1">
                <a:latin typeface="Arial"/>
              </a:rPr>
              <a:t>Fourth Outline Level</a:t>
            </a:r>
          </a:p>
          <a:p>
            <a:pPr marL="2160000" lvl="4" indent="-216000">
              <a:spcBef>
                <a:spcPts val="283"/>
              </a:spcBef>
              <a:buClr>
                <a:srgbClr val="000000"/>
              </a:buClr>
              <a:buSzPct val="45000"/>
              <a:buFont typeface="Wingdings" charset="2"/>
              <a:buChar char=""/>
            </a:pPr>
            <a:r>
              <a:rPr lang="sv-SE" sz="2000" b="0" strike="noStrike" spc="-1">
                <a:latin typeface="Arial"/>
              </a:rPr>
              <a:t>Fifth Outline Level</a:t>
            </a:r>
          </a:p>
          <a:p>
            <a:pPr marL="2592000" lvl="5" indent="-216000">
              <a:spcBef>
                <a:spcPts val="283"/>
              </a:spcBef>
              <a:buClr>
                <a:srgbClr val="000000"/>
              </a:buClr>
              <a:buSzPct val="45000"/>
              <a:buFont typeface="Wingdings" charset="2"/>
              <a:buChar char=""/>
            </a:pPr>
            <a:r>
              <a:rPr lang="sv-SE" sz="2000" b="0" strike="noStrike" spc="-1">
                <a:latin typeface="Arial"/>
              </a:rPr>
              <a:t>Sixth Outline Level</a:t>
            </a:r>
          </a:p>
          <a:p>
            <a:pPr marL="3024000" lvl="6" indent="-216000">
              <a:spcBef>
                <a:spcPts val="283"/>
              </a:spcBef>
              <a:buClr>
                <a:srgbClr val="000000"/>
              </a:buClr>
              <a:buSzPct val="45000"/>
              <a:buFont typeface="Wingdings" charset="2"/>
              <a:buChar char=""/>
            </a:pPr>
            <a:r>
              <a:rPr lang="sv-S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sv-SE"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sv-S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sv-SE" sz="2800" b="0" strike="noStrike" spc="-1">
                <a:latin typeface="Arial"/>
              </a:rPr>
              <a:t>Second Outline Level</a:t>
            </a:r>
          </a:p>
          <a:p>
            <a:pPr marL="1296000" lvl="2" indent="-288000">
              <a:spcBef>
                <a:spcPts val="850"/>
              </a:spcBef>
              <a:buClr>
                <a:srgbClr val="000000"/>
              </a:buClr>
              <a:buSzPct val="45000"/>
              <a:buFont typeface="Wingdings" charset="2"/>
              <a:buChar char=""/>
            </a:pPr>
            <a:r>
              <a:rPr lang="sv-SE" sz="2400" b="0" strike="noStrike" spc="-1">
                <a:latin typeface="Arial"/>
              </a:rPr>
              <a:t>Third Outline Level</a:t>
            </a:r>
          </a:p>
          <a:p>
            <a:pPr marL="1728000" lvl="3" indent="-216000">
              <a:spcBef>
                <a:spcPts val="567"/>
              </a:spcBef>
              <a:buClr>
                <a:srgbClr val="000000"/>
              </a:buClr>
              <a:buSzPct val="75000"/>
              <a:buFont typeface="Symbol" charset="2"/>
              <a:buChar char=""/>
            </a:pPr>
            <a:r>
              <a:rPr lang="sv-SE" sz="2000" b="0" strike="noStrike" spc="-1">
                <a:latin typeface="Arial"/>
              </a:rPr>
              <a:t>Fourth Outline Level</a:t>
            </a:r>
          </a:p>
          <a:p>
            <a:pPr marL="2160000" lvl="4" indent="-216000">
              <a:spcBef>
                <a:spcPts val="283"/>
              </a:spcBef>
              <a:buClr>
                <a:srgbClr val="000000"/>
              </a:buClr>
              <a:buSzPct val="45000"/>
              <a:buFont typeface="Wingdings" charset="2"/>
              <a:buChar char=""/>
            </a:pPr>
            <a:r>
              <a:rPr lang="sv-SE" sz="2000" b="0" strike="noStrike" spc="-1">
                <a:latin typeface="Arial"/>
              </a:rPr>
              <a:t>Fifth Outline Level</a:t>
            </a:r>
          </a:p>
          <a:p>
            <a:pPr marL="2592000" lvl="5" indent="-216000">
              <a:spcBef>
                <a:spcPts val="283"/>
              </a:spcBef>
              <a:buClr>
                <a:srgbClr val="000000"/>
              </a:buClr>
              <a:buSzPct val="45000"/>
              <a:buFont typeface="Wingdings" charset="2"/>
              <a:buChar char=""/>
            </a:pPr>
            <a:r>
              <a:rPr lang="sv-SE" sz="2000" b="0" strike="noStrike" spc="-1">
                <a:latin typeface="Arial"/>
              </a:rPr>
              <a:t>Sixth Outline Level</a:t>
            </a:r>
          </a:p>
          <a:p>
            <a:pPr marL="3024000" lvl="6" indent="-216000">
              <a:spcBef>
                <a:spcPts val="283"/>
              </a:spcBef>
              <a:buClr>
                <a:srgbClr val="000000"/>
              </a:buClr>
              <a:buSzPct val="45000"/>
              <a:buFont typeface="Wingdings" charset="2"/>
              <a:buChar char=""/>
            </a:pPr>
            <a:r>
              <a:rPr lang="sv-S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rive.google.com/open?id=14naW75hra5nktoO7a6TKXbmt4Ft1Zdhc"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hyperlink" Target="http://www-personal.umich.edu/~mejn/papers/npcommunities.pdf" TargetMode="External"/><Relationship Id="rId3" Type="http://schemas.openxmlformats.org/officeDocument/2006/relationships/image" Target="../media/image1.png"/><Relationship Id="rId7" Type="http://schemas.openxmlformats.org/officeDocument/2006/relationships/hyperlink" Target="http://www-personal.umich.edu/~mejn/netdata/" TargetMode="External"/><Relationship Id="rId12" Type="http://schemas.openxmlformats.org/officeDocument/2006/relationships/hyperlink" Target="https://fusiontables.google.com/DataSource?dsrcid=implicit"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ico.org.uk/for-organisations/data-protection-reform/overview-of-the-gdpr/" TargetMode="External"/><Relationship Id="rId11" Type="http://schemas.openxmlformats.org/officeDocument/2006/relationships/hyperlink" Target="http://graphonline.ru/en/" TargetMode="External"/><Relationship Id="rId5" Type="http://schemas.openxmlformats.org/officeDocument/2006/relationships/hyperlink" Target="https://royalsociety.org/topics-policy/projects/data-governance/" TargetMode="External"/><Relationship Id="rId10" Type="http://schemas.openxmlformats.org/officeDocument/2006/relationships/hyperlink" Target="https://research.fb.com/three-and-a-half-degrees-of-separation/" TargetMode="External"/><Relationship Id="rId4" Type="http://schemas.openxmlformats.org/officeDocument/2006/relationships/hyperlink" Target="https://www.acm.org/binaries/content/assets/public-policy/2017_usacm_statement_algorithms.pdf" TargetMode="External"/><Relationship Id="rId9" Type="http://schemas.openxmlformats.org/officeDocument/2006/relationships/hyperlink" Target="https://arxiv.org/abs/1205.68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0" y="12344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83" name="CustomShape 2"/>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84" name="CustomShape 3"/>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85"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86" name="CustomShape 5"/>
          <p:cNvSpPr/>
          <p:nvPr/>
        </p:nvSpPr>
        <p:spPr>
          <a:xfrm>
            <a:off x="2030400" y="3246840"/>
            <a:ext cx="5876280" cy="41580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ts val="751"/>
              </a:lnSpc>
            </a:pPr>
            <a:endParaRPr lang="sv-SE" sz="1800" b="0" strike="noStrike" spc="-1">
              <a:latin typeface="Arial"/>
            </a:endParaRPr>
          </a:p>
          <a:p>
            <a:pPr>
              <a:lnSpc>
                <a:spcPct val="100000"/>
              </a:lnSpc>
            </a:pPr>
            <a:r>
              <a:rPr lang="sv-SE" sz="1000" b="0" strike="noStrike" spc="-1">
                <a:solidFill>
                  <a:srgbClr val="000000"/>
                </a:solidFill>
                <a:latin typeface="Tahoma"/>
                <a:ea typeface="DejaVu Sans"/>
              </a:rPr>
              <a:t>Medelsvår</a:t>
            </a:r>
            <a:endParaRPr lang="sv-SE" sz="1000" b="0" strike="noStrike" spc="-1">
              <a:latin typeface="Arial"/>
            </a:endParaRPr>
          </a:p>
        </p:txBody>
      </p:sp>
      <p:sp>
        <p:nvSpPr>
          <p:cNvPr id="87" name="CustomShape 6"/>
          <p:cNvSpPr/>
          <p:nvPr/>
        </p:nvSpPr>
        <p:spPr>
          <a:xfrm>
            <a:off x="2042640" y="3746880"/>
            <a:ext cx="5876280" cy="895680"/>
          </a:xfrm>
          <a:custGeom>
            <a:avLst/>
            <a:gdLst/>
            <a:ahLst/>
            <a:cxnLst/>
            <a:rect l="l" t="t" r="r" b="b"/>
            <a:pathLst>
              <a:path w="5878067" h="897636">
                <a:moveTo>
                  <a:pt x="0" y="0"/>
                </a:moveTo>
                <a:lnTo>
                  <a:pt x="0" y="897636"/>
                </a:lnTo>
                <a:lnTo>
                  <a:pt x="5878067" y="897636"/>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sv-SE" sz="1000" b="0" strike="noStrike" spc="-1">
                <a:solidFill>
                  <a:srgbClr val="000000"/>
                </a:solidFill>
                <a:latin typeface="Tahoma"/>
                <a:ea typeface="DejaVu Sans"/>
              </a:rPr>
              <a:t>Presentation med läraranteckningar</a:t>
            </a:r>
            <a:endParaRPr lang="sv-SE" sz="1000" b="0" strike="noStrike" spc="-1">
              <a:latin typeface="Arial"/>
            </a:endParaRPr>
          </a:p>
          <a:p>
            <a:pPr>
              <a:lnSpc>
                <a:spcPct val="100000"/>
              </a:lnSpc>
            </a:pPr>
            <a:r>
              <a:rPr lang="sv-SE" sz="1000" b="0" strike="noStrike" spc="-1">
                <a:solidFill>
                  <a:srgbClr val="000000"/>
                </a:solidFill>
                <a:latin typeface="Tahoma"/>
                <a:ea typeface="DejaVu Sans"/>
              </a:rPr>
              <a:t>Följer undervisningsmetoden 5E </a:t>
            </a:r>
            <a:endParaRPr lang="sv-SE" sz="1000" b="0" strike="noStrike" spc="-1">
              <a:latin typeface="Arial"/>
            </a:endParaRPr>
          </a:p>
          <a:p>
            <a:pPr>
              <a:lnSpc>
                <a:spcPct val="100000"/>
              </a:lnSpc>
            </a:pPr>
            <a:endParaRPr lang="sv-SE" sz="1000" b="0" strike="noStrike" spc="-1">
              <a:latin typeface="Arial"/>
            </a:endParaRPr>
          </a:p>
          <a:p>
            <a:pPr>
              <a:lnSpc>
                <a:spcPct val="100000"/>
              </a:lnSpc>
            </a:pPr>
            <a:r>
              <a:rPr lang="sv-SE" sz="1000" b="0" strike="noStrike" spc="-1">
                <a:solidFill>
                  <a:srgbClr val="000000"/>
                </a:solidFill>
                <a:latin typeface="Tahoma"/>
                <a:ea typeface="DejaVu Sans"/>
              </a:rPr>
              <a:t>(förklaring av 5E finns på denna sidas läraranteckningar)</a:t>
            </a:r>
            <a:endParaRPr lang="sv-SE" sz="1000" b="0" strike="noStrike" spc="-1">
              <a:latin typeface="Arial"/>
            </a:endParaRPr>
          </a:p>
          <a:p>
            <a:pPr marL="108720">
              <a:lnSpc>
                <a:spcPct val="100000"/>
              </a:lnSpc>
            </a:pPr>
            <a:endParaRPr lang="sv-SE" sz="1000" b="0" strike="noStrike" spc="-1">
              <a:latin typeface="Arial"/>
            </a:endParaRPr>
          </a:p>
          <a:p>
            <a:pPr marL="108720">
              <a:lnSpc>
                <a:spcPct val="100000"/>
              </a:lnSpc>
            </a:pPr>
            <a:endParaRPr lang="sv-SE" sz="1000" b="0" strike="noStrike" spc="-1">
              <a:latin typeface="Arial"/>
            </a:endParaRPr>
          </a:p>
        </p:txBody>
      </p:sp>
      <p:sp>
        <p:nvSpPr>
          <p:cNvPr id="88" name="CustomShape 7"/>
          <p:cNvSpPr/>
          <p:nvPr/>
        </p:nvSpPr>
        <p:spPr>
          <a:xfrm>
            <a:off x="2042640" y="4768920"/>
            <a:ext cx="5876280" cy="882000"/>
          </a:xfrm>
          <a:custGeom>
            <a:avLst/>
            <a:gdLst/>
            <a:ahLst/>
            <a:cxnLst/>
            <a:rect l="l" t="t" r="r" b="b"/>
            <a:pathLst>
              <a:path w="5878067" h="883919">
                <a:moveTo>
                  <a:pt x="0" y="0"/>
                </a:moveTo>
                <a:lnTo>
                  <a:pt x="0" y="883919"/>
                </a:lnTo>
                <a:lnTo>
                  <a:pt x="5878067" y="883919"/>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sv-SE" sz="1000" b="0" strike="noStrike" spc="-1">
                <a:solidFill>
                  <a:srgbClr val="000000"/>
                </a:solidFill>
                <a:latin typeface="Tahoma"/>
                <a:ea typeface="DejaVu Sans"/>
              </a:rPr>
              <a:t>Bekanta dig med ”Network Graph” i Google Fusion.</a:t>
            </a:r>
            <a:endParaRPr lang="sv-SE" sz="1000" b="0" strike="noStrike" spc="-1">
              <a:latin typeface="Arial"/>
            </a:endParaRPr>
          </a:p>
          <a:p>
            <a:pPr>
              <a:lnSpc>
                <a:spcPct val="100000"/>
              </a:lnSpc>
            </a:pPr>
            <a:r>
              <a:rPr lang="sv-SE" sz="1000" b="0" strike="noStrike" spc="-1">
                <a:solidFill>
                  <a:srgbClr val="000000"/>
                </a:solidFill>
                <a:latin typeface="Tahoma"/>
                <a:ea typeface="DejaVu Sans"/>
              </a:rPr>
              <a:t>Skapa ett eget kalkylblad i Google Sheets (baserat på exemplet) som klassen kan fylla i.</a:t>
            </a:r>
            <a:endParaRPr lang="sv-SE" sz="1000" b="0" strike="noStrike" spc="-1">
              <a:latin typeface="Arial"/>
            </a:endParaRPr>
          </a:p>
          <a:p>
            <a:pPr>
              <a:lnSpc>
                <a:spcPct val="100000"/>
              </a:lnSpc>
            </a:pPr>
            <a:r>
              <a:rPr lang="sv-SE" sz="1000" b="0" strike="noStrike" spc="-1">
                <a:solidFill>
                  <a:srgbClr val="000000"/>
                </a:solidFill>
                <a:latin typeface="Tahoma"/>
                <a:ea typeface="DejaVu Sans"/>
              </a:rPr>
              <a:t>Läs läraranteckningarna i presentationen (kan t.ex. läsas i PowerPoint med Alt+F5, eller skrivas ut)</a:t>
            </a:r>
            <a:endParaRPr lang="sv-SE" sz="1000" b="0" strike="noStrike" spc="-1">
              <a:latin typeface="Arial"/>
            </a:endParaRPr>
          </a:p>
        </p:txBody>
      </p:sp>
      <p:sp>
        <p:nvSpPr>
          <p:cNvPr id="89" name="CustomShape 8"/>
          <p:cNvSpPr/>
          <p:nvPr/>
        </p:nvSpPr>
        <p:spPr>
          <a:xfrm>
            <a:off x="2063520" y="5759280"/>
            <a:ext cx="5874840" cy="898920"/>
          </a:xfrm>
          <a:custGeom>
            <a:avLst/>
            <a:gdLst/>
            <a:ahLst/>
            <a:cxnLst/>
            <a:rect l="l" t="t" r="r" b="b"/>
            <a:pathLst>
              <a:path w="5876544" h="900684">
                <a:moveTo>
                  <a:pt x="0" y="0"/>
                </a:moveTo>
                <a:lnTo>
                  <a:pt x="0" y="900683"/>
                </a:lnTo>
                <a:lnTo>
                  <a:pt x="5876544" y="900683"/>
                </a:lnTo>
                <a:lnTo>
                  <a:pt x="5876544"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sv-SE" sz="1000" b="0" strike="noStrike" spc="-1">
                <a:solidFill>
                  <a:srgbClr val="000000"/>
                </a:solidFill>
                <a:latin typeface="Tahoma"/>
                <a:ea typeface="DejaVu Sans"/>
              </a:rPr>
              <a:t>Alla behöver varsin dator, iPad eller smartphone </a:t>
            </a:r>
            <a:endParaRPr lang="sv-SE" sz="1000" b="0" strike="noStrike" spc="-1">
              <a:latin typeface="Arial"/>
            </a:endParaRPr>
          </a:p>
          <a:p>
            <a:pPr>
              <a:lnSpc>
                <a:spcPct val="100000"/>
              </a:lnSpc>
            </a:pPr>
            <a:r>
              <a:rPr lang="sv-SE" sz="1000" b="0" strike="noStrike" spc="-1">
                <a:solidFill>
                  <a:srgbClr val="000000"/>
                </a:solidFill>
                <a:latin typeface="Tahoma"/>
                <a:ea typeface="DejaVu Sans"/>
              </a:rPr>
              <a:t>Google Fusion-filer (</a:t>
            </a:r>
            <a:r>
              <a:rPr lang="sv-SE" sz="1000" b="0" strike="noStrike" spc="-1">
                <a:solidFill>
                  <a:srgbClr val="000000"/>
                </a:solidFill>
                <a:latin typeface="Tahoma"/>
                <a:ea typeface="DejaVu Sans"/>
                <a:hlinkClick r:id="rId4"/>
              </a:rPr>
              <a:t>https://drive.google.com/open?id=14naW75hra5nktoO7a6TKXbmt4Ft1Zdhc</a:t>
            </a:r>
            <a:r>
              <a:rPr lang="sv-SE" sz="1000" b="0" strike="noStrike" spc="-1">
                <a:solidFill>
                  <a:srgbClr val="000000"/>
                </a:solidFill>
                <a:latin typeface="Tahoma"/>
                <a:ea typeface="DejaVu Sans"/>
              </a:rPr>
              <a:t>)</a:t>
            </a:r>
            <a:endParaRPr lang="sv-SE" sz="1000" b="0" strike="noStrike" spc="-1">
              <a:latin typeface="Arial"/>
            </a:endParaRPr>
          </a:p>
          <a:p>
            <a:pPr>
              <a:lnSpc>
                <a:spcPct val="100000"/>
              </a:lnSpc>
            </a:pPr>
            <a:endParaRPr lang="sv-SE" sz="1000" b="0" strike="noStrike" spc="-1">
              <a:latin typeface="Arial"/>
            </a:endParaRPr>
          </a:p>
          <a:p>
            <a:pPr>
              <a:lnSpc>
                <a:spcPct val="100000"/>
              </a:lnSpc>
            </a:pPr>
            <a:endParaRPr lang="sv-SE" sz="1000" b="0" strike="noStrike" spc="-1">
              <a:latin typeface="Arial"/>
            </a:endParaRPr>
          </a:p>
          <a:p>
            <a:pPr>
              <a:lnSpc>
                <a:spcPct val="100000"/>
              </a:lnSpc>
            </a:pPr>
            <a:endParaRPr lang="sv-SE" sz="1000" b="0" strike="noStrike" spc="-1">
              <a:latin typeface="Arial"/>
            </a:endParaRPr>
          </a:p>
        </p:txBody>
      </p:sp>
      <p:sp>
        <p:nvSpPr>
          <p:cNvPr id="90" name="CustomShape 9"/>
          <p:cNvSpPr/>
          <p:nvPr/>
        </p:nvSpPr>
        <p:spPr>
          <a:xfrm>
            <a:off x="449640" y="3367080"/>
            <a:ext cx="156528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3">
                <a:solidFill>
                  <a:srgbClr val="000000"/>
                </a:solidFill>
                <a:latin typeface="Tahoma"/>
                <a:ea typeface="DejaVu Sans"/>
              </a:rPr>
              <a:t>SVÅRIGHETSGRAD:</a:t>
            </a:r>
            <a:endParaRPr lang="sv-SE" sz="1200" b="0" strike="noStrike" spc="-1">
              <a:latin typeface="Arial"/>
            </a:endParaRPr>
          </a:p>
        </p:txBody>
      </p:sp>
      <p:sp>
        <p:nvSpPr>
          <p:cNvPr id="91" name="CustomShape 10"/>
          <p:cNvSpPr/>
          <p:nvPr/>
        </p:nvSpPr>
        <p:spPr>
          <a:xfrm>
            <a:off x="425880" y="3796560"/>
            <a:ext cx="136224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49">
                <a:solidFill>
                  <a:srgbClr val="000000"/>
                </a:solidFill>
                <a:latin typeface="Tahoma"/>
                <a:ea typeface="DejaVu Sans"/>
              </a:rPr>
              <a:t>TYP AV LEKTIONS-MATERIAL:</a:t>
            </a:r>
            <a:endParaRPr lang="sv-SE" sz="1200" b="0" strike="noStrike" spc="-1">
              <a:latin typeface="Arial"/>
            </a:endParaRPr>
          </a:p>
        </p:txBody>
      </p:sp>
      <p:sp>
        <p:nvSpPr>
          <p:cNvPr id="92" name="CustomShape 11"/>
          <p:cNvSpPr/>
          <p:nvPr/>
        </p:nvSpPr>
        <p:spPr>
          <a:xfrm>
            <a:off x="425880" y="4817520"/>
            <a:ext cx="1379160" cy="35892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0">
                <a:solidFill>
                  <a:srgbClr val="000000"/>
                </a:solidFill>
                <a:latin typeface="Tahoma"/>
                <a:ea typeface="DejaVu Sans"/>
              </a:rPr>
              <a:t>FÖRBEREDELSER:</a:t>
            </a:r>
            <a:endParaRPr lang="sv-SE" sz="1200" b="0" strike="noStrike" spc="-1">
              <a:latin typeface="Arial"/>
            </a:endParaRPr>
          </a:p>
        </p:txBody>
      </p:sp>
      <p:sp>
        <p:nvSpPr>
          <p:cNvPr id="93" name="CustomShape 12"/>
          <p:cNvSpPr/>
          <p:nvPr/>
        </p:nvSpPr>
        <p:spPr>
          <a:xfrm>
            <a:off x="449640" y="5886360"/>
            <a:ext cx="1138680" cy="35892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0">
                <a:solidFill>
                  <a:srgbClr val="000000"/>
                </a:solidFill>
                <a:latin typeface="Tahoma"/>
                <a:ea typeface="DejaVu Sans"/>
              </a:rPr>
              <a:t>MATERIAL:</a:t>
            </a:r>
            <a:endParaRPr lang="sv-SE" sz="1200" b="0" strike="noStrike" spc="-1">
              <a:latin typeface="Arial"/>
            </a:endParaRPr>
          </a:p>
        </p:txBody>
      </p:sp>
      <p:sp>
        <p:nvSpPr>
          <p:cNvPr id="94" name="CustomShape 13"/>
          <p:cNvSpPr/>
          <p:nvPr/>
        </p:nvSpPr>
        <p:spPr>
          <a:xfrm>
            <a:off x="2048760" y="2193480"/>
            <a:ext cx="5876280" cy="41580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ts val="751"/>
              </a:lnSpc>
            </a:pPr>
            <a:endParaRPr lang="sv-SE" sz="1800" b="0" strike="noStrike" spc="-1">
              <a:latin typeface="Arial"/>
            </a:endParaRPr>
          </a:p>
          <a:p>
            <a:pPr>
              <a:lnSpc>
                <a:spcPct val="100000"/>
              </a:lnSpc>
            </a:pPr>
            <a:r>
              <a:rPr lang="sv-SE" sz="1000" b="0" strike="noStrike" spc="-1">
                <a:solidFill>
                  <a:srgbClr val="000000"/>
                </a:solidFill>
                <a:latin typeface="Tahoma"/>
                <a:ea typeface="DejaVu Sans"/>
              </a:rPr>
              <a:t>Ma 1 - statistik</a:t>
            </a:r>
            <a:endParaRPr lang="sv-SE" sz="1000" b="0" strike="noStrike" spc="-1">
              <a:latin typeface="Arial"/>
            </a:endParaRPr>
          </a:p>
        </p:txBody>
      </p:sp>
      <p:sp>
        <p:nvSpPr>
          <p:cNvPr id="95" name="CustomShape 14"/>
          <p:cNvSpPr/>
          <p:nvPr/>
        </p:nvSpPr>
        <p:spPr>
          <a:xfrm>
            <a:off x="432000" y="2317680"/>
            <a:ext cx="1185480" cy="35892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9">
                <a:solidFill>
                  <a:srgbClr val="000000"/>
                </a:solidFill>
                <a:latin typeface="Tahoma"/>
                <a:ea typeface="DejaVu Sans"/>
              </a:rPr>
              <a:t>LÄMPLIG FÖR:</a:t>
            </a:r>
            <a:endParaRPr lang="sv-SE" sz="1200" b="0" strike="noStrike" spc="-1">
              <a:latin typeface="Arial"/>
            </a:endParaRPr>
          </a:p>
        </p:txBody>
      </p:sp>
      <p:sp>
        <p:nvSpPr>
          <p:cNvPr id="96" name="CustomShape 15"/>
          <p:cNvSpPr/>
          <p:nvPr/>
        </p:nvSpPr>
        <p:spPr>
          <a:xfrm>
            <a:off x="2066400" y="2715120"/>
            <a:ext cx="5876280" cy="41580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ts val="751"/>
              </a:lnSpc>
            </a:pPr>
            <a:endParaRPr lang="sv-SE" sz="1800" b="0" strike="noStrike" spc="-1">
              <a:latin typeface="Arial"/>
            </a:endParaRPr>
          </a:p>
          <a:p>
            <a:pPr>
              <a:lnSpc>
                <a:spcPct val="100000"/>
              </a:lnSpc>
            </a:pPr>
            <a:r>
              <a:rPr lang="sv-SE" sz="1000" b="0" strike="noStrike" spc="-1">
                <a:solidFill>
                  <a:srgbClr val="000000"/>
                </a:solidFill>
                <a:latin typeface="Tahoma"/>
                <a:ea typeface="DejaVu Sans"/>
              </a:rPr>
              <a:t>75 min ev. två lektioner</a:t>
            </a:r>
            <a:endParaRPr lang="sv-SE" sz="1000" b="0" strike="noStrike" spc="-1">
              <a:latin typeface="Arial"/>
            </a:endParaRPr>
          </a:p>
        </p:txBody>
      </p:sp>
      <p:sp>
        <p:nvSpPr>
          <p:cNvPr id="97" name="CustomShape 16"/>
          <p:cNvSpPr/>
          <p:nvPr/>
        </p:nvSpPr>
        <p:spPr>
          <a:xfrm>
            <a:off x="449640" y="2832120"/>
            <a:ext cx="132264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52">
                <a:solidFill>
                  <a:srgbClr val="000000"/>
                </a:solidFill>
                <a:latin typeface="Tahoma"/>
                <a:ea typeface="DejaVu Sans"/>
              </a:rPr>
              <a:t>TIDSÅTGÅNG:</a:t>
            </a:r>
            <a:endParaRPr lang="sv-SE" sz="1200" b="0" strike="noStrike" spc="-1">
              <a:latin typeface="Arial"/>
            </a:endParaRPr>
          </a:p>
        </p:txBody>
      </p:sp>
      <p:sp>
        <p:nvSpPr>
          <p:cNvPr id="98" name="CustomShape 17"/>
          <p:cNvSpPr/>
          <p:nvPr/>
        </p:nvSpPr>
        <p:spPr>
          <a:xfrm>
            <a:off x="432000" y="1561680"/>
            <a:ext cx="136224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49">
                <a:solidFill>
                  <a:srgbClr val="000000"/>
                </a:solidFill>
                <a:latin typeface="Tahoma"/>
                <a:ea typeface="DejaVu Sans"/>
              </a:rPr>
              <a:t>OM MATERIALET:</a:t>
            </a:r>
            <a:endParaRPr lang="sv-SE" sz="1200" b="0" strike="noStrike" spc="-1">
              <a:latin typeface="Arial"/>
            </a:endParaRPr>
          </a:p>
        </p:txBody>
      </p:sp>
      <p:sp>
        <p:nvSpPr>
          <p:cNvPr id="99" name="CustomShape 18"/>
          <p:cNvSpPr/>
          <p:nvPr/>
        </p:nvSpPr>
        <p:spPr>
          <a:xfrm>
            <a:off x="2048760" y="1476000"/>
            <a:ext cx="5876280" cy="61092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ts val="751"/>
              </a:lnSpc>
            </a:pPr>
            <a:endParaRPr lang="sv-SE" sz="1800" b="0" strike="noStrike" spc="-1" dirty="0">
              <a:latin typeface="Arial"/>
            </a:endParaRPr>
          </a:p>
          <a:p>
            <a:pPr>
              <a:lnSpc>
                <a:spcPts val="751"/>
              </a:lnSpc>
            </a:pPr>
            <a:r>
              <a:rPr lang="sv-SE" sz="1000" b="0" strike="noStrike" spc="-1" dirty="0">
                <a:solidFill>
                  <a:srgbClr val="000000"/>
                </a:solidFill>
                <a:latin typeface="Tahoma"/>
                <a:ea typeface="DejaVu Sans"/>
              </a:rPr>
              <a:t>Nätverksmatematik i samhället</a:t>
            </a:r>
            <a:endParaRPr lang="sv-SE" sz="1000" b="0" strike="noStrike" spc="-1" dirty="0">
              <a:latin typeface="Arial"/>
            </a:endParaRPr>
          </a:p>
        </p:txBody>
      </p:sp>
      <p:sp>
        <p:nvSpPr>
          <p:cNvPr id="100" name="CustomShape 19"/>
          <p:cNvSpPr/>
          <p:nvPr/>
        </p:nvSpPr>
        <p:spPr>
          <a:xfrm>
            <a:off x="541080" y="375120"/>
            <a:ext cx="388584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graphicFrame>
        <p:nvGraphicFramePr>
          <p:cNvPr id="101" name="Table 20"/>
          <p:cNvGraphicFramePr/>
          <p:nvPr>
            <p:extLst>
              <p:ext uri="{D42A27DB-BD31-4B8C-83A1-F6EECF244321}">
                <p14:modId xmlns:p14="http://schemas.microsoft.com/office/powerpoint/2010/main" val="1119063100"/>
              </p:ext>
            </p:extLst>
          </p:nvPr>
        </p:nvGraphicFramePr>
        <p:xfrm>
          <a:off x="555840" y="888840"/>
          <a:ext cx="6165360" cy="34992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4800">
                  <a:extLst>
                    <a:ext uri="{9D8B030D-6E8A-4147-A177-3AD203B41FA5}">
                      <a16:colId xmlns:a16="http://schemas.microsoft.com/office/drawing/2014/main" val="20004"/>
                    </a:ext>
                  </a:extLst>
                </a:gridCol>
              </a:tblGrid>
              <a:tr h="349920">
                <a:tc>
                  <a:txBody>
                    <a:bodyPr/>
                    <a:lstStyle/>
                    <a:p>
                      <a:r>
                        <a:rPr lang="sv-SE" sz="1400" b="0" strike="noStrike" spc="-1" dirty="0">
                          <a:latin typeface="Arial"/>
                        </a:rPr>
                        <a:t>Översikt</a:t>
                      </a:r>
                    </a:p>
                  </a:txBody>
                  <a:tcPr marL="90000" marR="90000">
                    <a:lnL w="12700" cmpd="sng">
                      <a:noFill/>
                      <a:prstDash val="solid"/>
                    </a:lnL>
                    <a:lnR w="720">
                      <a:noFill/>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dirty="0">
                          <a:latin typeface="Arial"/>
                        </a:rPr>
                        <a:t>Moment</a:t>
                      </a:r>
                    </a:p>
                  </a:txBody>
                  <a:tcPr marL="90000" marR="90000">
                    <a:lnL w="720" cap="flat" cmpd="sng" algn="ctr">
                      <a:no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LEKTION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Referenser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Klein-info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0" y="12344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92" name="CustomShape 2"/>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93" name="CustomShape 3"/>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94"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95" name="CustomShape 5"/>
          <p:cNvSpPr/>
          <p:nvPr/>
        </p:nvSpPr>
        <p:spPr>
          <a:xfrm>
            <a:off x="2066400" y="2562840"/>
            <a:ext cx="5876280" cy="41580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6" name="CustomShape 6"/>
          <p:cNvSpPr/>
          <p:nvPr/>
        </p:nvSpPr>
        <p:spPr>
          <a:xfrm>
            <a:off x="2066400" y="1489680"/>
            <a:ext cx="5876280" cy="381240"/>
          </a:xfrm>
          <a:custGeom>
            <a:avLst/>
            <a:gdLst/>
            <a:ahLst/>
            <a:cxnLst/>
            <a:rect l="l" t="t" r="r" b="b"/>
            <a:pathLst>
              <a:path w="5878067" h="897636">
                <a:moveTo>
                  <a:pt x="0" y="0"/>
                </a:moveTo>
                <a:lnTo>
                  <a:pt x="0" y="897636"/>
                </a:lnTo>
                <a:lnTo>
                  <a:pt x="5878067" y="897636"/>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7" name="CustomShape 7"/>
          <p:cNvSpPr/>
          <p:nvPr/>
        </p:nvSpPr>
        <p:spPr>
          <a:xfrm>
            <a:off x="2066400" y="1990440"/>
            <a:ext cx="5876280" cy="41580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8" name="CustomShape 8"/>
          <p:cNvSpPr/>
          <p:nvPr/>
        </p:nvSpPr>
        <p:spPr>
          <a:xfrm>
            <a:off x="2066400" y="3483720"/>
            <a:ext cx="5876280" cy="882000"/>
          </a:xfrm>
          <a:custGeom>
            <a:avLst/>
            <a:gdLst/>
            <a:ahLst/>
            <a:cxnLst/>
            <a:rect l="l" t="t" r="r" b="b"/>
            <a:pathLst>
              <a:path w="5878067" h="883919">
                <a:moveTo>
                  <a:pt x="0" y="0"/>
                </a:moveTo>
                <a:lnTo>
                  <a:pt x="0" y="883919"/>
                </a:lnTo>
                <a:lnTo>
                  <a:pt x="5878067" y="883919"/>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9" name="CustomShape 9"/>
          <p:cNvSpPr/>
          <p:nvPr/>
        </p:nvSpPr>
        <p:spPr>
          <a:xfrm>
            <a:off x="2066400" y="4457880"/>
            <a:ext cx="5876280" cy="41580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00" name="CustomShape 10"/>
          <p:cNvSpPr/>
          <p:nvPr/>
        </p:nvSpPr>
        <p:spPr>
          <a:xfrm>
            <a:off x="2066400" y="4965120"/>
            <a:ext cx="5876280" cy="41580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01" name="CustomShape 11"/>
          <p:cNvSpPr/>
          <p:nvPr/>
        </p:nvSpPr>
        <p:spPr>
          <a:xfrm>
            <a:off x="2063520" y="5471280"/>
            <a:ext cx="5874840" cy="360720"/>
          </a:xfrm>
          <a:custGeom>
            <a:avLst/>
            <a:gdLst/>
            <a:ahLst/>
            <a:cxnLst/>
            <a:rect l="l" t="t" r="r" b="b"/>
            <a:pathLst>
              <a:path w="5876544" h="900684">
                <a:moveTo>
                  <a:pt x="0" y="0"/>
                </a:moveTo>
                <a:lnTo>
                  <a:pt x="0" y="900683"/>
                </a:lnTo>
                <a:lnTo>
                  <a:pt x="5876544" y="900683"/>
                </a:lnTo>
                <a:lnTo>
                  <a:pt x="5876544"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02" name="CustomShape 12"/>
          <p:cNvSpPr/>
          <p:nvPr/>
        </p:nvSpPr>
        <p:spPr>
          <a:xfrm>
            <a:off x="557640" y="2078280"/>
            <a:ext cx="95220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52">
                <a:solidFill>
                  <a:srgbClr val="000000"/>
                </a:solidFill>
                <a:latin typeface="Tahoma"/>
                <a:ea typeface="DejaVu Sans"/>
              </a:rPr>
              <a:t>KLEINÅRET:</a:t>
            </a:r>
            <a:endParaRPr lang="sv-SE" sz="1200" b="0" strike="noStrike" spc="-1">
              <a:latin typeface="Arial"/>
            </a:endParaRPr>
          </a:p>
        </p:txBody>
      </p:sp>
      <p:sp>
        <p:nvSpPr>
          <p:cNvPr id="203" name="CustomShape 13"/>
          <p:cNvSpPr/>
          <p:nvPr/>
        </p:nvSpPr>
        <p:spPr>
          <a:xfrm>
            <a:off x="557640" y="1575360"/>
            <a:ext cx="136224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49">
                <a:solidFill>
                  <a:srgbClr val="000000"/>
                </a:solidFill>
                <a:latin typeface="Tahoma"/>
                <a:ea typeface="DejaVu Sans"/>
              </a:rPr>
              <a:t>LEKTIONSTEMA:</a:t>
            </a:r>
            <a:endParaRPr lang="sv-SE" sz="1200" b="0" strike="noStrike" spc="-1">
              <a:latin typeface="Arial"/>
            </a:endParaRPr>
          </a:p>
        </p:txBody>
      </p:sp>
      <p:sp>
        <p:nvSpPr>
          <p:cNvPr id="204" name="CustomShape 14"/>
          <p:cNvSpPr/>
          <p:nvPr/>
        </p:nvSpPr>
        <p:spPr>
          <a:xfrm>
            <a:off x="593640" y="3496320"/>
            <a:ext cx="1379160" cy="35892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0">
                <a:solidFill>
                  <a:srgbClr val="000000"/>
                </a:solidFill>
                <a:latin typeface="Tahoma"/>
                <a:ea typeface="DejaVu Sans"/>
              </a:rPr>
              <a:t>LEKTIONEN HAR</a:t>
            </a:r>
            <a:endParaRPr lang="sv-SE" sz="1200" b="0" strike="noStrike" spc="-1">
              <a:latin typeface="Arial"/>
            </a:endParaRPr>
          </a:p>
          <a:p>
            <a:pPr marL="12600">
              <a:lnSpc>
                <a:spcPts val="1440"/>
              </a:lnSpc>
              <a:spcBef>
                <a:spcPts val="3"/>
              </a:spcBef>
            </a:pPr>
            <a:r>
              <a:rPr lang="sv-SE" sz="1200" b="0" strike="noStrike" spc="52">
                <a:solidFill>
                  <a:srgbClr val="000000"/>
                </a:solidFill>
                <a:latin typeface="Tahoma"/>
                <a:ea typeface="DejaVu Sans"/>
              </a:rPr>
              <a:t>INSPIRERATS AV:</a:t>
            </a:r>
            <a:endParaRPr lang="sv-SE" sz="1200" b="0" strike="noStrike" spc="-1">
              <a:latin typeface="Arial"/>
            </a:endParaRPr>
          </a:p>
        </p:txBody>
      </p:sp>
      <p:sp>
        <p:nvSpPr>
          <p:cNvPr id="205" name="CustomShape 15"/>
          <p:cNvSpPr/>
          <p:nvPr/>
        </p:nvSpPr>
        <p:spPr>
          <a:xfrm>
            <a:off x="593640" y="4549680"/>
            <a:ext cx="132264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52">
                <a:solidFill>
                  <a:srgbClr val="000000"/>
                </a:solidFill>
                <a:latin typeface="Tahoma"/>
                <a:ea typeface="DejaVu Sans"/>
              </a:rPr>
              <a:t>LEKTIONSPILOT:</a:t>
            </a:r>
            <a:endParaRPr lang="sv-SE" sz="1200" b="0" strike="noStrike" spc="-1">
              <a:latin typeface="Arial"/>
            </a:endParaRPr>
          </a:p>
        </p:txBody>
      </p:sp>
      <p:sp>
        <p:nvSpPr>
          <p:cNvPr id="206" name="CustomShape 16"/>
          <p:cNvSpPr/>
          <p:nvPr/>
        </p:nvSpPr>
        <p:spPr>
          <a:xfrm>
            <a:off x="593640" y="4981320"/>
            <a:ext cx="1185480" cy="35892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58">
                <a:solidFill>
                  <a:srgbClr val="000000"/>
                </a:solidFill>
                <a:latin typeface="Tahoma"/>
                <a:ea typeface="DejaVu Sans"/>
              </a:rPr>
              <a:t>ANSVARIG</a:t>
            </a:r>
            <a:endParaRPr lang="sv-SE" sz="1200" b="0" strike="noStrike" spc="-1">
              <a:latin typeface="Arial"/>
            </a:endParaRPr>
          </a:p>
          <a:p>
            <a:pPr marL="12600">
              <a:lnSpc>
                <a:spcPts val="1440"/>
              </a:lnSpc>
              <a:spcBef>
                <a:spcPts val="3"/>
              </a:spcBef>
            </a:pPr>
            <a:r>
              <a:rPr lang="sv-SE" sz="1200" b="0" strike="noStrike" spc="63">
                <a:solidFill>
                  <a:srgbClr val="000000"/>
                </a:solidFill>
                <a:latin typeface="Tahoma"/>
                <a:ea typeface="DejaVu Sans"/>
              </a:rPr>
              <a:t>KLEINPERSON:</a:t>
            </a:r>
            <a:endParaRPr lang="sv-SE" sz="1200" b="0" strike="noStrike" spc="-1">
              <a:latin typeface="Arial"/>
            </a:endParaRPr>
          </a:p>
        </p:txBody>
      </p:sp>
      <p:sp>
        <p:nvSpPr>
          <p:cNvPr id="207" name="CustomShape 17"/>
          <p:cNvSpPr/>
          <p:nvPr/>
        </p:nvSpPr>
        <p:spPr>
          <a:xfrm>
            <a:off x="593640" y="5526360"/>
            <a:ext cx="1138680" cy="35892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0">
                <a:solidFill>
                  <a:srgbClr val="000000"/>
                </a:solidFill>
                <a:latin typeface="Tahoma"/>
                <a:ea typeface="DejaVu Sans"/>
              </a:rPr>
              <a:t>TILLSAMMANS</a:t>
            </a:r>
            <a:endParaRPr lang="sv-SE" sz="1200" b="0" strike="noStrike" spc="-1">
              <a:latin typeface="Arial"/>
            </a:endParaRPr>
          </a:p>
          <a:p>
            <a:pPr marL="12600">
              <a:lnSpc>
                <a:spcPts val="1440"/>
              </a:lnSpc>
              <a:spcBef>
                <a:spcPts val="3"/>
              </a:spcBef>
            </a:pPr>
            <a:r>
              <a:rPr lang="sv-SE" sz="1200" b="0" strike="noStrike" spc="49">
                <a:solidFill>
                  <a:srgbClr val="000000"/>
                </a:solidFill>
                <a:latin typeface="Tahoma"/>
                <a:ea typeface="DejaVu Sans"/>
              </a:rPr>
              <a:t>MED:</a:t>
            </a:r>
            <a:endParaRPr lang="sv-SE" sz="1200" b="0" strike="noStrike" spc="-1">
              <a:latin typeface="Arial"/>
            </a:endParaRPr>
          </a:p>
        </p:txBody>
      </p:sp>
      <p:sp>
        <p:nvSpPr>
          <p:cNvPr id="208" name="CustomShape 18"/>
          <p:cNvSpPr/>
          <p:nvPr/>
        </p:nvSpPr>
        <p:spPr>
          <a:xfrm>
            <a:off x="2063520" y="6084000"/>
            <a:ext cx="5874840" cy="360720"/>
          </a:xfrm>
          <a:custGeom>
            <a:avLst/>
            <a:gdLst/>
            <a:ahLst/>
            <a:cxnLst/>
            <a:rect l="l" t="t" r="r" b="b"/>
            <a:pathLst>
              <a:path w="5876544" h="900684">
                <a:moveTo>
                  <a:pt x="0" y="0"/>
                </a:moveTo>
                <a:lnTo>
                  <a:pt x="0" y="900683"/>
                </a:lnTo>
                <a:lnTo>
                  <a:pt x="5876544" y="900683"/>
                </a:lnTo>
                <a:lnTo>
                  <a:pt x="5876544"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09" name="CustomShape 19"/>
          <p:cNvSpPr/>
          <p:nvPr/>
        </p:nvSpPr>
        <p:spPr>
          <a:xfrm>
            <a:off x="2063520" y="5471280"/>
            <a:ext cx="5874840" cy="898920"/>
          </a:xfrm>
          <a:prstGeom prst="rect">
            <a:avLst/>
          </a:prstGeom>
          <a:noFill/>
          <a:ln>
            <a:noFill/>
          </a:ln>
        </p:spPr>
        <p:style>
          <a:lnRef idx="0">
            <a:scrgbClr r="0" g="0" b="0"/>
          </a:lnRef>
          <a:fillRef idx="0">
            <a:scrgbClr r="0" g="0" b="0"/>
          </a:fillRef>
          <a:effectRef idx="0">
            <a:scrgbClr r="0" g="0" b="0"/>
          </a:effectRef>
          <a:fontRef idx="minor"/>
        </p:style>
        <p:txBody>
          <a:bodyPr lIns="0" tIns="5760" rIns="0" bIns="0"/>
          <a:lstStyle/>
          <a:p>
            <a:pPr>
              <a:lnSpc>
                <a:spcPts val="751"/>
              </a:lnSpc>
            </a:pPr>
            <a:endParaRPr lang="sv-SE" sz="1800" b="0" strike="noStrike" spc="-1">
              <a:latin typeface="Arial"/>
            </a:endParaRPr>
          </a:p>
          <a:p>
            <a:pPr marL="108000">
              <a:lnSpc>
                <a:spcPct val="100000"/>
              </a:lnSpc>
            </a:pPr>
            <a:r>
              <a:rPr lang="sv-SE" sz="1000" b="0" strike="noStrike" spc="-1">
                <a:solidFill>
                  <a:srgbClr val="000000"/>
                </a:solidFill>
                <a:latin typeface="Tahoma"/>
                <a:ea typeface="DejaVu Sans"/>
              </a:rPr>
              <a:t>Tina Nilsson, Måns Svensson, Kerstin Wennman, Stanislav Popovych, Natalia Chechet</a:t>
            </a:r>
            <a:endParaRPr lang="sv-SE" sz="1000" b="0" strike="noStrike" spc="-1">
              <a:latin typeface="Arial"/>
            </a:endParaRPr>
          </a:p>
          <a:p>
            <a:pPr marL="108000">
              <a:lnSpc>
                <a:spcPct val="100000"/>
              </a:lnSpc>
            </a:pPr>
            <a:endParaRPr lang="sv-SE" sz="1000" b="0" strike="noStrike" spc="-1">
              <a:latin typeface="Arial"/>
            </a:endParaRPr>
          </a:p>
          <a:p>
            <a:pPr marL="108000">
              <a:lnSpc>
                <a:spcPct val="100000"/>
              </a:lnSpc>
            </a:pPr>
            <a:endParaRPr lang="sv-SE" sz="1000" b="0" strike="noStrike" spc="-1">
              <a:latin typeface="Arial"/>
            </a:endParaRPr>
          </a:p>
          <a:p>
            <a:pPr marL="108000">
              <a:lnSpc>
                <a:spcPct val="100000"/>
              </a:lnSpc>
            </a:pPr>
            <a:endParaRPr lang="sv-SE" sz="1000" b="0" strike="noStrike" spc="-1">
              <a:latin typeface="Arial"/>
            </a:endParaRPr>
          </a:p>
          <a:p>
            <a:pPr marL="108000">
              <a:lnSpc>
                <a:spcPct val="100000"/>
              </a:lnSpc>
            </a:pPr>
            <a:r>
              <a:rPr lang="sv-SE" sz="1000" b="0" strike="noStrike" spc="-1">
                <a:solidFill>
                  <a:srgbClr val="000000"/>
                </a:solidFill>
                <a:latin typeface="Tahoma"/>
                <a:ea typeface="DejaVu Sans"/>
              </a:rPr>
              <a:t>Håkan Andersson, som en del av examensarbetet ”Accessibility of Teaching Materials” vid Chalmers</a:t>
            </a:r>
            <a:endParaRPr lang="sv-SE" sz="1000" b="0" strike="noStrike" spc="-1">
              <a:latin typeface="Arial"/>
            </a:endParaRPr>
          </a:p>
          <a:p>
            <a:pPr marL="108000">
              <a:lnSpc>
                <a:spcPct val="100000"/>
              </a:lnSpc>
            </a:pPr>
            <a:endParaRPr lang="sv-SE" sz="1000" b="0" strike="noStrike" spc="-1">
              <a:latin typeface="Arial"/>
            </a:endParaRPr>
          </a:p>
        </p:txBody>
      </p:sp>
      <p:sp>
        <p:nvSpPr>
          <p:cNvPr id="210" name="CustomShape 20"/>
          <p:cNvSpPr/>
          <p:nvPr/>
        </p:nvSpPr>
        <p:spPr>
          <a:xfrm>
            <a:off x="2066400" y="4965120"/>
            <a:ext cx="5876280" cy="415800"/>
          </a:xfrm>
          <a:prstGeom prst="rect">
            <a:avLst/>
          </a:prstGeom>
          <a:noFill/>
          <a:ln>
            <a:noFill/>
          </a:ln>
        </p:spPr>
        <p:style>
          <a:lnRef idx="0">
            <a:scrgbClr r="0" g="0" b="0"/>
          </a:lnRef>
          <a:fillRef idx="0">
            <a:scrgbClr r="0" g="0" b="0"/>
          </a:fillRef>
          <a:effectRef idx="0">
            <a:scrgbClr r="0" g="0" b="0"/>
          </a:effectRef>
          <a:fontRef idx="minor"/>
        </p:style>
        <p:txBody>
          <a:bodyPr lIns="0" tIns="4680" rIns="0" bIns="0"/>
          <a:lstStyle/>
          <a:p>
            <a:pPr>
              <a:lnSpc>
                <a:spcPts val="751"/>
              </a:lnSpc>
            </a:pPr>
            <a:endParaRPr lang="sv-SE" sz="1800" b="0" strike="noStrike" spc="-1">
              <a:latin typeface="Arial"/>
            </a:endParaRPr>
          </a:p>
          <a:p>
            <a:pPr marL="108720">
              <a:lnSpc>
                <a:spcPct val="100000"/>
              </a:lnSpc>
            </a:pPr>
            <a:r>
              <a:rPr lang="sv-SE" sz="1000" b="0" strike="noStrike" spc="-1">
                <a:solidFill>
                  <a:srgbClr val="000000"/>
                </a:solidFill>
                <a:latin typeface="Tahoma"/>
                <a:ea typeface="DejaVu Sans"/>
              </a:rPr>
              <a:t>Samuel Bengmark</a:t>
            </a:r>
            <a:endParaRPr lang="sv-SE" sz="1000" b="0" strike="noStrike" spc="-1">
              <a:latin typeface="Arial"/>
            </a:endParaRPr>
          </a:p>
        </p:txBody>
      </p:sp>
      <p:sp>
        <p:nvSpPr>
          <p:cNvPr id="211" name="CustomShape 21"/>
          <p:cNvSpPr/>
          <p:nvPr/>
        </p:nvSpPr>
        <p:spPr>
          <a:xfrm>
            <a:off x="2066400" y="4457880"/>
            <a:ext cx="5876280" cy="415800"/>
          </a:xfrm>
          <a:prstGeom prst="rect">
            <a:avLst/>
          </a:prstGeom>
          <a:noFill/>
          <a:ln>
            <a:noFill/>
          </a:ln>
        </p:spPr>
        <p:style>
          <a:lnRef idx="0">
            <a:scrgbClr r="0" g="0" b="0"/>
          </a:lnRef>
          <a:fillRef idx="0">
            <a:scrgbClr r="0" g="0" b="0"/>
          </a:fillRef>
          <a:effectRef idx="0">
            <a:scrgbClr r="0" g="0" b="0"/>
          </a:effectRef>
          <a:fontRef idx="minor"/>
        </p:style>
        <p:txBody>
          <a:bodyPr lIns="0" tIns="5040" rIns="0" bIns="0"/>
          <a:lstStyle/>
          <a:p>
            <a:pPr>
              <a:lnSpc>
                <a:spcPts val="751"/>
              </a:lnSpc>
            </a:pPr>
            <a:endParaRPr lang="sv-SE" sz="1800" b="0" strike="noStrike" spc="-1">
              <a:latin typeface="Arial"/>
            </a:endParaRPr>
          </a:p>
          <a:p>
            <a:pPr marL="108720">
              <a:lnSpc>
                <a:spcPct val="100000"/>
              </a:lnSpc>
            </a:pPr>
            <a:r>
              <a:rPr lang="sv-SE" sz="1000" b="0" strike="noStrike" spc="-1">
                <a:solidFill>
                  <a:srgbClr val="000000"/>
                </a:solidFill>
                <a:latin typeface="Tahoma"/>
                <a:ea typeface="DejaVu Sans"/>
              </a:rPr>
              <a:t>Torbjörn Lundh</a:t>
            </a:r>
            <a:endParaRPr lang="sv-SE" sz="1000" b="0" strike="noStrike" spc="-1">
              <a:latin typeface="Arial"/>
            </a:endParaRPr>
          </a:p>
        </p:txBody>
      </p:sp>
      <p:sp>
        <p:nvSpPr>
          <p:cNvPr id="212" name="CustomShape 22"/>
          <p:cNvSpPr/>
          <p:nvPr/>
        </p:nvSpPr>
        <p:spPr>
          <a:xfrm>
            <a:off x="2066400" y="3483720"/>
            <a:ext cx="5876280" cy="882000"/>
          </a:xfrm>
          <a:prstGeom prst="rect">
            <a:avLst/>
          </a:prstGeom>
          <a:noFill/>
          <a:ln>
            <a:noFill/>
          </a:ln>
        </p:spPr>
        <p:style>
          <a:lnRef idx="0">
            <a:scrgbClr r="0" g="0" b="0"/>
          </a:lnRef>
          <a:fillRef idx="0">
            <a:scrgbClr r="0" g="0" b="0"/>
          </a:fillRef>
          <a:effectRef idx="0">
            <a:scrgbClr r="0" g="0" b="0"/>
          </a:effectRef>
          <a:fontRef idx="minor"/>
        </p:style>
        <p:txBody>
          <a:bodyPr lIns="0" tIns="6120" rIns="0" bIns="0"/>
          <a:lstStyle/>
          <a:p>
            <a:pPr>
              <a:lnSpc>
                <a:spcPts val="751"/>
              </a:lnSpc>
            </a:pPr>
            <a:endParaRPr lang="sv-SE" sz="1800" b="0" strike="noStrike" spc="-1">
              <a:latin typeface="Arial"/>
            </a:endParaRPr>
          </a:p>
          <a:p>
            <a:pPr marL="108720">
              <a:lnSpc>
                <a:spcPct val="100000"/>
              </a:lnSpc>
            </a:pPr>
            <a:r>
              <a:rPr lang="sv-SE" sz="1000" b="0" strike="noStrike" spc="-1">
                <a:solidFill>
                  <a:srgbClr val="000000"/>
                </a:solidFill>
                <a:latin typeface="Tahoma"/>
                <a:ea typeface="DejaVu Sans"/>
              </a:rPr>
              <a:t>Sofia Olhede</a:t>
            </a:r>
            <a:endParaRPr lang="sv-SE" sz="1000" b="0" strike="noStrike" spc="-1">
              <a:latin typeface="Arial"/>
            </a:endParaRPr>
          </a:p>
        </p:txBody>
      </p:sp>
      <p:sp>
        <p:nvSpPr>
          <p:cNvPr id="213" name="CustomShape 23"/>
          <p:cNvSpPr/>
          <p:nvPr/>
        </p:nvSpPr>
        <p:spPr>
          <a:xfrm>
            <a:off x="2066400" y="1489680"/>
            <a:ext cx="5876280" cy="895680"/>
          </a:xfrm>
          <a:prstGeom prst="rect">
            <a:avLst/>
          </a:prstGeom>
          <a:noFill/>
          <a:ln>
            <a:noFill/>
          </a:ln>
        </p:spPr>
        <p:style>
          <a:lnRef idx="0">
            <a:scrgbClr r="0" g="0" b="0"/>
          </a:lnRef>
          <a:fillRef idx="0">
            <a:scrgbClr r="0" g="0" b="0"/>
          </a:fillRef>
          <a:effectRef idx="0">
            <a:scrgbClr r="0" g="0" b="0"/>
          </a:effectRef>
          <a:fontRef idx="minor"/>
        </p:style>
        <p:txBody>
          <a:bodyPr lIns="0" tIns="4680" rIns="0" bIns="0"/>
          <a:lstStyle/>
          <a:p>
            <a:pPr>
              <a:lnSpc>
                <a:spcPts val="751"/>
              </a:lnSpc>
            </a:pPr>
            <a:endParaRPr lang="sv-SE" sz="1800" b="0" strike="noStrike" spc="-1">
              <a:latin typeface="Arial"/>
            </a:endParaRPr>
          </a:p>
          <a:p>
            <a:pPr marL="108720">
              <a:lnSpc>
                <a:spcPct val="100000"/>
              </a:lnSpc>
            </a:pPr>
            <a:r>
              <a:rPr lang="sv-SE" sz="1000" b="0" strike="noStrike" spc="-1">
                <a:solidFill>
                  <a:srgbClr val="000000"/>
                </a:solidFill>
                <a:latin typeface="Tahoma"/>
                <a:ea typeface="DejaVu Sans"/>
              </a:rPr>
              <a:t>Nätverk- insamling av data</a:t>
            </a:r>
            <a:endParaRPr lang="sv-SE" sz="1000" b="0" strike="noStrike" spc="-1">
              <a:latin typeface="Arial"/>
            </a:endParaRPr>
          </a:p>
        </p:txBody>
      </p:sp>
      <p:sp>
        <p:nvSpPr>
          <p:cNvPr id="214" name="CustomShape 24"/>
          <p:cNvSpPr/>
          <p:nvPr/>
        </p:nvSpPr>
        <p:spPr>
          <a:xfrm>
            <a:off x="2066400" y="1990440"/>
            <a:ext cx="5876280" cy="415800"/>
          </a:xfrm>
          <a:prstGeom prst="rect">
            <a:avLst/>
          </a:prstGeom>
          <a:noFill/>
          <a:ln>
            <a:noFill/>
          </a:ln>
        </p:spPr>
        <p:style>
          <a:lnRef idx="0">
            <a:scrgbClr r="0" g="0" b="0"/>
          </a:lnRef>
          <a:fillRef idx="0">
            <a:scrgbClr r="0" g="0" b="0"/>
          </a:fillRef>
          <a:effectRef idx="0">
            <a:scrgbClr r="0" g="0" b="0"/>
          </a:effectRef>
          <a:fontRef idx="minor"/>
        </p:style>
        <p:txBody>
          <a:bodyPr lIns="0" tIns="5040" rIns="0" bIns="0"/>
          <a:lstStyle/>
          <a:p>
            <a:pPr>
              <a:lnSpc>
                <a:spcPts val="751"/>
              </a:lnSpc>
            </a:pPr>
            <a:endParaRPr lang="sv-SE" sz="1800" b="0" strike="noStrike" spc="-1">
              <a:latin typeface="Arial"/>
            </a:endParaRPr>
          </a:p>
          <a:p>
            <a:pPr marL="108720">
              <a:lnSpc>
                <a:spcPct val="100000"/>
              </a:lnSpc>
            </a:pPr>
            <a:r>
              <a:rPr lang="sv-SE" sz="1000" b="0" strike="noStrike" spc="-1">
                <a:solidFill>
                  <a:srgbClr val="000000"/>
                </a:solidFill>
                <a:latin typeface="Tahoma"/>
                <a:ea typeface="DejaVu Sans"/>
              </a:rPr>
              <a:t>Aug 2017</a:t>
            </a:r>
            <a:endParaRPr lang="sv-SE" sz="1000" b="0" strike="noStrike" spc="-1">
              <a:latin typeface="Arial"/>
            </a:endParaRPr>
          </a:p>
        </p:txBody>
      </p:sp>
      <p:sp>
        <p:nvSpPr>
          <p:cNvPr id="215" name="CustomShape 25"/>
          <p:cNvSpPr/>
          <p:nvPr/>
        </p:nvSpPr>
        <p:spPr>
          <a:xfrm>
            <a:off x="569880" y="2665080"/>
            <a:ext cx="103320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0">
                <a:solidFill>
                  <a:srgbClr val="000000"/>
                </a:solidFill>
                <a:latin typeface="Tahoma"/>
                <a:ea typeface="DejaVu Sans"/>
              </a:rPr>
              <a:t>NYCKELORD:</a:t>
            </a:r>
            <a:endParaRPr lang="sv-SE" sz="1200" b="0" strike="noStrike" spc="-1">
              <a:latin typeface="Arial"/>
            </a:endParaRPr>
          </a:p>
        </p:txBody>
      </p:sp>
      <p:sp>
        <p:nvSpPr>
          <p:cNvPr id="216" name="CustomShape 26"/>
          <p:cNvSpPr/>
          <p:nvPr/>
        </p:nvSpPr>
        <p:spPr>
          <a:xfrm>
            <a:off x="2085120" y="2556000"/>
            <a:ext cx="5761800" cy="415800"/>
          </a:xfrm>
          <a:prstGeom prst="rect">
            <a:avLst/>
          </a:prstGeom>
          <a:noFill/>
          <a:ln>
            <a:noFill/>
          </a:ln>
        </p:spPr>
        <p:style>
          <a:lnRef idx="0">
            <a:scrgbClr r="0" g="0" b="0"/>
          </a:lnRef>
          <a:fillRef idx="0">
            <a:scrgbClr r="0" g="0" b="0"/>
          </a:fillRef>
          <a:effectRef idx="0">
            <a:scrgbClr r="0" g="0" b="0"/>
          </a:effectRef>
          <a:fontRef idx="minor"/>
        </p:style>
        <p:txBody>
          <a:bodyPr lIns="0" tIns="6120" rIns="0" bIns="0"/>
          <a:lstStyle/>
          <a:p>
            <a:pPr>
              <a:lnSpc>
                <a:spcPts val="751"/>
              </a:lnSpc>
            </a:pPr>
            <a:endParaRPr lang="sv-SE" sz="1800" b="0" strike="noStrike" spc="-1">
              <a:latin typeface="Arial"/>
            </a:endParaRPr>
          </a:p>
          <a:p>
            <a:pPr marL="107280">
              <a:lnSpc>
                <a:spcPct val="100000"/>
              </a:lnSpc>
            </a:pPr>
            <a:r>
              <a:rPr lang="sv-SE" sz="1000" b="0" strike="noStrike" spc="-1">
                <a:solidFill>
                  <a:srgbClr val="000000"/>
                </a:solidFill>
                <a:latin typeface="Tahoma"/>
                <a:ea typeface="DejaVu Sans"/>
              </a:rPr>
              <a:t>Statistik, analys och ”Big data”</a:t>
            </a:r>
            <a:endParaRPr lang="sv-SE" sz="1000" b="0" strike="noStrike" spc="-1">
              <a:latin typeface="Arial"/>
            </a:endParaRPr>
          </a:p>
        </p:txBody>
      </p:sp>
      <p:sp>
        <p:nvSpPr>
          <p:cNvPr id="217" name="CustomShape 27"/>
          <p:cNvSpPr/>
          <p:nvPr/>
        </p:nvSpPr>
        <p:spPr>
          <a:xfrm>
            <a:off x="541080" y="375120"/>
            <a:ext cx="388584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graphicFrame>
        <p:nvGraphicFramePr>
          <p:cNvPr id="218" name="Table 28"/>
          <p:cNvGraphicFramePr/>
          <p:nvPr>
            <p:extLst>
              <p:ext uri="{D42A27DB-BD31-4B8C-83A1-F6EECF244321}">
                <p14:modId xmlns:p14="http://schemas.microsoft.com/office/powerpoint/2010/main" val="2861931391"/>
              </p:ext>
            </p:extLst>
          </p:nvPr>
        </p:nvGraphicFramePr>
        <p:xfrm>
          <a:off x="556920" y="889560"/>
          <a:ext cx="6166800" cy="35136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6240">
                  <a:extLst>
                    <a:ext uri="{9D8B030D-6E8A-4147-A177-3AD203B41FA5}">
                      <a16:colId xmlns:a16="http://schemas.microsoft.com/office/drawing/2014/main" val="20004"/>
                    </a:ext>
                  </a:extLst>
                </a:gridCol>
              </a:tblGrid>
              <a:tr h="351360">
                <a:tc>
                  <a:txBody>
                    <a:bodyPr/>
                    <a:lstStyle/>
                    <a:p>
                      <a:r>
                        <a:rPr lang="sv-SE" sz="1400" b="0" strike="noStrike" spc="-1" dirty="0">
                          <a:latin typeface="Arial"/>
                        </a:rPr>
                        <a:t>Översikt</a:t>
                      </a:r>
                    </a:p>
                  </a:txBody>
                  <a:tcPr marL="90000" marR="90000">
                    <a:lnL w="720">
                      <a:solidFill>
                        <a:srgbClr val="FFFFFF"/>
                      </a:solidFill>
                    </a:lnL>
                    <a:lnR w="3175" cap="flat" cmpd="sng" algn="ctr">
                      <a:solidFill>
                        <a:schemeClr val="bg1"/>
                      </a:solidFill>
                      <a:prstDash val="solid"/>
                      <a:round/>
                      <a:headEnd type="none" w="med" len="med"/>
                      <a:tailEnd type="none" w="med" len="med"/>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Moment</a:t>
                      </a:r>
                    </a:p>
                  </a:txBody>
                  <a:tcPr marL="90000" marR="90000">
                    <a:lnL w="3175" cap="flat" cmpd="sng" algn="ctr">
                      <a:solidFill>
                        <a:schemeClr val="bg1"/>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LEKTION</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Referenser</a:t>
                      </a:r>
                    </a:p>
                  </a:txBody>
                  <a:tcPr marL="90000" marR="90000">
                    <a:lnL w="720">
                      <a:solidFill>
                        <a:srgbClr val="FFFFFF"/>
                      </a:solidFill>
                    </a:lnL>
                    <a:lnR w="12700" cmpd="sng">
                      <a:noFill/>
                      <a:prstDash val="solid"/>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Klein-info</a:t>
                      </a:r>
                    </a:p>
                  </a:txBody>
                  <a:tcPr marL="90000" marR="900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sp>
        <p:nvSpPr>
          <p:cNvPr id="219" name="CustomShape 29"/>
          <p:cNvSpPr/>
          <p:nvPr/>
        </p:nvSpPr>
        <p:spPr>
          <a:xfrm>
            <a:off x="589320" y="6084000"/>
            <a:ext cx="1138680" cy="35892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0">
                <a:solidFill>
                  <a:srgbClr val="000000"/>
                </a:solidFill>
                <a:latin typeface="Tahoma"/>
                <a:ea typeface="DejaVu Sans"/>
              </a:rPr>
              <a:t>REVIDERAD AV:</a:t>
            </a:r>
            <a:endParaRPr lang="sv-SE"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0" y="123516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sv-SE" sz="1800" b="0" strike="noStrike" spc="-1">
                <a:solidFill>
                  <a:srgbClr val="000000"/>
                </a:solidFill>
                <a:latin typeface="Arial"/>
                <a:ea typeface="DejaVu Sans"/>
              </a:rPr>
              <a:t>	</a:t>
            </a:r>
            <a:endParaRPr lang="sv-SE" sz="1800" b="0" strike="noStrike" spc="-1">
              <a:latin typeface="Arial"/>
            </a:endParaRPr>
          </a:p>
        </p:txBody>
      </p:sp>
      <p:sp>
        <p:nvSpPr>
          <p:cNvPr id="103" name="CustomShape 2"/>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04" name="CustomShape 3"/>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05"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06" name="CustomShape 5"/>
          <p:cNvSpPr/>
          <p:nvPr/>
        </p:nvSpPr>
        <p:spPr>
          <a:xfrm>
            <a:off x="541080" y="375120"/>
            <a:ext cx="372636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graphicFrame>
        <p:nvGraphicFramePr>
          <p:cNvPr id="107" name="Table 6"/>
          <p:cNvGraphicFramePr/>
          <p:nvPr/>
        </p:nvGraphicFramePr>
        <p:xfrm>
          <a:off x="619200" y="1935000"/>
          <a:ext cx="7175520" cy="2385000"/>
        </p:xfrm>
        <a:graphic>
          <a:graphicData uri="http://schemas.openxmlformats.org/drawingml/2006/table">
            <a:tbl>
              <a:tblPr/>
              <a:tblGrid>
                <a:gridCol w="1508040">
                  <a:extLst>
                    <a:ext uri="{9D8B030D-6E8A-4147-A177-3AD203B41FA5}">
                      <a16:colId xmlns:a16="http://schemas.microsoft.com/office/drawing/2014/main" val="20000"/>
                    </a:ext>
                  </a:extLst>
                </a:gridCol>
                <a:gridCol w="3159000">
                  <a:extLst>
                    <a:ext uri="{9D8B030D-6E8A-4147-A177-3AD203B41FA5}">
                      <a16:colId xmlns:a16="http://schemas.microsoft.com/office/drawing/2014/main" val="20001"/>
                    </a:ext>
                  </a:extLst>
                </a:gridCol>
                <a:gridCol w="1206720">
                  <a:extLst>
                    <a:ext uri="{9D8B030D-6E8A-4147-A177-3AD203B41FA5}">
                      <a16:colId xmlns:a16="http://schemas.microsoft.com/office/drawing/2014/main" val="20002"/>
                    </a:ext>
                  </a:extLst>
                </a:gridCol>
                <a:gridCol w="1301760">
                  <a:extLst>
                    <a:ext uri="{9D8B030D-6E8A-4147-A177-3AD203B41FA5}">
                      <a16:colId xmlns:a16="http://schemas.microsoft.com/office/drawing/2014/main" val="20003"/>
                    </a:ext>
                  </a:extLst>
                </a:gridCol>
              </a:tblGrid>
              <a:tr h="397440">
                <a:tc>
                  <a:txBody>
                    <a:bodyPr/>
                    <a:lstStyle/>
                    <a:p>
                      <a:pPr>
                        <a:lnSpc>
                          <a:spcPct val="100000"/>
                        </a:lnSpc>
                      </a:pPr>
                      <a:r>
                        <a:rPr lang="sv-SE" sz="1500" b="1" strike="noStrike" spc="-1">
                          <a:latin typeface="Arial"/>
                        </a:rPr>
                        <a:t>Moment</a:t>
                      </a:r>
                      <a:endParaRPr lang="sv-SE" sz="15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500" b="1" strike="noStrike" spc="-1">
                          <a:latin typeface="Arial"/>
                        </a:rPr>
                        <a:t>Beskrivning</a:t>
                      </a:r>
                      <a:endParaRPr lang="sv-SE" sz="15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500" b="1" strike="noStrike" spc="-1">
                          <a:latin typeface="Arial"/>
                        </a:rPr>
                        <a:t>Tidsåtgång</a:t>
                      </a:r>
                      <a:endParaRPr lang="sv-SE" sz="15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500" b="1" strike="noStrike" spc="-1">
                          <a:latin typeface="Arial"/>
                        </a:rPr>
                        <a:t>Tidsstämpel</a:t>
                      </a:r>
                      <a:endParaRPr lang="sv-SE" sz="15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97440">
                <a:tc>
                  <a:txBody>
                    <a:bodyPr/>
                    <a:lstStyle/>
                    <a:p>
                      <a:pPr>
                        <a:lnSpc>
                          <a:spcPct val="100000"/>
                        </a:lnSpc>
                      </a:pPr>
                      <a:r>
                        <a:rPr lang="sv-SE" sz="1500" b="0" strike="noStrike" spc="-1">
                          <a:latin typeface="Arial"/>
                        </a:rPr>
                        <a:t>Engage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Aktivitet: Google-sökning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20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0-20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97440">
                <a:tc>
                  <a:txBody>
                    <a:bodyPr/>
                    <a:lstStyle/>
                    <a:p>
                      <a:pPr>
                        <a:lnSpc>
                          <a:spcPct val="100000"/>
                        </a:lnSpc>
                      </a:pPr>
                      <a:r>
                        <a:rPr lang="sv-SE" sz="1500" b="0" strike="noStrike" spc="-1">
                          <a:latin typeface="Arial"/>
                        </a:rPr>
                        <a:t>Explore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500" b="0" strike="noStrike" spc="-1">
                          <a:latin typeface="Arial"/>
                        </a:rPr>
                        <a:t>Aktivitet: Skapa nätverk</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500" b="0" strike="noStrike" spc="-1">
                          <a:latin typeface="Arial"/>
                        </a:rPr>
                        <a:t>20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500" b="0" strike="noStrike" spc="-1">
                          <a:latin typeface="Arial"/>
                        </a:rPr>
                        <a:t>20-40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97440">
                <a:tc>
                  <a:txBody>
                    <a:bodyPr/>
                    <a:lstStyle/>
                    <a:p>
                      <a:pPr>
                        <a:lnSpc>
                          <a:spcPct val="100000"/>
                        </a:lnSpc>
                      </a:pPr>
                      <a:r>
                        <a:rPr lang="sv-SE" sz="1500" b="0" strike="noStrike" spc="-1">
                          <a:latin typeface="Arial"/>
                        </a:rPr>
                        <a:t>Explain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Nätverksteori</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15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40-55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97440">
                <a:tc>
                  <a:txBody>
                    <a:bodyPr/>
                    <a:lstStyle/>
                    <a:p>
                      <a:pPr>
                        <a:lnSpc>
                          <a:spcPct val="100000"/>
                        </a:lnSpc>
                      </a:pPr>
                      <a:r>
                        <a:rPr lang="sv-SE" sz="1500" b="0" strike="noStrike" spc="-1">
                          <a:latin typeface="Arial"/>
                        </a:rPr>
                        <a:t>Elaborate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500" b="0" strike="noStrike" spc="-1">
                          <a:latin typeface="Arial"/>
                        </a:rPr>
                        <a:t>Algoritmer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5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500" b="0" strike="noStrike" spc="-1">
                          <a:latin typeface="Arial"/>
                        </a:rPr>
                        <a:t>55-65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97800">
                <a:tc>
                  <a:txBody>
                    <a:bodyPr/>
                    <a:lstStyle/>
                    <a:p>
                      <a:pPr>
                        <a:lnSpc>
                          <a:spcPct val="100000"/>
                        </a:lnSpc>
                      </a:pPr>
                      <a:r>
                        <a:rPr lang="sv-SE" sz="1500" b="0" strike="noStrike" spc="-1">
                          <a:latin typeface="Arial"/>
                        </a:rPr>
                        <a:t>Evaluate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Dagens lärdomar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65-75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bl>
          </a:graphicData>
        </a:graphic>
      </p:graphicFrame>
      <p:graphicFrame>
        <p:nvGraphicFramePr>
          <p:cNvPr id="108" name="Table 7"/>
          <p:cNvGraphicFramePr/>
          <p:nvPr>
            <p:extLst>
              <p:ext uri="{D42A27DB-BD31-4B8C-83A1-F6EECF244321}">
                <p14:modId xmlns:p14="http://schemas.microsoft.com/office/powerpoint/2010/main" val="3467083604"/>
              </p:ext>
            </p:extLst>
          </p:nvPr>
        </p:nvGraphicFramePr>
        <p:xfrm>
          <a:off x="556560" y="889200"/>
          <a:ext cx="6165360" cy="34992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4800">
                  <a:extLst>
                    <a:ext uri="{9D8B030D-6E8A-4147-A177-3AD203B41FA5}">
                      <a16:colId xmlns:a16="http://schemas.microsoft.com/office/drawing/2014/main" val="20004"/>
                    </a:ext>
                  </a:extLst>
                </a:gridCol>
              </a:tblGrid>
              <a:tr h="349920">
                <a:tc>
                  <a:txBody>
                    <a:bodyPr/>
                    <a:lstStyle/>
                    <a:p>
                      <a:r>
                        <a:rPr lang="sv-SE" sz="1400" b="0" strike="noStrike" spc="-1" dirty="0">
                          <a:latin typeface="Arial"/>
                        </a:rPr>
                        <a:t>Översikt</a:t>
                      </a:r>
                    </a:p>
                  </a:txBody>
                  <a:tcPr marL="90000" marR="90000">
                    <a:lnL w="720">
                      <a:solidFill>
                        <a:srgbClr val="FFFFFF"/>
                      </a:solidFill>
                    </a:lnL>
                    <a:lnR w="720">
                      <a:noFill/>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Moment</a:t>
                      </a:r>
                    </a:p>
                  </a:txBody>
                  <a:tcPr marL="90000" marR="90000">
                    <a:lnL w="720" cap="flat" cmpd="sng" algn="ctr">
                      <a:noFill/>
                      <a:prstDash val="solid"/>
                      <a:round/>
                      <a:headEnd type="none" w="med" len="med"/>
                      <a:tailEnd type="none" w="med" len="med"/>
                    </a:lnL>
                    <a:lnR w="720">
                      <a:noFill/>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a:latin typeface="Arial"/>
                        </a:rPr>
                        <a:t>LEKTION</a:t>
                      </a:r>
                    </a:p>
                  </a:txBody>
                  <a:tcPr marL="90000" marR="90000">
                    <a:lnL w="720" cap="flat" cmpd="sng" algn="ctr">
                      <a:no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Referenser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Klein-info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0" y="12326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scrgbClr r="0" g="0" b="0"/>
          </a:lnRef>
          <a:fillRef idx="0">
            <a:scrgbClr r="0" g="0" b="0"/>
          </a:fillRef>
          <a:effectRef idx="0">
            <a:scrgbClr r="0" g="0" b="0"/>
          </a:effectRef>
          <a:fontRef idx="minor"/>
        </p:style>
      </p:sp>
      <p:sp>
        <p:nvSpPr>
          <p:cNvPr id="110" name="CustomShape 2"/>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11" name="CustomShape 3"/>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12" name="CustomShape 4"/>
          <p:cNvSpPr/>
          <p:nvPr/>
        </p:nvSpPr>
        <p:spPr>
          <a:xfrm>
            <a:off x="3600" y="1268640"/>
            <a:ext cx="9144000" cy="559188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13" name="CustomShape 5"/>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14" name="CustomShape 6"/>
          <p:cNvSpPr/>
          <p:nvPr/>
        </p:nvSpPr>
        <p:spPr>
          <a:xfrm>
            <a:off x="541080" y="375120"/>
            <a:ext cx="372636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dirty="0">
                <a:solidFill>
                  <a:srgbClr val="FFFFFF"/>
                </a:solidFill>
                <a:latin typeface="Tahoma"/>
                <a:ea typeface="DejaVu Sans"/>
              </a:rPr>
              <a:t>KLEINMATERIAL: Nätverk</a:t>
            </a:r>
            <a:endParaRPr lang="sv-SE" sz="2400" b="0" strike="noStrike" spc="-1" dirty="0">
              <a:latin typeface="Arial"/>
            </a:endParaRPr>
          </a:p>
        </p:txBody>
      </p:sp>
      <p:sp>
        <p:nvSpPr>
          <p:cNvPr id="115" name="CustomShape 7"/>
          <p:cNvSpPr/>
          <p:nvPr/>
        </p:nvSpPr>
        <p:spPr>
          <a:xfrm>
            <a:off x="577080" y="2198520"/>
            <a:ext cx="438984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marL="12600" indent="-215280">
              <a:lnSpc>
                <a:spcPts val="1755"/>
              </a:lnSpc>
              <a:buClr>
                <a:srgbClr val="000000"/>
              </a:buClr>
              <a:buFont typeface="StarSymbol"/>
              <a:buAutoNum type="arabicParenR"/>
            </a:pPr>
            <a:r>
              <a:rPr lang="sv-SE" sz="1600" b="0" strike="noStrike" spc="-1" dirty="0">
                <a:solidFill>
                  <a:srgbClr val="000000"/>
                </a:solidFill>
                <a:latin typeface="Tahoma"/>
                <a:ea typeface="DejaVu Sans"/>
              </a:rPr>
              <a:t> Sök på ordet </a:t>
            </a:r>
            <a:r>
              <a:rPr lang="sv-SE" sz="1600" b="1" i="1" strike="noStrike" spc="-1" dirty="0">
                <a:solidFill>
                  <a:srgbClr val="000000"/>
                </a:solidFill>
                <a:latin typeface="Tahoma"/>
                <a:ea typeface="DejaVu Sans"/>
              </a:rPr>
              <a:t>fem </a:t>
            </a:r>
            <a:r>
              <a:rPr lang="sv-SE" sz="1600" b="0" strike="noStrike" spc="-1" dirty="0">
                <a:solidFill>
                  <a:srgbClr val="000000"/>
                </a:solidFill>
                <a:latin typeface="Tahoma"/>
                <a:ea typeface="DejaVu Sans"/>
              </a:rPr>
              <a:t>på Google</a:t>
            </a:r>
            <a:r>
              <a:rPr dirty="0"/>
              <a:t/>
            </a:r>
            <a:br>
              <a:rPr dirty="0"/>
            </a:br>
            <a:r>
              <a:rPr lang="sv-SE" sz="1600" b="0" strike="noStrike" spc="-1" dirty="0">
                <a:solidFill>
                  <a:srgbClr val="000000"/>
                </a:solidFill>
                <a:latin typeface="Tahoma"/>
                <a:ea typeface="DejaVu Sans"/>
              </a:rPr>
              <a:t> </a:t>
            </a:r>
            <a:endParaRPr lang="sv-SE" sz="1600" b="0" strike="noStrike" spc="-1" dirty="0">
              <a:latin typeface="Arial"/>
            </a:endParaRPr>
          </a:p>
          <a:p>
            <a:pPr marL="12600" indent="-215280">
              <a:lnSpc>
                <a:spcPts val="1755"/>
              </a:lnSpc>
              <a:buClr>
                <a:srgbClr val="000000"/>
              </a:buClr>
              <a:buFont typeface="StarSymbol"/>
              <a:buAutoNum type="arabicParenR"/>
            </a:pPr>
            <a:r>
              <a:rPr lang="sv-SE" sz="1600" b="0" strike="noStrike" spc="-1" dirty="0">
                <a:solidFill>
                  <a:srgbClr val="000000"/>
                </a:solidFill>
                <a:latin typeface="Tahoma"/>
                <a:ea typeface="DejaVu Sans"/>
              </a:rPr>
              <a:t> Jämför lärarens sökresultat med elevernas.</a:t>
            </a:r>
            <a:r>
              <a:rPr dirty="0"/>
              <a:t/>
            </a:r>
            <a:br>
              <a:rPr dirty="0"/>
            </a:br>
            <a:r>
              <a:rPr lang="sv-SE" sz="1600" b="0" strike="noStrike" spc="-1" dirty="0">
                <a:solidFill>
                  <a:srgbClr val="000000"/>
                </a:solidFill>
                <a:latin typeface="Tahoma"/>
                <a:ea typeface="DejaVu Sans"/>
              </a:rPr>
              <a:t>    Är de olika eller är alla samma</a:t>
            </a:r>
            <a:r>
              <a:rPr lang="sv-SE" sz="1600" b="0" strike="noStrike" spc="-1" dirty="0" smtClean="0">
                <a:solidFill>
                  <a:srgbClr val="000000"/>
                </a:solidFill>
                <a:latin typeface="Tahoma"/>
                <a:ea typeface="DejaVu Sans"/>
              </a:rPr>
              <a:t>?</a:t>
            </a:r>
            <a:r>
              <a:rPr lang="sv-SE" sz="1600" spc="-1" dirty="0">
                <a:latin typeface="Arial"/>
              </a:rPr>
              <a:t/>
            </a:r>
            <a:br>
              <a:rPr lang="sv-SE" sz="1600" spc="-1" dirty="0">
                <a:latin typeface="Arial"/>
              </a:rPr>
            </a:br>
            <a:endParaRPr lang="sv-SE" sz="1600" b="0" strike="noStrike" spc="-1" dirty="0">
              <a:latin typeface="Arial"/>
            </a:endParaRPr>
          </a:p>
          <a:p>
            <a:pPr marL="12600" indent="-215280">
              <a:lnSpc>
                <a:spcPts val="1755"/>
              </a:lnSpc>
              <a:buClr>
                <a:srgbClr val="000000"/>
              </a:buClr>
              <a:buFont typeface="StarSymbol"/>
              <a:buAutoNum type="arabicParenR"/>
            </a:pPr>
            <a:r>
              <a:rPr lang="sv-SE" sz="1600" b="0" strike="noStrike" spc="-1" dirty="0">
                <a:solidFill>
                  <a:srgbClr val="000000"/>
                </a:solidFill>
                <a:latin typeface="Tahoma"/>
                <a:ea typeface="DejaVu Sans"/>
              </a:rPr>
              <a:t> Varför är de olika (eller samma)?</a:t>
            </a:r>
            <a:endParaRPr lang="sv-SE" sz="1600" b="0" strike="noStrike" spc="-1" dirty="0">
              <a:latin typeface="Arial"/>
            </a:endParaRPr>
          </a:p>
          <a:p>
            <a:pPr>
              <a:lnSpc>
                <a:spcPts val="1755"/>
              </a:lnSpc>
            </a:pPr>
            <a:endParaRPr lang="sv-SE" sz="1600" b="0" strike="noStrike" spc="-1" dirty="0">
              <a:latin typeface="Arial"/>
            </a:endParaRPr>
          </a:p>
          <a:p>
            <a:pPr>
              <a:lnSpc>
                <a:spcPts val="1755"/>
              </a:lnSpc>
            </a:pPr>
            <a:endParaRPr lang="sv-SE" sz="1600" b="0" strike="noStrike" spc="-1" dirty="0">
              <a:latin typeface="Arial"/>
            </a:endParaRPr>
          </a:p>
        </p:txBody>
      </p:sp>
      <p:sp>
        <p:nvSpPr>
          <p:cNvPr id="116" name="CustomShape 8"/>
          <p:cNvSpPr/>
          <p:nvPr/>
        </p:nvSpPr>
        <p:spPr>
          <a:xfrm>
            <a:off x="612000" y="1824480"/>
            <a:ext cx="32029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buClr>
                <a:srgbClr val="000000"/>
              </a:buClr>
            </a:pPr>
            <a:r>
              <a:rPr lang="sv-SE" sz="1600" b="1" strike="noStrike" spc="-1" dirty="0" smtClean="0">
                <a:solidFill>
                  <a:srgbClr val="000000"/>
                </a:solidFill>
                <a:latin typeface="Tahoma"/>
                <a:ea typeface="DejaVu Sans"/>
              </a:rPr>
              <a:t>Aktivitet</a:t>
            </a:r>
            <a:r>
              <a:rPr lang="sv-SE" sz="1600" b="1" strike="noStrike" spc="-1" dirty="0">
                <a:solidFill>
                  <a:srgbClr val="000000"/>
                </a:solidFill>
                <a:latin typeface="Tahoma"/>
                <a:ea typeface="DejaVu Sans"/>
              </a:rPr>
              <a:t>: Google-sökning</a:t>
            </a:r>
            <a:endParaRPr lang="sv-SE" sz="1600" b="0" strike="noStrike" spc="-1" dirty="0">
              <a:latin typeface="Arial"/>
            </a:endParaRPr>
          </a:p>
        </p:txBody>
      </p:sp>
      <p:graphicFrame>
        <p:nvGraphicFramePr>
          <p:cNvPr id="117" name="Table 9"/>
          <p:cNvGraphicFramePr/>
          <p:nvPr/>
        </p:nvGraphicFramePr>
        <p:xfrm>
          <a:off x="556560" y="889200"/>
          <a:ext cx="6165360" cy="34992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4800">
                  <a:extLst>
                    <a:ext uri="{9D8B030D-6E8A-4147-A177-3AD203B41FA5}">
                      <a16:colId xmlns:a16="http://schemas.microsoft.com/office/drawing/2014/main" val="20004"/>
                    </a:ext>
                  </a:extLst>
                </a:gridCol>
              </a:tblGrid>
              <a:tr h="349920">
                <a:tc>
                  <a:txBody>
                    <a:bodyPr/>
                    <a:lstStyle/>
                    <a:p>
                      <a:r>
                        <a:rPr lang="sv-SE" sz="1400" b="0" strike="noStrike" spc="-1">
                          <a:latin typeface="Arial"/>
                        </a:rPr>
                        <a:t>Översikt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Moment</a:t>
                      </a:r>
                    </a:p>
                  </a:txBody>
                  <a:tcPr marL="90000" marR="90000">
                    <a:lnL w="720" cap="flat" cmpd="sng" algn="ctr">
                      <a:solidFill>
                        <a:srgbClr val="FFFFFF"/>
                      </a:solidFill>
                      <a:prstDash val="solid"/>
                      <a:round/>
                      <a:headEnd type="none" w="med" len="med"/>
                      <a:tailEnd type="none" w="med" len="med"/>
                    </a:lnL>
                    <a:lnT w="720">
                      <a:solidFill>
                        <a:srgbClr val="FFFFFF"/>
                      </a:solidFill>
                    </a:lnT>
                    <a:lnB w="720">
                      <a:solidFill>
                        <a:srgbClr val="FFFFFF"/>
                      </a:solidFill>
                    </a:lnB>
                    <a:solidFill>
                      <a:srgbClr val="7F7F7F"/>
                    </a:solidFill>
                  </a:tcPr>
                </a:tc>
                <a:tc>
                  <a:txBody>
                    <a:bodyPr/>
                    <a:lstStyle/>
                    <a:p>
                      <a:r>
                        <a:rPr lang="sv-SE" sz="1400" b="0" strike="noStrike" spc="-1">
                          <a:latin typeface="Arial"/>
                        </a:rPr>
                        <a:t>LEKTION</a:t>
                      </a:r>
                    </a:p>
                  </a:txBody>
                  <a:tcPr marL="90000" marR="90000">
                    <a:lnR w="720">
                      <a:solidFill>
                        <a:srgbClr val="FFFFFF"/>
                      </a:solidFill>
                    </a:lnR>
                    <a:solidFill>
                      <a:srgbClr val="B3B3B3"/>
                    </a:solidFill>
                  </a:tcPr>
                </a:tc>
                <a:tc>
                  <a:txBody>
                    <a:bodyPr/>
                    <a:lstStyle/>
                    <a:p>
                      <a:r>
                        <a:rPr lang="sv-SE" sz="1400" b="0" strike="noStrike" spc="-1">
                          <a:latin typeface="Arial"/>
                        </a:rPr>
                        <a:t>Referenser</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Klein-info</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extLst>
                  <a:ext uri="{0D108BD9-81ED-4DB2-BD59-A6C34878D82A}">
                    <a16:rowId xmlns:a16="http://schemas.microsoft.com/office/drawing/2014/main" val="10000"/>
                  </a:ext>
                </a:extLst>
              </a:tr>
            </a:tbl>
          </a:graphicData>
        </a:graphic>
      </p:graphicFrame>
      <p:graphicFrame>
        <p:nvGraphicFramePr>
          <p:cNvPr id="118" name="Table 10"/>
          <p:cNvGraphicFramePr/>
          <p:nvPr>
            <p:extLst>
              <p:ext uri="{D42A27DB-BD31-4B8C-83A1-F6EECF244321}">
                <p14:modId xmlns:p14="http://schemas.microsoft.com/office/powerpoint/2010/main" val="1700441034"/>
              </p:ext>
            </p:extLst>
          </p:nvPr>
        </p:nvGraphicFramePr>
        <p:xfrm>
          <a:off x="487800" y="973440"/>
          <a:ext cx="6162840" cy="304800"/>
        </p:xfrm>
        <a:graphic>
          <a:graphicData uri="http://schemas.openxmlformats.org/drawingml/2006/table">
            <a:tbl>
              <a:tblPr/>
              <a:tblGrid>
                <a:gridCol w="1237680">
                  <a:extLst>
                    <a:ext uri="{9D8B030D-6E8A-4147-A177-3AD203B41FA5}">
                      <a16:colId xmlns:a16="http://schemas.microsoft.com/office/drawing/2014/main" val="20000"/>
                    </a:ext>
                  </a:extLst>
                </a:gridCol>
                <a:gridCol w="1226160">
                  <a:extLst>
                    <a:ext uri="{9D8B030D-6E8A-4147-A177-3AD203B41FA5}">
                      <a16:colId xmlns:a16="http://schemas.microsoft.com/office/drawing/2014/main" val="20001"/>
                    </a:ext>
                  </a:extLst>
                </a:gridCol>
                <a:gridCol w="1229760">
                  <a:extLst>
                    <a:ext uri="{9D8B030D-6E8A-4147-A177-3AD203B41FA5}">
                      <a16:colId xmlns:a16="http://schemas.microsoft.com/office/drawing/2014/main" val="20002"/>
                    </a:ext>
                  </a:extLst>
                </a:gridCol>
                <a:gridCol w="1238040">
                  <a:extLst>
                    <a:ext uri="{9D8B030D-6E8A-4147-A177-3AD203B41FA5}">
                      <a16:colId xmlns:a16="http://schemas.microsoft.com/office/drawing/2014/main" val="20003"/>
                    </a:ext>
                  </a:extLst>
                </a:gridCol>
                <a:gridCol w="1231200">
                  <a:extLst>
                    <a:ext uri="{9D8B030D-6E8A-4147-A177-3AD203B41FA5}">
                      <a16:colId xmlns:a16="http://schemas.microsoft.com/office/drawing/2014/main" val="20004"/>
                    </a:ext>
                  </a:extLst>
                </a:gridCol>
              </a:tblGrid>
              <a:tr h="299520">
                <a:tc>
                  <a:txBody>
                    <a:bodyPr/>
                    <a:lstStyle/>
                    <a:p>
                      <a:r>
                        <a:rPr lang="sv-SE" sz="1400" b="0" strike="noStrike" spc="-1" dirty="0" err="1">
                          <a:latin typeface="Arial"/>
                        </a:rPr>
                        <a:t>Engage</a:t>
                      </a:r>
                      <a:r>
                        <a:rPr lang="sv-SE" sz="1400" b="0" strike="noStrike" spc="-1" dirty="0">
                          <a:latin typeface="Arial"/>
                        </a:rPr>
                        <a:t> 1 / 2</a:t>
                      </a:r>
                    </a:p>
                  </a:txBody>
                  <a:tcPr marL="90000" marR="900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dirty="0" err="1">
                          <a:latin typeface="Arial"/>
                        </a:rPr>
                        <a:t>Explore</a:t>
                      </a:r>
                      <a:endParaRPr lang="sv-SE" sz="1400" b="0" strike="noStrike" spc="-1" dirty="0">
                        <a:latin typeface="Arial"/>
                      </a:endParaRPr>
                    </a:p>
                  </a:txBody>
                  <a:tcPr marL="90000" marR="90000">
                    <a:lnL w="12700" cmpd="sng">
                      <a:noFill/>
                      <a:prstDash val="solid"/>
                    </a:lnL>
                    <a:lnR w="3175" cap="flat" cmpd="sng" algn="ctr">
                      <a:solidFill>
                        <a:schemeClr val="bg1"/>
                      </a:solidFill>
                      <a:prstDash val="solid"/>
                      <a:round/>
                      <a:headEnd type="none" w="med" len="med"/>
                      <a:tailEnd type="none" w="med" len="med"/>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Explain</a:t>
                      </a:r>
                      <a:endParaRPr lang="sv-SE" sz="1400" b="0" strike="noStrike" spc="-1" dirty="0">
                        <a:latin typeface="Arial"/>
                      </a:endParaRPr>
                    </a:p>
                  </a:txBody>
                  <a:tcPr marL="90000" marR="90000">
                    <a:lnL w="3175" cap="flat" cmpd="sng" algn="ctr">
                      <a:solidFill>
                        <a:schemeClr val="bg1"/>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Elaborate</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Evaluate</a:t>
                      </a:r>
                      <a:endParaRPr lang="sv-SE" sz="14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
        <p:nvSpPr>
          <p:cNvPr id="119" name="TextShape 11"/>
          <p:cNvSpPr txBox="1"/>
          <p:nvPr/>
        </p:nvSpPr>
        <p:spPr>
          <a:xfrm>
            <a:off x="5040000" y="504000"/>
            <a:ext cx="180720" cy="427320"/>
          </a:xfrm>
          <a:prstGeom prst="rect">
            <a:avLst/>
          </a:prstGeom>
          <a:noFill/>
          <a:ln>
            <a:noFill/>
          </a:ln>
        </p:spPr>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720" y="12326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scrgbClr r="0" g="0" b="0"/>
          </a:lnRef>
          <a:fillRef idx="0">
            <a:scrgbClr r="0" g="0" b="0"/>
          </a:fillRef>
          <a:effectRef idx="0">
            <a:scrgbClr r="0" g="0" b="0"/>
          </a:effectRef>
          <a:fontRef idx="minor"/>
        </p:style>
      </p:sp>
      <p:sp>
        <p:nvSpPr>
          <p:cNvPr id="121" name="CustomShape 2"/>
          <p:cNvSpPr/>
          <p:nvPr/>
        </p:nvSpPr>
        <p:spPr>
          <a:xfrm>
            <a:off x="1800" y="12722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22" name="CustomShape 3"/>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23"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24" name="CustomShape 5"/>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25" name="CustomShape 6"/>
          <p:cNvSpPr/>
          <p:nvPr/>
        </p:nvSpPr>
        <p:spPr>
          <a:xfrm>
            <a:off x="541080" y="375120"/>
            <a:ext cx="372636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sp>
        <p:nvSpPr>
          <p:cNvPr id="126" name="CustomShape 7"/>
          <p:cNvSpPr/>
          <p:nvPr/>
        </p:nvSpPr>
        <p:spPr>
          <a:xfrm>
            <a:off x="613080" y="1766520"/>
            <a:ext cx="438984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pPr>
            <a:endParaRPr lang="sv-SE" sz="1800" b="0" strike="noStrike" spc="-1" dirty="0">
              <a:latin typeface="Arial"/>
            </a:endParaRPr>
          </a:p>
          <a:p>
            <a:pPr>
              <a:lnSpc>
                <a:spcPts val="1755"/>
              </a:lnSpc>
            </a:pPr>
            <a:endParaRPr lang="sv-SE" sz="1800" b="0" strike="noStrike" spc="-1" dirty="0">
              <a:latin typeface="Arial"/>
            </a:endParaRPr>
          </a:p>
          <a:p>
            <a:pPr marL="12600" indent="-215280">
              <a:lnSpc>
                <a:spcPts val="1755"/>
              </a:lnSpc>
              <a:buClr>
                <a:srgbClr val="000000"/>
              </a:buClr>
              <a:buSzPct val="45000"/>
              <a:buFont typeface="Wingdings" charset="2"/>
              <a:buChar char=""/>
            </a:pPr>
            <a:r>
              <a:rPr lang="sv-SE" sz="1600" b="0" strike="noStrike" spc="-1" dirty="0">
                <a:solidFill>
                  <a:srgbClr val="000000"/>
                </a:solidFill>
                <a:latin typeface="Tahoma"/>
                <a:ea typeface="DejaVu Sans"/>
              </a:rPr>
              <a:t> Dolda nätverk</a:t>
            </a:r>
            <a:endParaRPr lang="sv-SE" sz="1600" b="0" strike="noStrike" spc="-1" dirty="0">
              <a:latin typeface="Arial"/>
            </a:endParaRPr>
          </a:p>
          <a:p>
            <a:pPr>
              <a:lnSpc>
                <a:spcPts val="1755"/>
              </a:lnSpc>
            </a:pPr>
            <a:endParaRPr lang="sv-SE" sz="1600" b="0" strike="noStrike" spc="-1" dirty="0">
              <a:latin typeface="Arial"/>
            </a:endParaRPr>
          </a:p>
          <a:p>
            <a:pPr marL="12600" indent="-215280">
              <a:lnSpc>
                <a:spcPts val="1755"/>
              </a:lnSpc>
              <a:buClr>
                <a:srgbClr val="000000"/>
              </a:buClr>
              <a:buSzPct val="45000"/>
              <a:buFont typeface="Wingdings" charset="2"/>
              <a:buChar char=""/>
            </a:pPr>
            <a:r>
              <a:rPr lang="sv-SE" sz="1600" b="0" strike="noStrike" spc="-1" dirty="0">
                <a:solidFill>
                  <a:srgbClr val="000000"/>
                </a:solidFill>
                <a:latin typeface="Tahoma"/>
                <a:ea typeface="DejaVu Sans"/>
              </a:rPr>
              <a:t> Hur använder sociala nätverk, </a:t>
            </a:r>
            <a:r>
              <a:rPr dirty="0"/>
              <a:t/>
            </a:r>
            <a:br>
              <a:rPr dirty="0"/>
            </a:br>
            <a:r>
              <a:rPr lang="sv-SE" sz="1600" b="0" strike="noStrike" spc="-1" dirty="0">
                <a:solidFill>
                  <a:srgbClr val="000000"/>
                </a:solidFill>
                <a:latin typeface="Tahoma"/>
                <a:ea typeface="DejaVu Sans"/>
              </a:rPr>
              <a:t>  t.ex. Facebook, liknande principer?</a:t>
            </a:r>
            <a:endParaRPr lang="sv-SE" sz="1600" b="0" strike="noStrike" spc="-1" dirty="0">
              <a:latin typeface="Arial"/>
            </a:endParaRPr>
          </a:p>
          <a:p>
            <a:pPr>
              <a:lnSpc>
                <a:spcPts val="1755"/>
              </a:lnSpc>
            </a:pPr>
            <a:endParaRPr lang="sv-SE" sz="1600" b="0" strike="noStrike" spc="-1" dirty="0">
              <a:latin typeface="Arial"/>
            </a:endParaRPr>
          </a:p>
          <a:p>
            <a:pPr marL="12600" indent="-215280">
              <a:lnSpc>
                <a:spcPts val="1755"/>
              </a:lnSpc>
              <a:buClr>
                <a:srgbClr val="000000"/>
              </a:buClr>
              <a:buSzPct val="45000"/>
              <a:buFont typeface="Wingdings" charset="2"/>
              <a:buChar char=""/>
            </a:pPr>
            <a:r>
              <a:rPr lang="sv-SE" sz="1600" b="0" strike="noStrike" spc="-1" dirty="0">
                <a:solidFill>
                  <a:srgbClr val="000000"/>
                </a:solidFill>
                <a:latin typeface="Tahoma"/>
                <a:ea typeface="DejaVu Sans"/>
              </a:rPr>
              <a:t> Nätverk används bl.a. även </a:t>
            </a:r>
            <a:r>
              <a:rPr lang="sv-SE" sz="1600" b="0" strike="noStrike" spc="-1" dirty="0" smtClean="0">
                <a:solidFill>
                  <a:srgbClr val="000000"/>
                </a:solidFill>
                <a:latin typeface="Tahoma"/>
                <a:ea typeface="DejaVu Sans"/>
              </a:rPr>
              <a:t>för:</a:t>
            </a:r>
            <a:endParaRPr lang="sv-SE" sz="1600" b="0" strike="noStrike" spc="-1" dirty="0" smtClean="0">
              <a:latin typeface="Arial"/>
            </a:endParaRPr>
          </a:p>
          <a:p>
            <a:pPr>
              <a:lnSpc>
                <a:spcPts val="1755"/>
              </a:lnSpc>
              <a:buClr>
                <a:srgbClr val="000000"/>
              </a:buClr>
            </a:pPr>
            <a:r>
              <a:rPr lang="sv-SE" sz="1600" b="0" strike="noStrike" spc="-1" dirty="0" smtClean="0">
                <a:solidFill>
                  <a:srgbClr val="000000"/>
                </a:solidFill>
                <a:latin typeface="Tahoma"/>
                <a:ea typeface="DejaVu Sans"/>
              </a:rPr>
              <a:t> </a:t>
            </a:r>
            <a:endParaRPr lang="sv-SE" sz="1600" b="0" strike="noStrike" spc="-1" dirty="0">
              <a:latin typeface="Arial"/>
            </a:endParaRPr>
          </a:p>
        </p:txBody>
      </p:sp>
      <p:sp>
        <p:nvSpPr>
          <p:cNvPr id="127" name="CustomShape 8"/>
          <p:cNvSpPr/>
          <p:nvPr/>
        </p:nvSpPr>
        <p:spPr>
          <a:xfrm>
            <a:off x="794880" y="3600000"/>
            <a:ext cx="5324040" cy="404640"/>
          </a:xfrm>
          <a:prstGeom prst="rect">
            <a:avLst/>
          </a:prstGeom>
          <a:noFill/>
          <a:ln>
            <a:noFill/>
          </a:ln>
        </p:spPr>
        <p:style>
          <a:lnRef idx="0">
            <a:scrgbClr r="0" g="0" b="0"/>
          </a:lnRef>
          <a:fillRef idx="0">
            <a:scrgbClr r="0" g="0" b="0"/>
          </a:fillRef>
          <a:effectRef idx="0">
            <a:scrgbClr r="0" g="0" b="0"/>
          </a:effectRef>
          <a:fontRef idx="minor"/>
        </p:style>
        <p:txBody>
          <a:bodyPr lIns="0" tIns="33120" rIns="0" bIns="0"/>
          <a:lstStyle/>
          <a:p>
            <a:pPr>
              <a:lnSpc>
                <a:spcPts val="1930"/>
              </a:lnSpc>
            </a:pPr>
            <a:r>
              <a:rPr lang="sv-SE" sz="1600" b="0" strike="noStrike" spc="-1" dirty="0">
                <a:solidFill>
                  <a:srgbClr val="000000"/>
                </a:solidFill>
                <a:latin typeface="Tahoma"/>
                <a:ea typeface="DejaVu Sans"/>
              </a:rPr>
              <a:t>- Forskning om ’</a:t>
            </a:r>
            <a:r>
              <a:rPr lang="sv-SE" sz="1600" b="0" strike="noStrike" spc="-1" dirty="0" err="1">
                <a:solidFill>
                  <a:srgbClr val="000000"/>
                </a:solidFill>
                <a:latin typeface="Tahoma"/>
                <a:ea typeface="DejaVu Sans"/>
              </a:rPr>
              <a:t>personalized</a:t>
            </a:r>
            <a:r>
              <a:rPr lang="sv-SE" sz="1600" b="0" strike="noStrike" spc="-1" dirty="0">
                <a:solidFill>
                  <a:srgbClr val="000000"/>
                </a:solidFill>
                <a:latin typeface="Tahoma"/>
                <a:ea typeface="DejaVu Sans"/>
              </a:rPr>
              <a:t> medicine’</a:t>
            </a:r>
            <a:endParaRPr lang="sv-SE" sz="1600" b="0" strike="noStrike" spc="-1" dirty="0">
              <a:latin typeface="Arial"/>
            </a:endParaRPr>
          </a:p>
          <a:p>
            <a:pPr>
              <a:lnSpc>
                <a:spcPts val="1930"/>
              </a:lnSpc>
            </a:pPr>
            <a:r>
              <a:rPr lang="sv-SE" sz="1600" b="0" strike="noStrike" spc="-1" dirty="0">
                <a:solidFill>
                  <a:srgbClr val="000000"/>
                </a:solidFill>
                <a:latin typeface="Tahoma"/>
                <a:ea typeface="DejaVu Sans"/>
              </a:rPr>
              <a:t>- Ekologi</a:t>
            </a:r>
            <a:endParaRPr lang="sv-SE" sz="1600" b="0" strike="noStrike" spc="-1" dirty="0">
              <a:latin typeface="Arial"/>
            </a:endParaRPr>
          </a:p>
          <a:p>
            <a:pPr>
              <a:lnSpc>
                <a:spcPts val="1930"/>
              </a:lnSpc>
            </a:pPr>
            <a:r>
              <a:rPr lang="sv-SE" sz="1600" b="0" strike="noStrike" spc="-1" dirty="0">
                <a:solidFill>
                  <a:srgbClr val="000000"/>
                </a:solidFill>
                <a:latin typeface="Tahoma"/>
                <a:ea typeface="DejaVu Sans"/>
              </a:rPr>
              <a:t>- Matematik</a:t>
            </a:r>
            <a:endParaRPr lang="sv-SE" sz="1600" b="0" strike="noStrike" spc="-1" dirty="0">
              <a:latin typeface="Arial"/>
            </a:endParaRPr>
          </a:p>
          <a:p>
            <a:pPr>
              <a:lnSpc>
                <a:spcPts val="1930"/>
              </a:lnSpc>
            </a:pPr>
            <a:r>
              <a:rPr lang="sv-SE" sz="1600" b="0" strike="noStrike" spc="-1" dirty="0">
                <a:solidFill>
                  <a:srgbClr val="000000"/>
                </a:solidFill>
                <a:latin typeface="Tahoma"/>
                <a:ea typeface="DejaVu Sans"/>
              </a:rPr>
              <a:t>- Socialt ansvar</a:t>
            </a:r>
            <a:endParaRPr lang="sv-SE" sz="1600" b="0" strike="noStrike" spc="-1" dirty="0">
              <a:latin typeface="Arial"/>
            </a:endParaRPr>
          </a:p>
        </p:txBody>
      </p:sp>
      <p:sp>
        <p:nvSpPr>
          <p:cNvPr id="128" name="CustomShape 9"/>
          <p:cNvSpPr/>
          <p:nvPr/>
        </p:nvSpPr>
        <p:spPr>
          <a:xfrm>
            <a:off x="612000" y="1824480"/>
            <a:ext cx="32029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buClr>
                <a:srgbClr val="000000"/>
              </a:buClr>
            </a:pPr>
            <a:r>
              <a:rPr lang="sv-SE" sz="1600" b="1" strike="noStrike" spc="-1" dirty="0" smtClean="0">
                <a:solidFill>
                  <a:srgbClr val="000000"/>
                </a:solidFill>
                <a:latin typeface="Tahoma"/>
                <a:ea typeface="DejaVu Sans"/>
              </a:rPr>
              <a:t>Google </a:t>
            </a:r>
            <a:r>
              <a:rPr lang="sv-SE" sz="1600" b="1" strike="noStrike" spc="-1" dirty="0">
                <a:solidFill>
                  <a:srgbClr val="000000"/>
                </a:solidFill>
                <a:latin typeface="Tahoma"/>
                <a:ea typeface="DejaVu Sans"/>
              </a:rPr>
              <a:t>skapar nätverk</a:t>
            </a:r>
            <a:endParaRPr lang="sv-SE" sz="1600" b="0" strike="noStrike" spc="-1" dirty="0">
              <a:latin typeface="Arial"/>
            </a:endParaRPr>
          </a:p>
        </p:txBody>
      </p:sp>
      <p:graphicFrame>
        <p:nvGraphicFramePr>
          <p:cNvPr id="129" name="Table 10"/>
          <p:cNvGraphicFramePr/>
          <p:nvPr/>
        </p:nvGraphicFramePr>
        <p:xfrm>
          <a:off x="556920" y="889560"/>
          <a:ext cx="6166800" cy="35136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6240">
                  <a:extLst>
                    <a:ext uri="{9D8B030D-6E8A-4147-A177-3AD203B41FA5}">
                      <a16:colId xmlns:a16="http://schemas.microsoft.com/office/drawing/2014/main" val="20004"/>
                    </a:ext>
                  </a:extLst>
                </a:gridCol>
              </a:tblGrid>
              <a:tr h="351360">
                <a:tc>
                  <a:txBody>
                    <a:bodyPr/>
                    <a:lstStyle/>
                    <a:p>
                      <a:r>
                        <a:rPr lang="sv-SE" sz="1400" b="0" strike="noStrike" spc="-1">
                          <a:latin typeface="Arial"/>
                        </a:rPr>
                        <a:t>Översikt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Moment</a:t>
                      </a:r>
                    </a:p>
                  </a:txBody>
                  <a:tcPr marL="90000" marR="90000">
                    <a:lnL w="720" cap="flat" cmpd="sng" algn="ctr">
                      <a:solidFill>
                        <a:srgbClr val="FFFFFF"/>
                      </a:solidFill>
                      <a:prstDash val="solid"/>
                      <a:round/>
                      <a:headEnd type="none" w="med" len="med"/>
                      <a:tailEnd type="none" w="med" len="med"/>
                    </a:lnL>
                    <a:lnT w="720">
                      <a:solidFill>
                        <a:srgbClr val="FFFFFF"/>
                      </a:solidFill>
                    </a:lnT>
                    <a:lnB w="720">
                      <a:solidFill>
                        <a:srgbClr val="FFFFFF"/>
                      </a:solidFill>
                    </a:lnB>
                    <a:solidFill>
                      <a:srgbClr val="7F7F7F"/>
                    </a:solidFill>
                  </a:tcPr>
                </a:tc>
                <a:tc>
                  <a:txBody>
                    <a:bodyPr/>
                    <a:lstStyle/>
                    <a:p>
                      <a:r>
                        <a:rPr lang="sv-SE" sz="1400" b="0" strike="noStrike" spc="-1">
                          <a:latin typeface="Arial"/>
                        </a:rPr>
                        <a:t>LEKTION</a:t>
                      </a:r>
                    </a:p>
                  </a:txBody>
                  <a:tcPr marL="90000" marR="90000">
                    <a:lnR w="720">
                      <a:solidFill>
                        <a:srgbClr val="FFFFFF"/>
                      </a:solidFill>
                    </a:lnR>
                    <a:solidFill>
                      <a:srgbClr val="B3B3B3"/>
                    </a:solidFill>
                  </a:tcPr>
                </a:tc>
                <a:tc>
                  <a:txBody>
                    <a:bodyPr/>
                    <a:lstStyle/>
                    <a:p>
                      <a:r>
                        <a:rPr lang="sv-SE" sz="1400" b="0" strike="noStrike" spc="-1">
                          <a:latin typeface="Arial"/>
                        </a:rPr>
                        <a:t>Referenser</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Klein-info</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extLst>
                  <a:ext uri="{0D108BD9-81ED-4DB2-BD59-A6C34878D82A}">
                    <a16:rowId xmlns:a16="http://schemas.microsoft.com/office/drawing/2014/main" val="10000"/>
                  </a:ext>
                </a:extLst>
              </a:tr>
            </a:tbl>
          </a:graphicData>
        </a:graphic>
      </p:graphicFrame>
      <p:graphicFrame>
        <p:nvGraphicFramePr>
          <p:cNvPr id="17" name="Table 10"/>
          <p:cNvGraphicFramePr/>
          <p:nvPr>
            <p:extLst>
              <p:ext uri="{D42A27DB-BD31-4B8C-83A1-F6EECF244321}">
                <p14:modId xmlns:p14="http://schemas.microsoft.com/office/powerpoint/2010/main" val="2433706368"/>
              </p:ext>
            </p:extLst>
          </p:nvPr>
        </p:nvGraphicFramePr>
        <p:xfrm>
          <a:off x="487800" y="973440"/>
          <a:ext cx="6162840" cy="304800"/>
        </p:xfrm>
        <a:graphic>
          <a:graphicData uri="http://schemas.openxmlformats.org/drawingml/2006/table">
            <a:tbl>
              <a:tblPr/>
              <a:tblGrid>
                <a:gridCol w="1237680">
                  <a:extLst>
                    <a:ext uri="{9D8B030D-6E8A-4147-A177-3AD203B41FA5}">
                      <a16:colId xmlns:a16="http://schemas.microsoft.com/office/drawing/2014/main" val="20000"/>
                    </a:ext>
                  </a:extLst>
                </a:gridCol>
                <a:gridCol w="1226160">
                  <a:extLst>
                    <a:ext uri="{9D8B030D-6E8A-4147-A177-3AD203B41FA5}">
                      <a16:colId xmlns:a16="http://schemas.microsoft.com/office/drawing/2014/main" val="20001"/>
                    </a:ext>
                  </a:extLst>
                </a:gridCol>
                <a:gridCol w="1229760">
                  <a:extLst>
                    <a:ext uri="{9D8B030D-6E8A-4147-A177-3AD203B41FA5}">
                      <a16:colId xmlns:a16="http://schemas.microsoft.com/office/drawing/2014/main" val="20002"/>
                    </a:ext>
                  </a:extLst>
                </a:gridCol>
                <a:gridCol w="1238040">
                  <a:extLst>
                    <a:ext uri="{9D8B030D-6E8A-4147-A177-3AD203B41FA5}">
                      <a16:colId xmlns:a16="http://schemas.microsoft.com/office/drawing/2014/main" val="20003"/>
                    </a:ext>
                  </a:extLst>
                </a:gridCol>
                <a:gridCol w="1231200">
                  <a:extLst>
                    <a:ext uri="{9D8B030D-6E8A-4147-A177-3AD203B41FA5}">
                      <a16:colId xmlns:a16="http://schemas.microsoft.com/office/drawing/2014/main" val="20004"/>
                    </a:ext>
                  </a:extLst>
                </a:gridCol>
              </a:tblGrid>
              <a:tr h="299520">
                <a:tc>
                  <a:txBody>
                    <a:bodyPr/>
                    <a:lstStyle/>
                    <a:p>
                      <a:r>
                        <a:rPr lang="sv-SE" sz="1400" b="0" strike="noStrike" spc="-1" dirty="0" err="1">
                          <a:latin typeface="Arial"/>
                        </a:rPr>
                        <a:t>Engage</a:t>
                      </a:r>
                      <a:r>
                        <a:rPr lang="sv-SE" sz="1400" b="0" strike="noStrike" spc="-1" dirty="0">
                          <a:latin typeface="Arial"/>
                        </a:rPr>
                        <a:t> </a:t>
                      </a:r>
                      <a:r>
                        <a:rPr lang="sv-SE" sz="1400" b="0" strike="noStrike" spc="-1" dirty="0" smtClean="0">
                          <a:latin typeface="Arial"/>
                        </a:rPr>
                        <a:t>2 </a:t>
                      </a:r>
                      <a:r>
                        <a:rPr lang="sv-SE" sz="1400" b="0" strike="noStrike" spc="-1" dirty="0">
                          <a:latin typeface="Arial"/>
                        </a:rPr>
                        <a:t>/ 2</a:t>
                      </a:r>
                    </a:p>
                  </a:txBody>
                  <a:tcPr marL="90000" marR="900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dirty="0" err="1">
                          <a:latin typeface="Arial"/>
                        </a:rPr>
                        <a:t>Explore</a:t>
                      </a:r>
                      <a:endParaRPr lang="sv-SE" sz="1400" b="0" strike="noStrike" spc="-1" dirty="0">
                        <a:latin typeface="Arial"/>
                      </a:endParaRPr>
                    </a:p>
                  </a:txBody>
                  <a:tcPr marL="90000" marR="90000">
                    <a:lnL w="12700" cmpd="sng">
                      <a:noFill/>
                      <a:prstDash val="solid"/>
                    </a:lnL>
                    <a:lnR w="3175" cap="flat" cmpd="sng" algn="ctr">
                      <a:solidFill>
                        <a:schemeClr val="bg1"/>
                      </a:solidFill>
                      <a:prstDash val="solid"/>
                      <a:round/>
                      <a:headEnd type="none" w="med" len="med"/>
                      <a:tailEnd type="none" w="med" len="med"/>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Explain</a:t>
                      </a:r>
                      <a:endParaRPr lang="sv-SE" sz="1400" b="0" strike="noStrike" spc="-1" dirty="0">
                        <a:latin typeface="Arial"/>
                      </a:endParaRPr>
                    </a:p>
                  </a:txBody>
                  <a:tcPr marL="90000" marR="90000">
                    <a:lnL w="3175" cap="flat" cmpd="sng" algn="ctr">
                      <a:solidFill>
                        <a:schemeClr val="bg1"/>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Elaborate</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Evaluate</a:t>
                      </a:r>
                      <a:endParaRPr lang="sv-SE" sz="14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0" y="12326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scrgbClr r="0" g="0" b="0"/>
          </a:lnRef>
          <a:fillRef idx="0">
            <a:scrgbClr r="0" g="0" b="0"/>
          </a:fillRef>
          <a:effectRef idx="0">
            <a:scrgbClr r="0" g="0" b="0"/>
          </a:effectRef>
          <a:fontRef idx="minor"/>
        </p:style>
      </p:sp>
      <p:sp>
        <p:nvSpPr>
          <p:cNvPr id="132" name="CustomShape 2"/>
          <p:cNvSpPr/>
          <p:nvPr/>
        </p:nvSpPr>
        <p:spPr>
          <a:xfrm>
            <a:off x="720" y="12704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33" name="CustomShape 3"/>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34"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35" name="CustomShape 5"/>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36" name="CustomShape 6"/>
          <p:cNvSpPr/>
          <p:nvPr/>
        </p:nvSpPr>
        <p:spPr>
          <a:xfrm>
            <a:off x="541080" y="375120"/>
            <a:ext cx="372636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sp>
        <p:nvSpPr>
          <p:cNvPr id="137" name="CustomShape 7"/>
          <p:cNvSpPr/>
          <p:nvPr/>
        </p:nvSpPr>
        <p:spPr>
          <a:xfrm>
            <a:off x="865080" y="2702520"/>
            <a:ext cx="4389840" cy="226440"/>
          </a:xfrm>
          <a:prstGeom prst="rect">
            <a:avLst/>
          </a:prstGeom>
          <a:noFill/>
          <a:ln>
            <a:noFill/>
          </a:ln>
        </p:spPr>
        <p:style>
          <a:lnRef idx="0">
            <a:scrgbClr r="0" g="0" b="0"/>
          </a:lnRef>
          <a:fillRef idx="0">
            <a:scrgbClr r="0" g="0" b="0"/>
          </a:fillRef>
          <a:effectRef idx="0">
            <a:scrgbClr r="0" g="0" b="0"/>
          </a:effectRef>
          <a:fontRef idx="minor"/>
        </p:style>
      </p:sp>
      <p:sp>
        <p:nvSpPr>
          <p:cNvPr id="138" name="CustomShape 8"/>
          <p:cNvSpPr/>
          <p:nvPr/>
        </p:nvSpPr>
        <p:spPr>
          <a:xfrm>
            <a:off x="612000" y="1824480"/>
            <a:ext cx="457200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buClr>
                <a:srgbClr val="000000"/>
              </a:buClr>
            </a:pPr>
            <a:r>
              <a:rPr lang="sv-SE" sz="1600" b="1" strike="noStrike" spc="-1" dirty="0" smtClean="0">
                <a:solidFill>
                  <a:srgbClr val="000000"/>
                </a:solidFill>
                <a:latin typeface="Tahoma"/>
                <a:ea typeface="DejaVu Sans"/>
              </a:rPr>
              <a:t>Aktivitet</a:t>
            </a:r>
            <a:r>
              <a:rPr lang="sv-SE" sz="1600" b="1" strike="noStrike" spc="-1" dirty="0">
                <a:solidFill>
                  <a:srgbClr val="000000"/>
                </a:solidFill>
                <a:latin typeface="Tahoma"/>
                <a:ea typeface="DejaVu Sans"/>
              </a:rPr>
              <a:t>: Skapa nätverk i Google Fusion</a:t>
            </a:r>
            <a:endParaRPr lang="sv-SE" sz="1600" b="0" strike="noStrike" spc="-1" dirty="0">
              <a:latin typeface="Arial"/>
            </a:endParaRPr>
          </a:p>
        </p:txBody>
      </p:sp>
      <p:sp>
        <p:nvSpPr>
          <p:cNvPr id="139" name="CustomShape 9"/>
          <p:cNvSpPr/>
          <p:nvPr/>
        </p:nvSpPr>
        <p:spPr>
          <a:xfrm>
            <a:off x="612000" y="2220480"/>
            <a:ext cx="450000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Vad finns det för samband i den här gruppen?</a:t>
            </a:r>
            <a:endParaRPr lang="sv-SE" sz="1600" b="0" strike="noStrike" spc="-1">
              <a:latin typeface="Arial"/>
            </a:endParaRPr>
          </a:p>
        </p:txBody>
      </p:sp>
      <p:sp>
        <p:nvSpPr>
          <p:cNvPr id="140" name="CustomShape 10"/>
          <p:cNvSpPr/>
          <p:nvPr/>
        </p:nvSpPr>
        <p:spPr>
          <a:xfrm>
            <a:off x="587880" y="4968000"/>
            <a:ext cx="58201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pPr>
            <a:endParaRPr lang="sv-SE" sz="18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Samla in liknande data för er klass</a:t>
            </a:r>
            <a:endParaRPr lang="sv-SE" sz="1600" b="0" strike="noStrike" spc="-1">
              <a:latin typeface="Arial"/>
            </a:endParaRPr>
          </a:p>
          <a:p>
            <a:pPr>
              <a:lnSpc>
                <a:spcPts val="1755"/>
              </a:lnSpc>
            </a:pP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Leta efter samband i er klass och skriv ner. Exempelvis: </a:t>
            </a: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 Har alla vänsterhänta lika många bokstäver i förnamnet?</a:t>
            </a: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 Är någon ensam om att fylla år i januari?</a:t>
            </a:r>
            <a:endParaRPr lang="sv-SE" sz="1600" b="0" strike="noStrike" spc="-1">
              <a:latin typeface="Arial"/>
            </a:endParaRPr>
          </a:p>
        </p:txBody>
      </p:sp>
      <p:graphicFrame>
        <p:nvGraphicFramePr>
          <p:cNvPr id="141" name="Table 11"/>
          <p:cNvGraphicFramePr/>
          <p:nvPr/>
        </p:nvGraphicFramePr>
        <p:xfrm>
          <a:off x="771480" y="2474280"/>
          <a:ext cx="7255440" cy="2611440"/>
        </p:xfrm>
        <a:graphic>
          <a:graphicData uri="http://schemas.openxmlformats.org/drawingml/2006/table">
            <a:tbl>
              <a:tblPr/>
              <a:tblGrid>
                <a:gridCol w="960120">
                  <a:extLst>
                    <a:ext uri="{9D8B030D-6E8A-4147-A177-3AD203B41FA5}">
                      <a16:colId xmlns:a16="http://schemas.microsoft.com/office/drawing/2014/main" val="20000"/>
                    </a:ext>
                  </a:extLst>
                </a:gridCol>
                <a:gridCol w="1298880">
                  <a:extLst>
                    <a:ext uri="{9D8B030D-6E8A-4147-A177-3AD203B41FA5}">
                      <a16:colId xmlns:a16="http://schemas.microsoft.com/office/drawing/2014/main" val="20001"/>
                    </a:ext>
                  </a:extLst>
                </a:gridCol>
                <a:gridCol w="1402920">
                  <a:extLst>
                    <a:ext uri="{9D8B030D-6E8A-4147-A177-3AD203B41FA5}">
                      <a16:colId xmlns:a16="http://schemas.microsoft.com/office/drawing/2014/main" val="20002"/>
                    </a:ext>
                  </a:extLst>
                </a:gridCol>
                <a:gridCol w="1359360">
                  <a:extLst>
                    <a:ext uri="{9D8B030D-6E8A-4147-A177-3AD203B41FA5}">
                      <a16:colId xmlns:a16="http://schemas.microsoft.com/office/drawing/2014/main" val="20003"/>
                    </a:ext>
                  </a:extLst>
                </a:gridCol>
                <a:gridCol w="1117080">
                  <a:extLst>
                    <a:ext uri="{9D8B030D-6E8A-4147-A177-3AD203B41FA5}">
                      <a16:colId xmlns:a16="http://schemas.microsoft.com/office/drawing/2014/main" val="20004"/>
                    </a:ext>
                  </a:extLst>
                </a:gridCol>
                <a:gridCol w="1117080">
                  <a:extLst>
                    <a:ext uri="{9D8B030D-6E8A-4147-A177-3AD203B41FA5}">
                      <a16:colId xmlns:a16="http://schemas.microsoft.com/office/drawing/2014/main" val="20005"/>
                    </a:ext>
                  </a:extLst>
                </a:gridCol>
              </a:tblGrid>
              <a:tr h="691200">
                <a:tc>
                  <a:txBody>
                    <a:bodyPr/>
                    <a:lstStyle/>
                    <a:p>
                      <a:pPr>
                        <a:lnSpc>
                          <a:spcPct val="100000"/>
                        </a:lnSpc>
                      </a:pPr>
                      <a:r>
                        <a:rPr lang="sv-SE" sz="1400" b="0" strike="noStrike" spc="-1">
                          <a:latin typeface="Arial"/>
                        </a:rPr>
                        <a:t>Namn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400" b="0" strike="noStrike" spc="-1">
                          <a:latin typeface="Arial"/>
                        </a:rPr>
                        <a:t>Förnamnets första bokstav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400" b="0" strike="noStrike" spc="-1">
                          <a:latin typeface="Arial"/>
                        </a:rPr>
                        <a:t>Antal bokstäver i förnamn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400" b="0" strike="noStrike" spc="-1">
                          <a:latin typeface="Arial"/>
                        </a:rPr>
                        <a:t>Födelsemånad (jan-dec)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400" b="0" strike="noStrike" spc="-1">
                          <a:latin typeface="Arial"/>
                        </a:rPr>
                        <a:t>Födelsedag (1-31)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400" b="0" strike="noStrike" spc="-1">
                          <a:latin typeface="Arial"/>
                        </a:rPr>
                        <a:t>Höger-/ vänsterhänt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62440">
                <a:tc>
                  <a:txBody>
                    <a:bodyPr/>
                    <a:lstStyle/>
                    <a:p>
                      <a:pPr>
                        <a:lnSpc>
                          <a:spcPct val="100000"/>
                        </a:lnSpc>
                      </a:pPr>
                      <a:r>
                        <a:rPr lang="sv-SE" sz="1200" b="0" strike="noStrike" spc="-1">
                          <a:latin typeface="Arial"/>
                        </a:rPr>
                        <a:t>Hjalmar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H</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apr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12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Högerhänt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262440">
                <a:tc>
                  <a:txBody>
                    <a:bodyPr/>
                    <a:lstStyle/>
                    <a:p>
                      <a:pPr>
                        <a:lnSpc>
                          <a:spcPct val="100000"/>
                        </a:lnSpc>
                      </a:pPr>
                      <a:r>
                        <a:rPr lang="sv-SE" sz="1200" b="0" strike="noStrike" spc="-1">
                          <a:latin typeface="Arial"/>
                        </a:rPr>
                        <a:t>Amina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aug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22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Vänsterhänt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262440">
                <a:tc>
                  <a:txBody>
                    <a:bodyPr/>
                    <a:lstStyle/>
                    <a:p>
                      <a:pPr>
                        <a:lnSpc>
                          <a:spcPct val="100000"/>
                        </a:lnSpc>
                      </a:pPr>
                      <a:r>
                        <a:rPr lang="sv-SE" sz="1200" b="0" strike="noStrike" spc="-1">
                          <a:latin typeface="Arial"/>
                        </a:rPr>
                        <a:t>Olle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jan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17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Högerhänt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262440">
                <a:tc>
                  <a:txBody>
                    <a:bodyPr/>
                    <a:lstStyle/>
                    <a:p>
                      <a:pPr>
                        <a:lnSpc>
                          <a:spcPct val="100000"/>
                        </a:lnSpc>
                      </a:pPr>
                      <a:r>
                        <a:rPr lang="sv-SE" sz="1200" b="0" strike="noStrike" spc="-1">
                          <a:latin typeface="Arial"/>
                        </a:rPr>
                        <a:t>Saleh</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maj</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22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Högerhänt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262440">
                <a:tc>
                  <a:txBody>
                    <a:bodyPr/>
                    <a:lstStyle/>
                    <a:p>
                      <a:pPr>
                        <a:lnSpc>
                          <a:spcPct val="100000"/>
                        </a:lnSpc>
                      </a:pPr>
                      <a:r>
                        <a:rPr lang="sv-SE" sz="1200" b="0" strike="noStrike" spc="-1">
                          <a:latin typeface="Arial"/>
                        </a:rPr>
                        <a:t>Linda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aug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19</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Vänsterhänt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262440">
                <a:tc>
                  <a:txBody>
                    <a:bodyPr/>
                    <a:lstStyle/>
                    <a:p>
                      <a:pPr>
                        <a:lnSpc>
                          <a:spcPct val="100000"/>
                        </a:lnSpc>
                      </a:pPr>
                      <a:r>
                        <a:rPr lang="sv-SE" sz="1200" b="0" strike="noStrike" spc="-1">
                          <a:latin typeface="Arial"/>
                        </a:rPr>
                        <a:t>Helena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H</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nov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Högerhänt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262440">
                <a:tc>
                  <a:txBody>
                    <a:bodyPr/>
                    <a:lstStyle/>
                    <a:p>
                      <a:pPr>
                        <a:lnSpc>
                          <a:spcPct val="100000"/>
                        </a:lnSpc>
                      </a:pPr>
                      <a:r>
                        <a:rPr lang="sv-SE" sz="1200" b="0" strike="noStrike" spc="-1">
                          <a:latin typeface="Arial"/>
                        </a:rPr>
                        <a:t>Axel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jan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16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Högerhänt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graphicFrame>
        <p:nvGraphicFramePr>
          <p:cNvPr id="142" name="Table 12"/>
          <p:cNvGraphicFramePr/>
          <p:nvPr/>
        </p:nvGraphicFramePr>
        <p:xfrm>
          <a:off x="556560" y="889200"/>
          <a:ext cx="6165360" cy="34992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4800">
                  <a:extLst>
                    <a:ext uri="{9D8B030D-6E8A-4147-A177-3AD203B41FA5}">
                      <a16:colId xmlns:a16="http://schemas.microsoft.com/office/drawing/2014/main" val="20004"/>
                    </a:ext>
                  </a:extLst>
                </a:gridCol>
              </a:tblGrid>
              <a:tr h="349920">
                <a:tc>
                  <a:txBody>
                    <a:bodyPr/>
                    <a:lstStyle/>
                    <a:p>
                      <a:r>
                        <a:rPr lang="sv-SE" sz="1400" b="0" strike="noStrike" spc="-1">
                          <a:latin typeface="Arial"/>
                        </a:rPr>
                        <a:t>Översikt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Moment</a:t>
                      </a:r>
                    </a:p>
                  </a:txBody>
                  <a:tcPr marL="90000" marR="90000">
                    <a:lnL w="720" cap="flat" cmpd="sng" algn="ctr">
                      <a:solidFill>
                        <a:srgbClr val="FFFFFF"/>
                      </a:solidFill>
                      <a:prstDash val="solid"/>
                      <a:round/>
                      <a:headEnd type="none" w="med" len="med"/>
                      <a:tailEnd type="none" w="med" len="med"/>
                    </a:lnL>
                    <a:lnT w="720">
                      <a:solidFill>
                        <a:srgbClr val="FFFFFF"/>
                      </a:solidFill>
                    </a:lnT>
                    <a:lnB w="720">
                      <a:solidFill>
                        <a:srgbClr val="FFFFFF"/>
                      </a:solidFill>
                    </a:lnB>
                    <a:solidFill>
                      <a:srgbClr val="7F7F7F"/>
                    </a:solidFill>
                  </a:tcPr>
                </a:tc>
                <a:tc>
                  <a:txBody>
                    <a:bodyPr/>
                    <a:lstStyle/>
                    <a:p>
                      <a:r>
                        <a:rPr lang="sv-SE" sz="1400" b="0" strike="noStrike" spc="-1">
                          <a:latin typeface="Arial"/>
                        </a:rPr>
                        <a:t>LEKTION</a:t>
                      </a:r>
                    </a:p>
                  </a:txBody>
                  <a:tcPr marL="90000" marR="90000">
                    <a:lnR w="720">
                      <a:solidFill>
                        <a:srgbClr val="FFFFFF"/>
                      </a:solidFill>
                    </a:lnR>
                    <a:solidFill>
                      <a:srgbClr val="B3B3B3"/>
                    </a:solidFill>
                  </a:tcPr>
                </a:tc>
                <a:tc>
                  <a:txBody>
                    <a:bodyPr/>
                    <a:lstStyle/>
                    <a:p>
                      <a:r>
                        <a:rPr lang="sv-SE" sz="1400" b="0" strike="noStrike" spc="-1">
                          <a:latin typeface="Arial"/>
                        </a:rPr>
                        <a:t>Referenser</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Klein-info</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extLst>
                  <a:ext uri="{0D108BD9-81ED-4DB2-BD59-A6C34878D82A}">
                    <a16:rowId xmlns:a16="http://schemas.microsoft.com/office/drawing/2014/main" val="10000"/>
                  </a:ext>
                </a:extLst>
              </a:tr>
            </a:tbl>
          </a:graphicData>
        </a:graphic>
      </p:graphicFrame>
      <p:graphicFrame>
        <p:nvGraphicFramePr>
          <p:cNvPr id="143" name="Table 13"/>
          <p:cNvGraphicFramePr/>
          <p:nvPr>
            <p:extLst>
              <p:ext uri="{D42A27DB-BD31-4B8C-83A1-F6EECF244321}">
                <p14:modId xmlns:p14="http://schemas.microsoft.com/office/powerpoint/2010/main" val="4101456873"/>
              </p:ext>
            </p:extLst>
          </p:nvPr>
        </p:nvGraphicFramePr>
        <p:xfrm>
          <a:off x="487800" y="973440"/>
          <a:ext cx="6162840" cy="304800"/>
        </p:xfrm>
        <a:graphic>
          <a:graphicData uri="http://schemas.openxmlformats.org/drawingml/2006/table">
            <a:tbl>
              <a:tblPr/>
              <a:tblGrid>
                <a:gridCol w="1237680">
                  <a:extLst>
                    <a:ext uri="{9D8B030D-6E8A-4147-A177-3AD203B41FA5}">
                      <a16:colId xmlns:a16="http://schemas.microsoft.com/office/drawing/2014/main" val="20000"/>
                    </a:ext>
                  </a:extLst>
                </a:gridCol>
                <a:gridCol w="1226160">
                  <a:extLst>
                    <a:ext uri="{9D8B030D-6E8A-4147-A177-3AD203B41FA5}">
                      <a16:colId xmlns:a16="http://schemas.microsoft.com/office/drawing/2014/main" val="20001"/>
                    </a:ext>
                  </a:extLst>
                </a:gridCol>
                <a:gridCol w="1229760">
                  <a:extLst>
                    <a:ext uri="{9D8B030D-6E8A-4147-A177-3AD203B41FA5}">
                      <a16:colId xmlns:a16="http://schemas.microsoft.com/office/drawing/2014/main" val="20002"/>
                    </a:ext>
                  </a:extLst>
                </a:gridCol>
                <a:gridCol w="1238040">
                  <a:extLst>
                    <a:ext uri="{9D8B030D-6E8A-4147-A177-3AD203B41FA5}">
                      <a16:colId xmlns:a16="http://schemas.microsoft.com/office/drawing/2014/main" val="20003"/>
                    </a:ext>
                  </a:extLst>
                </a:gridCol>
                <a:gridCol w="1231200">
                  <a:extLst>
                    <a:ext uri="{9D8B030D-6E8A-4147-A177-3AD203B41FA5}">
                      <a16:colId xmlns:a16="http://schemas.microsoft.com/office/drawing/2014/main" val="20004"/>
                    </a:ext>
                  </a:extLst>
                </a:gridCol>
              </a:tblGrid>
              <a:tr h="299520">
                <a:tc>
                  <a:txBody>
                    <a:bodyPr/>
                    <a:lstStyle/>
                    <a:p>
                      <a:r>
                        <a:rPr lang="sv-SE" sz="1400" b="0" strike="noStrike" spc="-1">
                          <a:latin typeface="Arial"/>
                        </a:rPr>
                        <a:t>Engage</a:t>
                      </a:r>
                    </a:p>
                  </a:txBody>
                  <a:tcPr marL="90000" marR="90000">
                    <a:lnL w="720">
                      <a:solidFill>
                        <a:srgbClr val="FFFFFF"/>
                      </a:solidFill>
                    </a:lnL>
                    <a:lnR w="12700" cmpd="sng">
                      <a:noFill/>
                      <a:prstDash val="solid"/>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Explore</a:t>
                      </a:r>
                      <a:endParaRPr lang="sv-SE" sz="1400" b="0" strike="noStrike" spc="-1" dirty="0">
                        <a:latin typeface="Arial"/>
                      </a:endParaRPr>
                    </a:p>
                  </a:txBody>
                  <a:tcPr marL="90000" marR="900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a:latin typeface="Arial"/>
                        </a:rPr>
                        <a:t>Explain</a:t>
                      </a:r>
                    </a:p>
                  </a:txBody>
                  <a:tcPr marL="90000" marR="90000">
                    <a:lnL w="12700" cmpd="sng">
                      <a:noFill/>
                      <a:prstDash val="soli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Elaborate</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Evaluate</a:t>
                      </a:r>
                      <a:endParaRPr lang="sv-SE" sz="14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0" y="12326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scrgbClr r="0" g="0" b="0"/>
          </a:lnRef>
          <a:fillRef idx="0">
            <a:scrgbClr r="0" g="0" b="0"/>
          </a:fillRef>
          <a:effectRef idx="0">
            <a:scrgbClr r="0" g="0" b="0"/>
          </a:effectRef>
          <a:fontRef idx="minor"/>
        </p:style>
      </p:sp>
      <p:sp>
        <p:nvSpPr>
          <p:cNvPr id="145" name="CustomShape 2"/>
          <p:cNvSpPr/>
          <p:nvPr/>
        </p:nvSpPr>
        <p:spPr>
          <a:xfrm>
            <a:off x="720" y="12704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46" name="CustomShape 3"/>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47"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48" name="CustomShape 5"/>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49" name="CustomShape 6"/>
          <p:cNvSpPr/>
          <p:nvPr/>
        </p:nvSpPr>
        <p:spPr>
          <a:xfrm>
            <a:off x="541080" y="375120"/>
            <a:ext cx="372636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sp>
        <p:nvSpPr>
          <p:cNvPr id="150" name="CustomShape 7"/>
          <p:cNvSpPr/>
          <p:nvPr/>
        </p:nvSpPr>
        <p:spPr>
          <a:xfrm>
            <a:off x="612000" y="1824480"/>
            <a:ext cx="21229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buClr>
                <a:srgbClr val="000000"/>
              </a:buClr>
            </a:pPr>
            <a:r>
              <a:rPr lang="sv-SE" sz="1600" b="1" strike="noStrike" spc="-1" dirty="0" smtClean="0">
                <a:solidFill>
                  <a:srgbClr val="000000"/>
                </a:solidFill>
                <a:latin typeface="Tahoma"/>
                <a:ea typeface="DejaVu Sans"/>
              </a:rPr>
              <a:t>Nätverksteori</a:t>
            </a:r>
            <a:endParaRPr lang="sv-SE" sz="1600" b="0" strike="noStrike" spc="-1" dirty="0">
              <a:latin typeface="Arial"/>
            </a:endParaRPr>
          </a:p>
        </p:txBody>
      </p:sp>
      <p:sp>
        <p:nvSpPr>
          <p:cNvPr id="151" name="CustomShape 8"/>
          <p:cNvSpPr/>
          <p:nvPr/>
        </p:nvSpPr>
        <p:spPr>
          <a:xfrm>
            <a:off x="612000" y="2220480"/>
            <a:ext cx="42829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Begrepp</a:t>
            </a:r>
            <a:endParaRPr lang="sv-SE" sz="1600" b="0" strike="noStrike" spc="-1">
              <a:latin typeface="Arial"/>
            </a:endParaRPr>
          </a:p>
          <a:p>
            <a:pPr>
              <a:lnSpc>
                <a:spcPts val="1755"/>
              </a:lnSpc>
            </a:pPr>
            <a:r>
              <a:rPr lang="sv-SE" sz="1600" b="1" strike="noStrike" spc="-1">
                <a:solidFill>
                  <a:srgbClr val="000000"/>
                </a:solidFill>
                <a:latin typeface="Tahoma"/>
                <a:ea typeface="DejaVu Sans"/>
              </a:rPr>
              <a:t> - nod</a:t>
            </a:r>
            <a:endParaRPr lang="sv-SE" sz="1600" b="0" strike="noStrike" spc="-1">
              <a:latin typeface="Arial"/>
            </a:endParaRPr>
          </a:p>
          <a:p>
            <a:pPr>
              <a:lnSpc>
                <a:spcPts val="1755"/>
              </a:lnSpc>
            </a:pPr>
            <a:r>
              <a:rPr lang="sv-SE" sz="1600" b="1" strike="noStrike" spc="-1">
                <a:solidFill>
                  <a:srgbClr val="000000"/>
                </a:solidFill>
                <a:latin typeface="Tahoma"/>
                <a:ea typeface="DejaVu Sans"/>
              </a:rPr>
              <a:t> - kant</a:t>
            </a:r>
            <a:endParaRPr lang="sv-SE" sz="1600" b="0" strike="noStrike" spc="-1">
              <a:latin typeface="Arial"/>
            </a:endParaRPr>
          </a:p>
          <a:p>
            <a:pPr>
              <a:lnSpc>
                <a:spcPts val="1755"/>
              </a:lnSpc>
            </a:pPr>
            <a:r>
              <a:rPr lang="sv-SE" sz="1600" b="1" strike="noStrike" spc="-1">
                <a:solidFill>
                  <a:srgbClr val="000000"/>
                </a:solidFill>
                <a:latin typeface="Tahoma"/>
                <a:ea typeface="DejaVu Sans"/>
              </a:rPr>
              <a:t> - grad</a:t>
            </a:r>
            <a:endParaRPr lang="sv-SE" sz="1600" b="0" strike="noStrike" spc="-1">
              <a:latin typeface="Arial"/>
            </a:endParaRPr>
          </a:p>
          <a:p>
            <a:pPr>
              <a:lnSpc>
                <a:spcPts val="1755"/>
              </a:lnSpc>
            </a:pPr>
            <a:r>
              <a:rPr lang="sv-SE" sz="1600" b="1" strike="noStrike" spc="-1">
                <a:solidFill>
                  <a:srgbClr val="000000"/>
                </a:solidFill>
                <a:latin typeface="Tahoma"/>
                <a:ea typeface="DejaVu Sans"/>
              </a:rPr>
              <a:t> - centralitet</a:t>
            </a:r>
            <a:endParaRPr lang="sv-SE" sz="1600" b="0" strike="noStrike" spc="-1">
              <a:latin typeface="Arial"/>
            </a:endParaRPr>
          </a:p>
          <a:p>
            <a:pPr>
              <a:lnSpc>
                <a:spcPts val="1755"/>
              </a:lnSpc>
            </a:pPr>
            <a:endParaRPr lang="sv-SE" sz="1600" b="0" strike="noStrike" spc="-1">
              <a:latin typeface="Arial"/>
            </a:endParaRPr>
          </a:p>
          <a:p>
            <a:pPr>
              <a:lnSpc>
                <a:spcPts val="1755"/>
              </a:lnSpc>
            </a:pP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Varför kan vissa noder vara extra viktiga?</a:t>
            </a:r>
            <a:endParaRPr lang="sv-SE" sz="1600" b="0" strike="noStrike" spc="-1">
              <a:latin typeface="Arial"/>
            </a:endParaRPr>
          </a:p>
          <a:p>
            <a:pPr>
              <a:lnSpc>
                <a:spcPts val="1755"/>
              </a:lnSpc>
            </a:pPr>
            <a:endParaRPr lang="sv-SE" sz="1600" b="0" strike="noStrike" spc="-1">
              <a:latin typeface="Arial"/>
            </a:endParaRPr>
          </a:p>
          <a:p>
            <a:pPr>
              <a:lnSpc>
                <a:spcPts val="1755"/>
              </a:lnSpc>
            </a:pP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Olika sätt att skapa nätverk</a:t>
            </a:r>
            <a:endParaRPr lang="sv-SE" sz="1600" b="0" strike="noStrike" spc="-1">
              <a:latin typeface="Arial"/>
            </a:endParaRPr>
          </a:p>
        </p:txBody>
      </p:sp>
      <p:graphicFrame>
        <p:nvGraphicFramePr>
          <p:cNvPr id="152" name="Table 9"/>
          <p:cNvGraphicFramePr/>
          <p:nvPr/>
        </p:nvGraphicFramePr>
        <p:xfrm>
          <a:off x="556560" y="889200"/>
          <a:ext cx="6165360" cy="34992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4800">
                  <a:extLst>
                    <a:ext uri="{9D8B030D-6E8A-4147-A177-3AD203B41FA5}">
                      <a16:colId xmlns:a16="http://schemas.microsoft.com/office/drawing/2014/main" val="20004"/>
                    </a:ext>
                  </a:extLst>
                </a:gridCol>
              </a:tblGrid>
              <a:tr h="349920">
                <a:tc>
                  <a:txBody>
                    <a:bodyPr/>
                    <a:lstStyle/>
                    <a:p>
                      <a:r>
                        <a:rPr lang="sv-SE" sz="1400" b="0" strike="noStrike" spc="-1">
                          <a:latin typeface="Arial"/>
                        </a:rPr>
                        <a:t>Översikt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Moment</a:t>
                      </a:r>
                    </a:p>
                  </a:txBody>
                  <a:tcPr marL="90000" marR="90000">
                    <a:lnL w="720" cap="flat" cmpd="sng" algn="ctr">
                      <a:solidFill>
                        <a:srgbClr val="FFFFFF"/>
                      </a:solidFill>
                      <a:prstDash val="solid"/>
                      <a:round/>
                      <a:headEnd type="none" w="med" len="med"/>
                      <a:tailEnd type="none" w="med" len="med"/>
                    </a:lnL>
                    <a:lnT w="720">
                      <a:solidFill>
                        <a:srgbClr val="FFFFFF"/>
                      </a:solidFill>
                    </a:lnT>
                    <a:lnB w="720">
                      <a:solidFill>
                        <a:srgbClr val="FFFFFF"/>
                      </a:solidFill>
                    </a:lnB>
                    <a:solidFill>
                      <a:srgbClr val="7F7F7F"/>
                    </a:solidFill>
                  </a:tcPr>
                </a:tc>
                <a:tc>
                  <a:txBody>
                    <a:bodyPr/>
                    <a:lstStyle/>
                    <a:p>
                      <a:r>
                        <a:rPr lang="sv-SE" sz="1400" b="0" strike="noStrike" spc="-1">
                          <a:latin typeface="Arial"/>
                        </a:rPr>
                        <a:t>LEKTION</a:t>
                      </a:r>
                    </a:p>
                  </a:txBody>
                  <a:tcPr marL="90000" marR="90000">
                    <a:lnR w="720">
                      <a:solidFill>
                        <a:srgbClr val="FFFFFF"/>
                      </a:solidFill>
                    </a:lnR>
                    <a:solidFill>
                      <a:srgbClr val="B3B3B3"/>
                    </a:solidFill>
                  </a:tcPr>
                </a:tc>
                <a:tc>
                  <a:txBody>
                    <a:bodyPr/>
                    <a:lstStyle/>
                    <a:p>
                      <a:r>
                        <a:rPr lang="sv-SE" sz="1400" b="0" strike="noStrike" spc="-1">
                          <a:latin typeface="Arial"/>
                        </a:rPr>
                        <a:t>Referenser</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Klein-info</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extLst>
                  <a:ext uri="{0D108BD9-81ED-4DB2-BD59-A6C34878D82A}">
                    <a16:rowId xmlns:a16="http://schemas.microsoft.com/office/drawing/2014/main" val="10000"/>
                  </a:ext>
                </a:extLst>
              </a:tr>
            </a:tbl>
          </a:graphicData>
        </a:graphic>
      </p:graphicFrame>
      <p:graphicFrame>
        <p:nvGraphicFramePr>
          <p:cNvPr id="153" name="Table 10"/>
          <p:cNvGraphicFramePr/>
          <p:nvPr>
            <p:extLst>
              <p:ext uri="{D42A27DB-BD31-4B8C-83A1-F6EECF244321}">
                <p14:modId xmlns:p14="http://schemas.microsoft.com/office/powerpoint/2010/main" val="122293162"/>
              </p:ext>
            </p:extLst>
          </p:nvPr>
        </p:nvGraphicFramePr>
        <p:xfrm>
          <a:off x="487800" y="973440"/>
          <a:ext cx="6162840" cy="304800"/>
        </p:xfrm>
        <a:graphic>
          <a:graphicData uri="http://schemas.openxmlformats.org/drawingml/2006/table">
            <a:tbl>
              <a:tblPr/>
              <a:tblGrid>
                <a:gridCol w="1237680">
                  <a:extLst>
                    <a:ext uri="{9D8B030D-6E8A-4147-A177-3AD203B41FA5}">
                      <a16:colId xmlns:a16="http://schemas.microsoft.com/office/drawing/2014/main" val="20000"/>
                    </a:ext>
                  </a:extLst>
                </a:gridCol>
                <a:gridCol w="1226160">
                  <a:extLst>
                    <a:ext uri="{9D8B030D-6E8A-4147-A177-3AD203B41FA5}">
                      <a16:colId xmlns:a16="http://schemas.microsoft.com/office/drawing/2014/main" val="20001"/>
                    </a:ext>
                  </a:extLst>
                </a:gridCol>
                <a:gridCol w="1229760">
                  <a:extLst>
                    <a:ext uri="{9D8B030D-6E8A-4147-A177-3AD203B41FA5}">
                      <a16:colId xmlns:a16="http://schemas.microsoft.com/office/drawing/2014/main" val="20002"/>
                    </a:ext>
                  </a:extLst>
                </a:gridCol>
                <a:gridCol w="1238040">
                  <a:extLst>
                    <a:ext uri="{9D8B030D-6E8A-4147-A177-3AD203B41FA5}">
                      <a16:colId xmlns:a16="http://schemas.microsoft.com/office/drawing/2014/main" val="20003"/>
                    </a:ext>
                  </a:extLst>
                </a:gridCol>
                <a:gridCol w="1231200">
                  <a:extLst>
                    <a:ext uri="{9D8B030D-6E8A-4147-A177-3AD203B41FA5}">
                      <a16:colId xmlns:a16="http://schemas.microsoft.com/office/drawing/2014/main" val="20004"/>
                    </a:ext>
                  </a:extLst>
                </a:gridCol>
              </a:tblGrid>
              <a:tr h="299520">
                <a:tc>
                  <a:txBody>
                    <a:bodyPr/>
                    <a:lstStyle/>
                    <a:p>
                      <a:r>
                        <a:rPr lang="sv-SE" sz="1400" b="0" strike="noStrike" spc="-1">
                          <a:latin typeface="Arial"/>
                        </a:rPr>
                        <a:t>Engage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Explore</a:t>
                      </a:r>
                    </a:p>
                  </a:txBody>
                  <a:tcPr marL="90000" marR="90000">
                    <a:lnL w="720" cap="flat" cmpd="sng" algn="ctr">
                      <a:solidFill>
                        <a:srgbClr val="FFFFFF"/>
                      </a:solidFill>
                      <a:prstDash val="solid"/>
                      <a:round/>
                      <a:headEnd type="none" w="med" len="med"/>
                      <a:tailEnd type="none" w="med" len="med"/>
                    </a:lnL>
                    <a:lnR w="12700" cmpd="sng">
                      <a:noFill/>
                      <a:prstDash val="solid"/>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Explain</a:t>
                      </a:r>
                      <a:endParaRPr lang="sv-SE" sz="1400" b="0" strike="noStrike" spc="-1" dirty="0">
                        <a:latin typeface="Arial"/>
                      </a:endParaRPr>
                    </a:p>
                  </a:txBody>
                  <a:tcPr marL="90000" marR="90000">
                    <a:lnL w="12700" cmpd="sng">
                      <a:noFill/>
                      <a:prstDash val="solid"/>
                    </a:lnL>
                    <a:lnR w="720">
                      <a:noFill/>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a:latin typeface="Arial"/>
                        </a:rPr>
                        <a:t>Elaborate</a:t>
                      </a:r>
                    </a:p>
                  </a:txBody>
                  <a:tcPr marL="90000" marR="90000">
                    <a:lnL w="720" cap="flat" cmpd="sng" algn="ctr">
                      <a:no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Evaluate</a:t>
                      </a:r>
                      <a:endParaRPr lang="sv-SE" sz="14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0" y="12326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scrgbClr r="0" g="0" b="0"/>
          </a:lnRef>
          <a:fillRef idx="0">
            <a:scrgbClr r="0" g="0" b="0"/>
          </a:fillRef>
          <a:effectRef idx="0">
            <a:scrgbClr r="0" g="0" b="0"/>
          </a:effectRef>
          <a:fontRef idx="minor"/>
        </p:style>
      </p:sp>
      <p:sp>
        <p:nvSpPr>
          <p:cNvPr id="155" name="CustomShape 2"/>
          <p:cNvSpPr/>
          <p:nvPr/>
        </p:nvSpPr>
        <p:spPr>
          <a:xfrm>
            <a:off x="720" y="12704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56" name="CustomShape 3"/>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57"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58" name="CustomShape 5"/>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59" name="CustomShape 6"/>
          <p:cNvSpPr/>
          <p:nvPr/>
        </p:nvSpPr>
        <p:spPr>
          <a:xfrm>
            <a:off x="541080" y="375120"/>
            <a:ext cx="372636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sp>
        <p:nvSpPr>
          <p:cNvPr id="160" name="CustomShape 7"/>
          <p:cNvSpPr/>
          <p:nvPr/>
        </p:nvSpPr>
        <p:spPr>
          <a:xfrm>
            <a:off x="5638320" y="4052160"/>
            <a:ext cx="2712600" cy="271476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161" name="CustomShape 8"/>
          <p:cNvSpPr/>
          <p:nvPr/>
        </p:nvSpPr>
        <p:spPr>
          <a:xfrm>
            <a:off x="5638320" y="1315440"/>
            <a:ext cx="2712600" cy="2715480"/>
          </a:xfrm>
          <a:prstGeom prst="rect">
            <a:avLst/>
          </a:prstGeom>
          <a:blipFill rotWithShape="0">
            <a:blip r:embed="rId5"/>
            <a:stretch>
              <a:fillRect/>
            </a:stretch>
          </a:blipFill>
          <a:ln>
            <a:noFill/>
          </a:ln>
        </p:spPr>
        <p:style>
          <a:lnRef idx="0">
            <a:scrgbClr r="0" g="0" b="0"/>
          </a:lnRef>
          <a:fillRef idx="0">
            <a:scrgbClr r="0" g="0" b="0"/>
          </a:fillRef>
          <a:effectRef idx="0">
            <a:scrgbClr r="0" g="0" b="0"/>
          </a:effectRef>
          <a:fontRef idx="minor"/>
        </p:style>
      </p:sp>
      <p:sp>
        <p:nvSpPr>
          <p:cNvPr id="162" name="CustomShape 9"/>
          <p:cNvSpPr/>
          <p:nvPr/>
        </p:nvSpPr>
        <p:spPr>
          <a:xfrm>
            <a:off x="612000" y="2232000"/>
            <a:ext cx="44989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Osorterad vs. sorterad data (se bilder)</a:t>
            </a:r>
            <a:endParaRPr lang="sv-SE" sz="1600" b="0" strike="noStrike" spc="-1">
              <a:latin typeface="Arial"/>
            </a:endParaRPr>
          </a:p>
          <a:p>
            <a:pPr>
              <a:lnSpc>
                <a:spcPts val="1755"/>
              </a:lnSpc>
            </a:pPr>
            <a:endParaRPr lang="sv-SE" sz="1600" b="0" strike="noStrike" spc="-1">
              <a:latin typeface="Arial"/>
            </a:endParaRPr>
          </a:p>
          <a:p>
            <a:pPr>
              <a:lnSpc>
                <a:spcPts val="1755"/>
              </a:lnSpc>
            </a:pP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Clay institutet ger $1.000.000 till den som kan  </a:t>
            </a: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göra dagens långsamma algoritmer snabba</a:t>
            </a:r>
            <a:endParaRPr lang="sv-SE" sz="1600" b="0" strike="noStrike" spc="-1">
              <a:latin typeface="Arial"/>
            </a:endParaRPr>
          </a:p>
          <a:p>
            <a:pPr>
              <a:lnSpc>
                <a:spcPts val="1755"/>
              </a:lnSpc>
            </a:pPr>
            <a:endParaRPr lang="sv-SE" sz="1600" b="0" strike="noStrike" spc="-1">
              <a:latin typeface="Arial"/>
            </a:endParaRPr>
          </a:p>
          <a:p>
            <a:pPr>
              <a:lnSpc>
                <a:spcPts val="1755"/>
              </a:lnSpc>
            </a:pP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Traditionella algoritmer vs. moderna algoritmer</a:t>
            </a:r>
            <a:r>
              <a:t/>
            </a:r>
            <a:br/>
            <a:r>
              <a:rPr lang="sv-SE" sz="1800" b="0" strike="noStrike" spc="-1">
                <a:solidFill>
                  <a:srgbClr val="000000"/>
                </a:solidFill>
                <a:latin typeface="Arial"/>
                <a:ea typeface="DejaVu Sans"/>
              </a:rPr>
              <a:t>  </a:t>
            </a:r>
            <a:r>
              <a:rPr lang="sv-SE" sz="1600" b="0" strike="noStrike" spc="-1">
                <a:solidFill>
                  <a:srgbClr val="000000"/>
                </a:solidFill>
                <a:latin typeface="Tahoma"/>
                <a:ea typeface="DejaVu Sans"/>
              </a:rPr>
              <a:t>(matte, programmering vs. Facebook, Youtube)</a:t>
            </a:r>
            <a:endParaRPr lang="sv-SE" sz="1600" b="0" strike="noStrike" spc="-1">
              <a:latin typeface="Arial"/>
            </a:endParaRPr>
          </a:p>
          <a:p>
            <a:pPr>
              <a:lnSpc>
                <a:spcPts val="1755"/>
              </a:lnSpc>
            </a:pPr>
            <a:endParaRPr lang="sv-SE" sz="1600" b="0" strike="noStrike" spc="-1">
              <a:latin typeface="Arial"/>
            </a:endParaRPr>
          </a:p>
          <a:p>
            <a:pPr>
              <a:lnSpc>
                <a:spcPts val="1755"/>
              </a:lnSpc>
            </a:pP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Datainsamling och anonymitet (GDPR)</a:t>
            </a:r>
            <a:endParaRPr lang="sv-SE" sz="1600" b="0" strike="noStrike" spc="-1">
              <a:latin typeface="Arial"/>
            </a:endParaRPr>
          </a:p>
        </p:txBody>
      </p:sp>
      <p:sp>
        <p:nvSpPr>
          <p:cNvPr id="163" name="CustomShape 10"/>
          <p:cNvSpPr/>
          <p:nvPr/>
        </p:nvSpPr>
        <p:spPr>
          <a:xfrm>
            <a:off x="612000" y="1836000"/>
            <a:ext cx="33109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buClr>
                <a:srgbClr val="000000"/>
              </a:buClr>
            </a:pPr>
            <a:r>
              <a:rPr lang="sv-SE" sz="1600" b="1" strike="noStrike" spc="-1" dirty="0" smtClean="0">
                <a:solidFill>
                  <a:srgbClr val="000000"/>
                </a:solidFill>
                <a:latin typeface="Tahoma"/>
                <a:ea typeface="DejaVu Sans"/>
              </a:rPr>
              <a:t>Algoritmer</a:t>
            </a:r>
            <a:endParaRPr lang="sv-SE" sz="1600" b="0" strike="noStrike" spc="-1" dirty="0">
              <a:latin typeface="Arial"/>
            </a:endParaRPr>
          </a:p>
        </p:txBody>
      </p:sp>
      <p:graphicFrame>
        <p:nvGraphicFramePr>
          <p:cNvPr id="164" name="Table 11"/>
          <p:cNvGraphicFramePr/>
          <p:nvPr/>
        </p:nvGraphicFramePr>
        <p:xfrm>
          <a:off x="556560" y="889200"/>
          <a:ext cx="6165360" cy="34992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4800">
                  <a:extLst>
                    <a:ext uri="{9D8B030D-6E8A-4147-A177-3AD203B41FA5}">
                      <a16:colId xmlns:a16="http://schemas.microsoft.com/office/drawing/2014/main" val="20004"/>
                    </a:ext>
                  </a:extLst>
                </a:gridCol>
              </a:tblGrid>
              <a:tr h="349920">
                <a:tc>
                  <a:txBody>
                    <a:bodyPr/>
                    <a:lstStyle/>
                    <a:p>
                      <a:r>
                        <a:rPr lang="sv-SE" sz="1400" b="0" strike="noStrike" spc="-1">
                          <a:latin typeface="Arial"/>
                        </a:rPr>
                        <a:t>Översikt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Moment</a:t>
                      </a:r>
                    </a:p>
                  </a:txBody>
                  <a:tcPr marL="90000" marR="90000">
                    <a:lnL w="720" cap="flat" cmpd="sng" algn="ctr">
                      <a:solidFill>
                        <a:srgbClr val="FFFFFF"/>
                      </a:solidFill>
                      <a:prstDash val="solid"/>
                      <a:round/>
                      <a:headEnd type="none" w="med" len="med"/>
                      <a:tailEnd type="none" w="med" len="med"/>
                    </a:lnL>
                    <a:lnT w="720">
                      <a:solidFill>
                        <a:srgbClr val="FFFFFF"/>
                      </a:solidFill>
                    </a:lnT>
                    <a:lnB w="720">
                      <a:solidFill>
                        <a:srgbClr val="FFFFFF"/>
                      </a:solidFill>
                    </a:lnB>
                    <a:solidFill>
                      <a:srgbClr val="7F7F7F"/>
                    </a:solidFill>
                  </a:tcPr>
                </a:tc>
                <a:tc>
                  <a:txBody>
                    <a:bodyPr/>
                    <a:lstStyle/>
                    <a:p>
                      <a:r>
                        <a:rPr lang="sv-SE" sz="1400" b="0" strike="noStrike" spc="-1">
                          <a:latin typeface="Arial"/>
                        </a:rPr>
                        <a:t>LEKTION</a:t>
                      </a:r>
                    </a:p>
                  </a:txBody>
                  <a:tcPr marL="90000" marR="90000">
                    <a:lnR w="720">
                      <a:solidFill>
                        <a:srgbClr val="FFFFFF"/>
                      </a:solidFill>
                    </a:lnR>
                    <a:solidFill>
                      <a:srgbClr val="B3B3B3"/>
                    </a:solidFill>
                  </a:tcPr>
                </a:tc>
                <a:tc>
                  <a:txBody>
                    <a:bodyPr/>
                    <a:lstStyle/>
                    <a:p>
                      <a:r>
                        <a:rPr lang="sv-SE" sz="1400" b="0" strike="noStrike" spc="-1">
                          <a:latin typeface="Arial"/>
                        </a:rPr>
                        <a:t>Referenser</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Klein-info</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extLst>
                  <a:ext uri="{0D108BD9-81ED-4DB2-BD59-A6C34878D82A}">
                    <a16:rowId xmlns:a16="http://schemas.microsoft.com/office/drawing/2014/main" val="10000"/>
                  </a:ext>
                </a:extLst>
              </a:tr>
            </a:tbl>
          </a:graphicData>
        </a:graphic>
      </p:graphicFrame>
      <p:graphicFrame>
        <p:nvGraphicFramePr>
          <p:cNvPr id="165" name="Table 12"/>
          <p:cNvGraphicFramePr/>
          <p:nvPr>
            <p:extLst>
              <p:ext uri="{D42A27DB-BD31-4B8C-83A1-F6EECF244321}">
                <p14:modId xmlns:p14="http://schemas.microsoft.com/office/powerpoint/2010/main" val="1140399504"/>
              </p:ext>
            </p:extLst>
          </p:nvPr>
        </p:nvGraphicFramePr>
        <p:xfrm>
          <a:off x="487800" y="973440"/>
          <a:ext cx="6162840" cy="304800"/>
        </p:xfrm>
        <a:graphic>
          <a:graphicData uri="http://schemas.openxmlformats.org/drawingml/2006/table">
            <a:tbl>
              <a:tblPr/>
              <a:tblGrid>
                <a:gridCol w="1237680">
                  <a:extLst>
                    <a:ext uri="{9D8B030D-6E8A-4147-A177-3AD203B41FA5}">
                      <a16:colId xmlns:a16="http://schemas.microsoft.com/office/drawing/2014/main" val="20000"/>
                    </a:ext>
                  </a:extLst>
                </a:gridCol>
                <a:gridCol w="1226160">
                  <a:extLst>
                    <a:ext uri="{9D8B030D-6E8A-4147-A177-3AD203B41FA5}">
                      <a16:colId xmlns:a16="http://schemas.microsoft.com/office/drawing/2014/main" val="20001"/>
                    </a:ext>
                  </a:extLst>
                </a:gridCol>
                <a:gridCol w="1229760">
                  <a:extLst>
                    <a:ext uri="{9D8B030D-6E8A-4147-A177-3AD203B41FA5}">
                      <a16:colId xmlns:a16="http://schemas.microsoft.com/office/drawing/2014/main" val="20002"/>
                    </a:ext>
                  </a:extLst>
                </a:gridCol>
                <a:gridCol w="1238040">
                  <a:extLst>
                    <a:ext uri="{9D8B030D-6E8A-4147-A177-3AD203B41FA5}">
                      <a16:colId xmlns:a16="http://schemas.microsoft.com/office/drawing/2014/main" val="20003"/>
                    </a:ext>
                  </a:extLst>
                </a:gridCol>
                <a:gridCol w="1231200">
                  <a:extLst>
                    <a:ext uri="{9D8B030D-6E8A-4147-A177-3AD203B41FA5}">
                      <a16:colId xmlns:a16="http://schemas.microsoft.com/office/drawing/2014/main" val="20004"/>
                    </a:ext>
                  </a:extLst>
                </a:gridCol>
              </a:tblGrid>
              <a:tr h="299520">
                <a:tc>
                  <a:txBody>
                    <a:bodyPr/>
                    <a:lstStyle/>
                    <a:p>
                      <a:r>
                        <a:rPr lang="sv-SE" sz="1400" b="0" strike="noStrike" spc="-1" dirty="0" err="1">
                          <a:latin typeface="Arial"/>
                        </a:rPr>
                        <a:t>Engage</a:t>
                      </a:r>
                      <a:endParaRPr lang="sv-SE" sz="1400" b="0" strike="noStrike" spc="-1" dirty="0">
                        <a:latin typeface="Arial"/>
                      </a:endParaRPr>
                    </a:p>
                  </a:txBody>
                  <a:tcPr marL="90000" marR="90000">
                    <a:lnL w="720">
                      <a:solidFill>
                        <a:srgbClr val="FFFFFF"/>
                      </a:solidFill>
                    </a:lnL>
                    <a:lnR w="3175" cap="flat" cmpd="sng" algn="ctr">
                      <a:solidFill>
                        <a:schemeClr val="bg1"/>
                      </a:solidFill>
                      <a:prstDash val="solid"/>
                      <a:round/>
                      <a:headEnd type="none" w="med" len="med"/>
                      <a:tailEnd type="none" w="med" len="med"/>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Explore</a:t>
                      </a:r>
                      <a:endParaRPr lang="sv-SE" sz="1400" b="0" strike="noStrike" spc="-1" dirty="0">
                        <a:latin typeface="Arial"/>
                      </a:endParaRPr>
                    </a:p>
                  </a:txBody>
                  <a:tcPr marL="90000" marR="90000">
                    <a:lnL w="3175" cap="flat" cmpd="sng" algn="ctr">
                      <a:solidFill>
                        <a:schemeClr val="bg1"/>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Explain</a:t>
                      </a:r>
                    </a:p>
                  </a:txBody>
                  <a:tcPr marL="90000" marR="90000">
                    <a:lnL w="720" cap="flat" cmpd="sng" algn="ctr">
                      <a:solidFill>
                        <a:srgbClr val="FFFFFF"/>
                      </a:solidFill>
                      <a:prstDash val="solid"/>
                      <a:round/>
                      <a:headEnd type="none" w="med" len="med"/>
                      <a:tailEnd type="none" w="med" len="med"/>
                    </a:lnL>
                    <a:lnR w="12700" cmpd="sng">
                      <a:noFill/>
                      <a:prstDash val="solid"/>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Elaborate</a:t>
                      </a:r>
                      <a:endParaRPr lang="sv-SE" sz="1400" b="0" strike="noStrike" spc="-1" dirty="0">
                        <a:latin typeface="Arial"/>
                      </a:endParaRPr>
                    </a:p>
                  </a:txBody>
                  <a:tcPr marL="90000" marR="900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dirty="0" err="1">
                          <a:latin typeface="Arial"/>
                        </a:rPr>
                        <a:t>Evaluate</a:t>
                      </a:r>
                      <a:endParaRPr lang="sv-SE" sz="1400" b="0" strike="noStrike" spc="-1" dirty="0">
                        <a:latin typeface="Arial"/>
                      </a:endParaRPr>
                    </a:p>
                  </a:txBody>
                  <a:tcPr marL="90000" marR="90000">
                    <a:lnL w="12700" cmpd="sng">
                      <a:noFill/>
                      <a:prstDash val="solid"/>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0" y="12326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scrgbClr r="0" g="0" b="0"/>
          </a:lnRef>
          <a:fillRef idx="0">
            <a:scrgbClr r="0" g="0" b="0"/>
          </a:fillRef>
          <a:effectRef idx="0">
            <a:scrgbClr r="0" g="0" b="0"/>
          </a:effectRef>
          <a:fontRef idx="minor"/>
        </p:style>
      </p:sp>
      <p:sp>
        <p:nvSpPr>
          <p:cNvPr id="167" name="CustomShape 2"/>
          <p:cNvSpPr/>
          <p:nvPr/>
        </p:nvSpPr>
        <p:spPr>
          <a:xfrm>
            <a:off x="720" y="12704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68" name="CustomShape 3"/>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69"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70" name="CustomShape 5"/>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71" name="CustomShape 6"/>
          <p:cNvSpPr/>
          <p:nvPr/>
        </p:nvSpPr>
        <p:spPr>
          <a:xfrm>
            <a:off x="541080" y="375120"/>
            <a:ext cx="372636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sp>
        <p:nvSpPr>
          <p:cNvPr id="172" name="CustomShape 7"/>
          <p:cNvSpPr/>
          <p:nvPr/>
        </p:nvSpPr>
        <p:spPr>
          <a:xfrm>
            <a:off x="627840" y="1820160"/>
            <a:ext cx="24829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pPr>
            <a:r>
              <a:rPr lang="sv-SE" sz="1600" b="1" strike="noStrike" spc="-1">
                <a:solidFill>
                  <a:srgbClr val="000000"/>
                </a:solidFill>
                <a:latin typeface="Tahoma"/>
                <a:ea typeface="DejaVu Sans"/>
              </a:rPr>
              <a:t>Dagens lärdomar</a:t>
            </a:r>
            <a:endParaRPr lang="sv-SE" sz="1600" b="0" strike="noStrike" spc="-1">
              <a:latin typeface="Arial"/>
            </a:endParaRPr>
          </a:p>
        </p:txBody>
      </p:sp>
      <p:sp>
        <p:nvSpPr>
          <p:cNvPr id="173" name="CustomShape 8"/>
          <p:cNvSpPr/>
          <p:nvPr/>
        </p:nvSpPr>
        <p:spPr>
          <a:xfrm>
            <a:off x="609840" y="2232000"/>
            <a:ext cx="4357080" cy="25668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indent="-215280">
              <a:lnSpc>
                <a:spcPts val="1964"/>
              </a:lnSpc>
              <a:buClr>
                <a:srgbClr val="000000"/>
              </a:buClr>
              <a:buSzPct val="45000"/>
              <a:buFont typeface="Wingdings" charset="2"/>
              <a:buChar char=""/>
            </a:pPr>
            <a:r>
              <a:rPr lang="sv-SE" sz="1800" b="0" strike="noStrike" spc="-1">
                <a:solidFill>
                  <a:srgbClr val="000000"/>
                </a:solidFill>
                <a:latin typeface="Tahoma"/>
                <a:ea typeface="DejaVu Sans"/>
              </a:rPr>
              <a:t> Positivt och negativt</a:t>
            </a:r>
            <a:endParaRPr lang="sv-SE" sz="1800" b="0" strike="noStrike" spc="-1">
              <a:latin typeface="Arial"/>
            </a:endParaRPr>
          </a:p>
          <a:p>
            <a:pPr>
              <a:lnSpc>
                <a:spcPts val="1964"/>
              </a:lnSpc>
            </a:pPr>
            <a:endParaRPr lang="sv-SE" sz="1800" b="0" strike="noStrike" spc="-1">
              <a:latin typeface="Arial"/>
            </a:endParaRPr>
          </a:p>
          <a:p>
            <a:pPr marL="12600" indent="-215280">
              <a:lnSpc>
                <a:spcPts val="1964"/>
              </a:lnSpc>
              <a:buClr>
                <a:srgbClr val="000000"/>
              </a:buClr>
              <a:buSzPct val="45000"/>
              <a:buFont typeface="Wingdings" charset="2"/>
              <a:buChar char=""/>
            </a:pPr>
            <a:r>
              <a:rPr lang="sv-SE" sz="1800" b="0" strike="noStrike" spc="-1">
                <a:solidFill>
                  <a:srgbClr val="000000"/>
                </a:solidFill>
                <a:latin typeface="Tahoma"/>
                <a:ea typeface="DejaVu Sans"/>
              </a:rPr>
              <a:t> Vi lämnar hela tiden digitala spår,</a:t>
            </a:r>
            <a:r>
              <a:t/>
            </a:r>
            <a:br/>
            <a:r>
              <a:rPr lang="sv-SE" sz="1800" b="0" strike="noStrike" spc="-1">
                <a:solidFill>
                  <a:srgbClr val="000000"/>
                </a:solidFill>
                <a:latin typeface="Tahoma"/>
                <a:ea typeface="DejaVu Sans"/>
              </a:rPr>
              <a:t>  som får betydelse</a:t>
            </a:r>
            <a:endParaRPr lang="sv-SE" sz="1800" b="0" strike="noStrike" spc="-1">
              <a:latin typeface="Arial"/>
            </a:endParaRPr>
          </a:p>
          <a:p>
            <a:pPr>
              <a:lnSpc>
                <a:spcPts val="1964"/>
              </a:lnSpc>
            </a:pPr>
            <a:endParaRPr lang="sv-SE" sz="1800" b="0" strike="noStrike" spc="-1">
              <a:latin typeface="Arial"/>
            </a:endParaRPr>
          </a:p>
          <a:p>
            <a:pPr marL="12600" indent="-215280">
              <a:lnSpc>
                <a:spcPts val="1964"/>
              </a:lnSpc>
              <a:buClr>
                <a:srgbClr val="000000"/>
              </a:buClr>
              <a:buSzPct val="45000"/>
              <a:buFont typeface="Wingdings" charset="2"/>
              <a:buChar char=""/>
            </a:pPr>
            <a:r>
              <a:rPr lang="sv-SE" sz="1800" b="0" strike="noStrike" spc="-1">
                <a:solidFill>
                  <a:srgbClr val="000000"/>
                </a:solidFill>
                <a:latin typeface="Tahoma"/>
                <a:ea typeface="DejaVu Sans"/>
              </a:rPr>
              <a:t> Socialt ansvar, matematik i samhället,</a:t>
            </a:r>
            <a:r>
              <a:t/>
            </a:r>
            <a:br/>
            <a:r>
              <a:rPr lang="sv-SE" sz="1800" b="0" strike="noStrike" spc="-1">
                <a:solidFill>
                  <a:srgbClr val="000000"/>
                </a:solidFill>
                <a:latin typeface="Tahoma"/>
                <a:ea typeface="DejaVu Sans"/>
              </a:rPr>
              <a:t>  normer och värderingar</a:t>
            </a:r>
            <a:endParaRPr lang="sv-SE" sz="1800" b="0" strike="noStrike" spc="-1">
              <a:latin typeface="Arial"/>
            </a:endParaRPr>
          </a:p>
          <a:p>
            <a:pPr>
              <a:lnSpc>
                <a:spcPts val="1964"/>
              </a:lnSpc>
            </a:pPr>
            <a:endParaRPr lang="sv-SE" sz="1800" b="0" strike="noStrike" spc="-1">
              <a:latin typeface="Arial"/>
            </a:endParaRPr>
          </a:p>
          <a:p>
            <a:pPr marL="12600" indent="-215280">
              <a:lnSpc>
                <a:spcPts val="1964"/>
              </a:lnSpc>
              <a:buClr>
                <a:srgbClr val="000000"/>
              </a:buClr>
              <a:buSzPct val="45000"/>
              <a:buFont typeface="Wingdings" charset="2"/>
              <a:buChar char=""/>
            </a:pPr>
            <a:r>
              <a:rPr lang="sv-SE" sz="1800" b="0" strike="noStrike" spc="-1">
                <a:solidFill>
                  <a:srgbClr val="000000"/>
                </a:solidFill>
                <a:latin typeface="Tahoma"/>
                <a:ea typeface="DejaVu Sans"/>
              </a:rPr>
              <a:t> Tekniker att analysera nätverk </a:t>
            </a:r>
            <a:r>
              <a:t/>
            </a:r>
            <a:br/>
            <a:r>
              <a:rPr lang="sv-SE" sz="1800" b="0" strike="noStrike" spc="-1">
                <a:solidFill>
                  <a:srgbClr val="000000"/>
                </a:solidFill>
                <a:latin typeface="Tahoma"/>
                <a:ea typeface="DejaVu Sans"/>
              </a:rPr>
              <a:t>  används i cancerforskning m.m.</a:t>
            </a:r>
            <a:endParaRPr lang="sv-SE" sz="1800" b="0" strike="noStrike" spc="-1">
              <a:latin typeface="Arial"/>
            </a:endParaRPr>
          </a:p>
          <a:p>
            <a:pPr>
              <a:lnSpc>
                <a:spcPts val="1964"/>
              </a:lnSpc>
            </a:pPr>
            <a:endParaRPr lang="sv-SE" sz="1800" b="0" strike="noStrike" spc="-1">
              <a:latin typeface="Arial"/>
            </a:endParaRPr>
          </a:p>
          <a:p>
            <a:pPr marL="12600" indent="-215280">
              <a:lnSpc>
                <a:spcPts val="1964"/>
              </a:lnSpc>
              <a:buClr>
                <a:srgbClr val="000000"/>
              </a:buClr>
              <a:buSzPct val="45000"/>
              <a:buFont typeface="Wingdings" charset="2"/>
              <a:buChar char=""/>
            </a:pPr>
            <a:r>
              <a:rPr lang="sv-SE" sz="1800" b="0" strike="noStrike" spc="-1">
                <a:solidFill>
                  <a:srgbClr val="000000"/>
                </a:solidFill>
                <a:latin typeface="Tahoma"/>
                <a:ea typeface="DejaVu Sans"/>
              </a:rPr>
              <a:t> Nätverk kan se väldigt olika ut,</a:t>
            </a:r>
            <a:r>
              <a:t/>
            </a:r>
            <a:br/>
            <a:r>
              <a:rPr lang="sv-SE" sz="1800" b="0" strike="noStrike" spc="-1">
                <a:solidFill>
                  <a:srgbClr val="000000"/>
                </a:solidFill>
                <a:latin typeface="Tahoma"/>
                <a:ea typeface="DejaVu Sans"/>
              </a:rPr>
              <a:t>  dra slutsatser och hitta mönster</a:t>
            </a:r>
            <a:endParaRPr lang="sv-SE" sz="1800" b="0" strike="noStrike" spc="-1">
              <a:latin typeface="Arial"/>
            </a:endParaRPr>
          </a:p>
        </p:txBody>
      </p:sp>
      <p:graphicFrame>
        <p:nvGraphicFramePr>
          <p:cNvPr id="174" name="Table 9"/>
          <p:cNvGraphicFramePr/>
          <p:nvPr/>
        </p:nvGraphicFramePr>
        <p:xfrm>
          <a:off x="556560" y="889200"/>
          <a:ext cx="6165360" cy="34992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4800">
                  <a:extLst>
                    <a:ext uri="{9D8B030D-6E8A-4147-A177-3AD203B41FA5}">
                      <a16:colId xmlns:a16="http://schemas.microsoft.com/office/drawing/2014/main" val="20004"/>
                    </a:ext>
                  </a:extLst>
                </a:gridCol>
              </a:tblGrid>
              <a:tr h="349920">
                <a:tc>
                  <a:txBody>
                    <a:bodyPr/>
                    <a:lstStyle/>
                    <a:p>
                      <a:r>
                        <a:rPr lang="sv-SE" sz="1400" b="0" strike="noStrike" spc="-1">
                          <a:latin typeface="Arial"/>
                        </a:rPr>
                        <a:t>Översikt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Moment</a:t>
                      </a:r>
                    </a:p>
                  </a:txBody>
                  <a:tcPr marL="90000" marR="90000">
                    <a:lnL w="720" cap="flat" cmpd="sng" algn="ctr">
                      <a:solidFill>
                        <a:srgbClr val="FFFFFF"/>
                      </a:solidFill>
                      <a:prstDash val="solid"/>
                      <a:round/>
                      <a:headEnd type="none" w="med" len="med"/>
                      <a:tailEnd type="none" w="med" len="med"/>
                    </a:lnL>
                    <a:lnT w="720">
                      <a:solidFill>
                        <a:srgbClr val="FFFFFF"/>
                      </a:solidFill>
                    </a:lnT>
                    <a:lnB w="720">
                      <a:solidFill>
                        <a:srgbClr val="FFFFFF"/>
                      </a:solidFill>
                    </a:lnB>
                    <a:solidFill>
                      <a:srgbClr val="7F7F7F"/>
                    </a:solidFill>
                  </a:tcPr>
                </a:tc>
                <a:tc>
                  <a:txBody>
                    <a:bodyPr/>
                    <a:lstStyle/>
                    <a:p>
                      <a:r>
                        <a:rPr lang="sv-SE" sz="1400" b="0" strike="noStrike" spc="-1">
                          <a:latin typeface="Arial"/>
                        </a:rPr>
                        <a:t>LEKTION</a:t>
                      </a:r>
                    </a:p>
                  </a:txBody>
                  <a:tcPr marL="90000" marR="90000">
                    <a:lnR w="720">
                      <a:solidFill>
                        <a:srgbClr val="FFFFFF"/>
                      </a:solidFill>
                    </a:lnR>
                    <a:solidFill>
                      <a:srgbClr val="B3B3B3"/>
                    </a:solidFill>
                  </a:tcPr>
                </a:tc>
                <a:tc>
                  <a:txBody>
                    <a:bodyPr/>
                    <a:lstStyle/>
                    <a:p>
                      <a:r>
                        <a:rPr lang="sv-SE" sz="1400" b="0" strike="noStrike" spc="-1">
                          <a:latin typeface="Arial"/>
                        </a:rPr>
                        <a:t>Referenser</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Klein-info</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extLst>
                  <a:ext uri="{0D108BD9-81ED-4DB2-BD59-A6C34878D82A}">
                    <a16:rowId xmlns:a16="http://schemas.microsoft.com/office/drawing/2014/main" val="10000"/>
                  </a:ext>
                </a:extLst>
              </a:tr>
            </a:tbl>
          </a:graphicData>
        </a:graphic>
      </p:graphicFrame>
      <p:graphicFrame>
        <p:nvGraphicFramePr>
          <p:cNvPr id="175" name="Table 10"/>
          <p:cNvGraphicFramePr/>
          <p:nvPr>
            <p:extLst>
              <p:ext uri="{D42A27DB-BD31-4B8C-83A1-F6EECF244321}">
                <p14:modId xmlns:p14="http://schemas.microsoft.com/office/powerpoint/2010/main" val="3399546474"/>
              </p:ext>
            </p:extLst>
          </p:nvPr>
        </p:nvGraphicFramePr>
        <p:xfrm>
          <a:off x="487800" y="973440"/>
          <a:ext cx="6162840" cy="304800"/>
        </p:xfrm>
        <a:graphic>
          <a:graphicData uri="http://schemas.openxmlformats.org/drawingml/2006/table">
            <a:tbl>
              <a:tblPr/>
              <a:tblGrid>
                <a:gridCol w="1237680">
                  <a:extLst>
                    <a:ext uri="{9D8B030D-6E8A-4147-A177-3AD203B41FA5}">
                      <a16:colId xmlns:a16="http://schemas.microsoft.com/office/drawing/2014/main" val="20000"/>
                    </a:ext>
                  </a:extLst>
                </a:gridCol>
                <a:gridCol w="1226160">
                  <a:extLst>
                    <a:ext uri="{9D8B030D-6E8A-4147-A177-3AD203B41FA5}">
                      <a16:colId xmlns:a16="http://schemas.microsoft.com/office/drawing/2014/main" val="20001"/>
                    </a:ext>
                  </a:extLst>
                </a:gridCol>
                <a:gridCol w="1229760">
                  <a:extLst>
                    <a:ext uri="{9D8B030D-6E8A-4147-A177-3AD203B41FA5}">
                      <a16:colId xmlns:a16="http://schemas.microsoft.com/office/drawing/2014/main" val="20002"/>
                    </a:ext>
                  </a:extLst>
                </a:gridCol>
                <a:gridCol w="1238040">
                  <a:extLst>
                    <a:ext uri="{9D8B030D-6E8A-4147-A177-3AD203B41FA5}">
                      <a16:colId xmlns:a16="http://schemas.microsoft.com/office/drawing/2014/main" val="20003"/>
                    </a:ext>
                  </a:extLst>
                </a:gridCol>
                <a:gridCol w="1231200">
                  <a:extLst>
                    <a:ext uri="{9D8B030D-6E8A-4147-A177-3AD203B41FA5}">
                      <a16:colId xmlns:a16="http://schemas.microsoft.com/office/drawing/2014/main" val="20004"/>
                    </a:ext>
                  </a:extLst>
                </a:gridCol>
              </a:tblGrid>
              <a:tr h="299520">
                <a:tc>
                  <a:txBody>
                    <a:bodyPr/>
                    <a:lstStyle/>
                    <a:p>
                      <a:r>
                        <a:rPr lang="sv-SE" sz="1400" b="0" strike="noStrike" spc="-1">
                          <a:latin typeface="Arial"/>
                        </a:rPr>
                        <a:t>Engage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Explore</a:t>
                      </a:r>
                      <a:endParaRPr lang="sv-SE" sz="1400" b="0" strike="noStrike" spc="-1" dirty="0">
                        <a:latin typeface="Arial"/>
                      </a:endParaRPr>
                    </a:p>
                  </a:txBody>
                  <a:tcPr marL="90000" marR="90000">
                    <a:lnL w="720" cap="flat" cmpd="sng" algn="ctr">
                      <a:solidFill>
                        <a:srgbClr val="FFFFFF"/>
                      </a:solidFill>
                      <a:prstDash val="solid"/>
                      <a:round/>
                      <a:headEnd type="none" w="med" len="med"/>
                      <a:tailEnd type="none" w="med" len="med"/>
                    </a:lnL>
                    <a:lnR w="3175" cap="flat" cmpd="sng" algn="ctr">
                      <a:solidFill>
                        <a:schemeClr val="bg1"/>
                      </a:solidFill>
                      <a:prstDash val="solid"/>
                      <a:round/>
                      <a:headEnd type="none" w="med" len="med"/>
                      <a:tailEnd type="none" w="med" len="med"/>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Explain</a:t>
                      </a:r>
                      <a:endParaRPr lang="sv-SE" sz="1400" b="0" strike="noStrike" spc="-1" dirty="0">
                        <a:latin typeface="Arial"/>
                      </a:endParaRPr>
                    </a:p>
                  </a:txBody>
                  <a:tcPr marL="90000" marR="90000">
                    <a:lnL w="3175" cap="flat" cmpd="sng" algn="ctr">
                      <a:solidFill>
                        <a:schemeClr val="bg1"/>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Elaborate</a:t>
                      </a:r>
                    </a:p>
                  </a:txBody>
                  <a:tcPr marL="90000" marR="90000">
                    <a:lnL w="720" cap="flat" cmpd="sng" algn="ctr">
                      <a:solidFill>
                        <a:srgbClr val="FFFFFF"/>
                      </a:solidFill>
                      <a:prstDash val="solid"/>
                      <a:round/>
                      <a:headEnd type="none" w="med" len="med"/>
                      <a:tailEnd type="none" w="med" len="med"/>
                    </a:lnL>
                    <a:lnR w="12700" cmpd="sng">
                      <a:noFill/>
                      <a:prstDash val="solid"/>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Evaluate</a:t>
                      </a:r>
                      <a:endParaRPr lang="sv-SE" sz="1400" b="0" strike="noStrike" spc="-1" dirty="0">
                        <a:latin typeface="Arial"/>
                      </a:endParaRPr>
                    </a:p>
                  </a:txBody>
                  <a:tcPr marL="90000" marR="900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0" y="12326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77" name="CustomShape 2"/>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78" name="CustomShape 3"/>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79"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80" name="CustomShape 5"/>
          <p:cNvSpPr/>
          <p:nvPr/>
        </p:nvSpPr>
        <p:spPr>
          <a:xfrm>
            <a:off x="541080" y="375120"/>
            <a:ext cx="388584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sp>
        <p:nvSpPr>
          <p:cNvPr id="181" name="CustomShape 6"/>
          <p:cNvSpPr/>
          <p:nvPr/>
        </p:nvSpPr>
        <p:spPr>
          <a:xfrm>
            <a:off x="567720" y="1468080"/>
            <a:ext cx="11707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marL="12600">
              <a:lnSpc>
                <a:spcPts val="1755"/>
              </a:lnSpc>
            </a:pPr>
            <a:r>
              <a:rPr lang="sv-SE" sz="1600" b="1" strike="noStrike" spc="-1">
                <a:solidFill>
                  <a:srgbClr val="000000"/>
                </a:solidFill>
                <a:latin typeface="Tahoma"/>
                <a:ea typeface="DejaVu Sans"/>
              </a:rPr>
              <a:t>Referenser</a:t>
            </a:r>
            <a:endParaRPr lang="sv-SE" sz="1600" b="0" strike="noStrike" spc="-1">
              <a:latin typeface="Arial"/>
            </a:endParaRPr>
          </a:p>
        </p:txBody>
      </p:sp>
      <p:sp>
        <p:nvSpPr>
          <p:cNvPr id="182" name="CustomShape 7"/>
          <p:cNvSpPr/>
          <p:nvPr/>
        </p:nvSpPr>
        <p:spPr>
          <a:xfrm>
            <a:off x="567720" y="1951560"/>
            <a:ext cx="669996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4"/>
              </a:rPr>
              <a:t>https://www.acm.org/binaries/content/assets/public-policy/2017_usacm_statement_algorithms.pdf</a:t>
            </a:r>
            <a:endParaRPr lang="sv-SE" sz="1200" b="0" strike="noStrike" spc="-1">
              <a:latin typeface="Arial"/>
            </a:endParaRPr>
          </a:p>
        </p:txBody>
      </p:sp>
      <p:sp>
        <p:nvSpPr>
          <p:cNvPr id="183" name="CustomShape 8"/>
          <p:cNvSpPr/>
          <p:nvPr/>
        </p:nvSpPr>
        <p:spPr>
          <a:xfrm>
            <a:off x="567720" y="2384280"/>
            <a:ext cx="431532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5"/>
              </a:rPr>
              <a:t>https://royalsociety.org/topics-policy/projects/data-governance/</a:t>
            </a:r>
            <a:endParaRPr lang="sv-SE" sz="1200" b="0" strike="noStrike" spc="-1">
              <a:latin typeface="Arial"/>
            </a:endParaRPr>
          </a:p>
        </p:txBody>
      </p:sp>
      <p:sp>
        <p:nvSpPr>
          <p:cNvPr id="184" name="CustomShape 9"/>
          <p:cNvSpPr/>
          <p:nvPr/>
        </p:nvSpPr>
        <p:spPr>
          <a:xfrm>
            <a:off x="567720" y="2815560"/>
            <a:ext cx="552420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6"/>
              </a:rPr>
              <a:t>https://ico.org.uk/for-organisations/data-protection-reform/overview-of-the-gdpr/</a:t>
            </a:r>
            <a:endParaRPr lang="sv-SE" sz="1200" b="0" strike="noStrike" spc="-1">
              <a:latin typeface="Arial"/>
            </a:endParaRPr>
          </a:p>
        </p:txBody>
      </p:sp>
      <p:sp>
        <p:nvSpPr>
          <p:cNvPr id="185" name="CustomShape 10"/>
          <p:cNvSpPr/>
          <p:nvPr/>
        </p:nvSpPr>
        <p:spPr>
          <a:xfrm>
            <a:off x="567720" y="3246840"/>
            <a:ext cx="332928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7"/>
              </a:rPr>
              <a:t>http://www-personal.umich.edu/~mejn/netdata/</a:t>
            </a:r>
            <a:endParaRPr lang="sv-SE" sz="1200" b="0" strike="noStrike" spc="-1">
              <a:latin typeface="Arial"/>
            </a:endParaRPr>
          </a:p>
        </p:txBody>
      </p:sp>
      <p:sp>
        <p:nvSpPr>
          <p:cNvPr id="186" name="CustomShape 11"/>
          <p:cNvSpPr/>
          <p:nvPr/>
        </p:nvSpPr>
        <p:spPr>
          <a:xfrm>
            <a:off x="567720" y="3679920"/>
            <a:ext cx="455364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8"/>
              </a:rPr>
              <a:t>http://www-personal.umich.edu/~mejn/papers/npcommunities.pdf</a:t>
            </a:r>
            <a:endParaRPr lang="sv-SE" sz="1200" b="0" strike="noStrike" spc="-1">
              <a:latin typeface="Arial"/>
            </a:endParaRPr>
          </a:p>
        </p:txBody>
      </p:sp>
      <p:sp>
        <p:nvSpPr>
          <p:cNvPr id="187" name="CustomShape 12"/>
          <p:cNvSpPr/>
          <p:nvPr/>
        </p:nvSpPr>
        <p:spPr>
          <a:xfrm>
            <a:off x="567720" y="4111200"/>
            <a:ext cx="219240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9"/>
              </a:rPr>
              <a:t>https://arxiv.org/abs/1205.6822</a:t>
            </a:r>
            <a:endParaRPr lang="sv-SE" sz="1200" b="0" strike="noStrike" spc="-1">
              <a:latin typeface="Arial"/>
            </a:endParaRPr>
          </a:p>
        </p:txBody>
      </p:sp>
      <p:sp>
        <p:nvSpPr>
          <p:cNvPr id="188" name="CustomShape 13"/>
          <p:cNvSpPr/>
          <p:nvPr/>
        </p:nvSpPr>
        <p:spPr>
          <a:xfrm>
            <a:off x="567720" y="4542480"/>
            <a:ext cx="436284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10"/>
              </a:rPr>
              <a:t>https://research.fb.com/three-and-a-half-degrees-of-separation/</a:t>
            </a:r>
            <a:endParaRPr lang="sv-SE" sz="1200" b="0" strike="noStrike" spc="-1">
              <a:latin typeface="Arial"/>
            </a:endParaRPr>
          </a:p>
        </p:txBody>
      </p:sp>
      <p:sp>
        <p:nvSpPr>
          <p:cNvPr id="189" name="CustomShape 14"/>
          <p:cNvSpPr/>
          <p:nvPr/>
        </p:nvSpPr>
        <p:spPr>
          <a:xfrm>
            <a:off x="576000" y="5472000"/>
            <a:ext cx="669996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11"/>
              </a:rPr>
              <a:t>http://graphonline.ru/en/</a:t>
            </a:r>
            <a:endParaRPr lang="sv-SE" sz="1200" b="0" strike="noStrike" spc="-1">
              <a:latin typeface="Arial"/>
            </a:endParaRPr>
          </a:p>
          <a:p>
            <a:pPr marL="12600">
              <a:lnSpc>
                <a:spcPts val="1344"/>
              </a:lnSpc>
            </a:pPr>
            <a:endParaRPr lang="sv-SE" sz="1200" b="0" strike="noStrike" spc="-1">
              <a:latin typeface="Arial"/>
            </a:endParaRPr>
          </a:p>
          <a:p>
            <a:pPr marL="12600">
              <a:lnSpc>
                <a:spcPts val="1344"/>
              </a:lnSpc>
            </a:pPr>
            <a:r>
              <a:rPr lang="sv-SE" sz="1200" b="0" u="sng" strike="noStrike" spc="-1">
                <a:solidFill>
                  <a:srgbClr val="0000FF"/>
                </a:solidFill>
                <a:uFillTx/>
                <a:latin typeface="Tahoma"/>
                <a:ea typeface="DejaVu Sans"/>
                <a:hlinkClick r:id="rId12"/>
              </a:rPr>
              <a:t>https://fusiontables.google.com/DataSource?dsrcid=implicit</a:t>
            </a:r>
            <a:endParaRPr lang="sv-SE" sz="1200" b="0" strike="noStrike" spc="-1">
              <a:latin typeface="Arial"/>
            </a:endParaRPr>
          </a:p>
          <a:p>
            <a:pPr marL="12600">
              <a:lnSpc>
                <a:spcPts val="1344"/>
              </a:lnSpc>
            </a:pPr>
            <a:endParaRPr lang="sv-SE" sz="1200" b="0" strike="noStrike" spc="-1">
              <a:latin typeface="Arial"/>
            </a:endParaRPr>
          </a:p>
        </p:txBody>
      </p:sp>
      <p:graphicFrame>
        <p:nvGraphicFramePr>
          <p:cNvPr id="190" name="Table 15"/>
          <p:cNvGraphicFramePr/>
          <p:nvPr>
            <p:extLst>
              <p:ext uri="{D42A27DB-BD31-4B8C-83A1-F6EECF244321}">
                <p14:modId xmlns:p14="http://schemas.microsoft.com/office/powerpoint/2010/main" val="324588645"/>
              </p:ext>
            </p:extLst>
          </p:nvPr>
        </p:nvGraphicFramePr>
        <p:xfrm>
          <a:off x="556920" y="889560"/>
          <a:ext cx="6166800" cy="35136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6240">
                  <a:extLst>
                    <a:ext uri="{9D8B030D-6E8A-4147-A177-3AD203B41FA5}">
                      <a16:colId xmlns:a16="http://schemas.microsoft.com/office/drawing/2014/main" val="20004"/>
                    </a:ext>
                  </a:extLst>
                </a:gridCol>
              </a:tblGrid>
              <a:tr h="351360">
                <a:tc>
                  <a:txBody>
                    <a:bodyPr/>
                    <a:lstStyle/>
                    <a:p>
                      <a:r>
                        <a:rPr lang="sv-SE" sz="1400" b="0" strike="noStrike" spc="-1" dirty="0">
                          <a:latin typeface="Arial"/>
                        </a:rPr>
                        <a:t>Översikt</a:t>
                      </a:r>
                    </a:p>
                  </a:txBody>
                  <a:tcPr marL="90000" marR="90000">
                    <a:lnL w="720">
                      <a:solidFill>
                        <a:srgbClr val="FFFFFF"/>
                      </a:solidFill>
                    </a:lnL>
                    <a:lnR w="3175" cap="flat" cmpd="sng" algn="ctr">
                      <a:solidFill>
                        <a:schemeClr val="bg1"/>
                      </a:solidFill>
                      <a:prstDash val="solid"/>
                      <a:round/>
                      <a:headEnd type="none" w="med" len="med"/>
                      <a:tailEnd type="none" w="med" len="med"/>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Moment</a:t>
                      </a:r>
                    </a:p>
                  </a:txBody>
                  <a:tcPr marL="90000" marR="90000">
                    <a:lnL w="3175" cap="flat" cmpd="sng" algn="ctr">
                      <a:solidFill>
                        <a:schemeClr val="bg1"/>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LEKTION</a:t>
                      </a:r>
                    </a:p>
                  </a:txBody>
                  <a:tcPr marL="90000" marR="90000">
                    <a:lnL w="720" cap="flat" cmpd="sng" algn="ctr">
                      <a:solidFill>
                        <a:srgbClr val="FFFFFF"/>
                      </a:solidFill>
                      <a:prstDash val="solid"/>
                      <a:round/>
                      <a:headEnd type="none" w="med" len="med"/>
                      <a:tailEnd type="none" w="med" len="med"/>
                    </a:lnL>
                    <a:lnR w="12700" cmpd="sng">
                      <a:noFill/>
                      <a:prstDash val="solid"/>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Referenser</a:t>
                      </a:r>
                    </a:p>
                  </a:txBody>
                  <a:tcPr marL="90000" marR="900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dirty="0">
                          <a:latin typeface="Arial"/>
                        </a:rPr>
                        <a:t>Klein-info</a:t>
                      </a:r>
                    </a:p>
                  </a:txBody>
                  <a:tcPr marL="90000" marR="90000">
                    <a:lnL w="12700" cmpd="sng">
                      <a:noFill/>
                      <a:prstDash val="solid"/>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8822</TotalTime>
  <Words>1180</Words>
  <Application>Microsoft Office PowerPoint</Application>
  <PresentationFormat>Bildspel på skärmen (4:3)</PresentationFormat>
  <Paragraphs>332</Paragraphs>
  <Slides>10</Slides>
  <Notes>10</Notes>
  <HiddenSlides>0</HiddenSlides>
  <MMClips>0</MMClips>
  <ScaleCrop>false</ScaleCrop>
  <HeadingPairs>
    <vt:vector size="6" baseType="variant">
      <vt:variant>
        <vt:lpstr>Använt teckensnitt</vt:lpstr>
      </vt:variant>
      <vt:variant>
        <vt:i4>8</vt:i4>
      </vt:variant>
      <vt:variant>
        <vt:lpstr>Tema</vt:lpstr>
      </vt:variant>
      <vt:variant>
        <vt:i4>2</vt:i4>
      </vt:variant>
      <vt:variant>
        <vt:lpstr>Bildrubriker</vt:lpstr>
      </vt:variant>
      <vt:variant>
        <vt:i4>10</vt:i4>
      </vt:variant>
    </vt:vector>
  </HeadingPairs>
  <TitlesOfParts>
    <vt:vector size="20" baseType="lpstr">
      <vt:lpstr>Microsoft YaHei</vt:lpstr>
      <vt:lpstr>Arial</vt:lpstr>
      <vt:lpstr>DejaVu Sans</vt:lpstr>
      <vt:lpstr>StarSymbol</vt:lpstr>
      <vt:lpstr>Symbol</vt:lpstr>
      <vt:lpstr>Tahoma</vt:lpstr>
      <vt:lpstr>Times New Roman</vt:lpstr>
      <vt:lpstr>Wingdings</vt:lpstr>
      <vt:lpstr>Office Theme</vt:lpstr>
      <vt:lpstr>Office Theme</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subject/>
  <dc:creator>Håkan Andersson</dc:creator>
  <dc:description/>
  <cp:lastModifiedBy>Håkan Andersson</cp:lastModifiedBy>
  <cp:revision>49</cp:revision>
  <dcterms:modified xsi:type="dcterms:W3CDTF">2018-08-19T20:32:19Z</dcterms:modified>
  <dc:language>sv-SE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yperlinksChanged">
    <vt:bool>false</vt:bool>
  </property>
  <property fmtid="{D5CDD505-2E9C-101B-9397-08002B2CF9AE}" pid="4" name="LinksUpToDate">
    <vt:bool>false</vt:bool>
  </property>
  <property fmtid="{D5CDD505-2E9C-101B-9397-08002B2CF9AE}" pid="5" name="PresentationFormat">
    <vt:lpwstr>On-screen Show (4:3)</vt:lpwstr>
  </property>
  <property fmtid="{D5CDD505-2E9C-101B-9397-08002B2CF9AE}" pid="6" name="ScaleCrop">
    <vt:bool>false</vt:bool>
  </property>
  <property fmtid="{D5CDD505-2E9C-101B-9397-08002B2CF9AE}" pid="7" name="ShareDoc">
    <vt:bool>false</vt:bool>
  </property>
</Properties>
</file>