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sldIdLst>
    <p:sldId id="257" r:id="rId3"/>
    <p:sldId id="256" r:id="rId4"/>
    <p:sldId id="260" r:id="rId5"/>
    <p:sldId id="263" r:id="rId6"/>
    <p:sldId id="268" r:id="rId7"/>
    <p:sldId id="265" r:id="rId8"/>
    <p:sldId id="266" r:id="rId9"/>
    <p:sldId id="267" r:id="rId10"/>
    <p:sldId id="264" r:id="rId11"/>
    <p:sldId id="273" r:id="rId12"/>
    <p:sldId id="274" r:id="rId13"/>
    <p:sldId id="275" r:id="rId14"/>
    <p:sldId id="276" r:id="rId15"/>
    <p:sldId id="269" r:id="rId16"/>
    <p:sldId id="259" r:id="rId17"/>
    <p:sldId id="261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  <p:sldId id="288" r:id="rId27"/>
    <p:sldId id="285" r:id="rId28"/>
    <p:sldId id="289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6DE17-5134-F9CB-791C-16C875A4FE62}" v="519" dt="2024-02-05T18:49:19.971"/>
    <p1510:client id="{1CC75241-C731-49C1-18F8-5689C87E5424}" v="559" dt="2024-02-05T18:16:50.091"/>
    <p1510:client id="{9E8536FF-F9D0-B181-47CC-4369C4484280}" v="171" dt="2024-02-06T19:10:19.913"/>
    <p1510:client id="{C8F57D43-188A-09CC-FAB6-08329EF613EF}" v="18" dt="2024-02-05T16:19:35.831"/>
    <p1510:client id="{D75A6B67-F5A2-63B9-983F-40024F679AB0}" v="35" dt="2024-02-05T18:24:28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F89F5-440D-493C-B2FE-E3258DA927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C547AA-D052-4489-908D-BB9135E13CE7}">
      <dgm:prSet/>
      <dgm:spPr/>
      <dgm:t>
        <a:bodyPr/>
        <a:lstStyle/>
        <a:p>
          <a:r>
            <a:rPr lang="en-US"/>
            <a:t>Define behaviors and key codes you want to use to score their occurrence during your observation, add "other"</a:t>
          </a:r>
          <a:br>
            <a:rPr lang="en-US"/>
          </a:br>
          <a:endParaRPr lang="en-US"/>
        </a:p>
      </dgm:t>
    </dgm:pt>
    <dgm:pt modelId="{DA1C90D3-F788-4332-B9B6-3E2DA9BE9F80}" type="parTrans" cxnId="{15EFBBBB-9AE6-42F1-848B-8B6A9D526F00}">
      <dgm:prSet/>
      <dgm:spPr/>
      <dgm:t>
        <a:bodyPr/>
        <a:lstStyle/>
        <a:p>
          <a:endParaRPr lang="en-US"/>
        </a:p>
      </dgm:t>
    </dgm:pt>
    <dgm:pt modelId="{1D855FAE-891B-4D72-B316-BA2D438A7609}" type="sibTrans" cxnId="{15EFBBBB-9AE6-42F1-848B-8B6A9D526F00}">
      <dgm:prSet/>
      <dgm:spPr/>
      <dgm:t>
        <a:bodyPr/>
        <a:lstStyle/>
        <a:p>
          <a:endParaRPr lang="en-US"/>
        </a:p>
      </dgm:t>
    </dgm:pt>
    <dgm:pt modelId="{1A355AE4-4D20-468A-8D34-8F0FF414B4A8}">
      <dgm:prSet/>
      <dgm:spPr/>
      <dgm:t>
        <a:bodyPr/>
        <a:lstStyle/>
        <a:p>
          <a:r>
            <a:rPr lang="en-US"/>
            <a:t>Can create behavior groups, if necessary</a:t>
          </a:r>
          <a:br>
            <a:rPr lang="en-US"/>
          </a:br>
          <a:endParaRPr lang="en-US"/>
        </a:p>
      </dgm:t>
    </dgm:pt>
    <dgm:pt modelId="{8996D418-DE12-4E44-86E4-CE096F810332}" type="parTrans" cxnId="{0EA88C22-A9C5-4150-86F8-E116B8A8D6BD}">
      <dgm:prSet/>
      <dgm:spPr/>
      <dgm:t>
        <a:bodyPr/>
        <a:lstStyle/>
        <a:p>
          <a:endParaRPr lang="en-US"/>
        </a:p>
      </dgm:t>
    </dgm:pt>
    <dgm:pt modelId="{24214D60-85AF-45A9-8FEA-946CD6C33D90}" type="sibTrans" cxnId="{0EA88C22-A9C5-4150-86F8-E116B8A8D6BD}">
      <dgm:prSet/>
      <dgm:spPr/>
      <dgm:t>
        <a:bodyPr/>
        <a:lstStyle/>
        <a:p>
          <a:endParaRPr lang="en-US"/>
        </a:p>
      </dgm:t>
    </dgm:pt>
    <dgm:pt modelId="{3E75ECB9-CAE9-455B-81A5-D70E9D5F83B7}">
      <dgm:prSet/>
      <dgm:spPr/>
      <dgm:t>
        <a:bodyPr/>
        <a:lstStyle/>
        <a:p>
          <a:r>
            <a:rPr lang="en-US"/>
            <a:t>Behaviors with a duration are identified "State Events"</a:t>
          </a:r>
          <a:br>
            <a:rPr lang="en-US"/>
          </a:br>
          <a:endParaRPr lang="en-US"/>
        </a:p>
      </dgm:t>
    </dgm:pt>
    <dgm:pt modelId="{24F47BA4-8BE6-49B3-A30F-FF9A6C752FE0}" type="parTrans" cxnId="{E351ECB0-0A7B-4974-B27E-37E3DC6A7B7F}">
      <dgm:prSet/>
      <dgm:spPr/>
      <dgm:t>
        <a:bodyPr/>
        <a:lstStyle/>
        <a:p>
          <a:endParaRPr lang="en-US"/>
        </a:p>
      </dgm:t>
    </dgm:pt>
    <dgm:pt modelId="{1706CD87-A730-4952-A28F-373C814B22D7}" type="sibTrans" cxnId="{E351ECB0-0A7B-4974-B27E-37E3DC6A7B7F}">
      <dgm:prSet/>
      <dgm:spPr/>
      <dgm:t>
        <a:bodyPr/>
        <a:lstStyle/>
        <a:p>
          <a:endParaRPr lang="en-US"/>
        </a:p>
      </dgm:t>
    </dgm:pt>
    <dgm:pt modelId="{C050FC61-BD85-452C-A603-7EBDDF9E3067}">
      <dgm:prSet/>
      <dgm:spPr/>
      <dgm:t>
        <a:bodyPr/>
        <a:lstStyle/>
        <a:p>
          <a:r>
            <a:rPr lang="en-US"/>
            <a:t>Behaviors without a duration are identified as "Point Events"</a:t>
          </a:r>
        </a:p>
      </dgm:t>
    </dgm:pt>
    <dgm:pt modelId="{FA61D4FA-B2AA-4E51-A676-ABBA9C7F577B}" type="parTrans" cxnId="{A8CEB19B-11F9-4EE7-9181-4A5393C05257}">
      <dgm:prSet/>
      <dgm:spPr/>
      <dgm:t>
        <a:bodyPr/>
        <a:lstStyle/>
        <a:p>
          <a:endParaRPr lang="en-US"/>
        </a:p>
      </dgm:t>
    </dgm:pt>
    <dgm:pt modelId="{436E5EFD-4094-41B0-AA15-1DE6BBA4698E}" type="sibTrans" cxnId="{A8CEB19B-11F9-4EE7-9181-4A5393C05257}">
      <dgm:prSet/>
      <dgm:spPr/>
      <dgm:t>
        <a:bodyPr/>
        <a:lstStyle/>
        <a:p>
          <a:endParaRPr lang="en-US"/>
        </a:p>
      </dgm:t>
    </dgm:pt>
    <dgm:pt modelId="{58643DC1-4EDD-4893-AD13-13A1B854BB83}" type="pres">
      <dgm:prSet presAssocID="{404F89F5-440D-493C-B2FE-E3258DA927F3}" presName="root" presStyleCnt="0">
        <dgm:presLayoutVars>
          <dgm:dir/>
          <dgm:resizeHandles val="exact"/>
        </dgm:presLayoutVars>
      </dgm:prSet>
      <dgm:spPr/>
    </dgm:pt>
    <dgm:pt modelId="{F244EE6F-4C8F-4AD4-94A8-75DADA0F1CA8}" type="pres">
      <dgm:prSet presAssocID="{E7C547AA-D052-4489-908D-BB9135E13CE7}" presName="compNode" presStyleCnt="0"/>
      <dgm:spPr/>
    </dgm:pt>
    <dgm:pt modelId="{EAEF029C-CC6E-48A0-A20A-CD20FBCDFC9F}" type="pres">
      <dgm:prSet presAssocID="{E7C547AA-D052-4489-908D-BB9135E13CE7}" presName="bgRect" presStyleLbl="bgShp" presStyleIdx="0" presStyleCnt="4"/>
      <dgm:spPr/>
    </dgm:pt>
    <dgm:pt modelId="{AADE3351-22BF-4AB7-A2B5-CF25CC2EF84F}" type="pres">
      <dgm:prSet presAssocID="{E7C547AA-D052-4489-908D-BB9135E13C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D8D9316-497A-42DA-BAD1-0BF19A998B09}" type="pres">
      <dgm:prSet presAssocID="{E7C547AA-D052-4489-908D-BB9135E13CE7}" presName="spaceRect" presStyleCnt="0"/>
      <dgm:spPr/>
    </dgm:pt>
    <dgm:pt modelId="{5FCA81A9-D093-4038-98A2-98DE3658BDE3}" type="pres">
      <dgm:prSet presAssocID="{E7C547AA-D052-4489-908D-BB9135E13CE7}" presName="parTx" presStyleLbl="revTx" presStyleIdx="0" presStyleCnt="4">
        <dgm:presLayoutVars>
          <dgm:chMax val="0"/>
          <dgm:chPref val="0"/>
        </dgm:presLayoutVars>
      </dgm:prSet>
      <dgm:spPr/>
    </dgm:pt>
    <dgm:pt modelId="{324B8147-3A61-41F6-9263-D6A77EB9286E}" type="pres">
      <dgm:prSet presAssocID="{1D855FAE-891B-4D72-B316-BA2D438A7609}" presName="sibTrans" presStyleCnt="0"/>
      <dgm:spPr/>
    </dgm:pt>
    <dgm:pt modelId="{BB517804-9CF4-4350-AC49-5D8B00E3C045}" type="pres">
      <dgm:prSet presAssocID="{1A355AE4-4D20-468A-8D34-8F0FF414B4A8}" presName="compNode" presStyleCnt="0"/>
      <dgm:spPr/>
    </dgm:pt>
    <dgm:pt modelId="{58200A38-A306-49D9-9B4C-81A8A02E7233}" type="pres">
      <dgm:prSet presAssocID="{1A355AE4-4D20-468A-8D34-8F0FF414B4A8}" presName="bgRect" presStyleLbl="bgShp" presStyleIdx="1" presStyleCnt="4"/>
      <dgm:spPr/>
    </dgm:pt>
    <dgm:pt modelId="{DEDE5AE3-0AB1-4336-9000-4D2D467DA657}" type="pres">
      <dgm:prSet presAssocID="{1A355AE4-4D20-468A-8D34-8F0FF414B4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217FCE-8AB3-468D-8A66-EDD18949F0A2}" type="pres">
      <dgm:prSet presAssocID="{1A355AE4-4D20-468A-8D34-8F0FF414B4A8}" presName="spaceRect" presStyleCnt="0"/>
      <dgm:spPr/>
    </dgm:pt>
    <dgm:pt modelId="{6268C50F-3563-4D48-AB6F-4CFA5C525012}" type="pres">
      <dgm:prSet presAssocID="{1A355AE4-4D20-468A-8D34-8F0FF414B4A8}" presName="parTx" presStyleLbl="revTx" presStyleIdx="1" presStyleCnt="4">
        <dgm:presLayoutVars>
          <dgm:chMax val="0"/>
          <dgm:chPref val="0"/>
        </dgm:presLayoutVars>
      </dgm:prSet>
      <dgm:spPr/>
    </dgm:pt>
    <dgm:pt modelId="{03DB9BBB-07F9-49D0-A15B-53DF542B39D9}" type="pres">
      <dgm:prSet presAssocID="{24214D60-85AF-45A9-8FEA-946CD6C33D90}" presName="sibTrans" presStyleCnt="0"/>
      <dgm:spPr/>
    </dgm:pt>
    <dgm:pt modelId="{B6EE9D67-3B44-45B7-AE2D-85A326C29679}" type="pres">
      <dgm:prSet presAssocID="{3E75ECB9-CAE9-455B-81A5-D70E9D5F83B7}" presName="compNode" presStyleCnt="0"/>
      <dgm:spPr/>
    </dgm:pt>
    <dgm:pt modelId="{6941E8C4-6783-49F4-A712-DC51D5C67440}" type="pres">
      <dgm:prSet presAssocID="{3E75ECB9-CAE9-455B-81A5-D70E9D5F83B7}" presName="bgRect" presStyleLbl="bgShp" presStyleIdx="2" presStyleCnt="4"/>
      <dgm:spPr/>
    </dgm:pt>
    <dgm:pt modelId="{01751C53-4D9A-49A0-8E58-45C661B93AAA}" type="pres">
      <dgm:prSet presAssocID="{3E75ECB9-CAE9-455B-81A5-D70E9D5F83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2FA1EF8-546E-45E9-B9B3-0DCB5E7541E0}" type="pres">
      <dgm:prSet presAssocID="{3E75ECB9-CAE9-455B-81A5-D70E9D5F83B7}" presName="spaceRect" presStyleCnt="0"/>
      <dgm:spPr/>
    </dgm:pt>
    <dgm:pt modelId="{2A117E12-7E10-4C7F-8A70-3751A64FB7F3}" type="pres">
      <dgm:prSet presAssocID="{3E75ECB9-CAE9-455B-81A5-D70E9D5F83B7}" presName="parTx" presStyleLbl="revTx" presStyleIdx="2" presStyleCnt="4">
        <dgm:presLayoutVars>
          <dgm:chMax val="0"/>
          <dgm:chPref val="0"/>
        </dgm:presLayoutVars>
      </dgm:prSet>
      <dgm:spPr/>
    </dgm:pt>
    <dgm:pt modelId="{A4E79E7D-DE0C-4A91-B89C-3E5F65361839}" type="pres">
      <dgm:prSet presAssocID="{1706CD87-A730-4952-A28F-373C814B22D7}" presName="sibTrans" presStyleCnt="0"/>
      <dgm:spPr/>
    </dgm:pt>
    <dgm:pt modelId="{CA33A911-680E-442F-B198-C7129722369C}" type="pres">
      <dgm:prSet presAssocID="{C050FC61-BD85-452C-A603-7EBDDF9E3067}" presName="compNode" presStyleCnt="0"/>
      <dgm:spPr/>
    </dgm:pt>
    <dgm:pt modelId="{A2397A7E-E911-4A99-AB72-D4B0D6B515DB}" type="pres">
      <dgm:prSet presAssocID="{C050FC61-BD85-452C-A603-7EBDDF9E3067}" presName="bgRect" presStyleLbl="bgShp" presStyleIdx="3" presStyleCnt="4"/>
      <dgm:spPr/>
    </dgm:pt>
    <dgm:pt modelId="{3545C522-8563-4C75-BEEA-F994BC747147}" type="pres">
      <dgm:prSet presAssocID="{C050FC61-BD85-452C-A603-7EBDDF9E30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9642667-1DC3-4970-9B24-DEACC96008FE}" type="pres">
      <dgm:prSet presAssocID="{C050FC61-BD85-452C-A603-7EBDDF9E3067}" presName="spaceRect" presStyleCnt="0"/>
      <dgm:spPr/>
    </dgm:pt>
    <dgm:pt modelId="{6FA49D9D-815B-4346-873B-913B6CB5B92A}" type="pres">
      <dgm:prSet presAssocID="{C050FC61-BD85-452C-A603-7EBDDF9E306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EA88C22-A9C5-4150-86F8-E116B8A8D6BD}" srcId="{404F89F5-440D-493C-B2FE-E3258DA927F3}" destId="{1A355AE4-4D20-468A-8D34-8F0FF414B4A8}" srcOrd="1" destOrd="0" parTransId="{8996D418-DE12-4E44-86E4-CE096F810332}" sibTransId="{24214D60-85AF-45A9-8FEA-946CD6C33D90}"/>
    <dgm:cxn modelId="{31E91D81-18E7-4B47-9D57-6A98970C5B90}" type="presOf" srcId="{404F89F5-440D-493C-B2FE-E3258DA927F3}" destId="{58643DC1-4EDD-4893-AD13-13A1B854BB83}" srcOrd="0" destOrd="0" presId="urn:microsoft.com/office/officeart/2018/2/layout/IconVerticalSolidList"/>
    <dgm:cxn modelId="{A8CEB19B-11F9-4EE7-9181-4A5393C05257}" srcId="{404F89F5-440D-493C-B2FE-E3258DA927F3}" destId="{C050FC61-BD85-452C-A603-7EBDDF9E3067}" srcOrd="3" destOrd="0" parTransId="{FA61D4FA-B2AA-4E51-A676-ABBA9C7F577B}" sibTransId="{436E5EFD-4094-41B0-AA15-1DE6BBA4698E}"/>
    <dgm:cxn modelId="{E351ECB0-0A7B-4974-B27E-37E3DC6A7B7F}" srcId="{404F89F5-440D-493C-B2FE-E3258DA927F3}" destId="{3E75ECB9-CAE9-455B-81A5-D70E9D5F83B7}" srcOrd="2" destOrd="0" parTransId="{24F47BA4-8BE6-49B3-A30F-FF9A6C752FE0}" sibTransId="{1706CD87-A730-4952-A28F-373C814B22D7}"/>
    <dgm:cxn modelId="{8457EFB1-AD4F-41E7-9919-D2E2A21A3A96}" type="presOf" srcId="{1A355AE4-4D20-468A-8D34-8F0FF414B4A8}" destId="{6268C50F-3563-4D48-AB6F-4CFA5C525012}" srcOrd="0" destOrd="0" presId="urn:microsoft.com/office/officeart/2018/2/layout/IconVerticalSolidList"/>
    <dgm:cxn modelId="{15EFBBBB-9AE6-42F1-848B-8B6A9D526F00}" srcId="{404F89F5-440D-493C-B2FE-E3258DA927F3}" destId="{E7C547AA-D052-4489-908D-BB9135E13CE7}" srcOrd="0" destOrd="0" parTransId="{DA1C90D3-F788-4332-B9B6-3E2DA9BE9F80}" sibTransId="{1D855FAE-891B-4D72-B316-BA2D438A7609}"/>
    <dgm:cxn modelId="{01FE66C8-749B-4B63-AFD6-F80BDD49DC70}" type="presOf" srcId="{C050FC61-BD85-452C-A603-7EBDDF9E3067}" destId="{6FA49D9D-815B-4346-873B-913B6CB5B92A}" srcOrd="0" destOrd="0" presId="urn:microsoft.com/office/officeart/2018/2/layout/IconVerticalSolidList"/>
    <dgm:cxn modelId="{C63260E1-B6BC-4258-8B7E-B9EB82D377A1}" type="presOf" srcId="{3E75ECB9-CAE9-455B-81A5-D70E9D5F83B7}" destId="{2A117E12-7E10-4C7F-8A70-3751A64FB7F3}" srcOrd="0" destOrd="0" presId="urn:microsoft.com/office/officeart/2018/2/layout/IconVerticalSolidList"/>
    <dgm:cxn modelId="{936FFBE7-6299-4A12-81EB-CE63817348C5}" type="presOf" srcId="{E7C547AA-D052-4489-908D-BB9135E13CE7}" destId="{5FCA81A9-D093-4038-98A2-98DE3658BDE3}" srcOrd="0" destOrd="0" presId="urn:microsoft.com/office/officeart/2018/2/layout/IconVerticalSolidList"/>
    <dgm:cxn modelId="{194A9388-29BA-4DCD-BC30-27CBA9359542}" type="presParOf" srcId="{58643DC1-4EDD-4893-AD13-13A1B854BB83}" destId="{F244EE6F-4C8F-4AD4-94A8-75DADA0F1CA8}" srcOrd="0" destOrd="0" presId="urn:microsoft.com/office/officeart/2018/2/layout/IconVerticalSolidList"/>
    <dgm:cxn modelId="{A914FF06-4BFA-4854-91CE-19939C0CE66F}" type="presParOf" srcId="{F244EE6F-4C8F-4AD4-94A8-75DADA0F1CA8}" destId="{EAEF029C-CC6E-48A0-A20A-CD20FBCDFC9F}" srcOrd="0" destOrd="0" presId="urn:microsoft.com/office/officeart/2018/2/layout/IconVerticalSolidList"/>
    <dgm:cxn modelId="{099A2F68-E398-45DA-96AF-A774BA9D753F}" type="presParOf" srcId="{F244EE6F-4C8F-4AD4-94A8-75DADA0F1CA8}" destId="{AADE3351-22BF-4AB7-A2B5-CF25CC2EF84F}" srcOrd="1" destOrd="0" presId="urn:microsoft.com/office/officeart/2018/2/layout/IconVerticalSolidList"/>
    <dgm:cxn modelId="{7288BC5D-5EA5-4A8D-A16C-40AB8BF16BD0}" type="presParOf" srcId="{F244EE6F-4C8F-4AD4-94A8-75DADA0F1CA8}" destId="{DD8D9316-497A-42DA-BAD1-0BF19A998B09}" srcOrd="2" destOrd="0" presId="urn:microsoft.com/office/officeart/2018/2/layout/IconVerticalSolidList"/>
    <dgm:cxn modelId="{4DE56656-79EC-4AC3-BE0F-D623C6DC53DF}" type="presParOf" srcId="{F244EE6F-4C8F-4AD4-94A8-75DADA0F1CA8}" destId="{5FCA81A9-D093-4038-98A2-98DE3658BDE3}" srcOrd="3" destOrd="0" presId="urn:microsoft.com/office/officeart/2018/2/layout/IconVerticalSolidList"/>
    <dgm:cxn modelId="{C5A07F5E-66AE-4C0C-A965-2441AFD35923}" type="presParOf" srcId="{58643DC1-4EDD-4893-AD13-13A1B854BB83}" destId="{324B8147-3A61-41F6-9263-D6A77EB9286E}" srcOrd="1" destOrd="0" presId="urn:microsoft.com/office/officeart/2018/2/layout/IconVerticalSolidList"/>
    <dgm:cxn modelId="{CF2A24C0-11F6-4ECD-A5CC-4FD0FA26B78E}" type="presParOf" srcId="{58643DC1-4EDD-4893-AD13-13A1B854BB83}" destId="{BB517804-9CF4-4350-AC49-5D8B00E3C045}" srcOrd="2" destOrd="0" presId="urn:microsoft.com/office/officeart/2018/2/layout/IconVerticalSolidList"/>
    <dgm:cxn modelId="{659C829A-99DE-4404-B67D-B28C9C8FE7BB}" type="presParOf" srcId="{BB517804-9CF4-4350-AC49-5D8B00E3C045}" destId="{58200A38-A306-49D9-9B4C-81A8A02E7233}" srcOrd="0" destOrd="0" presId="urn:microsoft.com/office/officeart/2018/2/layout/IconVerticalSolidList"/>
    <dgm:cxn modelId="{A7F85A7D-1594-45EE-9155-BACF1E6F3569}" type="presParOf" srcId="{BB517804-9CF4-4350-AC49-5D8B00E3C045}" destId="{DEDE5AE3-0AB1-4336-9000-4D2D467DA657}" srcOrd="1" destOrd="0" presId="urn:microsoft.com/office/officeart/2018/2/layout/IconVerticalSolidList"/>
    <dgm:cxn modelId="{C7D190ED-6AE5-4141-A5A1-611FF276F1BF}" type="presParOf" srcId="{BB517804-9CF4-4350-AC49-5D8B00E3C045}" destId="{DE217FCE-8AB3-468D-8A66-EDD18949F0A2}" srcOrd="2" destOrd="0" presId="urn:microsoft.com/office/officeart/2018/2/layout/IconVerticalSolidList"/>
    <dgm:cxn modelId="{EB3548D7-006D-4B35-BDA5-D77EE864EA26}" type="presParOf" srcId="{BB517804-9CF4-4350-AC49-5D8B00E3C045}" destId="{6268C50F-3563-4D48-AB6F-4CFA5C525012}" srcOrd="3" destOrd="0" presId="urn:microsoft.com/office/officeart/2018/2/layout/IconVerticalSolidList"/>
    <dgm:cxn modelId="{B9B110D7-02EC-41DC-858E-AFD7E52DC4A1}" type="presParOf" srcId="{58643DC1-4EDD-4893-AD13-13A1B854BB83}" destId="{03DB9BBB-07F9-49D0-A15B-53DF542B39D9}" srcOrd="3" destOrd="0" presId="urn:microsoft.com/office/officeart/2018/2/layout/IconVerticalSolidList"/>
    <dgm:cxn modelId="{7256A8AE-61D1-4D1A-B4AE-639586FE863D}" type="presParOf" srcId="{58643DC1-4EDD-4893-AD13-13A1B854BB83}" destId="{B6EE9D67-3B44-45B7-AE2D-85A326C29679}" srcOrd="4" destOrd="0" presId="urn:microsoft.com/office/officeart/2018/2/layout/IconVerticalSolidList"/>
    <dgm:cxn modelId="{7E7C8D52-62E0-45F9-A09B-3D1D667F44FD}" type="presParOf" srcId="{B6EE9D67-3B44-45B7-AE2D-85A326C29679}" destId="{6941E8C4-6783-49F4-A712-DC51D5C67440}" srcOrd="0" destOrd="0" presId="urn:microsoft.com/office/officeart/2018/2/layout/IconVerticalSolidList"/>
    <dgm:cxn modelId="{E6A7D666-FA81-422D-9738-8960B2B7A3A1}" type="presParOf" srcId="{B6EE9D67-3B44-45B7-AE2D-85A326C29679}" destId="{01751C53-4D9A-49A0-8E58-45C661B93AAA}" srcOrd="1" destOrd="0" presId="urn:microsoft.com/office/officeart/2018/2/layout/IconVerticalSolidList"/>
    <dgm:cxn modelId="{73B5C4B9-53B2-4EF1-9161-4E3B52975004}" type="presParOf" srcId="{B6EE9D67-3B44-45B7-AE2D-85A326C29679}" destId="{72FA1EF8-546E-45E9-B9B3-0DCB5E7541E0}" srcOrd="2" destOrd="0" presId="urn:microsoft.com/office/officeart/2018/2/layout/IconVerticalSolidList"/>
    <dgm:cxn modelId="{DEBA4B67-C754-43BA-9363-C242F70788BF}" type="presParOf" srcId="{B6EE9D67-3B44-45B7-AE2D-85A326C29679}" destId="{2A117E12-7E10-4C7F-8A70-3751A64FB7F3}" srcOrd="3" destOrd="0" presId="urn:microsoft.com/office/officeart/2018/2/layout/IconVerticalSolidList"/>
    <dgm:cxn modelId="{EDF5DCB8-774E-4877-8A96-0FF14ACCF66A}" type="presParOf" srcId="{58643DC1-4EDD-4893-AD13-13A1B854BB83}" destId="{A4E79E7D-DE0C-4A91-B89C-3E5F65361839}" srcOrd="5" destOrd="0" presId="urn:microsoft.com/office/officeart/2018/2/layout/IconVerticalSolidList"/>
    <dgm:cxn modelId="{91F9DA9B-AD98-4120-A51A-0988FDB3B82E}" type="presParOf" srcId="{58643DC1-4EDD-4893-AD13-13A1B854BB83}" destId="{CA33A911-680E-442F-B198-C7129722369C}" srcOrd="6" destOrd="0" presId="urn:microsoft.com/office/officeart/2018/2/layout/IconVerticalSolidList"/>
    <dgm:cxn modelId="{7F2B2A07-4243-4783-9276-0B7717B4D8E1}" type="presParOf" srcId="{CA33A911-680E-442F-B198-C7129722369C}" destId="{A2397A7E-E911-4A99-AB72-D4B0D6B515DB}" srcOrd="0" destOrd="0" presId="urn:microsoft.com/office/officeart/2018/2/layout/IconVerticalSolidList"/>
    <dgm:cxn modelId="{25BC411C-0ADE-404C-A11E-FFE558C6621B}" type="presParOf" srcId="{CA33A911-680E-442F-B198-C7129722369C}" destId="{3545C522-8563-4C75-BEEA-F994BC747147}" srcOrd="1" destOrd="0" presId="urn:microsoft.com/office/officeart/2018/2/layout/IconVerticalSolidList"/>
    <dgm:cxn modelId="{32E55D3E-997E-429A-820E-D0B157A941C7}" type="presParOf" srcId="{CA33A911-680E-442F-B198-C7129722369C}" destId="{29642667-1DC3-4970-9B24-DEACC96008FE}" srcOrd="2" destOrd="0" presId="urn:microsoft.com/office/officeart/2018/2/layout/IconVerticalSolidList"/>
    <dgm:cxn modelId="{ED9DC827-0917-4AFF-B675-B8C7FEDF02F9}" type="presParOf" srcId="{CA33A911-680E-442F-B198-C7129722369C}" destId="{6FA49D9D-815B-4346-873B-913B6CB5B9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8B641C-88F2-4D96-BD31-B5380319F3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693D50-96F4-4B81-B0E5-E7D8829AD389}">
      <dgm:prSet/>
      <dgm:spPr/>
      <dgm:t>
        <a:bodyPr/>
        <a:lstStyle/>
        <a:p>
          <a:r>
            <a:rPr lang="en-US"/>
            <a:t>Non-overlapping Behaviors</a:t>
          </a:r>
        </a:p>
      </dgm:t>
    </dgm:pt>
    <dgm:pt modelId="{9DC2BA57-29F2-4072-B10D-1E2DC5BF601C}" type="parTrans" cxnId="{AD96E2E6-CED7-46CC-A04D-7F2D948C3FE0}">
      <dgm:prSet/>
      <dgm:spPr/>
      <dgm:t>
        <a:bodyPr/>
        <a:lstStyle/>
        <a:p>
          <a:endParaRPr lang="en-US"/>
        </a:p>
      </dgm:t>
    </dgm:pt>
    <dgm:pt modelId="{A190E2C3-9693-4D6D-BEC6-54B2457522E5}" type="sibTrans" cxnId="{AD96E2E6-CED7-46CC-A04D-7F2D948C3FE0}">
      <dgm:prSet/>
      <dgm:spPr/>
      <dgm:t>
        <a:bodyPr/>
        <a:lstStyle/>
        <a:p>
          <a:endParaRPr lang="en-US"/>
        </a:p>
      </dgm:t>
    </dgm:pt>
    <dgm:pt modelId="{C773FE35-25B4-4749-B780-C78E04060424}">
      <dgm:prSet/>
      <dgm:spPr/>
      <dgm:t>
        <a:bodyPr/>
        <a:lstStyle/>
        <a:p>
          <a:r>
            <a:rPr lang="en-US"/>
            <a:t>Mutually exclusive behavior group </a:t>
          </a:r>
        </a:p>
      </dgm:t>
    </dgm:pt>
    <dgm:pt modelId="{FFC0233F-AF25-446F-AD1F-9D9CCC5BA65F}" type="parTrans" cxnId="{D454B8AD-5BFC-4159-900E-540E57132149}">
      <dgm:prSet/>
      <dgm:spPr/>
      <dgm:t>
        <a:bodyPr/>
        <a:lstStyle/>
        <a:p>
          <a:endParaRPr lang="en-US"/>
        </a:p>
      </dgm:t>
    </dgm:pt>
    <dgm:pt modelId="{905ED652-CEA9-451A-AC49-BC4940A36A9F}" type="sibTrans" cxnId="{D454B8AD-5BFC-4159-900E-540E57132149}">
      <dgm:prSet/>
      <dgm:spPr/>
      <dgm:t>
        <a:bodyPr/>
        <a:lstStyle/>
        <a:p>
          <a:endParaRPr lang="en-US"/>
        </a:p>
      </dgm:t>
    </dgm:pt>
    <dgm:pt modelId="{E83DC047-D429-4B49-AC3B-521B1D3B2FDF}">
      <dgm:prSet/>
      <dgm:spPr/>
      <dgm:t>
        <a:bodyPr/>
        <a:lstStyle/>
        <a:p>
          <a:r>
            <a:rPr lang="en-US"/>
            <a:t>Easiest to work with</a:t>
          </a:r>
        </a:p>
      </dgm:t>
    </dgm:pt>
    <dgm:pt modelId="{CC8916C5-C05D-4A11-B724-F43AB6DCFAC8}" type="parTrans" cxnId="{BB31A61E-7E41-4EE6-A0B8-EA2CCBC529FD}">
      <dgm:prSet/>
      <dgm:spPr/>
      <dgm:t>
        <a:bodyPr/>
        <a:lstStyle/>
        <a:p>
          <a:endParaRPr lang="en-US"/>
        </a:p>
      </dgm:t>
    </dgm:pt>
    <dgm:pt modelId="{A9283EC6-9F8D-45E5-842A-1F6D36827F55}" type="sibTrans" cxnId="{BB31A61E-7E41-4EE6-A0B8-EA2CCBC529FD}">
      <dgm:prSet/>
      <dgm:spPr/>
      <dgm:t>
        <a:bodyPr/>
        <a:lstStyle/>
        <a:p>
          <a:endParaRPr lang="en-US"/>
        </a:p>
      </dgm:t>
    </dgm:pt>
    <dgm:pt modelId="{51873ECA-31EF-4CC6-8664-BDB09A3FF4F4}">
      <dgm:prSet/>
      <dgm:spPr/>
      <dgm:t>
        <a:bodyPr/>
        <a:lstStyle/>
        <a:p>
          <a:r>
            <a:rPr lang="en-US"/>
            <a:t>Overlapping behaviors</a:t>
          </a:r>
        </a:p>
      </dgm:t>
    </dgm:pt>
    <dgm:pt modelId="{E134B919-2904-4195-B489-632964CFC338}" type="parTrans" cxnId="{970112A1-E065-440B-806B-54EFB8C7A3BE}">
      <dgm:prSet/>
      <dgm:spPr/>
      <dgm:t>
        <a:bodyPr/>
        <a:lstStyle/>
        <a:p>
          <a:endParaRPr lang="en-US"/>
        </a:p>
      </dgm:t>
    </dgm:pt>
    <dgm:pt modelId="{C717C355-78B4-44B7-AF2A-94F5BF8A2938}" type="sibTrans" cxnId="{970112A1-E065-440B-806B-54EFB8C7A3BE}">
      <dgm:prSet/>
      <dgm:spPr/>
      <dgm:t>
        <a:bodyPr/>
        <a:lstStyle/>
        <a:p>
          <a:endParaRPr lang="en-US"/>
        </a:p>
      </dgm:t>
    </dgm:pt>
    <dgm:pt modelId="{14BB31AA-56BD-4890-ACF8-5B127AD762D3}">
      <dgm:prSet/>
      <dgm:spPr/>
      <dgm:t>
        <a:bodyPr/>
        <a:lstStyle/>
        <a:p>
          <a:r>
            <a:rPr lang="en-US"/>
            <a:t>Called a "Start-Stop," behavior group</a:t>
          </a:r>
        </a:p>
      </dgm:t>
    </dgm:pt>
    <dgm:pt modelId="{2F5782B4-4A88-4E24-99B6-4BBA71710BE9}" type="parTrans" cxnId="{B09B5D6D-24FB-4491-961E-2D1864C5CEED}">
      <dgm:prSet/>
      <dgm:spPr/>
      <dgm:t>
        <a:bodyPr/>
        <a:lstStyle/>
        <a:p>
          <a:endParaRPr lang="en-US"/>
        </a:p>
      </dgm:t>
    </dgm:pt>
    <dgm:pt modelId="{22FBD483-6BD2-4E20-A345-78C94606E151}" type="sibTrans" cxnId="{B09B5D6D-24FB-4491-961E-2D1864C5CEED}">
      <dgm:prSet/>
      <dgm:spPr/>
      <dgm:t>
        <a:bodyPr/>
        <a:lstStyle/>
        <a:p>
          <a:endParaRPr lang="en-US"/>
        </a:p>
      </dgm:t>
    </dgm:pt>
    <dgm:pt modelId="{C53DE409-E90A-48B3-904E-4D57AF99CAFF}">
      <dgm:prSet/>
      <dgm:spPr/>
      <dgm:t>
        <a:bodyPr/>
        <a:lstStyle/>
        <a:p>
          <a:r>
            <a:rPr lang="en-US"/>
            <a:t>More difficult to score</a:t>
          </a:r>
          <a:br>
            <a:rPr lang="en-US"/>
          </a:br>
          <a:endParaRPr lang="en-US"/>
        </a:p>
      </dgm:t>
    </dgm:pt>
    <dgm:pt modelId="{370FFFAF-5174-4B5F-8748-1B7CF8363364}" type="parTrans" cxnId="{C434CAD4-CC8E-4A98-98BA-9FC7F772BB1D}">
      <dgm:prSet/>
      <dgm:spPr/>
      <dgm:t>
        <a:bodyPr/>
        <a:lstStyle/>
        <a:p>
          <a:endParaRPr lang="en-US"/>
        </a:p>
      </dgm:t>
    </dgm:pt>
    <dgm:pt modelId="{F2D6848B-0CF7-49C5-8F9D-D78F59FF3E9F}" type="sibTrans" cxnId="{C434CAD4-CC8E-4A98-98BA-9FC7F772BB1D}">
      <dgm:prSet/>
      <dgm:spPr/>
      <dgm:t>
        <a:bodyPr/>
        <a:lstStyle/>
        <a:p>
          <a:endParaRPr lang="en-US"/>
        </a:p>
      </dgm:t>
    </dgm:pt>
    <dgm:pt modelId="{7DA01028-A27B-4A3A-BCB6-853BAC7D0484}">
      <dgm:prSet/>
      <dgm:spPr/>
      <dgm:t>
        <a:bodyPr/>
        <a:lstStyle/>
        <a:p>
          <a:r>
            <a:rPr lang="en-US"/>
            <a:t>Can add text or numerical modifiers to specify behaviors more precisely – good for mean values</a:t>
          </a:r>
        </a:p>
      </dgm:t>
    </dgm:pt>
    <dgm:pt modelId="{B789878B-0C5B-41FF-8D13-682ABFE8D807}" type="parTrans" cxnId="{8769149C-E860-43F0-ACA3-90A8F615CAB7}">
      <dgm:prSet/>
      <dgm:spPr/>
      <dgm:t>
        <a:bodyPr/>
        <a:lstStyle/>
        <a:p>
          <a:endParaRPr lang="en-US"/>
        </a:p>
      </dgm:t>
    </dgm:pt>
    <dgm:pt modelId="{C3584B84-2FA8-456C-BECD-C3C60475B12D}" type="sibTrans" cxnId="{8769149C-E860-43F0-ACA3-90A8F615CAB7}">
      <dgm:prSet/>
      <dgm:spPr/>
      <dgm:t>
        <a:bodyPr/>
        <a:lstStyle/>
        <a:p>
          <a:endParaRPr lang="en-US"/>
        </a:p>
      </dgm:t>
    </dgm:pt>
    <dgm:pt modelId="{C9454469-F586-4F82-8D35-247E7ECB7F54}" type="pres">
      <dgm:prSet presAssocID="{088B641C-88F2-4D96-BD31-B5380319F33B}" presName="Name0" presStyleCnt="0">
        <dgm:presLayoutVars>
          <dgm:dir/>
          <dgm:animLvl val="lvl"/>
          <dgm:resizeHandles val="exact"/>
        </dgm:presLayoutVars>
      </dgm:prSet>
      <dgm:spPr/>
    </dgm:pt>
    <dgm:pt modelId="{7F28383D-83E8-478E-8567-98D75879B59A}" type="pres">
      <dgm:prSet presAssocID="{3A693D50-96F4-4B81-B0E5-E7D8829AD389}" presName="linNode" presStyleCnt="0"/>
      <dgm:spPr/>
    </dgm:pt>
    <dgm:pt modelId="{33B60D03-039A-44DB-8D67-6159867414AA}" type="pres">
      <dgm:prSet presAssocID="{3A693D50-96F4-4B81-B0E5-E7D8829AD38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8B829E6-A145-4459-9DB3-D796E6AEA010}" type="pres">
      <dgm:prSet presAssocID="{3A693D50-96F4-4B81-B0E5-E7D8829AD389}" presName="descendantText" presStyleLbl="alignAccFollowNode1" presStyleIdx="0" presStyleCnt="2">
        <dgm:presLayoutVars>
          <dgm:bulletEnabled val="1"/>
        </dgm:presLayoutVars>
      </dgm:prSet>
      <dgm:spPr/>
    </dgm:pt>
    <dgm:pt modelId="{1EA8429B-16AE-427F-A65B-71324C2FA440}" type="pres">
      <dgm:prSet presAssocID="{A190E2C3-9693-4D6D-BEC6-54B2457522E5}" presName="sp" presStyleCnt="0"/>
      <dgm:spPr/>
    </dgm:pt>
    <dgm:pt modelId="{0B6ECA4F-31B9-4D78-A824-A366B5A72DFE}" type="pres">
      <dgm:prSet presAssocID="{51873ECA-31EF-4CC6-8664-BDB09A3FF4F4}" presName="linNode" presStyleCnt="0"/>
      <dgm:spPr/>
    </dgm:pt>
    <dgm:pt modelId="{4E5D2C83-3A2C-4ABB-ABD0-9D7AC9FA7C6B}" type="pres">
      <dgm:prSet presAssocID="{51873ECA-31EF-4CC6-8664-BDB09A3FF4F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93E4964-9000-4A1C-BF60-C79698B5333D}" type="pres">
      <dgm:prSet presAssocID="{51873ECA-31EF-4CC6-8664-BDB09A3FF4F4}" presName="descendantText" presStyleLbl="alignAccFollowNode1" presStyleIdx="1" presStyleCnt="2">
        <dgm:presLayoutVars>
          <dgm:bulletEnabled val="1"/>
        </dgm:presLayoutVars>
      </dgm:prSet>
      <dgm:spPr/>
    </dgm:pt>
    <dgm:pt modelId="{8DA9A28A-F679-47AF-983D-B40C1FF2DD9E}" type="pres">
      <dgm:prSet presAssocID="{C717C355-78B4-44B7-AF2A-94F5BF8A2938}" presName="sp" presStyleCnt="0"/>
      <dgm:spPr/>
    </dgm:pt>
    <dgm:pt modelId="{30A137ED-885C-485A-BA97-4AFB6848393B}" type="pres">
      <dgm:prSet presAssocID="{7DA01028-A27B-4A3A-BCB6-853BAC7D0484}" presName="linNode" presStyleCnt="0"/>
      <dgm:spPr/>
    </dgm:pt>
    <dgm:pt modelId="{9386C599-F496-4D98-A24F-6D6F0395053E}" type="pres">
      <dgm:prSet presAssocID="{7DA01028-A27B-4A3A-BCB6-853BAC7D048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8CD44408-9460-4AA9-BB2F-13B9D6780672}" type="presOf" srcId="{3A693D50-96F4-4B81-B0E5-E7D8829AD389}" destId="{33B60D03-039A-44DB-8D67-6159867414AA}" srcOrd="0" destOrd="0" presId="urn:microsoft.com/office/officeart/2005/8/layout/vList5"/>
    <dgm:cxn modelId="{480A3F12-C99E-48B0-AF45-B86FD673189C}" type="presOf" srcId="{14BB31AA-56BD-4890-ACF8-5B127AD762D3}" destId="{593E4964-9000-4A1C-BF60-C79698B5333D}" srcOrd="0" destOrd="0" presId="urn:microsoft.com/office/officeart/2005/8/layout/vList5"/>
    <dgm:cxn modelId="{DF527A19-75A5-4BA2-AAF6-5F669212D872}" type="presOf" srcId="{51873ECA-31EF-4CC6-8664-BDB09A3FF4F4}" destId="{4E5D2C83-3A2C-4ABB-ABD0-9D7AC9FA7C6B}" srcOrd="0" destOrd="0" presId="urn:microsoft.com/office/officeart/2005/8/layout/vList5"/>
    <dgm:cxn modelId="{BB31A61E-7E41-4EE6-A0B8-EA2CCBC529FD}" srcId="{3A693D50-96F4-4B81-B0E5-E7D8829AD389}" destId="{E83DC047-D429-4B49-AC3B-521B1D3B2FDF}" srcOrd="1" destOrd="0" parTransId="{CC8916C5-C05D-4A11-B724-F43AB6DCFAC8}" sibTransId="{A9283EC6-9F8D-45E5-842A-1F6D36827F55}"/>
    <dgm:cxn modelId="{32F56B3F-A7B5-42C8-8822-6308B3F1921A}" type="presOf" srcId="{7DA01028-A27B-4A3A-BCB6-853BAC7D0484}" destId="{9386C599-F496-4D98-A24F-6D6F0395053E}" srcOrd="0" destOrd="0" presId="urn:microsoft.com/office/officeart/2005/8/layout/vList5"/>
    <dgm:cxn modelId="{B09B5D6D-24FB-4491-961E-2D1864C5CEED}" srcId="{51873ECA-31EF-4CC6-8664-BDB09A3FF4F4}" destId="{14BB31AA-56BD-4890-ACF8-5B127AD762D3}" srcOrd="0" destOrd="0" parTransId="{2F5782B4-4A88-4E24-99B6-4BBA71710BE9}" sibTransId="{22FBD483-6BD2-4E20-A345-78C94606E151}"/>
    <dgm:cxn modelId="{B7CF947A-735F-4BC9-B29D-E04F7EC24009}" type="presOf" srcId="{E83DC047-D429-4B49-AC3B-521B1D3B2FDF}" destId="{98B829E6-A145-4459-9DB3-D796E6AEA010}" srcOrd="0" destOrd="1" presId="urn:microsoft.com/office/officeart/2005/8/layout/vList5"/>
    <dgm:cxn modelId="{8769149C-E860-43F0-ACA3-90A8F615CAB7}" srcId="{088B641C-88F2-4D96-BD31-B5380319F33B}" destId="{7DA01028-A27B-4A3A-BCB6-853BAC7D0484}" srcOrd="2" destOrd="0" parTransId="{B789878B-0C5B-41FF-8D13-682ABFE8D807}" sibTransId="{C3584B84-2FA8-456C-BECD-C3C60475B12D}"/>
    <dgm:cxn modelId="{970112A1-E065-440B-806B-54EFB8C7A3BE}" srcId="{088B641C-88F2-4D96-BD31-B5380319F33B}" destId="{51873ECA-31EF-4CC6-8664-BDB09A3FF4F4}" srcOrd="1" destOrd="0" parTransId="{E134B919-2904-4195-B489-632964CFC338}" sibTransId="{C717C355-78B4-44B7-AF2A-94F5BF8A2938}"/>
    <dgm:cxn modelId="{D454B8AD-5BFC-4159-900E-540E57132149}" srcId="{3A693D50-96F4-4B81-B0E5-E7D8829AD389}" destId="{C773FE35-25B4-4749-B780-C78E04060424}" srcOrd="0" destOrd="0" parTransId="{FFC0233F-AF25-446F-AD1F-9D9CCC5BA65F}" sibTransId="{905ED652-CEA9-451A-AC49-BC4940A36A9F}"/>
    <dgm:cxn modelId="{5D11EAAF-A2C5-47D9-BB72-63407B12A1AF}" type="presOf" srcId="{C53DE409-E90A-48B3-904E-4D57AF99CAFF}" destId="{593E4964-9000-4A1C-BF60-C79698B5333D}" srcOrd="0" destOrd="1" presId="urn:microsoft.com/office/officeart/2005/8/layout/vList5"/>
    <dgm:cxn modelId="{C434CAD4-CC8E-4A98-98BA-9FC7F772BB1D}" srcId="{51873ECA-31EF-4CC6-8664-BDB09A3FF4F4}" destId="{C53DE409-E90A-48B3-904E-4D57AF99CAFF}" srcOrd="1" destOrd="0" parTransId="{370FFFAF-5174-4B5F-8748-1B7CF8363364}" sibTransId="{F2D6848B-0CF7-49C5-8F9D-D78F59FF3E9F}"/>
    <dgm:cxn modelId="{39201BD9-58A2-4137-A4ED-FC7D86AE0C53}" type="presOf" srcId="{088B641C-88F2-4D96-BD31-B5380319F33B}" destId="{C9454469-F586-4F82-8D35-247E7ECB7F54}" srcOrd="0" destOrd="0" presId="urn:microsoft.com/office/officeart/2005/8/layout/vList5"/>
    <dgm:cxn modelId="{AD96E2E6-CED7-46CC-A04D-7F2D948C3FE0}" srcId="{088B641C-88F2-4D96-BD31-B5380319F33B}" destId="{3A693D50-96F4-4B81-B0E5-E7D8829AD389}" srcOrd="0" destOrd="0" parTransId="{9DC2BA57-29F2-4072-B10D-1E2DC5BF601C}" sibTransId="{A190E2C3-9693-4D6D-BEC6-54B2457522E5}"/>
    <dgm:cxn modelId="{06EF1AF5-D5F1-4717-B267-EB9FEE26BADF}" type="presOf" srcId="{C773FE35-25B4-4749-B780-C78E04060424}" destId="{98B829E6-A145-4459-9DB3-D796E6AEA010}" srcOrd="0" destOrd="0" presId="urn:microsoft.com/office/officeart/2005/8/layout/vList5"/>
    <dgm:cxn modelId="{25B1D580-D792-4714-BEDD-67F3A70822E0}" type="presParOf" srcId="{C9454469-F586-4F82-8D35-247E7ECB7F54}" destId="{7F28383D-83E8-478E-8567-98D75879B59A}" srcOrd="0" destOrd="0" presId="urn:microsoft.com/office/officeart/2005/8/layout/vList5"/>
    <dgm:cxn modelId="{0C42A4F6-2C5F-4C7F-A34D-5019069C33AF}" type="presParOf" srcId="{7F28383D-83E8-478E-8567-98D75879B59A}" destId="{33B60D03-039A-44DB-8D67-6159867414AA}" srcOrd="0" destOrd="0" presId="urn:microsoft.com/office/officeart/2005/8/layout/vList5"/>
    <dgm:cxn modelId="{354811FD-E112-48EE-B3FC-1A60CCD4159B}" type="presParOf" srcId="{7F28383D-83E8-478E-8567-98D75879B59A}" destId="{98B829E6-A145-4459-9DB3-D796E6AEA010}" srcOrd="1" destOrd="0" presId="urn:microsoft.com/office/officeart/2005/8/layout/vList5"/>
    <dgm:cxn modelId="{169D0CB3-D224-45E2-9C57-B4C6F0DD8E14}" type="presParOf" srcId="{C9454469-F586-4F82-8D35-247E7ECB7F54}" destId="{1EA8429B-16AE-427F-A65B-71324C2FA440}" srcOrd="1" destOrd="0" presId="urn:microsoft.com/office/officeart/2005/8/layout/vList5"/>
    <dgm:cxn modelId="{C3094612-5637-4AE2-8439-D6ECD283AC3F}" type="presParOf" srcId="{C9454469-F586-4F82-8D35-247E7ECB7F54}" destId="{0B6ECA4F-31B9-4D78-A824-A366B5A72DFE}" srcOrd="2" destOrd="0" presId="urn:microsoft.com/office/officeart/2005/8/layout/vList5"/>
    <dgm:cxn modelId="{3D43D388-B691-4B76-9AA9-3DE751556E16}" type="presParOf" srcId="{0B6ECA4F-31B9-4D78-A824-A366B5A72DFE}" destId="{4E5D2C83-3A2C-4ABB-ABD0-9D7AC9FA7C6B}" srcOrd="0" destOrd="0" presId="urn:microsoft.com/office/officeart/2005/8/layout/vList5"/>
    <dgm:cxn modelId="{64E95C4A-74CE-45C8-82EB-614B951B75CC}" type="presParOf" srcId="{0B6ECA4F-31B9-4D78-A824-A366B5A72DFE}" destId="{593E4964-9000-4A1C-BF60-C79698B5333D}" srcOrd="1" destOrd="0" presId="urn:microsoft.com/office/officeart/2005/8/layout/vList5"/>
    <dgm:cxn modelId="{1F0E4753-45C3-49E6-B0C4-941A9EFC253C}" type="presParOf" srcId="{C9454469-F586-4F82-8D35-247E7ECB7F54}" destId="{8DA9A28A-F679-47AF-983D-B40C1FF2DD9E}" srcOrd="3" destOrd="0" presId="urn:microsoft.com/office/officeart/2005/8/layout/vList5"/>
    <dgm:cxn modelId="{5BB57F2F-319E-46F6-AA38-7EB961C94DFB}" type="presParOf" srcId="{C9454469-F586-4F82-8D35-247E7ECB7F54}" destId="{30A137ED-885C-485A-BA97-4AFB6848393B}" srcOrd="4" destOrd="0" presId="urn:microsoft.com/office/officeart/2005/8/layout/vList5"/>
    <dgm:cxn modelId="{DA4487F9-B1A2-42EC-923F-78731B944F5C}" type="presParOf" srcId="{30A137ED-885C-485A-BA97-4AFB6848393B}" destId="{9386C599-F496-4D98-A24F-6D6F0395053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F029C-CC6E-48A0-A20A-CD20FBCDFC9F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E3351-22BF-4AB7-A2B5-CF25CC2EF84F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A81A9-D093-4038-98A2-98DE3658BDE3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Define behaviors and key codes you want to use to score their occurrence during your observation, add "other"</a:t>
          </a:r>
          <a:br>
            <a:rPr lang="en-US" sz="1600" kern="1200"/>
          </a:br>
          <a:endParaRPr lang="en-US" sz="1600" kern="1200"/>
        </a:p>
      </dsp:txBody>
      <dsp:txXfrm>
        <a:off x="1357965" y="2319"/>
        <a:ext cx="4887299" cy="1175727"/>
      </dsp:txXfrm>
    </dsp:sp>
    <dsp:sp modelId="{58200A38-A306-49D9-9B4C-81A8A02E7233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E5AE3-0AB1-4336-9000-4D2D467DA657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8C50F-3563-4D48-AB6F-4CFA5C525012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create behavior groups, if necessary</a:t>
          </a:r>
          <a:br>
            <a:rPr lang="en-US" sz="1600" kern="1200"/>
          </a:br>
          <a:endParaRPr lang="en-US" sz="1600" kern="1200"/>
        </a:p>
      </dsp:txBody>
      <dsp:txXfrm>
        <a:off x="1357965" y="1471979"/>
        <a:ext cx="4887299" cy="1175727"/>
      </dsp:txXfrm>
    </dsp:sp>
    <dsp:sp modelId="{6941E8C4-6783-49F4-A712-DC51D5C67440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51C53-4D9A-49A0-8E58-45C661B93AAA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17E12-7E10-4C7F-8A70-3751A64FB7F3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Behaviors with a duration are identified "State Events"</a:t>
          </a:r>
          <a:br>
            <a:rPr lang="en-US" sz="1600" kern="1200"/>
          </a:br>
          <a:endParaRPr lang="en-US" sz="1600" kern="1200"/>
        </a:p>
      </dsp:txBody>
      <dsp:txXfrm>
        <a:off x="1357965" y="2941639"/>
        <a:ext cx="4887299" cy="1175727"/>
      </dsp:txXfrm>
    </dsp:sp>
    <dsp:sp modelId="{A2397A7E-E911-4A99-AB72-D4B0D6B515DB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5C522-8563-4C75-BEEA-F994BC747147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9D9D-815B-4346-873B-913B6CB5B92A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Behaviors without a duration are identified as "Point Events"</a:t>
          </a:r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829E6-A145-4459-9DB3-D796E6AEA010}">
      <dsp:nvSpPr>
        <dsp:cNvPr id="0" name=""/>
        <dsp:cNvSpPr/>
      </dsp:nvSpPr>
      <dsp:spPr>
        <a:xfrm rot="5400000">
          <a:off x="6752972" y="-2701105"/>
          <a:ext cx="1217475" cy="69286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Mutually exclusive behavior group 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Easiest to work with</a:t>
          </a:r>
        </a:p>
      </dsp:txBody>
      <dsp:txXfrm rot="-5400000">
        <a:off x="3897376" y="213923"/>
        <a:ext cx="6869236" cy="1098611"/>
      </dsp:txXfrm>
    </dsp:sp>
    <dsp:sp modelId="{33B60D03-039A-44DB-8D67-6159867414AA}">
      <dsp:nvSpPr>
        <dsp:cNvPr id="0" name=""/>
        <dsp:cNvSpPr/>
      </dsp:nvSpPr>
      <dsp:spPr>
        <a:xfrm>
          <a:off x="0" y="2305"/>
          <a:ext cx="3897375" cy="1521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Non-overlapping Behaviors</a:t>
          </a:r>
        </a:p>
      </dsp:txBody>
      <dsp:txXfrm>
        <a:off x="74290" y="76595"/>
        <a:ext cx="3748795" cy="1373264"/>
      </dsp:txXfrm>
    </dsp:sp>
    <dsp:sp modelId="{593E4964-9000-4A1C-BF60-C79698B5333D}">
      <dsp:nvSpPr>
        <dsp:cNvPr id="0" name=""/>
        <dsp:cNvSpPr/>
      </dsp:nvSpPr>
      <dsp:spPr>
        <a:xfrm rot="5400000">
          <a:off x="6752972" y="-1103169"/>
          <a:ext cx="1217475" cy="69286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Called a "Start-Stop," behavior group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More difficult to score</a:t>
          </a:r>
          <a:br>
            <a:rPr lang="en-US" sz="2200" kern="1200"/>
          </a:br>
          <a:endParaRPr lang="en-US" sz="2200" kern="1200"/>
        </a:p>
      </dsp:txBody>
      <dsp:txXfrm rot="-5400000">
        <a:off x="3897376" y="1811859"/>
        <a:ext cx="6869236" cy="1098611"/>
      </dsp:txXfrm>
    </dsp:sp>
    <dsp:sp modelId="{4E5D2C83-3A2C-4ABB-ABD0-9D7AC9FA7C6B}">
      <dsp:nvSpPr>
        <dsp:cNvPr id="0" name=""/>
        <dsp:cNvSpPr/>
      </dsp:nvSpPr>
      <dsp:spPr>
        <a:xfrm>
          <a:off x="0" y="1600242"/>
          <a:ext cx="3897375" cy="1521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Overlapping behaviors</a:t>
          </a:r>
        </a:p>
      </dsp:txBody>
      <dsp:txXfrm>
        <a:off x="74290" y="1674532"/>
        <a:ext cx="3748795" cy="1373264"/>
      </dsp:txXfrm>
    </dsp:sp>
    <dsp:sp modelId="{9386C599-F496-4D98-A24F-6D6F0395053E}">
      <dsp:nvSpPr>
        <dsp:cNvPr id="0" name=""/>
        <dsp:cNvSpPr/>
      </dsp:nvSpPr>
      <dsp:spPr>
        <a:xfrm>
          <a:off x="0" y="3198179"/>
          <a:ext cx="3897375" cy="1521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add text or numerical modifiers to specify behaviors more precisely – good for mean values</a:t>
          </a:r>
        </a:p>
      </dsp:txBody>
      <dsp:txXfrm>
        <a:off x="74290" y="3272469"/>
        <a:ext cx="3748795" cy="137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5" r:id="rId3"/>
    <p:sldLayoutId id="2147483664" r:id="rId4"/>
    <p:sldLayoutId id="2147483665" r:id="rId5"/>
    <p:sldLayoutId id="2147483674" r:id="rId6"/>
    <p:sldLayoutId id="2147483676" r:id="rId7"/>
    <p:sldLayoutId id="2147483677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3421-D4A8-6477-8D13-F1AC69CCD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704" y="2802203"/>
            <a:ext cx="8144134" cy="1373070"/>
          </a:xfrm>
        </p:spPr>
        <p:txBody>
          <a:bodyPr/>
          <a:lstStyle/>
          <a:p>
            <a:r>
              <a:rPr lang="en-US"/>
              <a:t> </a:t>
            </a:r>
            <a:br>
              <a:rPr lang="en-US"/>
            </a:br>
            <a:r>
              <a:rPr lang="en-US"/>
              <a:t>Noldus System for Basic Capture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88EDC-334A-7244-05FD-740A59A96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44" y="4412854"/>
            <a:ext cx="8144134" cy="11176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rgbClr val="FFFF00"/>
                </a:solidFill>
              </a:rPr>
              <a:t>Part of a series of custom-built Alexa skills for NHI's "Lehigh Buddy"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Designed by A. Harmer 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Programmed by </a:t>
            </a:r>
            <a:r>
              <a:rPr lang="en-US" err="1">
                <a:solidFill>
                  <a:srgbClr val="FFFF00"/>
                </a:solidFill>
                <a:ea typeface="+mn-lt"/>
                <a:cs typeface="+mn-lt"/>
              </a:rPr>
              <a:t>Aabiskar</a:t>
            </a:r>
            <a:r>
              <a:rPr lang="en-US">
                <a:solidFill>
                  <a:srgbClr val="FFFF00"/>
                </a:solidFill>
                <a:ea typeface="+mn-lt"/>
                <a:cs typeface="+mn-lt"/>
              </a:rPr>
              <a:t> Thapa </a:t>
            </a:r>
            <a:r>
              <a:rPr lang="en-US" err="1">
                <a:solidFill>
                  <a:srgbClr val="FFFF00"/>
                </a:solidFill>
                <a:ea typeface="+mn-lt"/>
                <a:cs typeface="+mn-lt"/>
              </a:rPr>
              <a:t>Kshetri</a:t>
            </a:r>
            <a:r>
              <a:rPr lang="en-US">
                <a:solidFill>
                  <a:srgbClr val="FFFF00"/>
                </a:solidFill>
                <a:ea typeface="+mn-lt"/>
                <a:cs typeface="+mn-lt"/>
              </a:rPr>
              <a:t>, Nix Huang, Diya Pandey, Shuang Lin </a:t>
            </a:r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4" descr="A logo of a book with a heart and a sun&#10;&#10;Description automatically generated">
            <a:extLst>
              <a:ext uri="{FF2B5EF4-FFF2-40B4-BE49-F238E27FC236}">
                <a16:creationId xmlns:a16="http://schemas.microsoft.com/office/drawing/2014/main" id="{F878CF73-C93C-4AE1-BF62-C9AEFCDB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770" y="113547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0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C6A0F-412D-2BD9-B598-01114E90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319" y="1391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>
                <a:ea typeface="Calibri Light"/>
                <a:cs typeface="Calibri Light"/>
              </a:rPr>
              <a:t>Viso will ask if you're sure you want to stop recording the session. If you respond with yes, it will ask you to "name," then "save" your session. </a:t>
            </a:r>
            <a:r>
              <a:rPr lang="en-US">
                <a:ea typeface="Calibri Light"/>
                <a:cs typeface="Calibri Light"/>
              </a:rPr>
              <a:t> 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9FC4EE-3B28-6BD3-B21A-6ABD078CD9B6}"/>
              </a:ext>
            </a:extLst>
          </p:cNvPr>
          <p:cNvCxnSpPr/>
          <p:nvPr/>
        </p:nvCxnSpPr>
        <p:spPr>
          <a:xfrm>
            <a:off x="5638800" y="2971799"/>
            <a:ext cx="914399" cy="914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video conference&#10;&#10;Description automatically generated">
            <a:extLst>
              <a:ext uri="{FF2B5EF4-FFF2-40B4-BE49-F238E27FC236}">
                <a16:creationId xmlns:a16="http://schemas.microsoft.com/office/drawing/2014/main" id="{9F64594C-227A-1D3D-C43E-B375DBD22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9" y="1614557"/>
            <a:ext cx="5841570" cy="4366647"/>
          </a:xfrm>
        </p:spPr>
      </p:pic>
      <p:pic>
        <p:nvPicPr>
          <p:cNvPr id="6" name="Picture 5" descr="A screenshot of a video conference&#10;&#10;Description automatically generated">
            <a:extLst>
              <a:ext uri="{FF2B5EF4-FFF2-40B4-BE49-F238E27FC236}">
                <a16:creationId xmlns:a16="http://schemas.microsoft.com/office/drawing/2014/main" id="{E3F334DE-18E5-901E-FC28-393D2B22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241" y="1623447"/>
            <a:ext cx="5860942" cy="4386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D47FE-DB51-B9A8-FB76-1128D314CC3C}"/>
              </a:ext>
            </a:extLst>
          </p:cNvPr>
          <p:cNvSpPr txBox="1"/>
          <p:nvPr/>
        </p:nvSpPr>
        <p:spPr>
          <a:xfrm>
            <a:off x="2697960" y="5901728"/>
            <a:ext cx="5003368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ea typeface="+mn-lt"/>
                <a:cs typeface="+mn-lt"/>
              </a:rPr>
              <a:t>Say, "Alexa, continue," for more.</a:t>
            </a:r>
          </a:p>
          <a:p>
            <a:r>
              <a:rPr lang="en-US" sz="1900">
                <a:ea typeface="+mn-lt"/>
                <a:cs typeface="+mn-lt"/>
              </a:rPr>
              <a:t>Say, "Alexa, back" to go back.  </a:t>
            </a:r>
          </a:p>
          <a:p>
            <a:r>
              <a:rPr lang="en-US">
                <a:ea typeface="+mn-lt"/>
                <a:cs typeface="+mn-lt"/>
              </a:rPr>
              <a:t>p. 7/11 </a:t>
            </a:r>
            <a:endParaRPr lang="en-US"/>
          </a:p>
          <a:p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075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A544-4B9B-347E-7AF4-58B95BE5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In the </a:t>
            </a:r>
            <a:r>
              <a:rPr lang="en-US" sz="3300" b="1"/>
              <a:t>Sessions option,</a:t>
            </a:r>
            <a:r>
              <a:rPr lang="en-US" sz="3300"/>
              <a:t> you may view all your recorded</a:t>
            </a:r>
            <a:br>
              <a:rPr lang="en-US" sz="3300"/>
            </a:br>
            <a:r>
              <a:rPr lang="en-US" sz="3300"/>
              <a:t>sessions. 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6CB6F56-19A0-964D-B583-8969CA92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44" b="5317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0A19A9-CA6B-BECC-8A44-6C36C5DDA927}"/>
              </a:ext>
            </a:extLst>
          </p:cNvPr>
          <p:cNvSpPr txBox="1"/>
          <p:nvPr/>
        </p:nvSpPr>
        <p:spPr>
          <a:xfrm>
            <a:off x="7491541" y="4405071"/>
            <a:ext cx="7485413" cy="24526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Say, "Alexa, continue," for more.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Say, "Alexa, back" to go back.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p. 8/11 </a:t>
            </a:r>
            <a:r>
              <a:rPr lang="en-US"/>
              <a:t> 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97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AA544-4B9B-347E-7AF4-58B95BE5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45" y="1395367"/>
            <a:ext cx="367153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In the </a:t>
            </a:r>
            <a:r>
              <a:rPr lang="en-US" b="1">
                <a:solidFill>
                  <a:srgbClr val="FFFFFF"/>
                </a:solidFill>
                <a:ea typeface="Calibri Light"/>
                <a:cs typeface="Calibri Light"/>
              </a:rPr>
              <a:t>Scheduler option</a:t>
            </a:r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, you may schedule future sessions.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A19A9-CA6B-BECC-8A44-6C36C5DDA927}"/>
              </a:ext>
            </a:extLst>
          </p:cNvPr>
          <p:cNvSpPr txBox="1"/>
          <p:nvPr/>
        </p:nvSpPr>
        <p:spPr>
          <a:xfrm>
            <a:off x="4967014" y="310103"/>
            <a:ext cx="40037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ea typeface="+mn-lt"/>
                <a:cs typeface="+mn-lt"/>
              </a:rPr>
              <a:t>Say, "Alexa, continue," for more.</a:t>
            </a:r>
          </a:p>
          <a:p>
            <a:r>
              <a:rPr lang="en-US" sz="1900">
                <a:ea typeface="+mn-lt"/>
                <a:cs typeface="+mn-lt"/>
              </a:rPr>
              <a:t>Say, "Alexa, back" to go back. </a:t>
            </a:r>
          </a:p>
          <a:p>
            <a:r>
              <a:rPr lang="en-US">
                <a:ea typeface="+mn-lt"/>
                <a:cs typeface="+mn-lt"/>
              </a:rPr>
              <a:t>p. 9/11 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7" name="Content Placeholder 6" descr="A screenshot of a calendar&#10;&#10;Description automatically generated">
            <a:extLst>
              <a:ext uri="{FF2B5EF4-FFF2-40B4-BE49-F238E27FC236}">
                <a16:creationId xmlns:a16="http://schemas.microsoft.com/office/drawing/2014/main" id="{1EA4C678-3C9A-26F3-6DAB-A33C4F2FC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337" y="1529759"/>
            <a:ext cx="6467959" cy="4850969"/>
          </a:xfrm>
        </p:spPr>
      </p:pic>
    </p:spTree>
    <p:extLst>
      <p:ext uri="{BB962C8B-B14F-4D97-AF65-F5344CB8AC3E}">
        <p14:creationId xmlns:p14="http://schemas.microsoft.com/office/powerpoint/2010/main" val="159792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AA544-4B9B-347E-7AF4-58B95BE5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26" y="4558180"/>
            <a:ext cx="3418990" cy="14121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/>
              <a:t>In the </a:t>
            </a:r>
            <a:r>
              <a:rPr lang="en-US" sz="2800" b="1"/>
              <a:t>Codes</a:t>
            </a:r>
            <a:r>
              <a:rPr lang="en-US" sz="2800"/>
              <a:t> </a:t>
            </a:r>
            <a:r>
              <a:rPr lang="en-US" sz="2800" b="1"/>
              <a:t>option</a:t>
            </a:r>
            <a:r>
              <a:rPr lang="en-US" sz="2800"/>
              <a:t>,</a:t>
            </a:r>
            <a:br>
              <a:rPr lang="en-US" sz="2800"/>
            </a:br>
            <a:r>
              <a:rPr lang="en-US" sz="2800"/>
              <a:t>you may create codes to take note of various behaviors you want to analyze later.  </a:t>
            </a:r>
            <a:endParaRPr lang="en-US" sz="2800">
              <a:cs typeface="Calibri Light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53DE09-8C99-08A1-7C5A-82560CFDA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3" b="49285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A19A9-CA6B-BECC-8A44-6C36C5DDA927}"/>
              </a:ext>
            </a:extLst>
          </p:cNvPr>
          <p:cNvSpPr txBox="1"/>
          <p:nvPr/>
        </p:nvSpPr>
        <p:spPr>
          <a:xfrm>
            <a:off x="4654294" y="4777739"/>
            <a:ext cx="6897626" cy="13992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Say, "Alexa, continue," for more.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Say, "Alexa, back" to go back. 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p.10/11 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089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84F03-5DA3-7775-46A6-05523AF1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58566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Returning to the Dashboard</a:t>
            </a:r>
            <a:endParaRPr lang="en-US" sz="4000" kern="1200">
              <a:latin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B9DD-1213-F39D-80A2-B524BD18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Here you will see the</a:t>
            </a:r>
            <a:r>
              <a:rPr lang="en-US" sz="2400"/>
              <a:t> named </a:t>
            </a:r>
            <a:r>
              <a:rPr lang="en-US" sz="2400" kern="1200">
                <a:latin typeface="+mn-lt"/>
                <a:ea typeface="+mn-ea"/>
                <a:cs typeface="+mn-cs"/>
              </a:rPr>
              <a:t>sessions</a:t>
            </a:r>
            <a:r>
              <a:rPr lang="en-US" sz="2400"/>
              <a:t> that</a:t>
            </a:r>
            <a:r>
              <a:rPr lang="en-US" sz="2400" kern="1200">
                <a:latin typeface="+mn-lt"/>
                <a:ea typeface="+mn-ea"/>
                <a:cs typeface="+mn-cs"/>
              </a:rPr>
              <a:t> you have just recorded.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p. 11/11</a:t>
            </a:r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E42602F7-724F-8A1C-297F-FD5F9632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71" y="593566"/>
            <a:ext cx="7731226" cy="57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2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8643" y="1025690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700">
                <a:latin typeface="Calibri"/>
                <a:cs typeface="Calibri Light"/>
              </a:rPr>
              <a:t>There are three basic functions in the Observer XT software to assist you with your research.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5637" y="3775727"/>
            <a:ext cx="7644627" cy="13294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AutoNum type="arabicPeriod"/>
            </a:pPr>
            <a:r>
              <a:rPr lang="en-US" sz="2800" dirty="0">
                <a:cs typeface="Calibri"/>
              </a:rPr>
              <a:t>Step 1: </a:t>
            </a:r>
            <a:r>
              <a:rPr lang="en-US" sz="2800" dirty="0">
                <a:highlight>
                  <a:srgbClr val="FFFF00"/>
                </a:highlight>
                <a:cs typeface="Calibri"/>
              </a:rPr>
              <a:t>Set Up</a:t>
            </a:r>
            <a:r>
              <a:rPr lang="en-US" sz="2800" dirty="0">
                <a:cs typeface="Calibri"/>
              </a:rPr>
              <a:t> - Creating and defining your settings and coding scheme </a:t>
            </a:r>
          </a:p>
          <a:p>
            <a:pPr marL="457200" indent="-457200" algn="l">
              <a:buAutoNum type="arabicPeriod"/>
            </a:pPr>
            <a:r>
              <a:rPr lang="en-US" sz="2800" dirty="0">
                <a:cs typeface="Calibri"/>
              </a:rPr>
              <a:t>Step 2: </a:t>
            </a:r>
            <a:r>
              <a:rPr lang="en-US" sz="2800" dirty="0">
                <a:highlight>
                  <a:srgbClr val="FFFF00"/>
                </a:highlight>
                <a:cs typeface="Calibri"/>
              </a:rPr>
              <a:t>Observe</a:t>
            </a:r>
            <a:r>
              <a:rPr lang="en-US" sz="2800" dirty="0">
                <a:cs typeface="Calibri"/>
              </a:rPr>
              <a:t> - Acquiring and observing your data</a:t>
            </a:r>
            <a:endParaRPr lang="en-US" sz="2800" dirty="0">
              <a:ea typeface="Calibri" panose="020F0502020204030204"/>
              <a:cs typeface="Calibri"/>
            </a:endParaRPr>
          </a:p>
          <a:p>
            <a:pPr marL="457200" indent="-457200" algn="l">
              <a:buAutoNum type="arabicPeriod"/>
            </a:pPr>
            <a:r>
              <a:rPr lang="en-US" sz="2800" dirty="0">
                <a:cs typeface="Calibri"/>
              </a:rPr>
              <a:t>Step 3: </a:t>
            </a:r>
            <a:r>
              <a:rPr lang="en-US" sz="2800" dirty="0">
                <a:highlight>
                  <a:srgbClr val="FFFF00"/>
                </a:highlight>
                <a:cs typeface="Calibri"/>
              </a:rPr>
              <a:t>Analyze</a:t>
            </a:r>
            <a:r>
              <a:rPr lang="en-US" sz="2800" dirty="0">
                <a:cs typeface="Calibri"/>
              </a:rPr>
              <a:t> - Analyzing your data</a:t>
            </a:r>
          </a:p>
          <a:p>
            <a:pPr algn="l"/>
            <a:r>
              <a:rPr lang="en-US" sz="2800" dirty="0">
                <a:cs typeface="Calibri"/>
              </a:rPr>
              <a:t>Let's look at each of these Steps in more detail. 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54F2A-E841-ACB3-F377-0EA3898AACBC}"/>
              </a:ext>
            </a:extLst>
          </p:cNvPr>
          <p:cNvSpPr txBox="1"/>
          <p:nvPr/>
        </p:nvSpPr>
        <p:spPr>
          <a:xfrm>
            <a:off x="320467" y="220765"/>
            <a:ext cx="368537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How can </a:t>
            </a:r>
            <a:r>
              <a:rPr lang="en-US" sz="3200" err="1">
                <a:ea typeface="+mn-lt"/>
                <a:cs typeface="+mn-lt"/>
              </a:rPr>
              <a:t>ObserverXT</a:t>
            </a:r>
            <a:r>
              <a:rPr lang="en-US" sz="3200">
                <a:ea typeface="+mn-lt"/>
                <a:cs typeface="+mn-lt"/>
              </a:rPr>
              <a:t> assist me with my research?</a:t>
            </a: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0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2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4856" y="1041903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700">
                <a:latin typeface="Calibri"/>
                <a:cs typeface="Calibri Light"/>
              </a:rPr>
              <a:t>Observer XT allows you to timestamp events based on video and audio recordings of your observations.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6883" y="4112371"/>
            <a:ext cx="8121767" cy="13294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>
                <a:cs typeface="Calibri"/>
              </a:rPr>
              <a:t>You may annotate dialogue of interest and set up your coding scheme actions to note behaviors. </a:t>
            </a:r>
            <a:endParaRPr lang="en-US"/>
          </a:p>
          <a:p>
            <a:pPr algn="l"/>
            <a:r>
              <a:rPr lang="en-US" sz="2800">
                <a:cs typeface="Calibri"/>
              </a:rPr>
              <a:t>For example, noting scientists' interactions using innovative technologies. </a:t>
            </a:r>
            <a:endParaRPr lang="en-US"/>
          </a:p>
          <a:p>
            <a:pPr algn="l"/>
            <a:r>
              <a:rPr lang="en-US" sz="2800">
                <a:cs typeface="Calibri"/>
              </a:rPr>
              <a:t>Did you notice any patterns of behavior?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3BAAC-3C5E-0EC8-2A95-B8D590EC73F3}"/>
              </a:ext>
            </a:extLst>
          </p:cNvPr>
          <p:cNvSpPr txBox="1"/>
          <p:nvPr/>
        </p:nvSpPr>
        <p:spPr>
          <a:xfrm>
            <a:off x="283496" y="217433"/>
            <a:ext cx="431486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How does the Observer XT software work?</a:t>
            </a:r>
          </a:p>
          <a:p>
            <a:endParaRPr lang="en-US" sz="3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7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D6405-9326-96B0-5930-DA1EF699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26" y="1203423"/>
            <a:ext cx="3456773" cy="44611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How do I get started?</a:t>
            </a:r>
            <a:br>
              <a:rPr lang="en-US" sz="3200">
                <a:latin typeface="Calibri"/>
                <a:ea typeface="+mj-lt"/>
                <a:cs typeface="+mj-lt"/>
              </a:rPr>
            </a:br>
            <a:br>
              <a:rPr lang="en-US" sz="3200">
                <a:latin typeface="Calibri"/>
                <a:ea typeface="+mj-lt"/>
                <a:cs typeface="+mj-lt"/>
              </a:rPr>
            </a:br>
            <a:r>
              <a:rPr lang="en-US" sz="3200">
                <a:latin typeface="Calibri"/>
                <a:ea typeface="+mj-lt"/>
                <a:cs typeface="+mj-lt"/>
              </a:rPr>
              <a:t>Step 1: Set Up</a:t>
            </a:r>
            <a:br>
              <a:rPr lang="en-US" sz="3200">
                <a:latin typeface="Calibri"/>
                <a:ea typeface="+mj-lt"/>
                <a:cs typeface="+mj-lt"/>
              </a:rPr>
            </a:br>
            <a:br>
              <a:rPr lang="en-US" sz="3200">
                <a:ea typeface="+mj-lt"/>
                <a:cs typeface="+mj-lt"/>
              </a:rPr>
            </a:br>
            <a:endParaRPr lang="en-US" sz="3200">
              <a:ea typeface="+mj-lt"/>
              <a:cs typeface="+mj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6DCD-71CA-9C7A-3A61-C89BB4F1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69381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>
                <a:ea typeface="Calibri"/>
                <a:cs typeface="Calibri"/>
              </a:rPr>
              <a:t>Make sure the hardware key top open </a:t>
            </a:r>
            <a:r>
              <a:rPr lang="en-US" err="1">
                <a:ea typeface="Calibri"/>
                <a:cs typeface="Calibri"/>
              </a:rPr>
              <a:t>ObserverXT</a:t>
            </a:r>
            <a:r>
              <a:rPr lang="en-US">
                <a:ea typeface="Calibri"/>
                <a:cs typeface="Calibri"/>
              </a:rPr>
              <a:t> is inserted into the computer</a:t>
            </a:r>
          </a:p>
          <a:p>
            <a:r>
              <a:rPr lang="en-US">
                <a:ea typeface="Calibri"/>
                <a:cs typeface="Calibri"/>
              </a:rPr>
              <a:t>Go into Viso (Session window) and right click on video file you want to analyze to Export the video file to Observer XT</a:t>
            </a:r>
          </a:p>
          <a:p>
            <a:r>
              <a:rPr lang="en-US">
                <a:ea typeface="Calibri"/>
                <a:cs typeface="Calibri"/>
              </a:rPr>
              <a:t>Choose the second option (picture by picture video) to export to </a:t>
            </a:r>
            <a:r>
              <a:rPr lang="en-US" err="1">
                <a:ea typeface="Calibri"/>
                <a:cs typeface="Calibri"/>
              </a:rPr>
              <a:t>ObserverXT</a:t>
            </a:r>
            <a:br>
              <a:rPr lang="en-US">
                <a:ea typeface="Calibri"/>
                <a:cs typeface="Calibri"/>
              </a:rPr>
            </a:b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Note:</a:t>
            </a:r>
          </a:p>
          <a:p>
            <a:r>
              <a:rPr lang="en-US">
                <a:ea typeface="Calibri"/>
                <a:cs typeface="Calibri"/>
              </a:rPr>
              <a:t>If you have already exported your file to </a:t>
            </a:r>
            <a:r>
              <a:rPr lang="en-US" err="1">
                <a:ea typeface="Calibri"/>
                <a:cs typeface="Calibri"/>
              </a:rPr>
              <a:t>ObserverXT</a:t>
            </a:r>
            <a:r>
              <a:rPr lang="en-US">
                <a:ea typeface="Calibri"/>
                <a:cs typeface="Calibri"/>
              </a:rPr>
              <a:t>, go directly to Observer XT and search for file previously recorded and exported. 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1583F-E42A-19C1-B0AC-E8FF8AA51D6E}"/>
              </a:ext>
            </a:extLst>
          </p:cNvPr>
          <p:cNvSpPr txBox="1"/>
          <p:nvPr/>
        </p:nvSpPr>
        <p:spPr>
          <a:xfrm>
            <a:off x="626692" y="5893036"/>
            <a:ext cx="17091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Set Up 1/7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8593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C82FE-6BCE-3441-7E19-A27F12BC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056" y="1035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See three options in </a:t>
            </a:r>
            <a:r>
              <a:rPr lang="en-US" err="1">
                <a:solidFill>
                  <a:srgbClr val="FFFFFF"/>
                </a:solidFill>
                <a:ea typeface="Calibri Light"/>
                <a:cs typeface="Calibri Light"/>
              </a:rPr>
              <a:t>ObserverXT</a:t>
            </a:r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 Main Menu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6FFC27-4BCC-9687-670A-E300F011E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550" y="483786"/>
            <a:ext cx="8191808" cy="5751687"/>
          </a:xfr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1592D-2277-E8C5-F987-13E00CF178D0}"/>
              </a:ext>
            </a:extLst>
          </p:cNvPr>
          <p:cNvSpPr txBox="1"/>
          <p:nvPr/>
        </p:nvSpPr>
        <p:spPr>
          <a:xfrm>
            <a:off x="2082325" y="455348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Set Up 2/7</a:t>
            </a:r>
            <a:r>
              <a:rPr lang="en-US" sz="2400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750C6-A935-5DC4-E516-B57F0C8E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422" y="82903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Choose Set up options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87F7-2E14-59BC-9218-FE60CF489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25" y="1251773"/>
            <a:ext cx="46171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Choose to observe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offline</a:t>
            </a:r>
          </a:p>
          <a:p>
            <a:r>
              <a:rPr lang="en-US">
                <a:ea typeface="Calibri"/>
                <a:cs typeface="Calibri"/>
              </a:rPr>
              <a:t>Choose continuous 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sampling</a:t>
            </a:r>
          </a:p>
          <a:p>
            <a:r>
              <a:rPr lang="en-US">
                <a:ea typeface="Calibri"/>
                <a:cs typeface="Calibri"/>
              </a:rPr>
              <a:t>Choose open-ended observation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22D7DE-FCF1-3124-4EFB-A88CB0D3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46" y="1251679"/>
            <a:ext cx="7731811" cy="5369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E3B8BA-8362-F201-A19C-73E89042F580}"/>
              </a:ext>
            </a:extLst>
          </p:cNvPr>
          <p:cNvSpPr txBox="1"/>
          <p:nvPr/>
        </p:nvSpPr>
        <p:spPr>
          <a:xfrm>
            <a:off x="387409" y="610597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Set Up 3/7</a:t>
            </a:r>
            <a:r>
              <a:rPr lang="en-US" sz="2400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781" y="3202888"/>
            <a:ext cx="5561938" cy="25135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>
                <a:latin typeface="Calibri"/>
                <a:cs typeface="Calibri Light"/>
              </a:rPr>
              <a:t>The Noldus System is a professional tool for observational research.</a:t>
            </a:r>
            <a:br>
              <a:rPr lang="en-US" sz="2800">
                <a:latin typeface="Calibri"/>
                <a:cs typeface="Calibri Light"/>
              </a:rPr>
            </a:br>
            <a:br>
              <a:rPr lang="en-US" sz="2800">
                <a:latin typeface="Calibri"/>
                <a:cs typeface="Calibri Light"/>
              </a:rPr>
            </a:br>
            <a:r>
              <a:rPr lang="en-US" sz="2800">
                <a:latin typeface="Calibri"/>
                <a:cs typeface="Calibri Light"/>
              </a:rPr>
              <a:t>In the </a:t>
            </a:r>
            <a:r>
              <a:rPr lang="en-US" sz="2800" err="1">
                <a:latin typeface="Calibri"/>
                <a:cs typeface="Calibri Light"/>
              </a:rPr>
              <a:t>NanoHuman</a:t>
            </a:r>
            <a:r>
              <a:rPr lang="en-US" sz="2800">
                <a:latin typeface="Calibri"/>
                <a:cs typeface="Calibri Light"/>
              </a:rPr>
              <a:t> Interfaces Initiative at Lehigh University, we use the Noldus System to observe materials scientists as they interact with newly-built 3D and AI apps that the NHI team is developing to accelerate scientists' pace of discovery.  </a:t>
            </a:r>
            <a:endParaRPr lang="en-US">
              <a:cs typeface="Calibri Light" panose="020F0302020204030204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397B8-7562-AF63-408A-5E06F097CA2D}"/>
              </a:ext>
            </a:extLst>
          </p:cNvPr>
          <p:cNvSpPr txBox="1"/>
          <p:nvPr/>
        </p:nvSpPr>
        <p:spPr>
          <a:xfrm>
            <a:off x="551234" y="583659"/>
            <a:ext cx="1783404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cs typeface="Calibri"/>
              </a:rPr>
              <a:t>What is the Noldus System?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94B79-8A95-57DD-4D66-EBD3A8986851}"/>
              </a:ext>
            </a:extLst>
          </p:cNvPr>
          <p:cNvSpPr txBox="1"/>
          <p:nvPr/>
        </p:nvSpPr>
        <p:spPr>
          <a:xfrm>
            <a:off x="9808723" y="551233"/>
            <a:ext cx="1767191" cy="21562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4" descr="A logo of a book with a heart and a sun&#10;&#10;Description automatically generated">
            <a:extLst>
              <a:ext uri="{FF2B5EF4-FFF2-40B4-BE49-F238E27FC236}">
                <a16:creationId xmlns:a16="http://schemas.microsoft.com/office/drawing/2014/main" id="{30CF26EB-9C15-A865-2E48-5DAD33EE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365" y="713941"/>
            <a:ext cx="1964988" cy="19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F3421-83A2-5EF0-3B51-E64852A0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389" y="1129760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In Setup, create your Coding Scheme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A0E0-46D4-564C-7B37-3745883F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Add subjects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For single subjects, do not define them in the Coding scheme, identify them in the Independent Variables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For multiple subjects, enter their roles as subjects. For example, student, faculty, staff. </a:t>
            </a:r>
            <a:br>
              <a:rPr lang="en-US">
                <a:ea typeface="Calibri"/>
                <a:cs typeface="Calibri"/>
              </a:rPr>
            </a:b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If you want to identify multiple subjects by name, do so in Independent Variables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D82D8-0735-BA97-0012-CF3C2655D77E}"/>
              </a:ext>
            </a:extLst>
          </p:cNvPr>
          <p:cNvSpPr txBox="1"/>
          <p:nvPr/>
        </p:nvSpPr>
        <p:spPr>
          <a:xfrm>
            <a:off x="1783222" y="579262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Step 4/7</a:t>
            </a:r>
            <a:r>
              <a:rPr lang="en-US" sz="2400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E62C83-FEE9-EA0C-DB99-41F1418FA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C08CC-FA53-40E5-C32F-8068B46E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31" y="271171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>
                <a:ea typeface="Calibri Light"/>
                <a:cs typeface="Calibri Light"/>
              </a:rPr>
              <a:t>In Setup, define Relevant Behaviors</a:t>
            </a:r>
            <a:endParaRPr lang="en-US" sz="7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AEE95E-7175-7A0E-5CD0-9C51F810C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939911"/>
              </p:ext>
            </p:extLst>
          </p:nvPr>
        </p:nvGraphicFramePr>
        <p:xfrm>
          <a:off x="5230831" y="60043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D9380F60-D684-808D-F9A2-146D2AFEE0A3}"/>
              </a:ext>
            </a:extLst>
          </p:cNvPr>
          <p:cNvSpPr txBox="1"/>
          <p:nvPr/>
        </p:nvSpPr>
        <p:spPr>
          <a:xfrm>
            <a:off x="729241" y="6013391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Set Up 5/7</a:t>
            </a:r>
            <a:r>
              <a:rPr lang="en-US" sz="2400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790A9-83BF-ACAF-3848-2CBFBDF2D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E711180-8DB6-DD44-2DD7-80C13545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0F5CC-4F9B-8387-CFE4-778DE962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>
                <a:ea typeface="Calibri Light"/>
                <a:cs typeface="Calibri Light"/>
              </a:rPr>
              <a:t>In Setup, two types of Behavior groups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4DDE789-6C3B-A433-7529-BA3A2E69F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A2D3248-A76C-E063-2C6A-36FD830D1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645224"/>
              </p:ext>
            </p:extLst>
          </p:nvPr>
        </p:nvGraphicFramePr>
        <p:xfrm>
          <a:off x="670449" y="1833991"/>
          <a:ext cx="10826044" cy="472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DE0C394-9BE4-097D-23C1-3D18159ADF68}"/>
              </a:ext>
            </a:extLst>
          </p:cNvPr>
          <p:cNvSpPr txBox="1"/>
          <p:nvPr/>
        </p:nvSpPr>
        <p:spPr>
          <a:xfrm>
            <a:off x="9972942" y="6091726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Set Up 6/7</a:t>
            </a:r>
            <a:r>
              <a:rPr lang="en-US" sz="2400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5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BDEF0-FBC7-E851-B51A-400FDA7F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448" y="132547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Adding Variables &amp; Independent  Variables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671F-DABE-99DD-9CEA-318F5E63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326631"/>
            <a:ext cx="5536397" cy="39352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Calibri"/>
              </a:rPr>
              <a:t>Independent Variables as defined remain constant (for example, participant ID – student, faculty)</a:t>
            </a:r>
            <a:br>
              <a:rPr lang="en-US">
                <a:ea typeface="Calibri"/>
                <a:cs typeface="Calibri"/>
              </a:rPr>
            </a:b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Add and define Variables important to your study (for example, subject's perception of prior tech expertise)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See </a:t>
            </a:r>
            <a:r>
              <a:rPr lang="en-US" err="1">
                <a:ea typeface="Calibri"/>
                <a:cs typeface="Calibri"/>
              </a:rPr>
              <a:t>ObserverXT</a:t>
            </a:r>
            <a:r>
              <a:rPr lang="en-US">
                <a:ea typeface="Calibri"/>
                <a:cs typeface="Calibri"/>
              </a:rPr>
              <a:t> Help for more info</a:t>
            </a:r>
            <a:br>
              <a:rPr lang="en-US">
                <a:ea typeface="Calibri"/>
                <a:cs typeface="Calibri"/>
              </a:rPr>
            </a:b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Email: info@noldus.nl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A5633-811E-D2CD-E11A-5D578B8CBCE5}"/>
              </a:ext>
            </a:extLst>
          </p:cNvPr>
          <p:cNvSpPr txBox="1"/>
          <p:nvPr/>
        </p:nvSpPr>
        <p:spPr>
          <a:xfrm>
            <a:off x="907279" y="6141577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Set Up 7/7​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7D1C0-8986-FAFE-8710-85AA91AF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51" y="897198"/>
            <a:ext cx="4197409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Step 2: Observe</a:t>
            </a:r>
            <a:br>
              <a:rPr lang="en-US">
                <a:solidFill>
                  <a:srgbClr val="FFFFFF"/>
                </a:solidFill>
                <a:ea typeface="Calibri Light"/>
                <a:cs typeface="Calibri Light"/>
              </a:rPr>
            </a:br>
            <a:br>
              <a:rPr lang="en-US"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Acquiring your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3D7B-4BB7-FC5E-087B-D78CC06C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1BF86-E64D-5E4A-0B5D-3BC45CFF8F11}"/>
              </a:ext>
            </a:extLst>
          </p:cNvPr>
          <p:cNvSpPr txBox="1"/>
          <p:nvPr/>
        </p:nvSpPr>
        <p:spPr>
          <a:xfrm>
            <a:off x="551204" y="582823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Observe 1/3</a:t>
            </a:r>
            <a:endParaRPr lang="en-US" sz="2400" dirty="0">
              <a:cs typeface="Calibr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330BE7-0BBE-A479-FD60-65E3A63C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043" y="588236"/>
            <a:ext cx="8267858" cy="57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4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7D1C0-8986-FAFE-8710-85AA91AF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51" y="868712"/>
            <a:ext cx="4197409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Step 2: Observe</a:t>
            </a:r>
            <a:br>
              <a:rPr lang="en-US">
                <a:solidFill>
                  <a:srgbClr val="FFFFFF"/>
                </a:solidFill>
                <a:ea typeface="Calibri Light"/>
                <a:cs typeface="Calibri Light"/>
              </a:rPr>
            </a:br>
            <a:br>
              <a:rPr lang="en-US"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Acquiring your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3D7B-4BB7-FC5E-087B-D78CC06C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1BF86-E64D-5E4A-0B5D-3BC45CFF8F11}"/>
              </a:ext>
            </a:extLst>
          </p:cNvPr>
          <p:cNvSpPr txBox="1"/>
          <p:nvPr/>
        </p:nvSpPr>
        <p:spPr>
          <a:xfrm>
            <a:off x="408774" y="5714288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Observe 2/3</a:t>
            </a:r>
            <a:endParaRPr lang="en-US" sz="2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07BC9-0B59-28F1-0FB5-DCA3433521AF}"/>
              </a:ext>
            </a:extLst>
          </p:cNvPr>
          <p:cNvSpPr txBox="1"/>
          <p:nvPr/>
        </p:nvSpPr>
        <p:spPr>
          <a:xfrm>
            <a:off x="4265775" y="680102"/>
            <a:ext cx="7659167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If you have already exported your file to </a:t>
            </a:r>
            <a:r>
              <a:rPr lang="en-US" sz="2800" dirty="0" err="1">
                <a:ea typeface="+mn-lt"/>
                <a:cs typeface="+mn-lt"/>
              </a:rPr>
              <a:t>ObserverXT</a:t>
            </a:r>
            <a:r>
              <a:rPr lang="en-US" sz="2800" dirty="0">
                <a:ea typeface="+mn-lt"/>
                <a:cs typeface="+mn-lt"/>
              </a:rPr>
              <a:t>, go directly to Observer XT and search for your file previously recorded and exported. </a:t>
            </a:r>
          </a:p>
          <a:p>
            <a:endParaRPr lang="en-US" sz="2800">
              <a:cs typeface="Calibri"/>
            </a:endParaRPr>
          </a:p>
          <a:p>
            <a:r>
              <a:rPr lang="en-US" sz="2800" dirty="0">
                <a:cs typeface="Calibri"/>
              </a:rPr>
              <a:t>If you have not exported your file, but have saved it in Viso, go back and export it to </a:t>
            </a:r>
            <a:r>
              <a:rPr lang="en-US" sz="2800" dirty="0" err="1">
                <a:cs typeface="Calibri"/>
              </a:rPr>
              <a:t>ObserverXT</a:t>
            </a:r>
            <a:endParaRPr lang="en-US" sz="2800" dirty="0">
              <a:ea typeface="Calibri"/>
              <a:cs typeface="Calibri"/>
            </a:endParaRPr>
          </a:p>
          <a:p>
            <a:endParaRPr lang="en-US" sz="2800">
              <a:cs typeface="Calibri"/>
            </a:endParaRPr>
          </a:p>
          <a:p>
            <a:r>
              <a:rPr lang="en-US" sz="2800" dirty="0">
                <a:cs typeface="Calibri"/>
              </a:rPr>
              <a:t>In ObserverXT, you also have the option of acquiring data through live observation and coding as you go along. This is more difficult and not recommended. (Observe &gt;Observation &gt;New)</a:t>
            </a:r>
            <a:endParaRPr lang="en-US" dirty="0">
              <a:cs typeface="Calibri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201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82CD5-07C9-E944-85FA-0A73745A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36" y="3859198"/>
            <a:ext cx="2988234" cy="44807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ea typeface="+mj-lt"/>
                <a:cs typeface="+mj-lt"/>
              </a:rPr>
              <a:t>Observe 3/3</a:t>
            </a:r>
          </a:p>
          <a:p>
            <a:pPr algn="r"/>
            <a:endParaRPr lang="en-US" sz="6600">
              <a:ea typeface="Calibri Light"/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DDF9-55DD-486F-F4F8-73995F67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064" y="1321282"/>
            <a:ext cx="5593034" cy="403740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>
                <a:ea typeface="Calibri" panose="020F0502020204030204"/>
                <a:cs typeface="Calibri" panose="020F0502020204030204"/>
              </a:rPr>
              <a:t>If not doing live observation, open your previously-recorded, exported video file.</a:t>
            </a:r>
          </a:p>
          <a:p>
            <a:pPr marL="0" indent="0">
              <a:buNone/>
            </a:pPr>
            <a:endParaRPr lang="en-US" sz="3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>
                <a:ea typeface="Calibri" panose="020F0502020204030204"/>
                <a:cs typeface="Calibri" panose="020F0502020204030204"/>
              </a:rPr>
              <a:t>Code subjects as you see the behaviors you have coded in Set Up. At this point, don't use the behavior option. </a:t>
            </a:r>
          </a:p>
          <a:p>
            <a:pPr marL="0" indent="0">
              <a:buNone/>
            </a:pPr>
            <a:endParaRPr lang="en-US" sz="3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>
                <a:ea typeface="Calibri" panose="020F0502020204030204"/>
                <a:cs typeface="Calibri" panose="020F0502020204030204"/>
              </a:rPr>
              <a:t>Hit the spacebar to continue.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F6DD1-F409-1C76-C764-CB0F9E9E32C3}"/>
              </a:ext>
            </a:extLst>
          </p:cNvPr>
          <p:cNvSpPr txBox="1"/>
          <p:nvPr/>
        </p:nvSpPr>
        <p:spPr>
          <a:xfrm>
            <a:off x="1139439" y="1798177"/>
            <a:ext cx="375658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FFFFFF"/>
                </a:solidFill>
                <a:latin typeface="Calibri Light"/>
              </a:rPr>
              <a:t>AAc</a:t>
            </a:r>
            <a:r>
              <a:rPr lang="en-US" sz="4400">
                <a:solidFill>
                  <a:srgbClr val="FFFFFF"/>
                </a:solidFill>
                <a:ea typeface="+mn-lt"/>
                <a:cs typeface="+mn-lt"/>
              </a:rPr>
              <a:t>Acquiring your Data</a:t>
            </a:r>
          </a:p>
          <a:p>
            <a:pPr algn="l"/>
            <a:r>
              <a:rPr lang="en-US" sz="4400">
                <a:solidFill>
                  <a:srgbClr val="FFFFFF"/>
                </a:solidFill>
                <a:latin typeface="Calibri Light"/>
              </a:rPr>
              <a:t>quiring</a:t>
            </a:r>
            <a:r>
              <a:rPr lang="en-US" sz="4400" baseline="0">
                <a:solidFill>
                  <a:srgbClr val="FFFFFF"/>
                </a:solidFill>
                <a:latin typeface="Calibri Light"/>
              </a:rPr>
              <a:t> your Data</a:t>
            </a:r>
            <a:r>
              <a:rPr lang="en-US"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​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7F88C-AE64-B061-84F0-FA2B75CC02A4}"/>
              </a:ext>
            </a:extLst>
          </p:cNvPr>
          <p:cNvSpPr txBox="1"/>
          <p:nvPr/>
        </p:nvSpPr>
        <p:spPr>
          <a:xfrm>
            <a:off x="1142288" y="1732222"/>
            <a:ext cx="307416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alibri"/>
                <a:ea typeface="Calibri"/>
                <a:cs typeface="Calibri"/>
              </a:rPr>
              <a:t>Step 2 Observe: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 sz="4400" dirty="0">
              <a:latin typeface="Calibri"/>
              <a:ea typeface="Calibri"/>
              <a:cs typeface="Calibri"/>
            </a:endParaRPr>
          </a:p>
          <a:p>
            <a:r>
              <a:rPr lang="en-US" sz="4400" dirty="0">
                <a:latin typeface="Calibri"/>
                <a:ea typeface="Calibri"/>
                <a:cs typeface="Calibri"/>
              </a:rPr>
              <a:t>Acquiring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sz="4400" dirty="0">
                <a:latin typeface="Calibri"/>
                <a:ea typeface="Calibri"/>
                <a:cs typeface="Calibri"/>
              </a:rPr>
              <a:t>Your Data</a:t>
            </a:r>
            <a:r>
              <a:rPr lang="en-US" sz="4400" dirty="0">
                <a:latin typeface="Calibri"/>
                <a:ea typeface="Calibri Light"/>
                <a:cs typeface="Calibri Light"/>
              </a:rPr>
              <a:t>​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151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D7085-965A-FA64-402C-6E70D14D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16" y="-26644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 Light"/>
                <a:cs typeface="Calibri Light"/>
              </a:rPr>
              <a:t>Step 3: Analyze</a:t>
            </a:r>
            <a:endParaRPr lang="en-US">
              <a:latin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52F7CF-4891-EA7C-2570-229B4385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932" y="1090952"/>
            <a:ext cx="7294152" cy="500671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C0947E-BC6C-5388-C266-B43A57F3B74C}"/>
              </a:ext>
            </a:extLst>
          </p:cNvPr>
          <p:cNvSpPr txBox="1"/>
          <p:nvPr/>
        </p:nvSpPr>
        <p:spPr>
          <a:xfrm>
            <a:off x="9260821" y="6140509"/>
            <a:ext cx="22610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Analyze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D7085-965A-FA64-402C-6E70D14D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16" y="187088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 Light"/>
                <a:cs typeface="Calibri Light"/>
              </a:rPr>
              <a:t>Step 3: Analyze</a:t>
            </a:r>
            <a:endParaRPr lang="en-US">
              <a:latin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6B28-C455-70D6-C903-192A8895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16" y="165470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Go to Episode Selections</a:t>
            </a: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Choose Analyze &gt; Behavior Analysis &gt; New &gt;Statistics &gt;Calculate</a:t>
            </a: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You may also analyze a selections of behaviors, subjects or observations and filter items as needed</a:t>
            </a: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For multiple observations,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ObserverXT</a:t>
            </a:r>
            <a:r>
              <a:rPr lang="en-US" dirty="0">
                <a:ea typeface="Calibri" panose="020F0502020204030204"/>
                <a:cs typeface="Calibri" panose="020F0502020204030204"/>
              </a:rPr>
              <a:t> system can aggregate all data.</a:t>
            </a: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0947E-BC6C-5388-C266-B43A57F3B74C}"/>
              </a:ext>
            </a:extLst>
          </p:cNvPr>
          <p:cNvSpPr txBox="1"/>
          <p:nvPr/>
        </p:nvSpPr>
        <p:spPr>
          <a:xfrm>
            <a:off x="9260821" y="6001119"/>
            <a:ext cx="22610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Analyze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7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6D231-AA2F-6EFD-6E74-4E273895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Back up your Data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F418-ABA5-7FD3-129D-551EF46D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ea typeface="Calibri"/>
                <a:cs typeface="Calibri"/>
              </a:rPr>
              <a:t>Choose File, Make Back up </a:t>
            </a:r>
            <a:br>
              <a:rPr lang="en-US" sz="3200" dirty="0">
                <a:ea typeface="Calibri"/>
                <a:cs typeface="Calibri"/>
              </a:rPr>
            </a:br>
            <a:r>
              <a:rPr lang="en-US" sz="3200" dirty="0">
                <a:ea typeface="Calibri"/>
                <a:cs typeface="Calibri"/>
              </a:rPr>
              <a:t>(saved at .</a:t>
            </a:r>
            <a:r>
              <a:rPr lang="en-US" sz="3200" dirty="0" err="1">
                <a:ea typeface="Calibri"/>
                <a:cs typeface="Calibri"/>
              </a:rPr>
              <a:t>vpb</a:t>
            </a:r>
            <a:r>
              <a:rPr lang="en-US" sz="3200" dirty="0">
                <a:ea typeface="Calibri"/>
                <a:cs typeface="Calibri"/>
              </a:rPr>
              <a:t>)</a:t>
            </a:r>
            <a:br>
              <a:rPr lang="en-US" sz="3200" dirty="0">
                <a:ea typeface="Calibri"/>
                <a:cs typeface="Calibri"/>
              </a:rPr>
            </a:br>
            <a:endParaRPr lang="en-US" sz="3200">
              <a:ea typeface="Calibri"/>
              <a:cs typeface="Calibri"/>
            </a:endParaRPr>
          </a:p>
          <a:p>
            <a:r>
              <a:rPr lang="en-US" sz="3200" dirty="0">
                <a:ea typeface="Calibri"/>
                <a:cs typeface="Calibri"/>
              </a:rPr>
              <a:t>To reopen &gt; choose File &gt; Restore Backup</a:t>
            </a:r>
            <a:br>
              <a:rPr lang="en-US" sz="3200" dirty="0">
                <a:ea typeface="Calibri"/>
                <a:cs typeface="Calibri"/>
              </a:rPr>
            </a:br>
            <a:endParaRPr lang="en-US" sz="3200">
              <a:ea typeface="Calibri"/>
              <a:cs typeface="Calibri"/>
            </a:endParaRPr>
          </a:p>
          <a:p>
            <a:r>
              <a:rPr lang="en-US" sz="3200" dirty="0">
                <a:ea typeface="Calibri"/>
                <a:cs typeface="Calibri"/>
              </a:rPr>
              <a:t>Open the .</a:t>
            </a:r>
            <a:r>
              <a:rPr lang="en-US" sz="3200" dirty="0" err="1">
                <a:ea typeface="Calibri"/>
                <a:cs typeface="Calibri"/>
              </a:rPr>
              <a:t>vpb</a:t>
            </a:r>
            <a:r>
              <a:rPr lang="en-US" sz="3200" dirty="0">
                <a:ea typeface="Calibri"/>
                <a:cs typeface="Calibri"/>
              </a:rPr>
              <a:t> file</a:t>
            </a:r>
          </a:p>
          <a:p>
            <a:endParaRPr lang="en-US" sz="3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17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6E543-257D-9F38-2AE1-7C1BEE9E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04008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How does the Noldus System work?</a:t>
            </a: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C0BD0-B1CC-088B-96E4-DDDD80F1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211276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The Noldus System in Research Lab #1 of the NHI Lab is operated through two software applications. The first is </a:t>
            </a:r>
            <a:r>
              <a:rPr lang="en-US" sz="3200" b="1" i="1">
                <a:ea typeface="+mn-lt"/>
                <a:cs typeface="+mn-lt"/>
              </a:rPr>
              <a:t>Viso</a:t>
            </a:r>
            <a:r>
              <a:rPr lang="en-US" sz="3200">
                <a:ea typeface="+mn-lt"/>
                <a:cs typeface="+mn-lt"/>
              </a:rPr>
              <a:t> for capturing data in the lab and the second is </a:t>
            </a:r>
            <a:r>
              <a:rPr lang="en-US" sz="3200" b="1" i="1">
                <a:ea typeface="+mn-lt"/>
                <a:cs typeface="+mn-lt"/>
              </a:rPr>
              <a:t>Observer XT software</a:t>
            </a:r>
            <a:r>
              <a:rPr lang="en-US" sz="3200">
                <a:ea typeface="+mn-lt"/>
                <a:cs typeface="+mn-lt"/>
              </a:rPr>
              <a:t> for consequent behavioral research analysis. </a:t>
            </a:r>
            <a:endParaRPr lang="en-US" sz="3200">
              <a:cs typeface="Calibri"/>
            </a:endParaRPr>
          </a:p>
          <a:p>
            <a:pPr marL="0" indent="0">
              <a:buNone/>
            </a:pPr>
            <a:endParaRPr lang="en-US" sz="32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200">
                <a:latin typeface="Calibri"/>
                <a:ea typeface="Calibri"/>
                <a:cs typeface="Arial"/>
              </a:rPr>
              <a:t>To use either software you must be logged into the Noldus system. </a:t>
            </a:r>
          </a:p>
          <a:p>
            <a:pPr>
              <a:buFont typeface="Arial"/>
              <a:buChar char="•"/>
            </a:pPr>
            <a:endParaRPr lang="en-US" sz="3200">
              <a:latin typeface="Arial"/>
              <a:ea typeface="Calibri"/>
              <a:cs typeface="Arial"/>
            </a:endParaRPr>
          </a:p>
          <a:p>
            <a:pPr marL="0" indent="0">
              <a:buNone/>
            </a:pPr>
            <a:endParaRPr lang="en-US" sz="3200"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83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AA544-4B9B-347E-7AF4-58B95BE5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33" y="126107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How does Viso work?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9EE-D883-F281-B618-3A6003F5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712" y="466982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alibri"/>
                <a:ea typeface="Calibri"/>
                <a:cs typeface="Arial"/>
              </a:rPr>
              <a:t>Log in to the Noldus as shown on the screen below: 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 sz="3200">
              <a:latin typeface="Arial"/>
              <a:ea typeface="Calibri"/>
              <a:cs typeface="Arial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EF59457-D737-A396-D281-96D44C08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81" y="1608836"/>
            <a:ext cx="6472395" cy="4847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0A19A9-CA6B-BECC-8A44-6C36C5DDA927}"/>
              </a:ext>
            </a:extLst>
          </p:cNvPr>
          <p:cNvSpPr txBox="1"/>
          <p:nvPr/>
        </p:nvSpPr>
        <p:spPr>
          <a:xfrm>
            <a:off x="1104254" y="5818321"/>
            <a:ext cx="4003728" cy="19841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ea typeface="+mn-lt"/>
                <a:cs typeface="+mn-lt"/>
              </a:rPr>
              <a:t>Say, "Alexa, continue," for more.</a:t>
            </a:r>
          </a:p>
          <a:p>
            <a:r>
              <a:rPr lang="en-US" sz="1900">
                <a:ea typeface="+mn-lt"/>
                <a:cs typeface="+mn-lt"/>
              </a:rPr>
              <a:t>Say, "Alexa, back" to go back.  </a:t>
            </a:r>
          </a:p>
          <a:p>
            <a:r>
              <a:rPr lang="en-US">
                <a:ea typeface="+mn-lt"/>
                <a:cs typeface="+mn-lt"/>
              </a:rPr>
              <a:t>p. 1/11 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44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89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C963F-83AF-9DB7-DA49-CCFB253F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60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There are five options in Viso menu:</a:t>
            </a:r>
            <a:endParaRPr lang="en-US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6309-DB3D-2BFA-A427-2E8C6776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843" y="1095175"/>
            <a:ext cx="10515600" cy="8487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Dashboard,  Locations,  Sessions,  Scheduler,  Codes</a:t>
            </a:r>
            <a:br>
              <a:rPr lang="en-US" sz="4400">
                <a:ea typeface="Calibri"/>
                <a:cs typeface="Calibri"/>
              </a:rPr>
            </a:br>
            <a:endParaRPr lang="en-US" sz="4400">
              <a:ea typeface="Calibri"/>
              <a:cs typeface="Calibri"/>
            </a:endParaRPr>
          </a:p>
          <a:p>
            <a:pPr marL="0" indent="0">
              <a:buNone/>
            </a:pPr>
            <a:endParaRPr lang="en-US" sz="4400">
              <a:ea typeface="Calibri"/>
              <a:cs typeface="Calibri"/>
            </a:endParaRPr>
          </a:p>
        </p:txBody>
      </p: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5B06C1AE-DE58-627F-A6ED-5B198C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38" y="1978617"/>
            <a:ext cx="8184086" cy="6168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883B0-D668-4C49-5F31-0F5F9FE7EA32}"/>
              </a:ext>
            </a:extLst>
          </p:cNvPr>
          <p:cNvSpPr txBox="1"/>
          <p:nvPr/>
        </p:nvSpPr>
        <p:spPr>
          <a:xfrm>
            <a:off x="7206711" y="3990813"/>
            <a:ext cx="5269423" cy="3923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alibri Light"/>
                <a:ea typeface="+mn-lt"/>
                <a:cs typeface="+mn-lt"/>
              </a:rPr>
              <a:t>Let's look at them individually. </a:t>
            </a:r>
          </a:p>
          <a:p>
            <a:br>
              <a:rPr lang="en-US" sz="1900">
                <a:ea typeface="+mn-lt"/>
                <a:cs typeface="+mn-lt"/>
              </a:rPr>
            </a:br>
            <a:r>
              <a:rPr lang="en-US" sz="1900">
                <a:ea typeface="+mn-lt"/>
                <a:cs typeface="+mn-lt"/>
              </a:rPr>
              <a:t>Say, "Alexa, continue," for more.</a:t>
            </a:r>
          </a:p>
          <a:p>
            <a:r>
              <a:rPr lang="en-US" sz="1900">
                <a:ea typeface="+mn-lt"/>
                <a:cs typeface="+mn-lt"/>
              </a:rPr>
              <a:t>Say, "Alexa, back" to go back.  </a:t>
            </a:r>
          </a:p>
          <a:p>
            <a:r>
              <a:rPr lang="en-US">
                <a:ea typeface="+mn-lt"/>
                <a:cs typeface="+mn-lt"/>
              </a:rPr>
              <a:t>p. 2/11 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4400">
              <a:ea typeface="+mn-lt"/>
              <a:cs typeface="+mn-lt"/>
            </a:endParaRPr>
          </a:p>
          <a:p>
            <a:pPr algn="l"/>
            <a:endParaRPr lang="en-US" sz="1900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9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AA544-4B9B-347E-7AF4-58B95BE5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48" y="588079"/>
            <a:ext cx="3328559" cy="120036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ea typeface="Calibri Light"/>
                <a:cs typeface="Calibri Light"/>
              </a:rPr>
              <a:t>This is the </a:t>
            </a:r>
            <a:r>
              <a:rPr lang="en-US" sz="2400" b="1">
                <a:ea typeface="Calibri Light"/>
                <a:cs typeface="Calibri Light"/>
              </a:rPr>
              <a:t>Viso Dashboard</a:t>
            </a:r>
            <a:r>
              <a:rPr lang="en-US" sz="2400">
                <a:ea typeface="Calibri Light"/>
                <a:cs typeface="Calibri Light"/>
              </a:rPr>
              <a:t>, where you may view your activities. Note five options on top.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9EE-D883-F281-B618-3A6003F5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latin typeface="Arial"/>
              <a:ea typeface="Calibri"/>
              <a:cs typeface="Arial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8634A006-2C70-A4FE-F3D6-5784BCF0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76" y="433685"/>
            <a:ext cx="7767774" cy="5834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0A19A9-CA6B-BECC-8A44-6C36C5DDA927}"/>
              </a:ext>
            </a:extLst>
          </p:cNvPr>
          <p:cNvSpPr txBox="1"/>
          <p:nvPr/>
        </p:nvSpPr>
        <p:spPr>
          <a:xfrm>
            <a:off x="415049" y="4578588"/>
            <a:ext cx="3667932" cy="19841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ea typeface="+mn-lt"/>
                <a:cs typeface="+mn-lt"/>
              </a:rPr>
              <a:t>Say, "Alexa, continue," for more.</a:t>
            </a:r>
          </a:p>
          <a:p>
            <a:r>
              <a:rPr lang="en-US" sz="1900">
                <a:ea typeface="+mn-lt"/>
                <a:cs typeface="+mn-lt"/>
              </a:rPr>
              <a:t>Say, "Alexa, back" to go back.  </a:t>
            </a:r>
          </a:p>
          <a:p>
            <a:r>
              <a:rPr lang="en-US">
                <a:ea typeface="+mn-lt"/>
                <a:cs typeface="+mn-lt"/>
              </a:rPr>
              <a:t>p. 3/11 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44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36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AA544-4B9B-347E-7AF4-58B95BE5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27" y="590558"/>
            <a:ext cx="3688882" cy="11939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500"/>
              <a:t>This is the </a:t>
            </a:r>
            <a:r>
              <a:rPr lang="en-US" sz="2500" b="1"/>
              <a:t>Locations option</a:t>
            </a:r>
            <a:r>
              <a:rPr lang="en-US" sz="2500"/>
              <a:t> where</a:t>
            </a:r>
            <a:r>
              <a:rPr lang="en-US" sz="2500" kern="1200">
                <a:latin typeface="+mj-lt"/>
                <a:ea typeface="+mj-ea"/>
                <a:cs typeface="+mj-cs"/>
              </a:rPr>
              <a:t> you choose the locations </a:t>
            </a:r>
            <a:r>
              <a:rPr lang="en-US" sz="2500"/>
              <a:t>where you</a:t>
            </a:r>
            <a:r>
              <a:rPr lang="en-US" sz="2500" kern="1200">
                <a:latin typeface="+mj-lt"/>
                <a:ea typeface="+mj-ea"/>
                <a:cs typeface="+mj-cs"/>
              </a:rPr>
              <a:t> want to record.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A19A9-CA6B-BECC-8A44-6C36C5DDA927}"/>
              </a:ext>
            </a:extLst>
          </p:cNvPr>
          <p:cNvSpPr txBox="1"/>
          <p:nvPr/>
        </p:nvSpPr>
        <p:spPr>
          <a:xfrm>
            <a:off x="619236" y="4711016"/>
            <a:ext cx="4289441" cy="10580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Say, "Alexa, continue," for more.</a:t>
            </a:r>
          </a:p>
          <a:p>
            <a:pPr>
              <a:lnSpc>
                <a:spcPct val="90000"/>
              </a:lnSpc>
            </a:pPr>
            <a:r>
              <a:rPr lang="en-US"/>
              <a:t>Say, "Alexa, back" to go back. 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p. 4/11 </a:t>
            </a:r>
            <a:endParaRPr lang="en-US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6F2C81A-24D1-531D-C99C-6B3CBEF40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3772" y="420685"/>
            <a:ext cx="7791321" cy="58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7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9EE-D883-F281-B618-3A6003F5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>
              <a:latin typeface="Arial"/>
              <a:ea typeface="Calibri"/>
              <a:cs typeface="Arial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A19A9-CA6B-BECC-8A44-6C36C5DDA927}"/>
              </a:ext>
            </a:extLst>
          </p:cNvPr>
          <p:cNvSpPr txBox="1"/>
          <p:nvPr/>
        </p:nvSpPr>
        <p:spPr>
          <a:xfrm>
            <a:off x="309183" y="5744417"/>
            <a:ext cx="4003728" cy="19841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ea typeface="+mn-lt"/>
                <a:cs typeface="+mn-lt"/>
              </a:rPr>
              <a:t>Say, "Alexa, continue," for more.</a:t>
            </a:r>
          </a:p>
          <a:p>
            <a:r>
              <a:rPr lang="en-US" sz="1900">
                <a:ea typeface="+mn-lt"/>
                <a:cs typeface="+mn-lt"/>
              </a:rPr>
              <a:t>Say, "Alexa, back" to go back.  </a:t>
            </a:r>
          </a:p>
          <a:p>
            <a:r>
              <a:rPr lang="en-US">
                <a:ea typeface="+mn-lt"/>
                <a:cs typeface="+mn-lt"/>
              </a:rPr>
              <a:t>p. 5/11 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44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6" name="Picture 5" descr="A screenshot of a video conference room&#10;&#10;Description automatically generated">
            <a:extLst>
              <a:ext uri="{FF2B5EF4-FFF2-40B4-BE49-F238E27FC236}">
                <a16:creationId xmlns:a16="http://schemas.microsoft.com/office/drawing/2014/main" id="{6D8C03A9-7498-6BC0-FBC0-463D581E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510" y="180594"/>
            <a:ext cx="7984782" cy="600081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63CB91-98C0-F35F-E4FE-82A67E56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33" y="2173261"/>
            <a:ext cx="3192652" cy="1325563"/>
          </a:xfrm>
        </p:spPr>
        <p:txBody>
          <a:bodyPr>
            <a:normAutofit fontScale="90000"/>
          </a:bodyPr>
          <a:lstStyle/>
          <a:p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Hit the red record button on the bottom center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of screen to begin recording.  </a:t>
            </a:r>
          </a:p>
          <a:p>
            <a:endParaRPr lang="en-US" sz="3200"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DE861-DE99-1739-8C4D-279205B033D3}"/>
              </a:ext>
            </a:extLst>
          </p:cNvPr>
          <p:cNvSpPr txBox="1"/>
          <p:nvPr/>
        </p:nvSpPr>
        <p:spPr>
          <a:xfrm>
            <a:off x="4849677" y="6179948"/>
            <a:ext cx="75605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For example, this is what the VIZ Lab cameras will record.</a:t>
            </a:r>
            <a:endParaRPr lang="en-US" sz="2400">
              <a:cs typeface="Calibri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DB40FEC-809F-F5A9-CF48-234135526D19}"/>
              </a:ext>
            </a:extLst>
          </p:cNvPr>
          <p:cNvCxnSpPr/>
          <p:nvPr/>
        </p:nvCxnSpPr>
        <p:spPr>
          <a:xfrm>
            <a:off x="3818556" y="3185707"/>
            <a:ext cx="3807415" cy="267733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8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C6A0F-412D-2BD9-B598-01114E90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72" y="-1256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ea typeface="Calibri Light"/>
                <a:cs typeface="Calibri Light"/>
              </a:rPr>
              <a:t>When you want to stop, hit the record button again, this will also show you the length of your video below.</a:t>
            </a:r>
            <a:endParaRPr lang="en-US" sz="3200"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9FC4EE-3B28-6BD3-B21A-6ABD078CD9B6}"/>
              </a:ext>
            </a:extLst>
          </p:cNvPr>
          <p:cNvCxnSpPr/>
          <p:nvPr/>
        </p:nvCxnSpPr>
        <p:spPr>
          <a:xfrm>
            <a:off x="5638800" y="2971799"/>
            <a:ext cx="914399" cy="914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 descr="A screenshot of a video recording&#10;&#10;Description automatically generated">
            <a:extLst>
              <a:ext uri="{FF2B5EF4-FFF2-40B4-BE49-F238E27FC236}">
                <a16:creationId xmlns:a16="http://schemas.microsoft.com/office/drawing/2014/main" id="{C9D10112-96C2-AB39-DB72-A5F0C91CD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054" y="1065656"/>
            <a:ext cx="7294535" cy="5470901"/>
          </a:xfrm>
        </p:spPr>
      </p:pic>
      <p:sp>
        <p:nvSpPr>
          <p:cNvPr id="26" name="Arrow: Left 25">
            <a:extLst>
              <a:ext uri="{FF2B5EF4-FFF2-40B4-BE49-F238E27FC236}">
                <a16:creationId xmlns:a16="http://schemas.microsoft.com/office/drawing/2014/main" id="{AD02E18C-DBEE-2AB7-EA35-6C0B647DBC19}"/>
              </a:ext>
            </a:extLst>
          </p:cNvPr>
          <p:cNvSpPr/>
          <p:nvPr/>
        </p:nvSpPr>
        <p:spPr>
          <a:xfrm>
            <a:off x="8769457" y="6083084"/>
            <a:ext cx="2686372" cy="34871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F56915-8104-BEED-B605-2F3A12AC0451}"/>
              </a:ext>
            </a:extLst>
          </p:cNvPr>
          <p:cNvSpPr txBox="1"/>
          <p:nvPr/>
        </p:nvSpPr>
        <p:spPr>
          <a:xfrm>
            <a:off x="245390" y="3138406"/>
            <a:ext cx="3388961" cy="19687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ea typeface="+mn-lt"/>
                <a:cs typeface="+mn-lt"/>
              </a:rPr>
              <a:t>Say, "Alexa, continue," for more.</a:t>
            </a:r>
          </a:p>
          <a:p>
            <a:r>
              <a:rPr lang="en-US" sz="1900">
                <a:ea typeface="+mn-lt"/>
                <a:cs typeface="+mn-lt"/>
              </a:rPr>
              <a:t>Say, "Alexa, back" to go back. </a:t>
            </a:r>
          </a:p>
          <a:p>
            <a:r>
              <a:rPr lang="en-US">
                <a:ea typeface="+mn-lt"/>
                <a:cs typeface="+mn-lt"/>
              </a:rPr>
              <a:t>p. 6/11 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4400">
              <a:ea typeface="+mn-lt"/>
              <a:cs typeface="+mn-lt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73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Berlin</vt:lpstr>
      <vt:lpstr>  Noldus System for Basic Capture </vt:lpstr>
      <vt:lpstr>The Noldus System is a professional tool for observational research.  In the NanoHuman Interfaces Initiative at Lehigh University, we use the Noldus System to observe materials scientists as they interact with newly-built 3D and AI apps that the NHI team is developing to accelerate scientists' pace of discovery.  </vt:lpstr>
      <vt:lpstr>How does the Noldus System work? </vt:lpstr>
      <vt:lpstr>How does Viso work?</vt:lpstr>
      <vt:lpstr>There are five options in Viso menu:</vt:lpstr>
      <vt:lpstr>This is the Viso Dashboard, where you may view your activities. Note five options on top. </vt:lpstr>
      <vt:lpstr>This is the Locations option where you choose the locations where you want to record.</vt:lpstr>
      <vt:lpstr>  Hit the red record button on the bottom center of screen to begin recording.   </vt:lpstr>
      <vt:lpstr>When you want to stop, hit the record button again, this will also show you the length of your video below.</vt:lpstr>
      <vt:lpstr>Viso will ask if you're sure you want to stop recording the session. If you respond with yes, it will ask you to "name," then "save" your session.  </vt:lpstr>
      <vt:lpstr>In the Sessions option, you may view all your recorded sessions. </vt:lpstr>
      <vt:lpstr>In the Scheduler option, you may schedule future sessions.</vt:lpstr>
      <vt:lpstr>In the Codes option, you may create codes to take note of various behaviors you want to analyze later.  </vt:lpstr>
      <vt:lpstr>Returning to the Dashboard</vt:lpstr>
      <vt:lpstr>There are three basic functions in the Observer XT software to assist you with your research. </vt:lpstr>
      <vt:lpstr>Observer XT allows you to timestamp events based on video and audio recordings of your observations. </vt:lpstr>
      <vt:lpstr>How do I get started?  Step 1: Set Up  </vt:lpstr>
      <vt:lpstr>See three options in ObserverXT Main Menu</vt:lpstr>
      <vt:lpstr>Choose Set up options</vt:lpstr>
      <vt:lpstr>In Setup, create your Coding Scheme</vt:lpstr>
      <vt:lpstr>In Setup, define Relevant Behaviors</vt:lpstr>
      <vt:lpstr>In Setup, two types of Behavior groups</vt:lpstr>
      <vt:lpstr>Adding Variables &amp; Independent  Variables</vt:lpstr>
      <vt:lpstr>Step 2: Observe  Acquiring your Data</vt:lpstr>
      <vt:lpstr>Step 2: Observe  Acquiring your Data</vt:lpstr>
      <vt:lpstr>Observe 3/3 </vt:lpstr>
      <vt:lpstr>Step 3: Analyze</vt:lpstr>
      <vt:lpstr>Step 3: Analyze</vt:lpstr>
      <vt:lpstr>Back up your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66</cp:revision>
  <dcterms:created xsi:type="dcterms:W3CDTF">2023-07-26T14:52:58Z</dcterms:created>
  <dcterms:modified xsi:type="dcterms:W3CDTF">2024-02-06T19:11:22Z</dcterms:modified>
</cp:coreProperties>
</file>