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22" Type="http://schemas.openxmlformats.org/officeDocument/2006/relationships/font" Target="fonts/Merriweather-boldItalic.fntdata"/><Relationship Id="rId21" Type="http://schemas.openxmlformats.org/officeDocument/2006/relationships/font" Target="fonts/Merriweather-italic.fntdata"/><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erriweather-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 name="Google Shape;12;p2"/>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3" name="Google Shape;13;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p11"/>
          <p:cNvSpPr txBox="1"/>
          <p:nvPr>
            <p:ph idx="1" type="body"/>
          </p:nvPr>
        </p:nvSpPr>
        <p:spPr>
          <a:xfrm>
            <a:off x="415600" y="2828567"/>
            <a:ext cx="7113300" cy="1256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57" name="Google Shape;5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rgbClr val="168DBA"/>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62" name="Google Shape;62;p13"/>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63" name="Google Shape;63;p1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3"/>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 name="Google Shape;18;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4" name="Google Shape;24;p4"/>
          <p:cNvSpPr txBox="1"/>
          <p:nvPr>
            <p:ph idx="1" type="body"/>
          </p:nvPr>
        </p:nvSpPr>
        <p:spPr>
          <a:xfrm>
            <a:off x="6192900" y="667900"/>
            <a:ext cx="5555100" cy="5464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5" name="Google Shape;25;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9" name="Google Shape;29;p5"/>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p5"/>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1" name="Google Shape;31;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5" name="Google Shape;35;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p7"/>
          <p:cNvSpPr txBox="1"/>
          <p:nvPr>
            <p:ph idx="1" type="body"/>
          </p:nvPr>
        </p:nvSpPr>
        <p:spPr>
          <a:xfrm>
            <a:off x="415600" y="3187533"/>
            <a:ext cx="4170000" cy="306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40" name="Google Shape;40;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415567" y="1064800"/>
            <a:ext cx="8330400" cy="47283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415067" y="667900"/>
            <a:ext cx="4939200" cy="2732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7" name="Google Shape;47;p9"/>
          <p:cNvSpPr txBox="1"/>
          <p:nvPr>
            <p:ph idx="1" type="subTitle"/>
          </p:nvPr>
        </p:nvSpPr>
        <p:spPr>
          <a:xfrm>
            <a:off x="406400" y="3502300"/>
            <a:ext cx="4939200" cy="1235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48" name="Google Shape;48;p9"/>
          <p:cNvSpPr txBox="1"/>
          <p:nvPr>
            <p:ph idx="2" type="body"/>
          </p:nvPr>
        </p:nvSpPr>
        <p:spPr>
          <a:xfrm>
            <a:off x="6505367" y="667900"/>
            <a:ext cx="5271900" cy="5481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9" name="Google Shape;49;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415600" y="6028533"/>
            <a:ext cx="106392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ctrTitle"/>
          </p:nvPr>
        </p:nvSpPr>
        <p:spPr>
          <a:xfrm>
            <a:off x="415600" y="719633"/>
            <a:ext cx="11360700" cy="1710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68DBA"/>
              </a:buClr>
              <a:buSzPts val="5400"/>
              <a:buFont typeface="Century Gothic"/>
              <a:buNone/>
            </a:pPr>
            <a:r>
              <a:rPr lang="en-US"/>
              <a:t>Insurance Premium Prediction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b="1" lang="en-US" sz="1800"/>
              <a:t>Q6) How prediction was done?</a:t>
            </a:r>
            <a:endParaRPr/>
          </a:p>
          <a:p>
            <a:pPr indent="0" lvl="0" marL="0" rtl="0" algn="l">
              <a:spcBef>
                <a:spcPts val="1000"/>
              </a:spcBef>
              <a:spcAft>
                <a:spcPts val="0"/>
              </a:spcAft>
              <a:buSzPts val="1800"/>
              <a:buNone/>
            </a:pPr>
            <a:r>
              <a:rPr lang="en-US" sz="1800"/>
              <a:t>On the basis of trained model, the prediction was performed. We also created API interface for estimating cost of premium on the basis of personal health information/status.</a:t>
            </a:r>
            <a:endParaRPr b="1"/>
          </a:p>
          <a:p>
            <a:pPr indent="0" lvl="0" marL="0" rtl="0" algn="l">
              <a:spcBef>
                <a:spcPts val="1000"/>
              </a:spcBef>
              <a:spcAft>
                <a:spcPts val="0"/>
              </a:spcAft>
              <a:buSzPts val="1800"/>
              <a:buNone/>
            </a:pPr>
            <a:r>
              <a:rPr b="1" lang="en-US"/>
              <a:t>Q7) What are the different stages of deployment?</a:t>
            </a:r>
            <a:endParaRPr/>
          </a:p>
          <a:p>
            <a:pPr indent="-342900" lvl="0" marL="342900" rtl="0" algn="l">
              <a:spcBef>
                <a:spcPts val="1000"/>
              </a:spcBef>
              <a:spcAft>
                <a:spcPts val="0"/>
              </a:spcAft>
              <a:buSzPts val="1800"/>
              <a:buChar char="●"/>
            </a:pPr>
            <a:r>
              <a:rPr lang="en-US"/>
              <a:t>When the model is ready we deploy it in Heroku platform.</a:t>
            </a:r>
            <a:endParaRPr/>
          </a:p>
          <a:p>
            <a:pPr indent="-228600" lvl="0" marL="342900" rtl="0" algn="l">
              <a:spcBef>
                <a:spcPts val="1000"/>
              </a:spcBef>
              <a:spcAft>
                <a:spcPts val="0"/>
              </a:spcAft>
              <a:buSzPts val="1800"/>
              <a:buNone/>
            </a:pPr>
            <a:r>
              <a:t/>
            </a:r>
            <a:endParaRPr b="1"/>
          </a:p>
          <a:p>
            <a:pPr indent="0" lvl="0" marL="0" rtl="0" algn="l">
              <a:spcBef>
                <a:spcPts val="1000"/>
              </a:spcBef>
              <a:spcAft>
                <a:spcPts val="0"/>
              </a:spcAft>
              <a:buSzPts val="2400"/>
              <a:buNone/>
            </a:pPr>
            <a:br>
              <a:rPr lang="en-US" sz="2400"/>
            </a:br>
            <a:endParaRPr b="1"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2346615" y="1073020"/>
            <a:ext cx="8915400" cy="5057191"/>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SzPts val="2400"/>
              <a:buNone/>
            </a:pPr>
            <a:r>
              <a:rPr b="1" lang="en-US" sz="2400"/>
              <a:t>Objective</a:t>
            </a:r>
            <a:r>
              <a:rPr b="1" lang="en-US" sz="3200"/>
              <a:t> :</a:t>
            </a:r>
            <a:endParaRPr/>
          </a:p>
          <a:p>
            <a:pPr indent="0" lvl="0" marL="0" rtl="0" algn="l">
              <a:spcBef>
                <a:spcPts val="1000"/>
              </a:spcBef>
              <a:spcAft>
                <a:spcPts val="0"/>
              </a:spcAft>
              <a:buSzPts val="3200"/>
              <a:buNone/>
            </a:pPr>
            <a:r>
              <a:t/>
            </a:r>
            <a:endParaRPr b="1" sz="3200"/>
          </a:p>
          <a:p>
            <a:pPr indent="0" lvl="0" marL="0" rtl="0" algn="l">
              <a:spcBef>
                <a:spcPts val="1000"/>
              </a:spcBef>
              <a:spcAft>
                <a:spcPts val="0"/>
              </a:spcAft>
              <a:buSzPts val="1800"/>
              <a:buNone/>
            </a:pPr>
            <a:r>
              <a:rPr lang="en-US"/>
              <a:t>                          The goal of this project is to give an estimate of how much they need on their individual health situation and  Build a solution that should able to predict the premium of the personal for health insurance.</a:t>
            </a:r>
            <a:endParaRPr/>
          </a:p>
          <a:p>
            <a:pPr indent="0" lvl="0" marL="0" rtl="0" algn="l">
              <a:spcBef>
                <a:spcPts val="1000"/>
              </a:spcBef>
              <a:spcAft>
                <a:spcPts val="0"/>
              </a:spcAft>
              <a:buSzPts val="2400"/>
              <a:buNone/>
            </a:pPr>
            <a:r>
              <a:t/>
            </a:r>
            <a:endParaRPr b="1" sz="2400"/>
          </a:p>
          <a:p>
            <a:pPr indent="0" lvl="0" marL="0" rtl="0" algn="l">
              <a:spcBef>
                <a:spcPts val="1000"/>
              </a:spcBef>
              <a:spcAft>
                <a:spcPts val="0"/>
              </a:spcAft>
              <a:buSzPts val="2400"/>
              <a:buNone/>
            </a:pPr>
            <a:r>
              <a:rPr b="1" lang="en-US" sz="2400"/>
              <a:t>Benefits :</a:t>
            </a:r>
            <a:endParaRPr/>
          </a:p>
          <a:p>
            <a:pPr indent="-342900" lvl="0" marL="342900" rtl="0" algn="l">
              <a:spcBef>
                <a:spcPts val="1000"/>
              </a:spcBef>
              <a:spcAft>
                <a:spcPts val="0"/>
              </a:spcAft>
              <a:buSzPts val="1800"/>
              <a:buFont typeface="Noto Sans Symbols"/>
              <a:buChar char="▪"/>
            </a:pPr>
            <a:r>
              <a:rPr lang="en-US"/>
              <a:t>Gets idea about how much amount required annually according to their own of health status.</a:t>
            </a:r>
            <a:endParaRPr/>
          </a:p>
          <a:p>
            <a:pPr indent="-342900" lvl="0" marL="342900" rtl="0" algn="l">
              <a:spcBef>
                <a:spcPts val="1000"/>
              </a:spcBef>
              <a:spcAft>
                <a:spcPts val="0"/>
              </a:spcAft>
              <a:buSzPts val="1800"/>
              <a:buFont typeface="Noto Sans Symbols"/>
              <a:buChar char="▪"/>
            </a:pPr>
            <a:r>
              <a:rPr lang="en-US"/>
              <a:t>This can help a person in focusing more on the health aspect of an insurance.</a:t>
            </a:r>
            <a:endParaRPr/>
          </a:p>
          <a:p>
            <a:pPr indent="-342900" lvl="0" marL="342900" rtl="0" algn="l">
              <a:spcBef>
                <a:spcPts val="1000"/>
              </a:spcBef>
              <a:spcAft>
                <a:spcPts val="0"/>
              </a:spcAft>
              <a:buSzPts val="1800"/>
              <a:buFont typeface="Noto Sans Symbols"/>
              <a:buChar char="▪"/>
            </a:pPr>
            <a:r>
              <a:rPr lang="en-US"/>
              <a:t>Help in giving premium of health insurance.</a:t>
            </a:r>
            <a:endParaRPr/>
          </a:p>
          <a:p>
            <a:pPr indent="0" lvl="0" marL="0" rtl="0" algn="l">
              <a:spcBef>
                <a:spcPts val="1000"/>
              </a:spcBef>
              <a:spcAft>
                <a:spcPts val="0"/>
              </a:spcAft>
              <a:buSzPts val="1800"/>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entury Gothic"/>
              <a:buNone/>
            </a:pPr>
            <a:r>
              <a:rPr b="1" lang="en-US" sz="3200">
                <a:solidFill>
                  <a:schemeClr val="dk1"/>
                </a:solidFill>
              </a:rPr>
              <a:t>Architecture</a:t>
            </a:r>
            <a:endParaRPr>
              <a:solidFill>
                <a:schemeClr val="dk1"/>
              </a:solidFill>
            </a:endParaRPr>
          </a:p>
        </p:txBody>
      </p:sp>
      <p:grpSp>
        <p:nvGrpSpPr>
          <p:cNvPr id="82" name="Google Shape;82;p16"/>
          <p:cNvGrpSpPr/>
          <p:nvPr/>
        </p:nvGrpSpPr>
        <p:grpSpPr>
          <a:xfrm>
            <a:off x="3422202" y="1751244"/>
            <a:ext cx="7249421" cy="4159504"/>
            <a:chOff x="832989" y="1101"/>
            <a:chExt cx="7249421" cy="4159504"/>
          </a:xfrm>
        </p:grpSpPr>
        <p:sp>
          <p:nvSpPr>
            <p:cNvPr id="83" name="Google Shape;83;p16"/>
            <p:cNvSpPr/>
            <p:nvPr/>
          </p:nvSpPr>
          <p:spPr>
            <a:xfrm rot="5400000">
              <a:off x="494361" y="945941"/>
              <a:ext cx="1477539" cy="178264"/>
            </a:xfrm>
            <a:prstGeom prst="rect">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4" name="Google Shape;84;p16"/>
            <p:cNvSpPr/>
            <p:nvPr/>
          </p:nvSpPr>
          <p:spPr>
            <a:xfrm>
              <a:off x="832989" y="1101"/>
              <a:ext cx="1980716" cy="1188429"/>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5" name="Google Shape;85;p16"/>
            <p:cNvSpPr txBox="1"/>
            <p:nvPr/>
          </p:nvSpPr>
          <p:spPr>
            <a:xfrm>
              <a:off x="867797" y="35909"/>
              <a:ext cx="1911100" cy="1118813"/>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entury Gothic"/>
                <a:buNone/>
              </a:pPr>
              <a:r>
                <a:rPr lang="en-US" sz="2200">
                  <a:solidFill>
                    <a:schemeClr val="dk1"/>
                  </a:solidFill>
                  <a:latin typeface="Century Gothic"/>
                  <a:ea typeface="Century Gothic"/>
                  <a:cs typeface="Century Gothic"/>
                  <a:sym typeface="Century Gothic"/>
                </a:rPr>
                <a:t>Start</a:t>
              </a:r>
              <a:endParaRPr>
                <a:solidFill>
                  <a:schemeClr val="dk1"/>
                </a:solidFill>
              </a:endParaRPr>
            </a:p>
          </p:txBody>
        </p:sp>
        <p:sp>
          <p:nvSpPr>
            <p:cNvPr id="86" name="Google Shape;86;p16"/>
            <p:cNvSpPr/>
            <p:nvPr/>
          </p:nvSpPr>
          <p:spPr>
            <a:xfrm rot="5400000">
              <a:off x="494361" y="2431478"/>
              <a:ext cx="1477539" cy="178264"/>
            </a:xfrm>
            <a:prstGeom prst="rect">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7" name="Google Shape;87;p16"/>
            <p:cNvSpPr/>
            <p:nvPr/>
          </p:nvSpPr>
          <p:spPr>
            <a:xfrm>
              <a:off x="832989" y="1486639"/>
              <a:ext cx="1980716" cy="1188429"/>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8" name="Google Shape;88;p16"/>
            <p:cNvSpPr txBox="1"/>
            <p:nvPr/>
          </p:nvSpPr>
          <p:spPr>
            <a:xfrm>
              <a:off x="867797" y="1521447"/>
              <a:ext cx="1911100" cy="1118813"/>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entury Gothic"/>
                <a:buNone/>
              </a:pPr>
              <a:r>
                <a:rPr b="0" i="0" lang="en-US" sz="2200" u="none" cap="none" strike="noStrike">
                  <a:solidFill>
                    <a:schemeClr val="dk1"/>
                  </a:solidFill>
                  <a:latin typeface="Century Gothic"/>
                  <a:ea typeface="Century Gothic"/>
                  <a:cs typeface="Century Gothic"/>
                  <a:sym typeface="Century Gothic"/>
                </a:rPr>
                <a:t>Data Fetching</a:t>
              </a:r>
              <a:endParaRPr>
                <a:solidFill>
                  <a:schemeClr val="dk1"/>
                </a:solidFill>
              </a:endParaRPr>
            </a:p>
          </p:txBody>
        </p:sp>
        <p:sp>
          <p:nvSpPr>
            <p:cNvPr id="89" name="Google Shape;89;p16"/>
            <p:cNvSpPr/>
            <p:nvPr/>
          </p:nvSpPr>
          <p:spPr>
            <a:xfrm>
              <a:off x="1237130" y="3174246"/>
              <a:ext cx="2626354" cy="178264"/>
            </a:xfrm>
            <a:prstGeom prst="rect">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0" name="Google Shape;90;p16"/>
            <p:cNvSpPr/>
            <p:nvPr/>
          </p:nvSpPr>
          <p:spPr>
            <a:xfrm>
              <a:off x="832989" y="2972176"/>
              <a:ext cx="1980716" cy="1188429"/>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1" name="Google Shape;91;p16"/>
            <p:cNvSpPr txBox="1"/>
            <p:nvPr/>
          </p:nvSpPr>
          <p:spPr>
            <a:xfrm>
              <a:off x="867797" y="3006984"/>
              <a:ext cx="1911100" cy="1118813"/>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entury Gothic"/>
                <a:buNone/>
              </a:pPr>
              <a:r>
                <a:rPr b="0" i="0" lang="en-US" sz="2200" u="none" cap="none" strike="noStrike">
                  <a:solidFill>
                    <a:schemeClr val="dk1"/>
                  </a:solidFill>
                  <a:latin typeface="Century Gothic"/>
                  <a:ea typeface="Century Gothic"/>
                  <a:cs typeface="Century Gothic"/>
                  <a:sym typeface="Century Gothic"/>
                </a:rPr>
                <a:t>EDA</a:t>
              </a:r>
              <a:endParaRPr>
                <a:solidFill>
                  <a:schemeClr val="dk1"/>
                </a:solidFill>
              </a:endParaRPr>
            </a:p>
          </p:txBody>
        </p:sp>
        <p:sp>
          <p:nvSpPr>
            <p:cNvPr id="92" name="Google Shape;92;p16"/>
            <p:cNvSpPr/>
            <p:nvPr/>
          </p:nvSpPr>
          <p:spPr>
            <a:xfrm rot="-5400000">
              <a:off x="3128714" y="2431478"/>
              <a:ext cx="1477539" cy="178264"/>
            </a:xfrm>
            <a:prstGeom prst="rect">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3" name="Google Shape;93;p16"/>
            <p:cNvSpPr/>
            <p:nvPr/>
          </p:nvSpPr>
          <p:spPr>
            <a:xfrm>
              <a:off x="3467341" y="2972176"/>
              <a:ext cx="1980716" cy="1188429"/>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4" name="Google Shape;94;p16"/>
            <p:cNvSpPr txBox="1"/>
            <p:nvPr/>
          </p:nvSpPr>
          <p:spPr>
            <a:xfrm>
              <a:off x="3502149" y="3006984"/>
              <a:ext cx="1911100" cy="1118813"/>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entury Gothic"/>
                <a:buNone/>
              </a:pPr>
              <a:r>
                <a:rPr b="0" i="0" lang="en-US" sz="2200" u="none" cap="none" strike="noStrike">
                  <a:solidFill>
                    <a:schemeClr val="dk1"/>
                  </a:solidFill>
                  <a:latin typeface="Century Gothic"/>
                  <a:ea typeface="Century Gothic"/>
                  <a:cs typeface="Century Gothic"/>
                  <a:sym typeface="Century Gothic"/>
                </a:rPr>
                <a:t>Data Cleaning</a:t>
              </a:r>
              <a:endParaRPr>
                <a:solidFill>
                  <a:schemeClr val="dk1"/>
                </a:solidFill>
              </a:endParaRPr>
            </a:p>
          </p:txBody>
        </p:sp>
        <p:sp>
          <p:nvSpPr>
            <p:cNvPr id="95" name="Google Shape;95;p16"/>
            <p:cNvSpPr/>
            <p:nvPr/>
          </p:nvSpPr>
          <p:spPr>
            <a:xfrm rot="-5400000">
              <a:off x="3128714" y="945941"/>
              <a:ext cx="1477539" cy="178264"/>
            </a:xfrm>
            <a:prstGeom prst="rect">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6" name="Google Shape;96;p16"/>
            <p:cNvSpPr/>
            <p:nvPr/>
          </p:nvSpPr>
          <p:spPr>
            <a:xfrm>
              <a:off x="3467341" y="1486639"/>
              <a:ext cx="1980716" cy="1188429"/>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7" name="Google Shape;97;p16"/>
            <p:cNvSpPr txBox="1"/>
            <p:nvPr/>
          </p:nvSpPr>
          <p:spPr>
            <a:xfrm>
              <a:off x="3502149" y="1521447"/>
              <a:ext cx="1911100" cy="1118813"/>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entury Gothic"/>
                <a:buNone/>
              </a:pPr>
              <a:r>
                <a:rPr b="0" i="0" lang="en-US" sz="2200" u="none" cap="none" strike="noStrike">
                  <a:solidFill>
                    <a:schemeClr val="dk1"/>
                  </a:solidFill>
                  <a:latin typeface="Century Gothic"/>
                  <a:ea typeface="Century Gothic"/>
                  <a:cs typeface="Century Gothic"/>
                  <a:sym typeface="Century Gothic"/>
                </a:rPr>
                <a:t>Feature Engineering</a:t>
              </a:r>
              <a:endParaRPr>
                <a:solidFill>
                  <a:schemeClr val="dk1"/>
                </a:solidFill>
              </a:endParaRPr>
            </a:p>
          </p:txBody>
        </p:sp>
        <p:sp>
          <p:nvSpPr>
            <p:cNvPr id="98" name="Google Shape;98;p16"/>
            <p:cNvSpPr/>
            <p:nvPr/>
          </p:nvSpPr>
          <p:spPr>
            <a:xfrm>
              <a:off x="3871483" y="203172"/>
              <a:ext cx="2626354" cy="178264"/>
            </a:xfrm>
            <a:prstGeom prst="rect">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9" name="Google Shape;99;p16"/>
            <p:cNvSpPr/>
            <p:nvPr/>
          </p:nvSpPr>
          <p:spPr>
            <a:xfrm>
              <a:off x="3467341" y="1101"/>
              <a:ext cx="1980716" cy="1188429"/>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 name="Google Shape;100;p16"/>
            <p:cNvSpPr txBox="1"/>
            <p:nvPr/>
          </p:nvSpPr>
          <p:spPr>
            <a:xfrm>
              <a:off x="3502149" y="35909"/>
              <a:ext cx="1911100" cy="1118813"/>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entury Gothic"/>
                <a:buNone/>
              </a:pPr>
              <a:r>
                <a:rPr b="0" i="0" lang="en-US" sz="2200" u="none" cap="none" strike="noStrike">
                  <a:solidFill>
                    <a:schemeClr val="dk1"/>
                  </a:solidFill>
                  <a:latin typeface="Century Gothic"/>
                  <a:ea typeface="Century Gothic"/>
                  <a:cs typeface="Century Gothic"/>
                  <a:sym typeface="Century Gothic"/>
                </a:rPr>
                <a:t>Model Building</a:t>
              </a:r>
              <a:endParaRPr>
                <a:solidFill>
                  <a:schemeClr val="dk1"/>
                </a:solidFill>
              </a:endParaRPr>
            </a:p>
          </p:txBody>
        </p:sp>
        <p:sp>
          <p:nvSpPr>
            <p:cNvPr id="101" name="Google Shape;101;p16"/>
            <p:cNvSpPr/>
            <p:nvPr/>
          </p:nvSpPr>
          <p:spPr>
            <a:xfrm rot="5400000">
              <a:off x="5763067" y="945941"/>
              <a:ext cx="1477539" cy="178264"/>
            </a:xfrm>
            <a:prstGeom prst="rect">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2" name="Google Shape;102;p16"/>
            <p:cNvSpPr/>
            <p:nvPr/>
          </p:nvSpPr>
          <p:spPr>
            <a:xfrm>
              <a:off x="6101694" y="1101"/>
              <a:ext cx="1980716" cy="1188429"/>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3" name="Google Shape;103;p16"/>
            <p:cNvSpPr txBox="1"/>
            <p:nvPr/>
          </p:nvSpPr>
          <p:spPr>
            <a:xfrm>
              <a:off x="6136502" y="35909"/>
              <a:ext cx="1911100" cy="1118813"/>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entury Gothic"/>
                <a:buNone/>
              </a:pPr>
              <a:r>
                <a:rPr b="0" i="0" lang="en-US" sz="2200" u="none" cap="none" strike="noStrike">
                  <a:solidFill>
                    <a:schemeClr val="dk1"/>
                  </a:solidFill>
                  <a:latin typeface="Century Gothic"/>
                  <a:ea typeface="Century Gothic"/>
                  <a:cs typeface="Century Gothic"/>
                  <a:sym typeface="Century Gothic"/>
                </a:rPr>
                <a:t>Model Testing</a:t>
              </a:r>
              <a:endParaRPr>
                <a:solidFill>
                  <a:schemeClr val="dk1"/>
                </a:solidFill>
              </a:endParaRPr>
            </a:p>
          </p:txBody>
        </p:sp>
        <p:sp>
          <p:nvSpPr>
            <p:cNvPr id="104" name="Google Shape;104;p16"/>
            <p:cNvSpPr/>
            <p:nvPr/>
          </p:nvSpPr>
          <p:spPr>
            <a:xfrm rot="5400000">
              <a:off x="5763067" y="2431478"/>
              <a:ext cx="1477539" cy="178264"/>
            </a:xfrm>
            <a:prstGeom prst="rect">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 name="Google Shape;105;p16"/>
            <p:cNvSpPr/>
            <p:nvPr/>
          </p:nvSpPr>
          <p:spPr>
            <a:xfrm>
              <a:off x="6101694" y="1486639"/>
              <a:ext cx="1980716" cy="1188429"/>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 name="Google Shape;106;p16"/>
            <p:cNvSpPr txBox="1"/>
            <p:nvPr/>
          </p:nvSpPr>
          <p:spPr>
            <a:xfrm>
              <a:off x="6136502" y="1521447"/>
              <a:ext cx="1911100" cy="1118813"/>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entury Gothic"/>
                <a:buNone/>
              </a:pPr>
              <a:r>
                <a:rPr b="0" i="0" lang="en-US" sz="2200" u="none" cap="none" strike="noStrike">
                  <a:solidFill>
                    <a:schemeClr val="dk1"/>
                  </a:solidFill>
                  <a:latin typeface="Century Gothic"/>
                  <a:ea typeface="Century Gothic"/>
                  <a:cs typeface="Century Gothic"/>
                  <a:sym typeface="Century Gothic"/>
                </a:rPr>
                <a:t>Flask Setup</a:t>
              </a:r>
              <a:endParaRPr>
                <a:solidFill>
                  <a:schemeClr val="dk1"/>
                </a:solidFill>
              </a:endParaRPr>
            </a:p>
          </p:txBody>
        </p:sp>
        <p:sp>
          <p:nvSpPr>
            <p:cNvPr id="107" name="Google Shape;107;p16"/>
            <p:cNvSpPr/>
            <p:nvPr/>
          </p:nvSpPr>
          <p:spPr>
            <a:xfrm>
              <a:off x="6101694" y="2972176"/>
              <a:ext cx="1980716" cy="1188429"/>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 name="Google Shape;108;p16"/>
            <p:cNvSpPr txBox="1"/>
            <p:nvPr/>
          </p:nvSpPr>
          <p:spPr>
            <a:xfrm>
              <a:off x="6136502" y="3006984"/>
              <a:ext cx="1911100" cy="1118813"/>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entury Gothic"/>
                <a:buNone/>
              </a:pPr>
              <a:r>
                <a:rPr b="0" i="0" lang="en-US" sz="2200" u="none" cap="none" strike="noStrike">
                  <a:solidFill>
                    <a:schemeClr val="dk1"/>
                  </a:solidFill>
                  <a:latin typeface="Century Gothic"/>
                  <a:ea typeface="Century Gothic"/>
                  <a:cs typeface="Century Gothic"/>
                  <a:sym typeface="Century Gothic"/>
                </a:rPr>
                <a:t>Deployment</a:t>
              </a:r>
              <a:endParaRPr>
                <a:solidFill>
                  <a:schemeClr val="dk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Century Gothic"/>
              <a:buNone/>
            </a:pPr>
            <a:br>
              <a:rPr b="1" lang="en-US" sz="2400">
                <a:solidFill>
                  <a:schemeClr val="dk1"/>
                </a:solidFill>
              </a:rPr>
            </a:br>
            <a:br>
              <a:rPr b="1" lang="en-US" sz="2400">
                <a:solidFill>
                  <a:schemeClr val="dk1"/>
                </a:solidFill>
              </a:rPr>
            </a:br>
            <a:r>
              <a:rPr b="1" lang="en-US" sz="2400">
                <a:solidFill>
                  <a:schemeClr val="dk1"/>
                </a:solidFill>
              </a:rPr>
              <a:t>Data Collection and validation</a:t>
            </a:r>
            <a:endParaRPr/>
          </a:p>
        </p:txBody>
      </p:sp>
      <p:sp>
        <p:nvSpPr>
          <p:cNvPr id="114" name="Google Shape;114;p1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Font typeface="Noto Sans Symbols"/>
              <a:buNone/>
            </a:pPr>
            <a:r>
              <a:t/>
            </a:r>
            <a:endParaRPr/>
          </a:p>
          <a:p>
            <a:pPr indent="-342900" lvl="0" marL="342900" rtl="0" algn="l">
              <a:spcBef>
                <a:spcPts val="1000"/>
              </a:spcBef>
              <a:spcAft>
                <a:spcPts val="0"/>
              </a:spcAft>
              <a:buSzPts val="1800"/>
              <a:buFont typeface="Noto Sans Symbols"/>
              <a:buChar char="▪"/>
            </a:pPr>
            <a:r>
              <a:rPr lang="en-US"/>
              <a:t>The dataset was taken from the Kaggle competition page.</a:t>
            </a:r>
            <a:endParaRPr/>
          </a:p>
          <a:p>
            <a:pPr indent="-342900" lvl="0" marL="342900" rtl="0" algn="l">
              <a:spcBef>
                <a:spcPts val="1000"/>
              </a:spcBef>
              <a:spcAft>
                <a:spcPts val="0"/>
              </a:spcAft>
              <a:buSzPts val="1800"/>
              <a:buFont typeface="Noto Sans Symbols"/>
              <a:buChar char="▪"/>
            </a:pPr>
            <a:r>
              <a:rPr lang="en-US"/>
              <a:t>Data type of columns – Validating the data type of the columns if wrong, then it was corrected.</a:t>
            </a:r>
            <a:endParaRPr/>
          </a:p>
          <a:p>
            <a:pPr indent="-342900" lvl="0" marL="342900" rtl="0" algn="l">
              <a:spcBef>
                <a:spcPts val="1000"/>
              </a:spcBef>
              <a:spcAft>
                <a:spcPts val="0"/>
              </a:spcAft>
              <a:buSzPts val="1800"/>
              <a:buFont typeface="Noto Sans Symbols"/>
              <a:buChar char="▪"/>
            </a:pPr>
            <a:r>
              <a:rPr lang="en-US"/>
              <a:t>Null values in columns – Validating the column in the dataset have null values or missing information. </a:t>
            </a:r>
            <a:endParaRPr/>
          </a:p>
          <a:p>
            <a:pPr indent="0" lvl="0" marL="0" rtl="0" algn="l">
              <a:spcBef>
                <a:spcPts val="10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2592925" y="624110"/>
            <a:ext cx="8911687" cy="113586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entury Gothic"/>
              <a:buNone/>
            </a:pPr>
            <a:br>
              <a:rPr b="1" lang="en-US" sz="3200">
                <a:solidFill>
                  <a:schemeClr val="dk1"/>
                </a:solidFill>
              </a:rPr>
            </a:br>
            <a:r>
              <a:rPr b="1" lang="en-US" sz="3200">
                <a:solidFill>
                  <a:schemeClr val="dk1"/>
                </a:solidFill>
              </a:rPr>
              <a:t>Model Training</a:t>
            </a:r>
            <a:endParaRPr/>
          </a:p>
        </p:txBody>
      </p:sp>
      <p:sp>
        <p:nvSpPr>
          <p:cNvPr id="120" name="Google Shape;120;p18"/>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Font typeface="Noto Sans Symbols"/>
              <a:buChar char="⮚"/>
            </a:pPr>
            <a:r>
              <a:rPr b="1" lang="en-US" sz="2400"/>
              <a:t>Data Pre-processing:  </a:t>
            </a:r>
            <a:endParaRPr/>
          </a:p>
          <a:p>
            <a:pPr indent="-342900" lvl="0" marL="342900" rtl="0" algn="l">
              <a:spcBef>
                <a:spcPts val="1000"/>
              </a:spcBef>
              <a:spcAft>
                <a:spcPts val="0"/>
              </a:spcAft>
              <a:buSzPts val="1800"/>
              <a:buFont typeface="Noto Sans Symbols"/>
              <a:buChar char="▪"/>
            </a:pPr>
            <a:r>
              <a:rPr lang="en-US"/>
              <a:t>Performing EDA to get insights of the data like identifying distribution, outliers etc.</a:t>
            </a:r>
            <a:endParaRPr/>
          </a:p>
          <a:p>
            <a:pPr indent="-342900" lvl="0" marL="342900" rtl="0" algn="l">
              <a:spcBef>
                <a:spcPts val="1000"/>
              </a:spcBef>
              <a:spcAft>
                <a:spcPts val="0"/>
              </a:spcAft>
              <a:buSzPts val="1800"/>
              <a:buFont typeface="Noto Sans Symbols"/>
              <a:buChar char="▪"/>
            </a:pPr>
            <a:r>
              <a:rPr lang="en-US"/>
              <a:t>Check any null values present in the dataset. If present then impute those null values.</a:t>
            </a:r>
            <a:endParaRPr/>
          </a:p>
          <a:p>
            <a:pPr indent="-342900" lvl="0" marL="342900" rtl="0" algn="l">
              <a:spcBef>
                <a:spcPts val="1000"/>
              </a:spcBef>
              <a:spcAft>
                <a:spcPts val="0"/>
              </a:spcAft>
              <a:buSzPts val="1800"/>
              <a:buFont typeface="Noto Sans Symbols"/>
              <a:buChar char="▪"/>
            </a:pPr>
            <a:r>
              <a:rPr lang="en-US"/>
              <a:t>Encode the categorical features/columns.</a:t>
            </a:r>
            <a:endParaRPr/>
          </a:p>
          <a:p>
            <a:pPr indent="-342900" lvl="0" marL="342900" rtl="0" algn="l">
              <a:spcBef>
                <a:spcPts val="1000"/>
              </a:spcBef>
              <a:spcAft>
                <a:spcPts val="0"/>
              </a:spcAft>
              <a:buSzPts val="1800"/>
              <a:buFont typeface="Noto Sans Symbols"/>
              <a:buChar char="▪"/>
            </a:pPr>
            <a:r>
              <a:rPr lang="en-US"/>
              <a:t>Perform Standard Scalar to scale down values.</a:t>
            </a:r>
            <a:endParaRPr/>
          </a:p>
          <a:p>
            <a:pPr indent="0" lvl="0" marL="0" rtl="0" algn="l">
              <a:spcBef>
                <a:spcPts val="1000"/>
              </a:spcBef>
              <a:spcAft>
                <a:spcPts val="0"/>
              </a:spcAft>
              <a:buSzPts val="2200"/>
              <a:buNone/>
            </a:pPr>
            <a:r>
              <a:t/>
            </a:r>
            <a:endParaRPr sz="2200"/>
          </a:p>
          <a:p>
            <a:pPr indent="0" lvl="0" marL="0" rtl="0" algn="l">
              <a:spcBef>
                <a:spcPts val="1000"/>
              </a:spcBef>
              <a:spcAft>
                <a:spcPts val="0"/>
              </a:spcAft>
              <a:buSzPts val="240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2592925" y="624110"/>
            <a:ext cx="8911687" cy="11358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Century Gothic"/>
              <a:buNone/>
            </a:pPr>
            <a:br>
              <a:rPr b="1" lang="en-US" sz="2400">
                <a:solidFill>
                  <a:schemeClr val="dk1"/>
                </a:solidFill>
              </a:rPr>
            </a:br>
            <a:br>
              <a:rPr b="1" lang="en-US" sz="2400">
                <a:solidFill>
                  <a:schemeClr val="dk1"/>
                </a:solidFill>
              </a:rPr>
            </a:br>
            <a:r>
              <a:rPr b="1" lang="en-US" sz="2400">
                <a:solidFill>
                  <a:schemeClr val="dk1"/>
                </a:solidFill>
              </a:rPr>
              <a:t>Model Selection</a:t>
            </a:r>
            <a:endParaRPr/>
          </a:p>
        </p:txBody>
      </p:sp>
      <p:sp>
        <p:nvSpPr>
          <p:cNvPr id="126" name="Google Shape;126;p19"/>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en-US"/>
              <a:t>After pre-processing and model training, we find the best model for premium prediction. The model is trained on multiple regression algorithms like Linear Regression, Decision Trees, Random Forest, Gradient Boosting, Extreme Gradient Boosting and K-Nearest Neighbors (KNN). After prediction we will find accuracy of those predictions using evaluation metrics like RMSE (Root mean squared error) and r2_score (R-squared).  </a:t>
            </a:r>
            <a:r>
              <a:rPr b="1" lang="en-US" sz="2200"/>
              <a:t>       </a:t>
            </a:r>
            <a:endParaRPr sz="2200"/>
          </a:p>
          <a:p>
            <a:pPr indent="0" lvl="0" marL="0" rtl="0" algn="l">
              <a:spcBef>
                <a:spcPts val="1000"/>
              </a:spcBef>
              <a:spcAft>
                <a:spcPts val="0"/>
              </a:spcAft>
              <a:buSzPts val="240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2592925" y="624110"/>
            <a:ext cx="8911687" cy="113586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2400"/>
              <a:buFont typeface="Century Gothic"/>
              <a:buNone/>
            </a:pPr>
            <a:br>
              <a:rPr b="1" lang="en-US" sz="2400"/>
            </a:br>
            <a:r>
              <a:rPr b="1" lang="en-US" sz="2400">
                <a:solidFill>
                  <a:schemeClr val="dk1"/>
                </a:solidFill>
              </a:rPr>
              <a:t>Predictions</a:t>
            </a:r>
            <a:endParaRPr/>
          </a:p>
        </p:txBody>
      </p:sp>
      <p:sp>
        <p:nvSpPr>
          <p:cNvPr id="132" name="Google Shape;132;p20"/>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00"/>
              <a:buNone/>
            </a:pPr>
            <a:r>
              <a:rPr b="1" lang="en-US" sz="2200"/>
              <a:t>           </a:t>
            </a:r>
            <a:endParaRPr sz="2200"/>
          </a:p>
          <a:p>
            <a:pPr indent="-342900" lvl="0" marL="342900" rtl="0" algn="l">
              <a:spcBef>
                <a:spcPts val="1000"/>
              </a:spcBef>
              <a:spcAft>
                <a:spcPts val="0"/>
              </a:spcAft>
              <a:buSzPts val="1800"/>
              <a:buChar char="●"/>
            </a:pPr>
            <a:r>
              <a:rPr lang="en-US"/>
              <a:t>Then all the trained models were used for validating test set.</a:t>
            </a:r>
            <a:endParaRPr/>
          </a:p>
          <a:p>
            <a:pPr indent="-342900" lvl="0" marL="342900" rtl="0" algn="l">
              <a:spcBef>
                <a:spcPts val="1000"/>
              </a:spcBef>
              <a:spcAft>
                <a:spcPts val="0"/>
              </a:spcAft>
              <a:buSzPts val="1800"/>
              <a:buChar char="●"/>
            </a:pPr>
            <a:r>
              <a:rPr lang="en-US"/>
              <a:t>We</a:t>
            </a:r>
            <a:r>
              <a:rPr lang="en-US" sz="2400"/>
              <a:t> </a:t>
            </a:r>
            <a:r>
              <a:rPr lang="en-US"/>
              <a:t>perform pre-processing techniques on it.</a:t>
            </a:r>
            <a:endParaRPr/>
          </a:p>
          <a:p>
            <a:pPr indent="-342900" lvl="0" marL="342900" rtl="0" algn="l">
              <a:spcBef>
                <a:spcPts val="1000"/>
              </a:spcBef>
              <a:spcAft>
                <a:spcPts val="0"/>
              </a:spcAft>
              <a:buSzPts val="1800"/>
              <a:buChar char="●"/>
            </a:pPr>
            <a:r>
              <a:rPr lang="en-US"/>
              <a:t>The best RMSE and r2 score model were saved for developing API for prediction of premium.</a:t>
            </a:r>
            <a:endParaRPr/>
          </a:p>
          <a:p>
            <a:pPr indent="-190500" lvl="0" marL="342900" rtl="0" algn="l">
              <a:spcBef>
                <a:spcPts val="1000"/>
              </a:spcBef>
              <a:spcAft>
                <a:spcPts val="0"/>
              </a:spcAft>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2592925" y="624110"/>
            <a:ext cx="8911687" cy="113586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Font typeface="Century Gothic"/>
              <a:buNone/>
            </a:pPr>
            <a:r>
              <a:rPr b="1" lang="en-US" sz="2400">
                <a:solidFill>
                  <a:schemeClr val="dk1"/>
                </a:solidFill>
              </a:rPr>
              <a:t>Q &amp; A</a:t>
            </a:r>
            <a:endParaRPr/>
          </a:p>
        </p:txBody>
      </p:sp>
      <p:sp>
        <p:nvSpPr>
          <p:cNvPr id="138" name="Google Shape;138;p21"/>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SzPct val="100000"/>
              <a:buNone/>
            </a:pPr>
            <a:r>
              <a:rPr b="1" lang="en-US" sz="7200"/>
              <a:t>Q1) What is the source data?</a:t>
            </a:r>
            <a:endParaRPr/>
          </a:p>
          <a:p>
            <a:pPr indent="0" lvl="0" marL="0" rtl="0" algn="l">
              <a:spcBef>
                <a:spcPts val="1000"/>
              </a:spcBef>
              <a:spcAft>
                <a:spcPts val="0"/>
              </a:spcAft>
              <a:buSzPct val="100000"/>
              <a:buNone/>
            </a:pPr>
            <a:r>
              <a:rPr lang="en-US" sz="7200"/>
              <a:t>The source of the data is Kaggle. The data is in the form of ‘csv’ file.</a:t>
            </a:r>
            <a:endParaRPr/>
          </a:p>
          <a:p>
            <a:pPr indent="0" lvl="0" marL="0" rtl="0" algn="l">
              <a:spcBef>
                <a:spcPts val="1000"/>
              </a:spcBef>
              <a:spcAft>
                <a:spcPts val="0"/>
              </a:spcAft>
              <a:buSzPct val="100000"/>
              <a:buNone/>
            </a:pPr>
            <a:r>
              <a:rPr b="1" lang="en-US" sz="7200"/>
              <a:t>Q2) What was the type of the data?</a:t>
            </a:r>
            <a:endParaRPr/>
          </a:p>
          <a:p>
            <a:pPr indent="0" lvl="0" marL="0" rtl="0" algn="l">
              <a:spcBef>
                <a:spcPts val="1000"/>
              </a:spcBef>
              <a:spcAft>
                <a:spcPts val="0"/>
              </a:spcAft>
              <a:buSzPct val="100000"/>
              <a:buNone/>
            </a:pPr>
            <a:r>
              <a:rPr lang="en-US" sz="7200"/>
              <a:t>The data was combination of categorical and numerical values.</a:t>
            </a:r>
            <a:endParaRPr/>
          </a:p>
          <a:p>
            <a:pPr indent="0" lvl="0" marL="0" rtl="0" algn="l">
              <a:spcBef>
                <a:spcPts val="1000"/>
              </a:spcBef>
              <a:spcAft>
                <a:spcPts val="0"/>
              </a:spcAft>
              <a:buSzPct val="100000"/>
              <a:buNone/>
            </a:pPr>
            <a:r>
              <a:rPr b="1" lang="en-US" sz="7200"/>
              <a:t>Q3) What’s the complete flow you followed in this project?</a:t>
            </a:r>
            <a:endParaRPr/>
          </a:p>
          <a:p>
            <a:pPr indent="0" lvl="0" marL="0" rtl="0" algn="l">
              <a:spcBef>
                <a:spcPts val="1000"/>
              </a:spcBef>
              <a:spcAft>
                <a:spcPts val="0"/>
              </a:spcAft>
              <a:buSzPct val="100000"/>
              <a:buNone/>
            </a:pPr>
            <a:r>
              <a:rPr lang="en-US" sz="7200"/>
              <a:t>Refer the 3</a:t>
            </a:r>
            <a:r>
              <a:rPr baseline="30000" lang="en-US" sz="7200"/>
              <a:t>rd</a:t>
            </a:r>
            <a:r>
              <a:rPr lang="en-US" sz="7200"/>
              <a:t> slide for better understanding</a:t>
            </a:r>
            <a:endParaRPr b="1" sz="5500"/>
          </a:p>
          <a:p>
            <a:pPr indent="0" lvl="0" marL="0" rtl="0" algn="l">
              <a:spcBef>
                <a:spcPts val="1000"/>
              </a:spcBef>
              <a:spcAft>
                <a:spcPts val="0"/>
              </a:spcAft>
              <a:buSzPct val="100000"/>
              <a:buNone/>
            </a:pPr>
            <a:r>
              <a:rPr b="1" lang="en-US" sz="7200"/>
              <a:t>Q4) What techniques were you using for data pre-processing?</a:t>
            </a:r>
            <a:endParaRPr/>
          </a:p>
          <a:p>
            <a:pPr indent="-342900" lvl="0" marL="342900" rtl="0" algn="l">
              <a:spcBef>
                <a:spcPts val="1000"/>
              </a:spcBef>
              <a:spcAft>
                <a:spcPts val="0"/>
              </a:spcAft>
              <a:buSzPct val="100000"/>
              <a:buChar char="●"/>
            </a:pPr>
            <a:r>
              <a:rPr lang="en-US" sz="7200"/>
              <a:t>Visualizing relation of independent variables with each other and dependent variable. </a:t>
            </a:r>
            <a:endParaRPr/>
          </a:p>
          <a:p>
            <a:pPr indent="-342900" lvl="0" marL="342900" rtl="0" algn="l">
              <a:spcBef>
                <a:spcPts val="1000"/>
              </a:spcBef>
              <a:spcAft>
                <a:spcPts val="0"/>
              </a:spcAft>
              <a:buSzPct val="100000"/>
              <a:buChar char="●"/>
            </a:pPr>
            <a:r>
              <a:rPr lang="en-US" sz="7200"/>
              <a:t>Checking distribution of Continuous variables.</a:t>
            </a:r>
            <a:endParaRPr/>
          </a:p>
          <a:p>
            <a:pPr indent="-342900" lvl="0" marL="342900" rtl="0" algn="l">
              <a:spcBef>
                <a:spcPts val="1000"/>
              </a:spcBef>
              <a:spcAft>
                <a:spcPts val="0"/>
              </a:spcAft>
              <a:buSzPct val="100000"/>
              <a:buChar char="●"/>
            </a:pPr>
            <a:r>
              <a:rPr lang="en-US" sz="7200"/>
              <a:t>Checking any null values present in the dataset.</a:t>
            </a:r>
            <a:endParaRPr/>
          </a:p>
          <a:p>
            <a:pPr indent="0" lvl="0" marL="0" rtl="0" algn="l">
              <a:spcBef>
                <a:spcPts val="1000"/>
              </a:spcBef>
              <a:spcAft>
                <a:spcPts val="0"/>
              </a:spcAft>
              <a:buSzPct val="100000"/>
              <a:buNone/>
            </a:pPr>
            <a:br>
              <a:rPr lang="en-US" sz="2400"/>
            </a:br>
            <a:endParaRPr b="1"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fontScale="25000"/>
          </a:bodyPr>
          <a:lstStyle/>
          <a:p>
            <a:pPr indent="-342900" lvl="0" marL="342900" rtl="0" algn="l">
              <a:spcBef>
                <a:spcPts val="0"/>
              </a:spcBef>
              <a:spcAft>
                <a:spcPts val="0"/>
              </a:spcAft>
              <a:buSzPct val="100000"/>
              <a:buChar char="●"/>
            </a:pPr>
            <a:r>
              <a:rPr lang="en-US" sz="7200"/>
              <a:t>Converting categorical data into numeric values.</a:t>
            </a:r>
            <a:endParaRPr/>
          </a:p>
          <a:p>
            <a:pPr indent="-342900" lvl="0" marL="342900" rtl="0" algn="l">
              <a:spcBef>
                <a:spcPts val="1000"/>
              </a:spcBef>
              <a:spcAft>
                <a:spcPts val="0"/>
              </a:spcAft>
              <a:buSzPct val="100000"/>
              <a:buChar char="●"/>
            </a:pPr>
            <a:r>
              <a:rPr lang="en-US" sz="7200"/>
              <a:t>Scaling the data.</a:t>
            </a:r>
            <a:endParaRPr/>
          </a:p>
          <a:p>
            <a:pPr indent="0" lvl="0" marL="0" rtl="0" algn="l">
              <a:spcBef>
                <a:spcPts val="1000"/>
              </a:spcBef>
              <a:spcAft>
                <a:spcPts val="0"/>
              </a:spcAft>
              <a:buSzPct val="100000"/>
              <a:buNone/>
            </a:pPr>
            <a:r>
              <a:t/>
            </a:r>
            <a:endParaRPr b="1" sz="7200"/>
          </a:p>
          <a:p>
            <a:pPr indent="0" lvl="0" marL="0" rtl="0" algn="l">
              <a:spcBef>
                <a:spcPts val="1000"/>
              </a:spcBef>
              <a:spcAft>
                <a:spcPts val="0"/>
              </a:spcAft>
              <a:buSzPct val="100000"/>
              <a:buNone/>
            </a:pPr>
            <a:r>
              <a:rPr b="1" lang="en-US" sz="7200"/>
              <a:t>Q5) How training was done or what models were used?</a:t>
            </a:r>
            <a:endParaRPr/>
          </a:p>
          <a:p>
            <a:pPr indent="-342900" lvl="0" marL="342900" rtl="0" algn="l">
              <a:spcBef>
                <a:spcPts val="1000"/>
              </a:spcBef>
              <a:spcAft>
                <a:spcPts val="0"/>
              </a:spcAft>
              <a:buSzPct val="100000"/>
              <a:buChar char="●"/>
            </a:pPr>
            <a:r>
              <a:rPr lang="en-US" sz="7200"/>
              <a:t>Before training the model the dataset is divided into training set and testing/validation set.</a:t>
            </a:r>
            <a:endParaRPr/>
          </a:p>
          <a:p>
            <a:pPr indent="-342900" lvl="0" marL="342900" rtl="0" algn="l">
              <a:spcBef>
                <a:spcPts val="1000"/>
              </a:spcBef>
              <a:spcAft>
                <a:spcPts val="0"/>
              </a:spcAft>
              <a:buSzPct val="100000"/>
              <a:buChar char="●"/>
            </a:pPr>
            <a:r>
              <a:rPr lang="en-US" sz="7200"/>
              <a:t>The scaling was performed of training and validation set.</a:t>
            </a:r>
            <a:endParaRPr/>
          </a:p>
          <a:p>
            <a:pPr indent="-342900" lvl="0" marL="342900" rtl="0" algn="l">
              <a:spcBef>
                <a:spcPts val="1000"/>
              </a:spcBef>
              <a:spcAft>
                <a:spcPts val="0"/>
              </a:spcAft>
              <a:buSzPct val="100000"/>
              <a:buChar char="●"/>
            </a:pPr>
            <a:r>
              <a:rPr lang="en-US" sz="7200"/>
              <a:t>The categorical columns were converted into numeric values.</a:t>
            </a:r>
            <a:endParaRPr/>
          </a:p>
          <a:p>
            <a:pPr indent="-342900" lvl="0" marL="342900" rtl="0" algn="l">
              <a:spcBef>
                <a:spcPts val="1000"/>
              </a:spcBef>
              <a:spcAft>
                <a:spcPts val="0"/>
              </a:spcAft>
              <a:buSzPct val="100000"/>
              <a:buChar char="●"/>
            </a:pPr>
            <a:r>
              <a:rPr lang="en-US" sz="7200"/>
              <a:t>Algorithms like Linear Regression, Decision Trees, Random Forest as well as ElasticNet was used.Out of these ElasticNet performed really good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