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713" r:id="rId3"/>
  </p:sldMasterIdLst>
  <p:notesMasterIdLst>
    <p:notesMasterId r:id="rId19"/>
  </p:notesMasterIdLst>
  <p:sldIdLst>
    <p:sldId id="388" r:id="rId4"/>
    <p:sldId id="385" r:id="rId5"/>
    <p:sldId id="389" r:id="rId6"/>
    <p:sldId id="390" r:id="rId7"/>
    <p:sldId id="391" r:id="rId8"/>
    <p:sldId id="392" r:id="rId9"/>
    <p:sldId id="394" r:id="rId10"/>
    <p:sldId id="395" r:id="rId11"/>
    <p:sldId id="396" r:id="rId12"/>
    <p:sldId id="397" r:id="rId13"/>
    <p:sldId id="398" r:id="rId14"/>
    <p:sldId id="399" r:id="rId15"/>
    <p:sldId id="400" r:id="rId16"/>
    <p:sldId id="401" r:id="rId17"/>
    <p:sldId id="3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644" y="36"/>
      </p:cViewPr>
      <p:guideLst>
        <p:guide orient="horz" pos="2160"/>
        <p:guide pos="3840"/>
      </p:guideLst>
    </p:cSldViewPr>
  </p:slideViewPr>
  <p:notesTextViewPr>
    <p:cViewPr>
      <p:scale>
        <a:sx n="1" d="1"/>
        <a:sy n="1" d="1"/>
      </p:scale>
      <p:origin x="0" y="0"/>
    </p:cViewPr>
  </p:notesTextViewPr>
  <p:sorterViewPr>
    <p:cViewPr>
      <p:scale>
        <a:sx n="100" d="100"/>
        <a:sy n="100" d="100"/>
      </p:scale>
      <p:origin x="0" y="5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dhm Beri" userId="bd5c0bc3-0b2d-4007-a863-1c2479e20c25" providerId="ADAL" clId="{3AD625B9-68E7-4884-B0B4-5B36B9691510}"/>
    <pc:docChg chg="undo custSel addSld delSld modSld">
      <pc:chgData name="Rydhm Beri" userId="bd5c0bc3-0b2d-4007-a863-1c2479e20c25" providerId="ADAL" clId="{3AD625B9-68E7-4884-B0B4-5B36B9691510}" dt="2021-07-17T10:16:44.940" v="1059" actId="20577"/>
      <pc:docMkLst>
        <pc:docMk/>
      </pc:docMkLst>
      <pc:sldChg chg="del">
        <pc:chgData name="Rydhm Beri" userId="bd5c0bc3-0b2d-4007-a863-1c2479e20c25" providerId="ADAL" clId="{3AD625B9-68E7-4884-B0B4-5B36B9691510}" dt="2021-07-17T10:02:33.669" v="234" actId="47"/>
        <pc:sldMkLst>
          <pc:docMk/>
          <pc:sldMk cId="2715697267" sldId="341"/>
        </pc:sldMkLst>
      </pc:sldChg>
      <pc:sldChg chg="del">
        <pc:chgData name="Rydhm Beri" userId="bd5c0bc3-0b2d-4007-a863-1c2479e20c25" providerId="ADAL" clId="{3AD625B9-68E7-4884-B0B4-5B36B9691510}" dt="2021-07-17T10:02:33.789" v="235" actId="47"/>
        <pc:sldMkLst>
          <pc:docMk/>
          <pc:sldMk cId="2163368247" sldId="342"/>
        </pc:sldMkLst>
      </pc:sldChg>
      <pc:sldChg chg="del">
        <pc:chgData name="Rydhm Beri" userId="bd5c0bc3-0b2d-4007-a863-1c2479e20c25" providerId="ADAL" clId="{3AD625B9-68E7-4884-B0B4-5B36B9691510}" dt="2021-07-17T10:02:36.603" v="243" actId="47"/>
        <pc:sldMkLst>
          <pc:docMk/>
          <pc:sldMk cId="2612606367" sldId="361"/>
        </pc:sldMkLst>
      </pc:sldChg>
      <pc:sldChg chg="modSp mod">
        <pc:chgData name="Rydhm Beri" userId="bd5c0bc3-0b2d-4007-a863-1c2479e20c25" providerId="ADAL" clId="{3AD625B9-68E7-4884-B0B4-5B36B9691510}" dt="2021-07-17T10:15:55.774" v="997" actId="20577"/>
        <pc:sldMkLst>
          <pc:docMk/>
          <pc:sldMk cId="2545169833" sldId="362"/>
        </pc:sldMkLst>
        <pc:spChg chg="mod">
          <ac:chgData name="Rydhm Beri" userId="bd5c0bc3-0b2d-4007-a863-1c2479e20c25" providerId="ADAL" clId="{3AD625B9-68E7-4884-B0B4-5B36B9691510}" dt="2021-07-17T10:15:55.774" v="997" actId="20577"/>
          <ac:spMkLst>
            <pc:docMk/>
            <pc:sldMk cId="2545169833" sldId="362"/>
            <ac:spMk id="2" creationId="{00000000-0000-0000-0000-000000000000}"/>
          </ac:spMkLst>
        </pc:spChg>
      </pc:sldChg>
      <pc:sldChg chg="del">
        <pc:chgData name="Rydhm Beri" userId="bd5c0bc3-0b2d-4007-a863-1c2479e20c25" providerId="ADAL" clId="{3AD625B9-68E7-4884-B0B4-5B36B9691510}" dt="2021-07-17T10:02:33.631" v="233" actId="47"/>
        <pc:sldMkLst>
          <pc:docMk/>
          <pc:sldMk cId="2661910491" sldId="377"/>
        </pc:sldMkLst>
      </pc:sldChg>
      <pc:sldChg chg="addSp delSp modSp add mod">
        <pc:chgData name="Rydhm Beri" userId="bd5c0bc3-0b2d-4007-a863-1c2479e20c25" providerId="ADAL" clId="{3AD625B9-68E7-4884-B0B4-5B36B9691510}" dt="2021-07-17T10:14:40.387" v="996" actId="20577"/>
        <pc:sldMkLst>
          <pc:docMk/>
          <pc:sldMk cId="2392371221" sldId="385"/>
        </pc:sldMkLst>
        <pc:spChg chg="mod">
          <ac:chgData name="Rydhm Beri" userId="bd5c0bc3-0b2d-4007-a863-1c2479e20c25" providerId="ADAL" clId="{3AD625B9-68E7-4884-B0B4-5B36B9691510}" dt="2021-07-17T10:10:38.109" v="682" actId="1076"/>
          <ac:spMkLst>
            <pc:docMk/>
            <pc:sldMk cId="2392371221" sldId="385"/>
            <ac:spMk id="2" creationId="{00000000-0000-0000-0000-000000000000}"/>
          </ac:spMkLst>
        </pc:spChg>
        <pc:spChg chg="add del mod">
          <ac:chgData name="Rydhm Beri" userId="bd5c0bc3-0b2d-4007-a863-1c2479e20c25" providerId="ADAL" clId="{3AD625B9-68E7-4884-B0B4-5B36B9691510}" dt="2021-07-17T10:11:40.285" v="738"/>
          <ac:spMkLst>
            <pc:docMk/>
            <pc:sldMk cId="2392371221" sldId="385"/>
            <ac:spMk id="3" creationId="{9882356A-1AD3-4DAE-AAF4-1923F807105D}"/>
          </ac:spMkLst>
        </pc:spChg>
        <pc:spChg chg="add mod">
          <ac:chgData name="Rydhm Beri" userId="bd5c0bc3-0b2d-4007-a863-1c2479e20c25" providerId="ADAL" clId="{3AD625B9-68E7-4884-B0B4-5B36B9691510}" dt="2021-07-17T10:14:40.387" v="996" actId="20577"/>
          <ac:spMkLst>
            <pc:docMk/>
            <pc:sldMk cId="2392371221" sldId="385"/>
            <ac:spMk id="5" creationId="{752EF6EA-6C7E-4B29-9C0F-B3446469272D}"/>
          </ac:spMkLst>
        </pc:spChg>
        <pc:spChg chg="mod">
          <ac:chgData name="Rydhm Beri" userId="bd5c0bc3-0b2d-4007-a863-1c2479e20c25" providerId="ADAL" clId="{3AD625B9-68E7-4884-B0B4-5B36B9691510}" dt="2021-07-17T10:14:22.320" v="968" actId="20577"/>
          <ac:spMkLst>
            <pc:docMk/>
            <pc:sldMk cId="2392371221" sldId="385"/>
            <ac:spMk id="7" creationId="{00000000-0000-0000-0000-000000000000}"/>
          </ac:spMkLst>
        </pc:spChg>
      </pc:sldChg>
      <pc:sldChg chg="addSp delSp modSp mod">
        <pc:chgData name="Rydhm Beri" userId="bd5c0bc3-0b2d-4007-a863-1c2479e20c25" providerId="ADAL" clId="{3AD625B9-68E7-4884-B0B4-5B36B9691510}" dt="2021-07-17T10:16:44.940" v="1059" actId="20577"/>
        <pc:sldMkLst>
          <pc:docMk/>
          <pc:sldMk cId="922020918" sldId="388"/>
        </pc:sldMkLst>
        <pc:spChg chg="mod">
          <ac:chgData name="Rydhm Beri" userId="bd5c0bc3-0b2d-4007-a863-1c2479e20c25" providerId="ADAL" clId="{3AD625B9-68E7-4884-B0B4-5B36B9691510}" dt="2021-07-17T10:16:44.940" v="1059" actId="20577"/>
          <ac:spMkLst>
            <pc:docMk/>
            <pc:sldMk cId="922020918" sldId="388"/>
            <ac:spMk id="8" creationId="{00000000-0000-0000-0000-000000000000}"/>
          </ac:spMkLst>
        </pc:spChg>
        <pc:spChg chg="mod">
          <ac:chgData name="Rydhm Beri" userId="bd5c0bc3-0b2d-4007-a863-1c2479e20c25" providerId="ADAL" clId="{3AD625B9-68E7-4884-B0B4-5B36B9691510}" dt="2021-07-17T10:06:51.081" v="434" actId="2711"/>
          <ac:spMkLst>
            <pc:docMk/>
            <pc:sldMk cId="922020918" sldId="388"/>
            <ac:spMk id="9" creationId="{00000000-0000-0000-0000-000000000000}"/>
          </ac:spMkLst>
        </pc:spChg>
        <pc:spChg chg="mod">
          <ac:chgData name="Rydhm Beri" userId="bd5c0bc3-0b2d-4007-a863-1c2479e20c25" providerId="ADAL" clId="{3AD625B9-68E7-4884-B0B4-5B36B9691510}" dt="2021-07-17T10:06:51.081" v="434" actId="2711"/>
          <ac:spMkLst>
            <pc:docMk/>
            <pc:sldMk cId="922020918" sldId="388"/>
            <ac:spMk id="10" creationId="{00000000-0000-0000-0000-000000000000}"/>
          </ac:spMkLst>
        </pc:spChg>
        <pc:spChg chg="add mod">
          <ac:chgData name="Rydhm Beri" userId="bd5c0bc3-0b2d-4007-a863-1c2479e20c25" providerId="ADAL" clId="{3AD625B9-68E7-4884-B0B4-5B36B9691510}" dt="2021-07-17T10:06:51.081" v="434" actId="2711"/>
          <ac:spMkLst>
            <pc:docMk/>
            <pc:sldMk cId="922020918" sldId="388"/>
            <ac:spMk id="11" creationId="{FCAC6503-B7E7-4927-B0D0-C9C17663CD49}"/>
          </ac:spMkLst>
        </pc:spChg>
        <pc:spChg chg="add mod">
          <ac:chgData name="Rydhm Beri" userId="bd5c0bc3-0b2d-4007-a863-1c2479e20c25" providerId="ADAL" clId="{3AD625B9-68E7-4884-B0B4-5B36B9691510}" dt="2021-07-17T10:06:51.081" v="434" actId="2711"/>
          <ac:spMkLst>
            <pc:docMk/>
            <pc:sldMk cId="922020918" sldId="388"/>
            <ac:spMk id="12" creationId="{93FB0B73-2DDC-45F8-ACEC-D6B6541E8261}"/>
          </ac:spMkLst>
        </pc:spChg>
        <pc:spChg chg="mod">
          <ac:chgData name="Rydhm Beri" userId="bd5c0bc3-0b2d-4007-a863-1c2479e20c25" providerId="ADAL" clId="{3AD625B9-68E7-4884-B0B4-5B36B9691510}" dt="2021-07-17T10:06:56.254" v="435" actId="1076"/>
          <ac:spMkLst>
            <pc:docMk/>
            <pc:sldMk cId="922020918" sldId="388"/>
            <ac:spMk id="17" creationId="{00000000-0000-0000-0000-000000000000}"/>
          </ac:spMkLst>
        </pc:spChg>
        <pc:spChg chg="mod">
          <ac:chgData name="Rydhm Beri" userId="bd5c0bc3-0b2d-4007-a863-1c2479e20c25" providerId="ADAL" clId="{3AD625B9-68E7-4884-B0B4-5B36B9691510}" dt="2021-07-17T10:06:51.081" v="434" actId="2711"/>
          <ac:spMkLst>
            <pc:docMk/>
            <pc:sldMk cId="922020918" sldId="388"/>
            <ac:spMk id="46" creationId="{0983CA01-DED8-4A8A-82CA-5B1BE1DADB0C}"/>
          </ac:spMkLst>
        </pc:spChg>
        <pc:spChg chg="mod">
          <ac:chgData name="Rydhm Beri" userId="bd5c0bc3-0b2d-4007-a863-1c2479e20c25" providerId="ADAL" clId="{3AD625B9-68E7-4884-B0B4-5B36B9691510}" dt="2021-07-17T10:06:51.081" v="434" actId="2711"/>
          <ac:spMkLst>
            <pc:docMk/>
            <pc:sldMk cId="922020918" sldId="388"/>
            <ac:spMk id="47" creationId="{00000000-0000-0000-0000-000000000000}"/>
          </ac:spMkLst>
        </pc:spChg>
        <pc:spChg chg="mod">
          <ac:chgData name="Rydhm Beri" userId="bd5c0bc3-0b2d-4007-a863-1c2479e20c25" providerId="ADAL" clId="{3AD625B9-68E7-4884-B0B4-5B36B9691510}" dt="2021-07-17T10:06:51.081" v="434" actId="2711"/>
          <ac:spMkLst>
            <pc:docMk/>
            <pc:sldMk cId="922020918" sldId="388"/>
            <ac:spMk id="16387" creationId="{00000000-0000-0000-0000-000000000000}"/>
          </ac:spMkLst>
        </pc:spChg>
        <pc:spChg chg="mod">
          <ac:chgData name="Rydhm Beri" userId="bd5c0bc3-0b2d-4007-a863-1c2479e20c25" providerId="ADAL" clId="{3AD625B9-68E7-4884-B0B4-5B36B9691510}" dt="2021-07-17T10:06:51.081" v="434" actId="2711"/>
          <ac:spMkLst>
            <pc:docMk/>
            <pc:sldMk cId="922020918" sldId="388"/>
            <ac:spMk id="16396" creationId="{00000000-0000-0000-0000-000000000000}"/>
          </ac:spMkLst>
        </pc:spChg>
        <pc:picChg chg="del mod">
          <ac:chgData name="Rydhm Beri" userId="bd5c0bc3-0b2d-4007-a863-1c2479e20c25" providerId="ADAL" clId="{3AD625B9-68E7-4884-B0B4-5B36B9691510}" dt="2021-07-17T09:58:56.852" v="28" actId="478"/>
          <ac:picMkLst>
            <pc:docMk/>
            <pc:sldMk cId="922020918" sldId="388"/>
            <ac:picMk id="24578" creationId="{00000000-0000-0000-0000-000000000000}"/>
          </ac:picMkLst>
        </pc:picChg>
      </pc:sldChg>
      <pc:sldChg chg="del">
        <pc:chgData name="Rydhm Beri" userId="bd5c0bc3-0b2d-4007-a863-1c2479e20c25" providerId="ADAL" clId="{3AD625B9-68E7-4884-B0B4-5B36B9691510}" dt="2021-07-17T10:02:34.015" v="236" actId="47"/>
        <pc:sldMkLst>
          <pc:docMk/>
          <pc:sldMk cId="2524177731" sldId="389"/>
        </pc:sldMkLst>
      </pc:sldChg>
      <pc:sldChg chg="new del">
        <pc:chgData name="Rydhm Beri" userId="bd5c0bc3-0b2d-4007-a863-1c2479e20c25" providerId="ADAL" clId="{3AD625B9-68E7-4884-B0B4-5B36B9691510}" dt="2021-07-17T10:04:50.101" v="403" actId="680"/>
        <pc:sldMkLst>
          <pc:docMk/>
          <pc:sldMk cId="4231719281" sldId="389"/>
        </pc:sldMkLst>
      </pc:sldChg>
      <pc:sldChg chg="del">
        <pc:chgData name="Rydhm Beri" userId="bd5c0bc3-0b2d-4007-a863-1c2479e20c25" providerId="ADAL" clId="{3AD625B9-68E7-4884-B0B4-5B36B9691510}" dt="2021-07-17T10:02:34.676" v="237" actId="47"/>
        <pc:sldMkLst>
          <pc:docMk/>
          <pc:sldMk cId="2135189588" sldId="392"/>
        </pc:sldMkLst>
      </pc:sldChg>
      <pc:sldChg chg="del">
        <pc:chgData name="Rydhm Beri" userId="bd5c0bc3-0b2d-4007-a863-1c2479e20c25" providerId="ADAL" clId="{3AD625B9-68E7-4884-B0B4-5B36B9691510}" dt="2021-07-17T10:02:34.703" v="238" actId="47"/>
        <pc:sldMkLst>
          <pc:docMk/>
          <pc:sldMk cId="2993765296" sldId="394"/>
        </pc:sldMkLst>
      </pc:sldChg>
      <pc:sldChg chg="del">
        <pc:chgData name="Rydhm Beri" userId="bd5c0bc3-0b2d-4007-a863-1c2479e20c25" providerId="ADAL" clId="{3AD625B9-68E7-4884-B0B4-5B36B9691510}" dt="2021-07-17T10:02:35.011" v="239" actId="47"/>
        <pc:sldMkLst>
          <pc:docMk/>
          <pc:sldMk cId="1552849775" sldId="395"/>
        </pc:sldMkLst>
      </pc:sldChg>
      <pc:sldChg chg="del">
        <pc:chgData name="Rydhm Beri" userId="bd5c0bc3-0b2d-4007-a863-1c2479e20c25" providerId="ADAL" clId="{3AD625B9-68E7-4884-B0B4-5B36B9691510}" dt="2021-07-17T10:02:35.404" v="240" actId="47"/>
        <pc:sldMkLst>
          <pc:docMk/>
          <pc:sldMk cId="2641067896" sldId="396"/>
        </pc:sldMkLst>
      </pc:sldChg>
      <pc:sldChg chg="del">
        <pc:chgData name="Rydhm Beri" userId="bd5c0bc3-0b2d-4007-a863-1c2479e20c25" providerId="ADAL" clId="{3AD625B9-68E7-4884-B0B4-5B36B9691510}" dt="2021-07-17T10:02:35.750" v="241" actId="47"/>
        <pc:sldMkLst>
          <pc:docMk/>
          <pc:sldMk cId="4050471219" sldId="397"/>
        </pc:sldMkLst>
      </pc:sldChg>
      <pc:sldChg chg="del">
        <pc:chgData name="Rydhm Beri" userId="bd5c0bc3-0b2d-4007-a863-1c2479e20c25" providerId="ADAL" clId="{3AD625B9-68E7-4884-B0B4-5B36B9691510}" dt="2021-07-17T10:02:36.144" v="242" actId="47"/>
        <pc:sldMkLst>
          <pc:docMk/>
          <pc:sldMk cId="2957243001" sldId="3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1241A47-E88A-45AE-8E11-E572B696816A}" type="datetimeFigureOut">
              <a:rPr lang="en-US" smtClean="0"/>
              <a:pPr/>
              <a:t>11/29/2023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357E56-7382-40CD-8823-AA0D67E262C6}" type="slidenum">
              <a:rPr lang="en-US" smtClean="0"/>
              <a:pPr/>
              <a:t>‹#›</a:t>
            </a:fld>
            <a:endParaRPr lang="en-US"/>
          </a:p>
        </p:txBody>
      </p:sp>
    </p:spTree>
    <p:extLst>
      <p:ext uri="{BB962C8B-B14F-4D97-AF65-F5344CB8AC3E}">
        <p14:creationId xmlns:p14="http://schemas.microsoft.com/office/powerpoint/2010/main" val="3857464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F860240-26D8-4DB8-AA37-2F8E8E94327A}" type="datetimeFigureOut">
              <a:rPr lang="en-IN" smtClean="0"/>
              <a:pPr/>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pPr/>
              <a:t>‹#›</a:t>
            </a:fld>
            <a:endParaRPr lang="en-IN"/>
          </a:p>
        </p:txBody>
      </p:sp>
    </p:spTree>
    <p:extLst>
      <p:ext uri="{BB962C8B-B14F-4D97-AF65-F5344CB8AC3E}">
        <p14:creationId xmlns:p14="http://schemas.microsoft.com/office/powerpoint/2010/main" val="3479444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860240-26D8-4DB8-AA37-2F8E8E94327A}" type="datetimeFigureOut">
              <a:rPr lang="en-IN" smtClean="0"/>
              <a:pPr/>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pPr/>
              <a:t>‹#›</a:t>
            </a:fld>
            <a:endParaRPr lang="en-IN"/>
          </a:p>
        </p:txBody>
      </p:sp>
    </p:spTree>
    <p:extLst>
      <p:ext uri="{BB962C8B-B14F-4D97-AF65-F5344CB8AC3E}">
        <p14:creationId xmlns:p14="http://schemas.microsoft.com/office/powerpoint/2010/main" val="324704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860240-26D8-4DB8-AA37-2F8E8E94327A}" type="datetimeFigureOut">
              <a:rPr lang="en-IN" smtClean="0"/>
              <a:pPr/>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pPr/>
              <a:t>‹#›</a:t>
            </a:fld>
            <a:endParaRPr lang="en-IN"/>
          </a:p>
        </p:txBody>
      </p:sp>
    </p:spTree>
    <p:extLst>
      <p:ext uri="{BB962C8B-B14F-4D97-AF65-F5344CB8AC3E}">
        <p14:creationId xmlns:p14="http://schemas.microsoft.com/office/powerpoint/2010/main" val="3386589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Титульный слайд">
    <p:spTree>
      <p:nvGrpSpPr>
        <p:cNvPr id="1" name=""/>
        <p:cNvGrpSpPr/>
        <p:nvPr/>
      </p:nvGrpSpPr>
      <p:grpSpPr>
        <a:xfrm>
          <a:off x="0" y="0"/>
          <a:ext cx="0" cy="0"/>
          <a:chOff x="0" y="0"/>
          <a:chExt cx="0" cy="0"/>
        </a:xfrm>
      </p:grpSpPr>
      <p:sp>
        <p:nvSpPr>
          <p:cNvPr id="3" name="Прямоугольник 1"/>
          <p:cNvSpPr/>
          <p:nvPr/>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a:t>Click icon to add picture</a:t>
            </a:r>
            <a:endParaRPr lang="ru-RU" noProof="0" dirty="0"/>
          </a:p>
        </p:txBody>
      </p:sp>
    </p:spTree>
    <p:extLst>
      <p:ext uri="{BB962C8B-B14F-4D97-AF65-F5344CB8AC3E}">
        <p14:creationId xmlns:p14="http://schemas.microsoft.com/office/powerpoint/2010/main" val="19425993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860240-26D8-4DB8-AA37-2F8E8E94327A}" type="datetimeFigureOut">
              <a:rPr lang="en-IN" smtClean="0"/>
              <a:pPr/>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pPr/>
              <a:t>‹#›</a:t>
            </a:fld>
            <a:endParaRPr lang="en-IN"/>
          </a:p>
        </p:txBody>
      </p:sp>
    </p:spTree>
    <p:extLst>
      <p:ext uri="{BB962C8B-B14F-4D97-AF65-F5344CB8AC3E}">
        <p14:creationId xmlns:p14="http://schemas.microsoft.com/office/powerpoint/2010/main" val="4053306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11/29/2023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9260359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6087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780161785"/>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050402266"/>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39434232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41308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860240-26D8-4DB8-AA37-2F8E8E94327A}" type="datetimeFigureOut">
              <a:rPr lang="en-IN" smtClean="0"/>
              <a:pPr/>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pPr/>
              <a:t>‹#›</a:t>
            </a:fld>
            <a:endParaRPr lang="en-IN"/>
          </a:p>
        </p:txBody>
      </p:sp>
    </p:spTree>
    <p:extLst>
      <p:ext uri="{BB962C8B-B14F-4D97-AF65-F5344CB8AC3E}">
        <p14:creationId xmlns:p14="http://schemas.microsoft.com/office/powerpoint/2010/main" val="2093838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Images and Contents Layout">
    <p:spTree>
      <p:nvGrpSpPr>
        <p:cNvPr id="1" name=""/>
        <p:cNvGrpSpPr/>
        <p:nvPr/>
      </p:nvGrpSpPr>
      <p:grpSpPr>
        <a:xfrm>
          <a:off x="0" y="0"/>
          <a:ext cx="0" cy="0"/>
          <a:chOff x="0" y="0"/>
          <a:chExt cx="0" cy="0"/>
        </a:xfrm>
      </p:grpSpPr>
      <p:sp>
        <p:nvSpPr>
          <p:cNvPr id="2" name="Rectangle 1"/>
          <p:cNvSpPr/>
          <p:nvPr/>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8519490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6187316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3023599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6781483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1697420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1009247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421745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1999976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39520548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761413" cy="34163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11/29/2023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727657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860240-26D8-4DB8-AA37-2F8E8E94327A}" type="datetimeFigureOut">
              <a:rPr lang="en-IN" smtClean="0"/>
              <a:pPr/>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pPr/>
              <a:t>‹#›</a:t>
            </a:fld>
            <a:endParaRPr lang="en-IN"/>
          </a:p>
        </p:txBody>
      </p:sp>
    </p:spTree>
    <p:extLst>
      <p:ext uri="{BB962C8B-B14F-4D97-AF65-F5344CB8AC3E}">
        <p14:creationId xmlns:p14="http://schemas.microsoft.com/office/powerpoint/2010/main" val="135196068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761413" cy="706964"/>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0599" cy="304799"/>
          </a:xfrm>
          <a:prstGeom prst="rect">
            <a:avLst/>
          </a:prstGeom>
        </p:spPr>
        <p:txBody>
          <a:bodyPr/>
          <a:lstStyle/>
          <a:p>
            <a:fld id="{2F860240-26D8-4DB8-AA37-2F8E8E94327A}" type="datetimeFigureOut">
              <a:rPr lang="en-IN" smtClean="0"/>
              <a:pPr/>
              <a:t>29-11-2023</a:t>
            </a:fld>
            <a:endParaRPr lang="en-IN"/>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IN"/>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41D3C579-D5CF-438A-8FF1-9C0BC3E8A2F2}" type="slidenum">
              <a:rPr lang="en-IN" smtClean="0"/>
              <a:pPr/>
              <a:t>‹#›</a:t>
            </a:fld>
            <a:endParaRPr lang="en-IN"/>
          </a:p>
        </p:txBody>
      </p:sp>
    </p:spTree>
    <p:extLst>
      <p:ext uri="{BB962C8B-B14F-4D97-AF65-F5344CB8AC3E}">
        <p14:creationId xmlns:p14="http://schemas.microsoft.com/office/powerpoint/2010/main" val="37305579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0653104" y="6391838"/>
            <a:ext cx="990599" cy="304799"/>
          </a:xfrm>
          <a:prstGeom prst="rect">
            <a:avLst/>
          </a:prstGeom>
        </p:spPr>
        <p:txBody>
          <a:bodyPr/>
          <a:lstStyle/>
          <a:p>
            <a:fld id="{2F860240-26D8-4DB8-AA37-2F8E8E94327A}" type="datetimeFigureOut">
              <a:rPr lang="en-IN" smtClean="0"/>
              <a:pPr/>
              <a:t>29-11-2023</a:t>
            </a:fld>
            <a:endParaRPr lang="en-IN"/>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IN"/>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41D3C579-D5CF-438A-8FF1-9C0BC3E8A2F2}" type="slidenum">
              <a:rPr lang="en-IN" smtClean="0"/>
              <a:pPr/>
              <a:t>‹#›</a:t>
            </a:fld>
            <a:endParaRPr lang="en-IN"/>
          </a:p>
        </p:txBody>
      </p:sp>
    </p:spTree>
    <p:extLst>
      <p:ext uri="{BB962C8B-B14F-4D97-AF65-F5344CB8AC3E}">
        <p14:creationId xmlns:p14="http://schemas.microsoft.com/office/powerpoint/2010/main" val="6969564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22405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F860240-26D8-4DB8-AA37-2F8E8E94327A}" type="datetimeFigureOut">
              <a:rPr lang="en-IN" smtClean="0"/>
              <a:pPr/>
              <a:t>29-11-2023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D3C579-D5CF-438A-8FF1-9C0BC3E8A2F2}" type="slidenum">
              <a:rPr lang="en-IN" smtClean="0"/>
              <a:pPr/>
              <a:t>‹#›</a:t>
            </a:fld>
            <a:endParaRPr lang="en-IN"/>
          </a:p>
        </p:txBody>
      </p:sp>
    </p:spTree>
    <p:extLst>
      <p:ext uri="{BB962C8B-B14F-4D97-AF65-F5344CB8AC3E}">
        <p14:creationId xmlns:p14="http://schemas.microsoft.com/office/powerpoint/2010/main" val="398198621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824198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18118955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26028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028931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8154932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955429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F860240-26D8-4DB8-AA37-2F8E8E94327A}" type="datetimeFigureOut">
              <a:rPr lang="en-IN" smtClean="0"/>
              <a:pPr/>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3C579-D5CF-438A-8FF1-9C0BC3E8A2F2}" type="slidenum">
              <a:rPr lang="en-IN" smtClean="0"/>
              <a:pPr/>
              <a:t>‹#›</a:t>
            </a:fld>
            <a:endParaRPr lang="en-IN"/>
          </a:p>
        </p:txBody>
      </p:sp>
    </p:spTree>
    <p:extLst>
      <p:ext uri="{BB962C8B-B14F-4D97-AF65-F5344CB8AC3E}">
        <p14:creationId xmlns:p14="http://schemas.microsoft.com/office/powerpoint/2010/main" val="39556134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17299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227411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170873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034106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056781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8764844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66281218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0292258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4954" y="2603500"/>
            <a:ext cx="8761413" cy="34163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11/29/2023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2328786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10653104" y="6391838"/>
            <a:ext cx="990599" cy="304799"/>
          </a:xfrm>
          <a:prstGeom prst="rect">
            <a:avLst/>
          </a:prstGeom>
        </p:spPr>
        <p:txBody>
          <a:bodyPr/>
          <a:lstStyle/>
          <a:p>
            <a:fld id="{2F860240-26D8-4DB8-AA37-2F8E8E94327A}" type="datetimeFigureOut">
              <a:rPr lang="en-IN" smtClean="0"/>
              <a:pPr/>
              <a:t>29-11-2023</a:t>
            </a:fld>
            <a:endParaRPr lang="en-IN"/>
          </a:p>
        </p:txBody>
      </p:sp>
      <p:sp>
        <p:nvSpPr>
          <p:cNvPr id="5" name="Footer Placeholder 4"/>
          <p:cNvSpPr>
            <a:spLocks noGrp="1"/>
          </p:cNvSpPr>
          <p:nvPr>
            <p:ph type="ftr" sz="quarter" idx="11"/>
          </p:nvPr>
        </p:nvSpPr>
        <p:spPr>
          <a:xfrm>
            <a:off x="561110" y="6391838"/>
            <a:ext cx="3859795" cy="304801"/>
          </a:xfrm>
          <a:prstGeom prst="rect">
            <a:avLst/>
          </a:prstGeom>
        </p:spPr>
        <p:txBody>
          <a:bodyPr/>
          <a:lstStyle/>
          <a:p>
            <a:endParaRPr lang="en-IN"/>
          </a:p>
        </p:txBody>
      </p:sp>
      <p:sp>
        <p:nvSpPr>
          <p:cNvPr id="6" name="Slide Number Placeholder 5"/>
          <p:cNvSpPr>
            <a:spLocks noGrp="1"/>
          </p:cNvSpPr>
          <p:nvPr>
            <p:ph type="sldNum" sz="quarter" idx="12"/>
          </p:nvPr>
        </p:nvSpPr>
        <p:spPr>
          <a:xfrm>
            <a:off x="10352540" y="295729"/>
            <a:ext cx="838199" cy="767687"/>
          </a:xfrm>
          <a:prstGeom prst="rect">
            <a:avLst/>
          </a:prstGeom>
        </p:spPr>
        <p:txBody>
          <a:bodyPr/>
          <a:lstStyle/>
          <a:p>
            <a:fld id="{41D3C579-D5CF-438A-8FF1-9C0BC3E8A2F2}" type="slidenum">
              <a:rPr lang="en-IN" smtClean="0"/>
              <a:pPr/>
              <a:t>‹#›</a:t>
            </a:fld>
            <a:endParaRPr lang="en-IN"/>
          </a:p>
        </p:txBody>
      </p:sp>
    </p:spTree>
    <p:extLst>
      <p:ext uri="{BB962C8B-B14F-4D97-AF65-F5344CB8AC3E}">
        <p14:creationId xmlns:p14="http://schemas.microsoft.com/office/powerpoint/2010/main" val="13369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F860240-26D8-4DB8-AA37-2F8E8E94327A}" type="datetimeFigureOut">
              <a:rPr lang="en-IN" smtClean="0"/>
              <a:pPr/>
              <a:t>29-11-2023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D3C579-D5CF-438A-8FF1-9C0BC3E8A2F2}" type="slidenum">
              <a:rPr lang="en-IN" smtClean="0"/>
              <a:pPr/>
              <a:t>‹#›</a:t>
            </a:fld>
            <a:endParaRPr lang="en-IN"/>
          </a:p>
        </p:txBody>
      </p:sp>
    </p:spTree>
    <p:extLst>
      <p:ext uri="{BB962C8B-B14F-4D97-AF65-F5344CB8AC3E}">
        <p14:creationId xmlns:p14="http://schemas.microsoft.com/office/powerpoint/2010/main" val="3401878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860240-26D8-4DB8-AA37-2F8E8E94327A}" type="datetimeFigureOut">
              <a:rPr lang="en-IN" smtClean="0"/>
              <a:pPr/>
              <a:t>29-11-2023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D3C579-D5CF-438A-8FF1-9C0BC3E8A2F2}" type="slidenum">
              <a:rPr lang="en-IN" smtClean="0"/>
              <a:pPr/>
              <a:t>‹#›</a:t>
            </a:fld>
            <a:endParaRPr lang="en-IN"/>
          </a:p>
        </p:txBody>
      </p:sp>
    </p:spTree>
    <p:extLst>
      <p:ext uri="{BB962C8B-B14F-4D97-AF65-F5344CB8AC3E}">
        <p14:creationId xmlns:p14="http://schemas.microsoft.com/office/powerpoint/2010/main" val="1287622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60240-26D8-4DB8-AA37-2F8E8E94327A}" type="datetimeFigureOut">
              <a:rPr lang="en-IN" smtClean="0"/>
              <a:pPr/>
              <a:t>29-11-2023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D3C579-D5CF-438A-8FF1-9C0BC3E8A2F2}" type="slidenum">
              <a:rPr lang="en-IN" smtClean="0"/>
              <a:pPr/>
              <a:t>‹#›</a:t>
            </a:fld>
            <a:endParaRPr lang="en-IN"/>
          </a:p>
        </p:txBody>
      </p:sp>
    </p:spTree>
    <p:extLst>
      <p:ext uri="{BB962C8B-B14F-4D97-AF65-F5344CB8AC3E}">
        <p14:creationId xmlns:p14="http://schemas.microsoft.com/office/powerpoint/2010/main" val="1633350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860240-26D8-4DB8-AA37-2F8E8E94327A}" type="datetimeFigureOut">
              <a:rPr lang="en-IN" smtClean="0"/>
              <a:pPr/>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3C579-D5CF-438A-8FF1-9C0BC3E8A2F2}" type="slidenum">
              <a:rPr lang="en-IN" smtClean="0"/>
              <a:pPr/>
              <a:t>‹#›</a:t>
            </a:fld>
            <a:endParaRPr lang="en-IN"/>
          </a:p>
        </p:txBody>
      </p:sp>
    </p:spTree>
    <p:extLst>
      <p:ext uri="{BB962C8B-B14F-4D97-AF65-F5344CB8AC3E}">
        <p14:creationId xmlns:p14="http://schemas.microsoft.com/office/powerpoint/2010/main" val="1165470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860240-26D8-4DB8-AA37-2F8E8E94327A}" type="datetimeFigureOut">
              <a:rPr lang="en-IN" smtClean="0"/>
              <a:pPr/>
              <a:t>29-11-2023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D3C579-D5CF-438A-8FF1-9C0BC3E8A2F2}" type="slidenum">
              <a:rPr lang="en-IN" smtClean="0"/>
              <a:pPr/>
              <a:t>‹#›</a:t>
            </a:fld>
            <a:endParaRPr lang="en-IN"/>
          </a:p>
        </p:txBody>
      </p:sp>
    </p:spTree>
    <p:extLst>
      <p:ext uri="{BB962C8B-B14F-4D97-AF65-F5344CB8AC3E}">
        <p14:creationId xmlns:p14="http://schemas.microsoft.com/office/powerpoint/2010/main" val="1424524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image" Target="../media/image1.png"/><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image" Target="../media/image1.png"/><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theme" Target="../theme/theme3.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824415" cy="1325563"/>
          </a:xfrm>
          <a:prstGeom prst="rect">
            <a:avLst/>
          </a:prstGeom>
          <a:ln>
            <a:solidFill>
              <a:schemeClr val="tx1">
                <a:lumMod val="95000"/>
                <a:lumOff val="5000"/>
              </a:schemeClr>
            </a:solidFill>
          </a:ln>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a:ln>
            <a:solidFill>
              <a:schemeClr val="tx1">
                <a:lumMod val="95000"/>
                <a:lumOff val="5000"/>
              </a:schemeClr>
            </a:solidFill>
          </a:ln>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860240-26D8-4DB8-AA37-2F8E8E94327A}" type="datetimeFigureOut">
              <a:rPr lang="en-IN" smtClean="0"/>
              <a:pPr/>
              <a:t>29-11-2023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3C579-D5CF-438A-8FF1-9C0BC3E8A2F2}" type="slidenum">
              <a:rPr lang="en-IN" smtClean="0"/>
              <a:pPr/>
              <a:t>‹#›</a:t>
            </a:fld>
            <a:endParaRPr lang="en-IN"/>
          </a:p>
        </p:txBody>
      </p:sp>
      <p:pic>
        <p:nvPicPr>
          <p:cNvPr id="7" name="Picture 2" descr="C:\Users\OM\Downloads\naac-sticker.png"/>
          <p:cNvPicPr>
            <a:picLocks noChangeAspect="1" noChangeArrowheads="1"/>
          </p:cNvPicPr>
          <p:nvPr userDrawn="1"/>
        </p:nvPicPr>
        <p:blipFill>
          <a:blip r:embed="rId17"/>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20297224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89" r:id="rId14"/>
  </p:sldLayoutIdLst>
  <p:txStyles>
    <p:titleStyle>
      <a:lvl1pPr algn="l" defTabSz="914400" rtl="0" eaLnBrk="1" latinLnBrk="0" hangingPunct="1">
        <a:lnSpc>
          <a:spcPct val="90000"/>
        </a:lnSpc>
        <a:spcBef>
          <a:spcPct val="0"/>
        </a:spcBef>
        <a:buNone/>
        <a:defRPr sz="4400" b="1" kern="120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t="-1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499960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710" r:id="rId15"/>
    <p:sldLayoutId id="2147483711" r:id="rId16"/>
    <p:sldLayoutId id="2147483712" r:id="rId17"/>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20">
            <a:lum/>
          </a:blip>
          <a:srcRect/>
          <a:stretch>
            <a:fillRect t="-1000" b="-1000"/>
          </a:stretch>
        </a:blip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860240-26D8-4DB8-AA37-2F8E8E94327A}" type="datetimeFigureOut">
              <a:rPr lang="en-IN" smtClean="0"/>
              <a:pPr/>
              <a:t>29-11-2023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1D3C579-D5CF-438A-8FF1-9C0BC3E8A2F2}" type="slidenum">
              <a:rPr lang="en-IN" smtClean="0"/>
              <a:pPr/>
              <a:t>‹#›</a:t>
            </a:fld>
            <a:endParaRPr lang="en-IN"/>
          </a:p>
        </p:txBody>
      </p:sp>
    </p:spTree>
    <p:extLst>
      <p:ext uri="{BB962C8B-B14F-4D97-AF65-F5344CB8AC3E}">
        <p14:creationId xmlns:p14="http://schemas.microsoft.com/office/powerpoint/2010/main" val="211820481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 id="2147483731"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8" Type="http://schemas.openxmlformats.org/officeDocument/2006/relationships/hyperlink" Target="https://developer.mozilla.org/en-US/docs/Web" TargetMode="External"/><Relationship Id="rId3" Type="http://schemas.openxmlformats.org/officeDocument/2006/relationships/hyperlink" Target="https://www.who.int/health-topics/digital-health" TargetMode="External"/><Relationship Id="rId7" Type="http://schemas.openxmlformats.org/officeDocument/2006/relationships/hyperlink" Target="https://www.youtube.com/@CodeWithHarry" TargetMode="External"/><Relationship Id="rId2" Type="http://schemas.openxmlformats.org/officeDocument/2006/relationships/hyperlink" Target="https://www.coursera.org/professional-certificates/ibm-full-stack-cloud-developer" TargetMode="External"/><Relationship Id="rId1" Type="http://schemas.openxmlformats.org/officeDocument/2006/relationships/slideLayout" Target="../slideLayouts/slideLayout33.xml"/><Relationship Id="rId6" Type="http://schemas.openxmlformats.org/officeDocument/2006/relationships/hyperlink" Target="https://www.computer.org/csdl/proceedings-article/trustcom/2011/06120890/12OmNzV70r7" TargetMode="External"/><Relationship Id="rId5" Type="http://schemas.openxmlformats.org/officeDocument/2006/relationships/hyperlink" Target="https://www.w3schools.com/whatis/" TargetMode="External"/><Relationship Id="rId4" Type="http://schemas.openxmlformats.org/officeDocument/2006/relationships/hyperlink" Target="https://www.nist.gov/health-bioscience" TargetMode="External"/><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9pPr>
          </a:lstStyle>
          <a:p>
            <a:pPr algn="r" eaLnBrk="1" hangingPunct="1">
              <a:lnSpc>
                <a:spcPct val="100000"/>
              </a:lnSpc>
              <a:spcBef>
                <a:spcPct val="0"/>
              </a:spcBef>
              <a:buFontTx/>
              <a:buNone/>
            </a:pPr>
            <a:endParaRPr lang="en-US" altLang="en-US" sz="1200">
              <a:solidFill>
                <a:srgbClr val="898989"/>
              </a:solidFill>
            </a:endParaRPr>
          </a:p>
        </p:txBody>
      </p:sp>
      <p:sp>
        <p:nvSpPr>
          <p:cNvPr id="46" name="Right Triangle 45">
            <a:extLst>
              <a:ext uri="{FF2B5EF4-FFF2-40B4-BE49-F238E27FC236}">
                <a16:creationId xmlns:a16="http://schemas.microsoft.com/office/drawing/2014/main" xmlns="" id="{0983CA01-DED8-4A8A-82CA-5B1BE1DADB0C}"/>
              </a:ext>
            </a:extLst>
          </p:cNvPr>
          <p:cNvSpPr/>
          <p:nvPr/>
        </p:nvSpPr>
        <p:spPr>
          <a:xfrm flipV="1">
            <a:off x="9507538" y="5940425"/>
            <a:ext cx="1290637"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dirty="0">
              <a:solidFill>
                <a:srgbClr val="FFFFFF"/>
              </a:solidFill>
              <a:latin typeface="Times New Roman" panose="02020603050405020304" pitchFamily="18" charset="0"/>
              <a:cs typeface="Times New Roman" panose="02020603050405020304" pitchFamily="18" charset="0"/>
            </a:endParaRPr>
          </a:p>
        </p:txBody>
      </p:sp>
      <p:sp>
        <p:nvSpPr>
          <p:cNvPr id="8" name="TextBox 7"/>
          <p:cNvSpPr txBox="1">
            <a:spLocks noChangeArrowheads="1"/>
          </p:cNvSpPr>
          <p:nvPr/>
        </p:nvSpPr>
        <p:spPr bwMode="auto">
          <a:xfrm>
            <a:off x="188446" y="1377712"/>
            <a:ext cx="11736076" cy="4955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800" b="1" dirty="0">
                <a:latin typeface="Times New Roman" panose="02020603050405020304" pitchFamily="18" charset="0"/>
                <a:ea typeface="Karla" pitchFamily="2" charset="0"/>
                <a:cs typeface="Times New Roman" panose="02020603050405020304" pitchFamily="18" charset="0"/>
              </a:rPr>
              <a:t>UNIVERSITY INSTITUTE OF COMPUTING</a:t>
            </a:r>
          </a:p>
          <a:p>
            <a:pPr lvl="0" algn="ctr" defTabSz="622300">
              <a:lnSpc>
                <a:spcPct val="90000"/>
              </a:lnSpc>
              <a:spcBef>
                <a:spcPct val="0"/>
              </a:spcBef>
              <a:spcAft>
                <a:spcPct val="35000"/>
              </a:spcAft>
            </a:pPr>
            <a:r>
              <a:rPr lang="en-US" sz="2800" dirty="0" smtClean="0">
                <a:latin typeface="Times New Roman" panose="02020603050405020304" pitchFamily="18" charset="0"/>
                <a:ea typeface="Calibri" panose="020F0502020204030204" pitchFamily="34" charset="0"/>
                <a:cs typeface="Times New Roman" panose="02020603050405020304" pitchFamily="18" charset="0"/>
              </a:rPr>
              <a:t>Bachelors </a:t>
            </a:r>
            <a:r>
              <a:rPr lang="en-US" sz="2800" dirty="0">
                <a:latin typeface="Times New Roman" panose="02020603050405020304" pitchFamily="18" charset="0"/>
                <a:ea typeface="Calibri" panose="020F0502020204030204" pitchFamily="34" charset="0"/>
                <a:cs typeface="Times New Roman" panose="02020603050405020304" pitchFamily="18" charset="0"/>
              </a:rPr>
              <a:t>of Computer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Applications</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Minor Project</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smtClean="0">
                <a:latin typeface="Times New Roman" panose="02020603050405020304" pitchFamily="18" charset="0"/>
                <a:ea typeface="Calibri" panose="020F0502020204030204" pitchFamily="34" charset="0"/>
                <a:cs typeface="Times New Roman" panose="02020603050405020304" pitchFamily="18" charset="0"/>
              </a:rPr>
              <a:t>21CAR-320</a:t>
            </a: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lvl="0" algn="ctr" defTabSz="622300">
              <a:lnSpc>
                <a:spcPct val="90000"/>
              </a:lnSpc>
              <a:spcBef>
                <a:spcPct val="0"/>
              </a:spcBef>
              <a:spcAft>
                <a:spcPct val="35000"/>
              </a:spcAft>
            </a:pPr>
            <a:r>
              <a:rPr lang="en-US" sz="3200" b="1" dirty="0" smtClean="0">
                <a:solidFill>
                  <a:prstClr val="black">
                    <a:lumMod val="85000"/>
                    <a:lumOff val="15000"/>
                  </a:prstClr>
                </a:solidFill>
                <a:latin typeface="Times New Roman" panose="02020603050405020304" pitchFamily="18" charset="0"/>
                <a:cs typeface="Times New Roman" panose="02020603050405020304" pitchFamily="18" charset="0"/>
              </a:rPr>
              <a:t>E-Healthcare</a:t>
            </a: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a:p>
            <a:pPr eaLnBrk="1" hangingPunct="1"/>
            <a:endParaRPr lang="en-US" sz="1600" dirty="0">
              <a:latin typeface="Times New Roman" panose="02020603050405020304" pitchFamily="18" charset="0"/>
              <a:cs typeface="Times New Roman" panose="02020603050405020304" pitchFamily="18" charset="0"/>
            </a:endParaRPr>
          </a:p>
        </p:txBody>
      </p:sp>
      <p:sp>
        <p:nvSpPr>
          <p:cNvPr id="9" name="TextBox 8"/>
          <p:cNvSpPr txBox="1">
            <a:spLocks noChangeArrowheads="1"/>
          </p:cNvSpPr>
          <p:nvPr/>
        </p:nvSpPr>
        <p:spPr bwMode="auto">
          <a:xfrm>
            <a:off x="347916" y="5937897"/>
            <a:ext cx="516163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defTabSz="622300">
              <a:lnSpc>
                <a:spcPct val="90000"/>
              </a:lnSpc>
              <a:spcBef>
                <a:spcPct val="0"/>
              </a:spcBef>
              <a:spcAft>
                <a:spcPct val="35000"/>
              </a:spcAft>
            </a:pPr>
            <a:r>
              <a:rPr lang="en-US" sz="2400" b="1" dirty="0">
                <a:solidFill>
                  <a:prstClr val="black">
                    <a:lumMod val="85000"/>
                    <a:lumOff val="15000"/>
                  </a:prstClr>
                </a:solidFill>
                <a:latin typeface="Times New Roman" panose="02020603050405020304" pitchFamily="18" charset="0"/>
                <a:cs typeface="Times New Roman" panose="02020603050405020304" pitchFamily="18" charset="0"/>
              </a:rPr>
              <a:t>Minor Project Presentation</a:t>
            </a:r>
            <a:endParaRPr lang="en-US" sz="1600" dirty="0">
              <a:latin typeface="Times New Roman" panose="02020603050405020304" pitchFamily="18" charset="0"/>
              <a:cs typeface="Times New Roman" panose="02020603050405020304" pitchFamily="18" charset="0"/>
            </a:endParaRPr>
          </a:p>
        </p:txBody>
      </p:sp>
      <p:sp>
        <p:nvSpPr>
          <p:cNvPr id="10" name="TextBox 9"/>
          <p:cNvSpPr txBox="1">
            <a:spLocks noChangeArrowheads="1"/>
          </p:cNvSpPr>
          <p:nvPr/>
        </p:nvSpPr>
        <p:spPr bwMode="auto">
          <a:xfrm>
            <a:off x="6832521" y="5893555"/>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Times New Roman" panose="02020603050405020304" pitchFamily="18" charset="0"/>
                <a:ea typeface="Karla" pitchFamily="2" charset="0"/>
                <a:cs typeface="Times New Roman" panose="02020603050405020304" pitchFamily="18" charset="0"/>
              </a:rPr>
              <a:t>DISCOVER . </a:t>
            </a:r>
            <a:r>
              <a:rPr lang="en-US" sz="2000" b="1" dirty="0">
                <a:solidFill>
                  <a:srgbClr val="C00000"/>
                </a:solidFill>
                <a:latin typeface="Times New Roman" panose="02020603050405020304" pitchFamily="18" charset="0"/>
                <a:ea typeface="Karla" pitchFamily="2" charset="0"/>
                <a:cs typeface="Times New Roman" panose="02020603050405020304" pitchFamily="18" charset="0"/>
              </a:rPr>
              <a:t>LEARN</a:t>
            </a:r>
            <a:r>
              <a:rPr lang="en-US" sz="2000" b="1" dirty="0">
                <a:solidFill>
                  <a:prstClr val="black">
                    <a:lumMod val="65000"/>
                    <a:lumOff val="35000"/>
                  </a:prstClr>
                </a:solidFill>
                <a:latin typeface="Times New Roman" panose="02020603050405020304" pitchFamily="18" charset="0"/>
                <a:ea typeface="Karla" pitchFamily="2" charset="0"/>
                <a:cs typeface="Times New Roman" panose="02020603050405020304" pitchFamily="18" charset="0"/>
              </a:rPr>
              <a:t> . EMPOWER</a:t>
            </a:r>
            <a:endParaRPr lang="en-US" sz="1200" b="1" dirty="0">
              <a:solidFill>
                <a:prstClr val="black"/>
              </a:solidFill>
              <a:latin typeface="Times New Roman" panose="02020603050405020304" pitchFamily="18" charset="0"/>
              <a:cs typeface="Times New Roman" panose="02020603050405020304" pitchFamily="18" charset="0"/>
            </a:endParaRPr>
          </a:p>
          <a:p>
            <a:pPr eaLnBrk="1" hangingPunct="1"/>
            <a:endParaRPr lang="en-US" sz="16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xmlns="" id="{FCAC6503-B7E7-4927-B0D0-C9C17663CD49}"/>
              </a:ext>
            </a:extLst>
          </p:cNvPr>
          <p:cNvSpPr txBox="1">
            <a:spLocks noChangeArrowheads="1"/>
          </p:cNvSpPr>
          <p:nvPr/>
        </p:nvSpPr>
        <p:spPr bwMode="auto">
          <a:xfrm>
            <a:off x="343412" y="4756036"/>
            <a:ext cx="5161633" cy="92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defTabSz="622300">
              <a:lnSpc>
                <a:spcPct val="90000"/>
              </a:lnSpc>
              <a:spcBef>
                <a:spcPct val="0"/>
              </a:spcBef>
              <a:spcAft>
                <a:spcPct val="35000"/>
              </a:spcAft>
            </a:pPr>
            <a:r>
              <a:rPr lang="en-US" sz="1600" b="1" dirty="0" smtClean="0">
                <a:solidFill>
                  <a:prstClr val="black">
                    <a:lumMod val="85000"/>
                    <a:lumOff val="15000"/>
                  </a:prstClr>
                </a:solidFill>
                <a:latin typeface="Times New Roman" panose="02020603050405020304" pitchFamily="18" charset="0"/>
                <a:cs typeface="Times New Roman" panose="02020603050405020304" pitchFamily="18" charset="0"/>
              </a:rPr>
              <a:t>Student[s] </a:t>
            </a:r>
            <a:r>
              <a:rPr lang="en-US" sz="1600" b="1" dirty="0">
                <a:solidFill>
                  <a:prstClr val="black">
                    <a:lumMod val="85000"/>
                    <a:lumOff val="15000"/>
                  </a:prstClr>
                </a:solidFill>
                <a:latin typeface="Times New Roman" panose="02020603050405020304" pitchFamily="18" charset="0"/>
                <a:cs typeface="Times New Roman" panose="02020603050405020304" pitchFamily="18" charset="0"/>
              </a:rPr>
              <a:t>Name</a:t>
            </a:r>
            <a:r>
              <a:rPr lang="en-US" sz="16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r>
              <a:rPr lang="en-US" sz="1600" b="1" dirty="0" err="1" smtClean="0">
                <a:solidFill>
                  <a:prstClr val="black">
                    <a:lumMod val="85000"/>
                    <a:lumOff val="15000"/>
                  </a:prstClr>
                </a:solidFill>
                <a:latin typeface="Times New Roman" panose="02020603050405020304" pitchFamily="18" charset="0"/>
                <a:cs typeface="Times New Roman" panose="02020603050405020304" pitchFamily="18" charset="0"/>
              </a:rPr>
              <a:t>Taranjeet</a:t>
            </a:r>
            <a:r>
              <a:rPr lang="en-US" sz="1600" b="1" dirty="0" smtClean="0">
                <a:solidFill>
                  <a:prstClr val="black">
                    <a:lumMod val="85000"/>
                    <a:lumOff val="15000"/>
                  </a:prstClr>
                </a:solidFill>
                <a:latin typeface="Times New Roman" panose="02020603050405020304" pitchFamily="18" charset="0"/>
                <a:cs typeface="Times New Roman" panose="02020603050405020304" pitchFamily="18" charset="0"/>
              </a:rPr>
              <a:t> Singh &amp; Vaibhav Sharma</a:t>
            </a:r>
            <a:endParaRPr lang="en-US" sz="16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defTabSz="622300">
              <a:lnSpc>
                <a:spcPct val="90000"/>
              </a:lnSpc>
              <a:spcBef>
                <a:spcPct val="0"/>
              </a:spcBef>
              <a:spcAft>
                <a:spcPct val="35000"/>
              </a:spcAft>
            </a:pPr>
            <a:r>
              <a:rPr lang="en-US" sz="1600" b="1" dirty="0" smtClean="0">
                <a:solidFill>
                  <a:prstClr val="black">
                    <a:lumMod val="85000"/>
                    <a:lumOff val="15000"/>
                  </a:prstClr>
                </a:solidFill>
                <a:latin typeface="Times New Roman" panose="02020603050405020304" pitchFamily="18" charset="0"/>
                <a:cs typeface="Times New Roman" panose="02020603050405020304" pitchFamily="18" charset="0"/>
              </a:rPr>
              <a:t>UID[s]: </a:t>
            </a:r>
            <a:r>
              <a:rPr lang="en-US" sz="1600" b="1" dirty="0" smtClean="0">
                <a:solidFill>
                  <a:prstClr val="black">
                    <a:lumMod val="85000"/>
                    <a:lumOff val="15000"/>
                  </a:prstClr>
                </a:solidFill>
                <a:latin typeface="Times New Roman" panose="02020603050405020304" pitchFamily="18" charset="0"/>
                <a:cs typeface="Times New Roman" panose="02020603050405020304" pitchFamily="18" charset="0"/>
              </a:rPr>
              <a:t>21BCA1757 &amp; 21BCA1156</a:t>
            </a:r>
            <a:endParaRPr lang="en-US" sz="16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defTabSz="622300">
              <a:lnSpc>
                <a:spcPct val="90000"/>
              </a:lnSpc>
              <a:spcBef>
                <a:spcPct val="0"/>
              </a:spcBef>
              <a:spcAft>
                <a:spcPct val="35000"/>
              </a:spcAft>
            </a:pPr>
            <a:r>
              <a:rPr lang="en-US" sz="1600" b="1" dirty="0">
                <a:solidFill>
                  <a:prstClr val="black">
                    <a:lumMod val="85000"/>
                    <a:lumOff val="15000"/>
                  </a:prstClr>
                </a:solidFill>
                <a:latin typeface="Times New Roman" panose="02020603050405020304" pitchFamily="18" charset="0"/>
                <a:cs typeface="Times New Roman" panose="02020603050405020304" pitchFamily="18" charset="0"/>
              </a:rPr>
              <a:t>Section/Group</a:t>
            </a:r>
            <a:r>
              <a:rPr lang="en-US" sz="1600" b="1" dirty="0" smtClean="0">
                <a:solidFill>
                  <a:prstClr val="black">
                    <a:lumMod val="85000"/>
                    <a:lumOff val="15000"/>
                  </a:prstClr>
                </a:solidFill>
                <a:latin typeface="Times New Roman" panose="02020603050405020304" pitchFamily="18" charset="0"/>
                <a:cs typeface="Times New Roman" panose="02020603050405020304" pitchFamily="18" charset="0"/>
              </a:rPr>
              <a:t>: 21BCA6-A</a:t>
            </a:r>
            <a:endParaRPr lang="en-US" sz="16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93FB0B73-2DDC-45F8-ACEC-D6B6541E8261}"/>
              </a:ext>
            </a:extLst>
          </p:cNvPr>
          <p:cNvSpPr txBox="1">
            <a:spLocks noChangeArrowheads="1"/>
          </p:cNvSpPr>
          <p:nvPr/>
        </p:nvSpPr>
        <p:spPr bwMode="auto">
          <a:xfrm>
            <a:off x="6832521" y="4756036"/>
            <a:ext cx="5161633" cy="929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defTabSz="622300">
              <a:lnSpc>
                <a:spcPct val="90000"/>
              </a:lnSpc>
              <a:spcBef>
                <a:spcPct val="0"/>
              </a:spcBef>
              <a:spcAft>
                <a:spcPct val="35000"/>
              </a:spcAft>
            </a:pPr>
            <a:r>
              <a:rPr lang="en-US" sz="1600" b="1" dirty="0">
                <a:solidFill>
                  <a:prstClr val="black">
                    <a:lumMod val="85000"/>
                    <a:lumOff val="15000"/>
                  </a:prstClr>
                </a:solidFill>
                <a:latin typeface="Times New Roman" panose="02020603050405020304" pitchFamily="18" charset="0"/>
                <a:cs typeface="Times New Roman" panose="02020603050405020304" pitchFamily="18" charset="0"/>
              </a:rPr>
              <a:t>Supervisor Name</a:t>
            </a:r>
            <a:r>
              <a:rPr lang="en-US" sz="16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r>
              <a:rPr lang="en-IN" sz="1600" b="1" dirty="0" err="1">
                <a:latin typeface="Times New Roman" panose="02020603050405020304" pitchFamily="18" charset="0"/>
                <a:cs typeface="Times New Roman" panose="02020603050405020304" pitchFamily="18" charset="0"/>
              </a:rPr>
              <a:t>Ms.</a:t>
            </a:r>
            <a:r>
              <a:rPr lang="en-IN" sz="1600" b="1" dirty="0">
                <a:latin typeface="Times New Roman" panose="02020603050405020304" pitchFamily="18" charset="0"/>
                <a:cs typeface="Times New Roman" panose="02020603050405020304" pitchFamily="18" charset="0"/>
              </a:rPr>
              <a:t> Isha </a:t>
            </a:r>
            <a:r>
              <a:rPr lang="en-IN" sz="1600" b="1" dirty="0" err="1">
                <a:latin typeface="Times New Roman" panose="02020603050405020304" pitchFamily="18" charset="0"/>
                <a:cs typeface="Times New Roman" panose="02020603050405020304" pitchFamily="18" charset="0"/>
              </a:rPr>
              <a:t>Dingra</a:t>
            </a:r>
            <a:endParaRPr lang="en-US" sz="16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defTabSz="622300">
              <a:lnSpc>
                <a:spcPct val="90000"/>
              </a:lnSpc>
              <a:spcBef>
                <a:spcPct val="0"/>
              </a:spcBef>
              <a:spcAft>
                <a:spcPct val="35000"/>
              </a:spcAft>
            </a:pPr>
            <a:r>
              <a:rPr lang="en-US" sz="1600" b="1" dirty="0">
                <a:solidFill>
                  <a:prstClr val="black">
                    <a:lumMod val="85000"/>
                    <a:lumOff val="15000"/>
                  </a:prstClr>
                </a:solidFill>
                <a:latin typeface="Times New Roman" panose="02020603050405020304" pitchFamily="18" charset="0"/>
                <a:cs typeface="Times New Roman" panose="02020603050405020304" pitchFamily="18" charset="0"/>
              </a:rPr>
              <a:t>Employee Code</a:t>
            </a:r>
            <a:r>
              <a:rPr lang="en-US" sz="1600" b="1" dirty="0" smtClean="0">
                <a:solidFill>
                  <a:prstClr val="black">
                    <a:lumMod val="85000"/>
                    <a:lumOff val="15000"/>
                  </a:prstClr>
                </a:solidFill>
                <a:latin typeface="Times New Roman" panose="02020603050405020304" pitchFamily="18" charset="0"/>
                <a:cs typeface="Times New Roman" panose="02020603050405020304" pitchFamily="18" charset="0"/>
              </a:rPr>
              <a:t>: </a:t>
            </a:r>
            <a:r>
              <a:rPr lang="en-IN" sz="1600" b="1" dirty="0">
                <a:latin typeface="Times New Roman" panose="02020603050405020304" pitchFamily="18" charset="0"/>
                <a:cs typeface="Times New Roman" panose="02020603050405020304" pitchFamily="18" charset="0"/>
              </a:rPr>
              <a:t>E13799</a:t>
            </a:r>
            <a:endParaRPr lang="en-US" sz="16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defTabSz="622300">
              <a:lnSpc>
                <a:spcPct val="90000"/>
              </a:lnSpc>
              <a:spcBef>
                <a:spcPct val="0"/>
              </a:spcBef>
              <a:spcAft>
                <a:spcPct val="35000"/>
              </a:spcAft>
            </a:pPr>
            <a:r>
              <a:rPr lang="en-US" sz="1600" b="1" dirty="0">
                <a:solidFill>
                  <a:prstClr val="black">
                    <a:lumMod val="85000"/>
                    <a:lumOff val="15000"/>
                  </a:prstClr>
                </a:solidFill>
                <a:latin typeface="Times New Roman" panose="02020603050405020304" pitchFamily="18" charset="0"/>
                <a:cs typeface="Times New Roman" panose="02020603050405020304" pitchFamily="18" charset="0"/>
              </a:rPr>
              <a:t>Designation</a:t>
            </a:r>
            <a:r>
              <a:rPr lang="en-US" sz="1600" b="1" dirty="0" smtClean="0">
                <a:solidFill>
                  <a:prstClr val="black">
                    <a:lumMod val="85000"/>
                    <a:lumOff val="15000"/>
                  </a:prstClr>
                </a:solidFill>
                <a:latin typeface="Times New Roman" panose="02020603050405020304" pitchFamily="18" charset="0"/>
                <a:cs typeface="Times New Roman" panose="02020603050405020304" pitchFamily="18" charset="0"/>
              </a:rPr>
              <a:t>: Supervisor</a:t>
            </a:r>
            <a:endParaRPr lang="en-US" sz="16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
        <p:nvSpPr>
          <p:cNvPr id="13" name="Parallelogram 46"/>
          <p:cNvSpPr/>
          <p:nvPr/>
        </p:nvSpPr>
        <p:spPr>
          <a:xfrm flipH="1" flipV="1">
            <a:off x="188446" y="0"/>
            <a:ext cx="3376613" cy="4232275"/>
          </a:xfrm>
          <a:custGeom>
            <a:avLst/>
            <a:gdLst>
              <a:gd name="connsiteX0" fmla="*/ 0 w 3233057"/>
              <a:gd name="connsiteY0" fmla="*/ 1769485 h 1769485"/>
              <a:gd name="connsiteX1" fmla="*/ 1332599 w 3233057"/>
              <a:gd name="connsiteY1" fmla="*/ 0 h 1769485"/>
              <a:gd name="connsiteX2" fmla="*/ 3233057 w 3233057"/>
              <a:gd name="connsiteY2" fmla="*/ 0 h 1769485"/>
              <a:gd name="connsiteX3" fmla="*/ 1900458 w 3233057"/>
              <a:gd name="connsiteY3" fmla="*/ 1769485 h 1769485"/>
              <a:gd name="connsiteX4" fmla="*/ 0 w 3233057"/>
              <a:gd name="connsiteY4" fmla="*/ 1769485 h 1769485"/>
              <a:gd name="connsiteX0" fmla="*/ 0 w 3233057"/>
              <a:gd name="connsiteY0" fmla="*/ 3426835 h 3426835"/>
              <a:gd name="connsiteX1" fmla="*/ 3066149 w 3233057"/>
              <a:gd name="connsiteY1" fmla="*/ 0 h 3426835"/>
              <a:gd name="connsiteX2" fmla="*/ 3233057 w 3233057"/>
              <a:gd name="connsiteY2" fmla="*/ 1657350 h 3426835"/>
              <a:gd name="connsiteX3" fmla="*/ 1900458 w 3233057"/>
              <a:gd name="connsiteY3" fmla="*/ 3426835 h 3426835"/>
              <a:gd name="connsiteX4" fmla="*/ 0 w 3233057"/>
              <a:gd name="connsiteY4" fmla="*/ 3426835 h 3426835"/>
              <a:gd name="connsiteX0" fmla="*/ 0 w 3080657"/>
              <a:gd name="connsiteY0" fmla="*/ 3426835 h 3426835"/>
              <a:gd name="connsiteX1" fmla="*/ 3066149 w 3080657"/>
              <a:gd name="connsiteY1" fmla="*/ 0 h 3426835"/>
              <a:gd name="connsiteX2" fmla="*/ 3080657 w 3080657"/>
              <a:gd name="connsiteY2" fmla="*/ 1879600 h 3426835"/>
              <a:gd name="connsiteX3" fmla="*/ 1900458 w 3080657"/>
              <a:gd name="connsiteY3" fmla="*/ 3426835 h 3426835"/>
              <a:gd name="connsiteX4" fmla="*/ 0 w 3080657"/>
              <a:gd name="connsiteY4" fmla="*/ 3426835 h 3426835"/>
              <a:gd name="connsiteX0" fmla="*/ 0 w 3080657"/>
              <a:gd name="connsiteY0" fmla="*/ 3718935 h 3718935"/>
              <a:gd name="connsiteX1" fmla="*/ 3066149 w 3080657"/>
              <a:gd name="connsiteY1" fmla="*/ 0 h 3718935"/>
              <a:gd name="connsiteX2" fmla="*/ 3080657 w 3080657"/>
              <a:gd name="connsiteY2" fmla="*/ 2171700 h 3718935"/>
              <a:gd name="connsiteX3" fmla="*/ 1900458 w 3080657"/>
              <a:gd name="connsiteY3" fmla="*/ 3718935 h 3718935"/>
              <a:gd name="connsiteX4" fmla="*/ 0 w 3080657"/>
              <a:gd name="connsiteY4" fmla="*/ 3718935 h 371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657" h="3718935">
                <a:moveTo>
                  <a:pt x="0" y="3718935"/>
                </a:moveTo>
                <a:lnTo>
                  <a:pt x="3066149" y="0"/>
                </a:lnTo>
                <a:lnTo>
                  <a:pt x="3080657" y="2171700"/>
                </a:lnTo>
                <a:lnTo>
                  <a:pt x="1900458" y="3718935"/>
                </a:lnTo>
                <a:lnTo>
                  <a:pt x="0" y="3718935"/>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2020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293" y="98474"/>
            <a:ext cx="8761413" cy="706964"/>
          </a:xfrm>
        </p:spPr>
        <p:txBody>
          <a:bodyPr>
            <a:normAutofit fontScale="90000"/>
          </a:bodyPr>
          <a:lstStyle/>
          <a:p>
            <a:r>
              <a:rPr lang="en-US" sz="4400" dirty="0" smtClean="0">
                <a:latin typeface="Times New Roman" panose="02020603050405020304" pitchFamily="18" charset="0"/>
                <a:cs typeface="Times New Roman" panose="02020603050405020304" pitchFamily="18" charset="0"/>
              </a:rPr>
              <a:t>Test Cases</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IN" sz="4400" dirty="0"/>
          </a:p>
        </p:txBody>
      </p:sp>
      <p:sp>
        <p:nvSpPr>
          <p:cNvPr id="3" name="Content Placeholder 2"/>
          <p:cNvSpPr>
            <a:spLocks noGrp="1"/>
          </p:cNvSpPr>
          <p:nvPr>
            <p:ph idx="1"/>
          </p:nvPr>
        </p:nvSpPr>
        <p:spPr>
          <a:xfrm>
            <a:off x="664142" y="1195755"/>
            <a:ext cx="9095875" cy="5528602"/>
          </a:xfrm>
          <a:ln>
            <a:solidFill>
              <a:schemeClr val="tx1"/>
            </a:solidFill>
          </a:ln>
        </p:spPr>
        <p:txBody>
          <a:bodyPr>
            <a:normAutofit fontScale="77500" lnSpcReduction="20000"/>
          </a:bodyPr>
          <a:lstStyle/>
          <a:p>
            <a:pPr marL="0" indent="0" algn="just">
              <a:buNone/>
            </a:pPr>
            <a:r>
              <a:rPr lang="en-US" sz="2100" dirty="0">
                <a:latin typeface="Times New Roman" panose="02020603050405020304" pitchFamily="18" charset="0"/>
                <a:cs typeface="Times New Roman" panose="02020603050405020304" pitchFamily="18" charset="0"/>
              </a:rPr>
              <a:t>Testing plays a crucial role in ensuring the quality </a:t>
            </a:r>
            <a:r>
              <a:rPr lang="en-US" sz="2100" dirty="0" smtClean="0">
                <a:latin typeface="Times New Roman" panose="02020603050405020304" pitchFamily="18" charset="0"/>
                <a:cs typeface="Times New Roman" panose="02020603050405020304" pitchFamily="18" charset="0"/>
              </a:rPr>
              <a:t>and </a:t>
            </a:r>
            <a:r>
              <a:rPr lang="en-US" sz="2100" dirty="0">
                <a:latin typeface="Times New Roman" panose="02020603050405020304" pitchFamily="18" charset="0"/>
                <a:cs typeface="Times New Roman" panose="02020603050405020304" pitchFamily="18" charset="0"/>
              </a:rPr>
              <a:t>reliability of a project</a:t>
            </a:r>
            <a:r>
              <a:rPr lang="en-US" sz="2100" dirty="0" smtClean="0">
                <a:latin typeface="Times New Roman" panose="02020603050405020304" pitchFamily="18" charset="0"/>
                <a:cs typeface="Times New Roman" panose="02020603050405020304" pitchFamily="18" charset="0"/>
              </a:rPr>
              <a:t>.</a:t>
            </a:r>
          </a:p>
          <a:p>
            <a:pPr marL="0" indent="0" algn="just">
              <a:buNone/>
            </a:pPr>
            <a:r>
              <a:rPr lang="en-IN" sz="2100" dirty="0" smtClean="0">
                <a:latin typeface="Times New Roman" panose="02020603050405020304" pitchFamily="18" charset="0"/>
                <a:cs typeface="Times New Roman" panose="02020603050405020304" pitchFamily="18" charset="0"/>
              </a:rPr>
              <a:t>Testing Objectives:</a:t>
            </a:r>
          </a:p>
          <a:p>
            <a:pPr algn="just"/>
            <a:r>
              <a:rPr lang="en-US" sz="1900" b="1" dirty="0">
                <a:latin typeface="Times New Roman" panose="02020603050405020304" pitchFamily="18" charset="0"/>
                <a:cs typeface="Times New Roman" panose="02020603050405020304" pitchFamily="18" charset="0"/>
              </a:rPr>
              <a:t>Functionality Testing:</a:t>
            </a:r>
            <a:endParaRPr lang="en-US" sz="1900" dirty="0">
              <a:latin typeface="Times New Roman" panose="02020603050405020304" pitchFamily="18" charset="0"/>
              <a:cs typeface="Times New Roman" panose="02020603050405020304" pitchFamily="18" charset="0"/>
            </a:endParaRPr>
          </a:p>
          <a:p>
            <a:pPr lvl="1" algn="just"/>
            <a:r>
              <a:rPr lang="en-US" sz="1900" dirty="0" smtClean="0">
                <a:latin typeface="Times New Roman" panose="02020603050405020304" pitchFamily="18" charset="0"/>
                <a:cs typeface="Times New Roman" panose="02020603050405020304" pitchFamily="18" charset="0"/>
              </a:rPr>
              <a:t>Verifying </a:t>
            </a:r>
            <a:r>
              <a:rPr lang="en-US" sz="1900" dirty="0">
                <a:latin typeface="Times New Roman" panose="02020603050405020304" pitchFamily="18" charset="0"/>
                <a:cs typeface="Times New Roman" panose="02020603050405020304" pitchFamily="18" charset="0"/>
              </a:rPr>
              <a:t>that all features and functions specified in the requirements are implemented correctly.</a:t>
            </a:r>
          </a:p>
          <a:p>
            <a:pPr lvl="1" algn="just"/>
            <a:r>
              <a:rPr lang="en-US" sz="1900" dirty="0" smtClean="0">
                <a:latin typeface="Times New Roman" panose="02020603050405020304" pitchFamily="18" charset="0"/>
                <a:cs typeface="Times New Roman" panose="02020603050405020304" pitchFamily="18" charset="0"/>
              </a:rPr>
              <a:t>Identifying </a:t>
            </a:r>
            <a:r>
              <a:rPr lang="en-US" sz="1900" dirty="0">
                <a:latin typeface="Times New Roman" panose="02020603050405020304" pitchFamily="18" charset="0"/>
                <a:cs typeface="Times New Roman" panose="02020603050405020304" pitchFamily="18" charset="0"/>
              </a:rPr>
              <a:t>and </a:t>
            </a:r>
            <a:r>
              <a:rPr lang="en-US" sz="1900" dirty="0" smtClean="0">
                <a:latin typeface="Times New Roman" panose="02020603050405020304" pitchFamily="18" charset="0"/>
                <a:cs typeface="Times New Roman" panose="02020603050405020304" pitchFamily="18" charset="0"/>
              </a:rPr>
              <a:t>addressing </a:t>
            </a:r>
            <a:r>
              <a:rPr lang="en-US" sz="1900" dirty="0">
                <a:latin typeface="Times New Roman" panose="02020603050405020304" pitchFamily="18" charset="0"/>
                <a:cs typeface="Times New Roman" panose="02020603050405020304" pitchFamily="18" charset="0"/>
              </a:rPr>
              <a:t>any functional issues, such as incorrect calculations, missing features, or unexpected behaviors.</a:t>
            </a:r>
          </a:p>
          <a:p>
            <a:pPr algn="just"/>
            <a:r>
              <a:rPr lang="en-US" sz="1900" b="1" dirty="0">
                <a:latin typeface="Times New Roman" panose="02020603050405020304" pitchFamily="18" charset="0"/>
                <a:cs typeface="Times New Roman" panose="02020603050405020304" pitchFamily="18" charset="0"/>
              </a:rPr>
              <a:t>Usability Testing:</a:t>
            </a:r>
            <a:endParaRPr lang="en-US" sz="1900" dirty="0">
              <a:latin typeface="Times New Roman" panose="02020603050405020304" pitchFamily="18" charset="0"/>
              <a:cs typeface="Times New Roman" panose="02020603050405020304" pitchFamily="18" charset="0"/>
            </a:endParaRPr>
          </a:p>
          <a:p>
            <a:pPr lvl="1" algn="just"/>
            <a:r>
              <a:rPr lang="en-US" sz="1900" dirty="0" smtClean="0">
                <a:latin typeface="Times New Roman" panose="02020603050405020304" pitchFamily="18" charset="0"/>
                <a:cs typeface="Times New Roman" panose="02020603050405020304" pitchFamily="18" charset="0"/>
              </a:rPr>
              <a:t>Evaluating </a:t>
            </a:r>
            <a:r>
              <a:rPr lang="en-US" sz="1900" dirty="0">
                <a:latin typeface="Times New Roman" panose="02020603050405020304" pitchFamily="18" charset="0"/>
                <a:cs typeface="Times New Roman" panose="02020603050405020304" pitchFamily="18" charset="0"/>
              </a:rPr>
              <a:t>the user interface for clarity, consistency, and ease of use.</a:t>
            </a:r>
          </a:p>
          <a:p>
            <a:pPr lvl="1" algn="just"/>
            <a:r>
              <a:rPr lang="en-US" sz="1900" dirty="0" smtClean="0">
                <a:latin typeface="Times New Roman" panose="02020603050405020304" pitchFamily="18" charset="0"/>
                <a:cs typeface="Times New Roman" panose="02020603050405020304" pitchFamily="18" charset="0"/>
              </a:rPr>
              <a:t>Ensuring </a:t>
            </a:r>
            <a:r>
              <a:rPr lang="en-US" sz="1900" dirty="0">
                <a:latin typeface="Times New Roman" panose="02020603050405020304" pitchFamily="18" charset="0"/>
                <a:cs typeface="Times New Roman" panose="02020603050405020304" pitchFamily="18" charset="0"/>
              </a:rPr>
              <a:t>that the application provides a positive user experience.</a:t>
            </a:r>
          </a:p>
          <a:p>
            <a:pPr algn="just"/>
            <a:r>
              <a:rPr lang="en-US" sz="1900" b="1" dirty="0">
                <a:latin typeface="Times New Roman" panose="02020603050405020304" pitchFamily="18" charset="0"/>
                <a:cs typeface="Times New Roman" panose="02020603050405020304" pitchFamily="18" charset="0"/>
              </a:rPr>
              <a:t>Performance Testing:</a:t>
            </a:r>
            <a:endParaRPr lang="en-US" sz="1900" dirty="0">
              <a:latin typeface="Times New Roman" panose="02020603050405020304" pitchFamily="18" charset="0"/>
              <a:cs typeface="Times New Roman" panose="02020603050405020304" pitchFamily="18" charset="0"/>
            </a:endParaRPr>
          </a:p>
          <a:p>
            <a:pPr lvl="1" algn="just"/>
            <a:r>
              <a:rPr lang="en-US" sz="1900" dirty="0" smtClean="0">
                <a:latin typeface="Times New Roman" panose="02020603050405020304" pitchFamily="18" charset="0"/>
                <a:cs typeface="Times New Roman" panose="02020603050405020304" pitchFamily="18" charset="0"/>
              </a:rPr>
              <a:t>Assessing </a:t>
            </a:r>
            <a:r>
              <a:rPr lang="en-US" sz="1900" dirty="0">
                <a:latin typeface="Times New Roman" panose="02020603050405020304" pitchFamily="18" charset="0"/>
                <a:cs typeface="Times New Roman" panose="02020603050405020304" pitchFamily="18" charset="0"/>
              </a:rPr>
              <a:t>the responsiveness, speed, and scalability of the application under different load conditions.</a:t>
            </a:r>
          </a:p>
          <a:p>
            <a:pPr lvl="1" algn="just"/>
            <a:r>
              <a:rPr lang="en-US" sz="1900" dirty="0" smtClean="0">
                <a:latin typeface="Times New Roman" panose="02020603050405020304" pitchFamily="18" charset="0"/>
                <a:cs typeface="Times New Roman" panose="02020603050405020304" pitchFamily="18" charset="0"/>
              </a:rPr>
              <a:t>Identifying </a:t>
            </a:r>
            <a:r>
              <a:rPr lang="en-US" sz="1900" dirty="0">
                <a:latin typeface="Times New Roman" panose="02020603050405020304" pitchFamily="18" charset="0"/>
                <a:cs typeface="Times New Roman" panose="02020603050405020304" pitchFamily="18" charset="0"/>
              </a:rPr>
              <a:t>and eliminate performance bottlenecks.</a:t>
            </a:r>
          </a:p>
          <a:p>
            <a:pPr algn="just"/>
            <a:r>
              <a:rPr lang="en-US" sz="1900" b="1" dirty="0">
                <a:latin typeface="Times New Roman" panose="02020603050405020304" pitchFamily="18" charset="0"/>
                <a:cs typeface="Times New Roman" panose="02020603050405020304" pitchFamily="18" charset="0"/>
              </a:rPr>
              <a:t>Security Testing:</a:t>
            </a:r>
            <a:endParaRPr lang="en-US" sz="1900" dirty="0">
              <a:latin typeface="Times New Roman" panose="02020603050405020304" pitchFamily="18" charset="0"/>
              <a:cs typeface="Times New Roman" panose="02020603050405020304" pitchFamily="18" charset="0"/>
            </a:endParaRPr>
          </a:p>
          <a:p>
            <a:pPr lvl="1" algn="just"/>
            <a:r>
              <a:rPr lang="en-US" sz="1900" dirty="0" smtClean="0">
                <a:latin typeface="Times New Roman" panose="02020603050405020304" pitchFamily="18" charset="0"/>
                <a:cs typeface="Times New Roman" panose="02020603050405020304" pitchFamily="18" charset="0"/>
              </a:rPr>
              <a:t>Identifying </a:t>
            </a:r>
            <a:r>
              <a:rPr lang="en-US" sz="1900" dirty="0">
                <a:latin typeface="Times New Roman" panose="02020603050405020304" pitchFamily="18" charset="0"/>
                <a:cs typeface="Times New Roman" panose="02020603050405020304" pitchFamily="18" charset="0"/>
              </a:rPr>
              <a:t>and </a:t>
            </a:r>
            <a:r>
              <a:rPr lang="en-US" sz="1900" dirty="0" smtClean="0">
                <a:latin typeface="Times New Roman" panose="02020603050405020304" pitchFamily="18" charset="0"/>
                <a:cs typeface="Times New Roman" panose="02020603050405020304" pitchFamily="18" charset="0"/>
              </a:rPr>
              <a:t>addressing </a:t>
            </a:r>
            <a:r>
              <a:rPr lang="en-US" sz="1900" dirty="0">
                <a:latin typeface="Times New Roman" panose="02020603050405020304" pitchFamily="18" charset="0"/>
                <a:cs typeface="Times New Roman" panose="02020603050405020304" pitchFamily="18" charset="0"/>
              </a:rPr>
              <a:t>potential security vulnerabilities, such as SQL </a:t>
            </a:r>
            <a:r>
              <a:rPr lang="en-US" sz="1900" dirty="0" smtClean="0">
                <a:latin typeface="Times New Roman" panose="02020603050405020304" pitchFamily="18" charset="0"/>
                <a:cs typeface="Times New Roman" panose="02020603050405020304" pitchFamily="18" charset="0"/>
              </a:rPr>
              <a:t>injection or unauthorized </a:t>
            </a:r>
            <a:r>
              <a:rPr lang="en-US" sz="1900" dirty="0">
                <a:latin typeface="Times New Roman" panose="02020603050405020304" pitchFamily="18" charset="0"/>
                <a:cs typeface="Times New Roman" panose="02020603050405020304" pitchFamily="18" charset="0"/>
              </a:rPr>
              <a:t>access.</a:t>
            </a:r>
          </a:p>
          <a:p>
            <a:pPr lvl="1" algn="just"/>
            <a:r>
              <a:rPr lang="en-US" sz="1900" dirty="0" smtClean="0">
                <a:latin typeface="Times New Roman" panose="02020603050405020304" pitchFamily="18" charset="0"/>
                <a:cs typeface="Times New Roman" panose="02020603050405020304" pitchFamily="18" charset="0"/>
              </a:rPr>
              <a:t>Ensuring </a:t>
            </a:r>
            <a:r>
              <a:rPr lang="en-US" sz="1900" dirty="0">
                <a:latin typeface="Times New Roman" panose="02020603050405020304" pitchFamily="18" charset="0"/>
                <a:cs typeface="Times New Roman" panose="02020603050405020304" pitchFamily="18" charset="0"/>
              </a:rPr>
              <a:t>that sensitive data is handled securely.</a:t>
            </a:r>
          </a:p>
          <a:p>
            <a:pPr algn="just"/>
            <a:r>
              <a:rPr lang="en-US" sz="1900" b="1" dirty="0">
                <a:latin typeface="Times New Roman" panose="02020603050405020304" pitchFamily="18" charset="0"/>
                <a:cs typeface="Times New Roman" panose="02020603050405020304" pitchFamily="18" charset="0"/>
              </a:rPr>
              <a:t>Compatibility Testing:</a:t>
            </a:r>
            <a:endParaRPr lang="en-US" sz="1900" dirty="0">
              <a:latin typeface="Times New Roman" panose="02020603050405020304" pitchFamily="18" charset="0"/>
              <a:cs typeface="Times New Roman" panose="02020603050405020304" pitchFamily="18" charset="0"/>
            </a:endParaRPr>
          </a:p>
          <a:p>
            <a:pPr lvl="1" algn="just"/>
            <a:r>
              <a:rPr lang="en-US" sz="1900" dirty="0" smtClean="0">
                <a:latin typeface="Times New Roman" panose="02020603050405020304" pitchFamily="18" charset="0"/>
                <a:cs typeface="Times New Roman" panose="02020603050405020304" pitchFamily="18" charset="0"/>
              </a:rPr>
              <a:t>Verifying </a:t>
            </a:r>
            <a:r>
              <a:rPr lang="en-US" sz="1900" dirty="0">
                <a:latin typeface="Times New Roman" panose="02020603050405020304" pitchFamily="18" charset="0"/>
                <a:cs typeface="Times New Roman" panose="02020603050405020304" pitchFamily="18" charset="0"/>
              </a:rPr>
              <a:t>that the software functions correctly on different devices, browsers, and operating systems.</a:t>
            </a:r>
          </a:p>
          <a:p>
            <a:pPr lvl="1" algn="just"/>
            <a:r>
              <a:rPr lang="en-US" sz="1900" dirty="0" smtClean="0">
                <a:latin typeface="Times New Roman" panose="02020603050405020304" pitchFamily="18" charset="0"/>
                <a:cs typeface="Times New Roman" panose="02020603050405020304" pitchFamily="18" charset="0"/>
              </a:rPr>
              <a:t>Ensuring </a:t>
            </a:r>
            <a:r>
              <a:rPr lang="en-US" sz="1900" dirty="0">
                <a:latin typeface="Times New Roman" panose="02020603050405020304" pitchFamily="18" charset="0"/>
                <a:cs typeface="Times New Roman" panose="02020603050405020304" pitchFamily="18" charset="0"/>
              </a:rPr>
              <a:t>compatibility with various screen sizes and resolutions.</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2851" y="0"/>
            <a:ext cx="1569149" cy="1850359"/>
          </a:xfrm>
          <a:prstGeom prst="rect">
            <a:avLst/>
          </a:prstGeom>
        </p:spPr>
      </p:pic>
    </p:spTree>
    <p:extLst>
      <p:ext uri="{BB962C8B-B14F-4D97-AF65-F5344CB8AC3E}">
        <p14:creationId xmlns:p14="http://schemas.microsoft.com/office/powerpoint/2010/main" val="2414474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293" y="98474"/>
            <a:ext cx="8761413" cy="706964"/>
          </a:xfrm>
        </p:spPr>
        <p:txBody>
          <a:bodyPr>
            <a:normAutofit fontScale="90000"/>
          </a:bodyPr>
          <a:lstStyle/>
          <a:p>
            <a:r>
              <a:rPr lang="en-US" sz="4400" dirty="0" smtClean="0">
                <a:latin typeface="Times New Roman" panose="02020603050405020304" pitchFamily="18" charset="0"/>
                <a:cs typeface="Times New Roman" panose="02020603050405020304" pitchFamily="18" charset="0"/>
              </a:rPr>
              <a:t>Test Cases</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IN" sz="4400" dirty="0"/>
          </a:p>
        </p:txBody>
      </p:sp>
      <p:sp>
        <p:nvSpPr>
          <p:cNvPr id="3" name="Content Placeholder 2"/>
          <p:cNvSpPr>
            <a:spLocks noGrp="1"/>
          </p:cNvSpPr>
          <p:nvPr>
            <p:ph idx="1"/>
          </p:nvPr>
        </p:nvSpPr>
        <p:spPr>
          <a:xfrm>
            <a:off x="664143" y="1195755"/>
            <a:ext cx="9095873" cy="3588001"/>
          </a:xfrm>
          <a:ln>
            <a:solidFill>
              <a:schemeClr val="tx1"/>
            </a:solidFill>
          </a:ln>
        </p:spPr>
        <p:txBody>
          <a:bodyPr>
            <a:normAutofit lnSpcReduction="10000"/>
          </a:bodyPr>
          <a:lstStyle/>
          <a:p>
            <a:pPr marL="0" indent="0">
              <a:buNone/>
            </a:pPr>
            <a:r>
              <a:rPr lang="en-US" sz="2000" dirty="0" smtClean="0">
                <a:latin typeface="Times New Roman" panose="02020603050405020304" pitchFamily="18" charset="0"/>
                <a:cs typeface="Times New Roman" panose="02020603050405020304" pitchFamily="18" charset="0"/>
              </a:rPr>
              <a:t>For ensuring quality and reliability, following tests were performed:</a:t>
            </a:r>
          </a:p>
          <a:p>
            <a:r>
              <a:rPr lang="en-US" b="1" dirty="0">
                <a:latin typeface="Times New Roman" panose="02020603050405020304" pitchFamily="18" charset="0"/>
                <a:cs typeface="Times New Roman" panose="02020603050405020304" pitchFamily="18" charset="0"/>
              </a:rPr>
              <a:t>Types of Testing:</a:t>
            </a:r>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The project undergoes following testing, such </a:t>
            </a:r>
            <a:r>
              <a:rPr lang="en-US" b="1" dirty="0">
                <a:latin typeface="Times New Roman" panose="02020603050405020304" pitchFamily="18" charset="0"/>
                <a:cs typeface="Times New Roman" panose="02020603050405020304" pitchFamily="18" charset="0"/>
              </a:rPr>
              <a:t>as:</a:t>
            </a:r>
          </a:p>
          <a:p>
            <a:pPr lvl="1" algn="just"/>
            <a:r>
              <a:rPr lang="en-US" sz="1800" b="1" dirty="0">
                <a:latin typeface="Times New Roman" panose="02020603050405020304" pitchFamily="18" charset="0"/>
                <a:cs typeface="Times New Roman" panose="02020603050405020304" pitchFamily="18" charset="0"/>
              </a:rPr>
              <a:t>Unit Testing:</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Each and every individual component and/or function was tested at the time of project development ensuring functional and reliable components.</a:t>
            </a:r>
            <a:endParaRPr lang="en-US" sz="1800" dirty="0">
              <a:latin typeface="Times New Roman" panose="02020603050405020304" pitchFamily="18" charset="0"/>
              <a:cs typeface="Times New Roman" panose="02020603050405020304" pitchFamily="18" charset="0"/>
            </a:endParaRPr>
          </a:p>
          <a:p>
            <a:pPr lvl="1" algn="just"/>
            <a:r>
              <a:rPr lang="en-US" sz="1800" b="1" dirty="0">
                <a:latin typeface="Times New Roman" panose="02020603050405020304" pitchFamily="18" charset="0"/>
                <a:cs typeface="Times New Roman" panose="02020603050405020304" pitchFamily="18" charset="0"/>
              </a:rPr>
              <a:t>Integration Testing:</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Integration testing was performed to verify the </a:t>
            </a:r>
            <a:r>
              <a:rPr lang="en-US" sz="1800" dirty="0">
                <a:latin typeface="Times New Roman" panose="02020603050405020304" pitchFamily="18" charset="0"/>
                <a:cs typeface="Times New Roman" panose="02020603050405020304" pitchFamily="18" charset="0"/>
              </a:rPr>
              <a:t>interaction between integrated components.</a:t>
            </a:r>
          </a:p>
          <a:p>
            <a:pPr lvl="1" algn="just"/>
            <a:r>
              <a:rPr lang="en-US" sz="1800" b="1" dirty="0">
                <a:latin typeface="Times New Roman" panose="02020603050405020304" pitchFamily="18" charset="0"/>
                <a:cs typeface="Times New Roman" panose="02020603050405020304" pitchFamily="18" charset="0"/>
              </a:rPr>
              <a:t>System Testing:</a:t>
            </a: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At last, system testing was done to evaluate the </a:t>
            </a:r>
            <a:r>
              <a:rPr lang="en-US" sz="1800" dirty="0">
                <a:latin typeface="Times New Roman" panose="02020603050405020304" pitchFamily="18" charset="0"/>
                <a:cs typeface="Times New Roman" panose="02020603050405020304" pitchFamily="18" charset="0"/>
              </a:rPr>
              <a:t>complete system</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buNone/>
            </a:pPr>
            <a:r>
              <a:rPr lang="en-US" sz="2000" dirty="0" smtClean="0">
                <a:latin typeface="Times New Roman" panose="02020603050405020304" pitchFamily="18" charset="0"/>
                <a:cs typeface="Times New Roman" panose="02020603050405020304" pitchFamily="18" charset="0"/>
              </a:rPr>
              <a:t>By implementation of these types of testing we ensured the reliable functionality of our project.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2851" y="0"/>
            <a:ext cx="1569149" cy="1850359"/>
          </a:xfrm>
          <a:prstGeom prst="rect">
            <a:avLst/>
          </a:prstGeom>
        </p:spPr>
      </p:pic>
    </p:spTree>
    <p:extLst>
      <p:ext uri="{BB962C8B-B14F-4D97-AF65-F5344CB8AC3E}">
        <p14:creationId xmlns:p14="http://schemas.microsoft.com/office/powerpoint/2010/main" val="33881421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293" y="98474"/>
            <a:ext cx="8761413" cy="706964"/>
          </a:xfrm>
        </p:spPr>
        <p:txBody>
          <a:bodyPr>
            <a:normAutofit fontScale="90000"/>
          </a:bodyPr>
          <a:lstStyle/>
          <a:p>
            <a:r>
              <a:rPr lang="en-US" sz="4400" dirty="0">
                <a:latin typeface="Times New Roman" panose="02020603050405020304" pitchFamily="18" charset="0"/>
                <a:cs typeface="Times New Roman" panose="02020603050405020304" pitchFamily="18" charset="0"/>
              </a:rPr>
              <a:t>Conclusion &amp; Future Aspects</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IN" sz="4400" dirty="0"/>
          </a:p>
        </p:txBody>
      </p:sp>
      <p:sp>
        <p:nvSpPr>
          <p:cNvPr id="3" name="Content Placeholder 2"/>
          <p:cNvSpPr>
            <a:spLocks noGrp="1"/>
          </p:cNvSpPr>
          <p:nvPr>
            <p:ph idx="1"/>
          </p:nvPr>
        </p:nvSpPr>
        <p:spPr>
          <a:xfrm>
            <a:off x="664144" y="1195755"/>
            <a:ext cx="9066997" cy="5528602"/>
          </a:xfrm>
          <a:ln>
            <a:solidFill>
              <a:schemeClr val="tx1"/>
            </a:solidFill>
          </a:ln>
        </p:spPr>
        <p:txBody>
          <a:bodyPr>
            <a:normAutofit/>
          </a:bodyPr>
          <a:lstStyle/>
          <a:p>
            <a:r>
              <a:rPr lang="en-IN" sz="2000" b="1" dirty="0" smtClean="0">
                <a:latin typeface="Times New Roman" panose="02020603050405020304" pitchFamily="18" charset="0"/>
                <a:cs typeface="Times New Roman" panose="02020603050405020304" pitchFamily="18" charset="0"/>
              </a:rPr>
              <a:t>Conclusion:</a:t>
            </a:r>
          </a:p>
          <a:p>
            <a:pPr lvl="1" algn="just"/>
            <a:r>
              <a:rPr lang="en-US" dirty="0">
                <a:latin typeface="Times New Roman" panose="02020603050405020304" pitchFamily="18" charset="0"/>
                <a:cs typeface="Times New Roman" panose="02020603050405020304" pitchFamily="18" charset="0"/>
              </a:rPr>
              <a:t>The completion of the e-Healthcare System project marks a transformative milestone in healthcare management, providing a </a:t>
            </a:r>
            <a:r>
              <a:rPr lang="en-US" b="1" dirty="0">
                <a:latin typeface="Times New Roman" panose="02020603050405020304" pitchFamily="18" charset="0"/>
                <a:cs typeface="Times New Roman" panose="02020603050405020304" pitchFamily="18" charset="0"/>
              </a:rPr>
              <a:t>robust digital platform</a:t>
            </a:r>
            <a:r>
              <a:rPr lang="en-US" dirty="0">
                <a:latin typeface="Times New Roman" panose="02020603050405020304" pitchFamily="18" charset="0"/>
                <a:cs typeface="Times New Roman" panose="02020603050405020304" pitchFamily="18" charset="0"/>
              </a:rPr>
              <a:t> that empowers doctors with efficient tools for patient data management and beyond. </a:t>
            </a:r>
            <a:endParaRPr lang="en-US" dirty="0" smtClean="0">
              <a:latin typeface="Times New Roman" panose="02020603050405020304" pitchFamily="18" charset="0"/>
              <a:cs typeface="Times New Roman" panose="02020603050405020304" pitchFamily="18" charset="0"/>
            </a:endParaRPr>
          </a:p>
          <a:p>
            <a:pPr lvl="1"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journey from inception to implementation has been characterized by </a:t>
            </a:r>
            <a:r>
              <a:rPr lang="en-US" b="1" dirty="0">
                <a:latin typeface="Times New Roman" panose="02020603050405020304" pitchFamily="18" charset="0"/>
                <a:cs typeface="Times New Roman" panose="02020603050405020304" pitchFamily="18" charset="0"/>
              </a:rPr>
              <a:t>meticulous planning, rigorous testing, and a commitment</a:t>
            </a:r>
            <a:r>
              <a:rPr lang="en-US" dirty="0">
                <a:latin typeface="Times New Roman" panose="02020603050405020304" pitchFamily="18" charset="0"/>
                <a:cs typeface="Times New Roman" panose="02020603050405020304" pitchFamily="18" charset="0"/>
              </a:rPr>
              <a:t> to creating a solution that aligns seamlessly with the dynamic needs of healthcare professionals. </a:t>
            </a:r>
            <a:endParaRPr lang="en-US" dirty="0" smtClean="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The primary expectation was the creation of a robust platform </a:t>
            </a:r>
            <a:r>
              <a:rPr lang="en-US" b="1" dirty="0">
                <a:latin typeface="Times New Roman" panose="02020603050405020304" pitchFamily="18" charset="0"/>
                <a:cs typeface="Times New Roman" panose="02020603050405020304" pitchFamily="18" charset="0"/>
              </a:rPr>
              <a:t>enabling doctors to efficiently manage patient data.</a:t>
            </a:r>
            <a:r>
              <a:rPr lang="en-US" dirty="0">
                <a:latin typeface="Times New Roman" panose="02020603050405020304" pitchFamily="18" charset="0"/>
                <a:cs typeface="Times New Roman" panose="02020603050405020304" pitchFamily="18" charset="0"/>
              </a:rPr>
              <a:t> This included features like Electronic Health </a:t>
            </a:r>
            <a:r>
              <a:rPr lang="en-US" dirty="0" smtClean="0">
                <a:latin typeface="Times New Roman" panose="02020603050405020304" pitchFamily="18" charset="0"/>
                <a:cs typeface="Times New Roman" panose="02020603050405020304" pitchFamily="18" charset="0"/>
              </a:rPr>
              <a:t>Records, </a:t>
            </a:r>
            <a:r>
              <a:rPr lang="en-US" dirty="0">
                <a:latin typeface="Times New Roman" panose="02020603050405020304" pitchFamily="18" charset="0"/>
                <a:cs typeface="Times New Roman" panose="02020603050405020304" pitchFamily="18" charset="0"/>
              </a:rPr>
              <a:t>secure messaging, and streamlined administrative processes</a:t>
            </a:r>
            <a:r>
              <a:rPr lang="en-US" dirty="0" smtClean="0">
                <a:latin typeface="Times New Roman" panose="02020603050405020304" pitchFamily="18" charset="0"/>
                <a:cs typeface="Times New Roman" panose="02020603050405020304" pitchFamily="18" charset="0"/>
              </a:rPr>
              <a:t>.</a:t>
            </a:r>
          </a:p>
          <a:p>
            <a:pPr lvl="1"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deployment timeline </a:t>
            </a:r>
            <a:r>
              <a:rPr lang="en-US" b="1" dirty="0">
                <a:latin typeface="Times New Roman" panose="02020603050405020304" pitchFamily="18" charset="0"/>
                <a:cs typeface="Times New Roman" panose="02020603050405020304" pitchFamily="18" charset="0"/>
              </a:rPr>
              <a:t>faced slight deviations</a:t>
            </a:r>
            <a:r>
              <a:rPr lang="en-US" dirty="0">
                <a:latin typeface="Times New Roman" panose="02020603050405020304" pitchFamily="18" charset="0"/>
                <a:cs typeface="Times New Roman" panose="02020603050405020304" pitchFamily="18" charset="0"/>
              </a:rPr>
              <a:t> due to unexpected technical challenges and complexities associated </a:t>
            </a:r>
            <a:r>
              <a:rPr lang="en-US" dirty="0" smtClean="0">
                <a:latin typeface="Times New Roman" panose="02020603050405020304" pitchFamily="18" charset="0"/>
                <a:cs typeface="Times New Roman" panose="02020603050405020304" pitchFamily="18" charset="0"/>
              </a:rPr>
              <a:t>with integrating various modules of the system.</a:t>
            </a:r>
          </a:p>
          <a:p>
            <a:pPr lvl="1" algn="just"/>
            <a:r>
              <a:rPr lang="en-US" dirty="0">
                <a:latin typeface="Times New Roman" panose="02020603050405020304" pitchFamily="18" charset="0"/>
                <a:cs typeface="Times New Roman" panose="02020603050405020304" pitchFamily="18" charset="0"/>
              </a:rPr>
              <a:t>The system aimed to </a:t>
            </a:r>
            <a:r>
              <a:rPr lang="en-US" b="1" dirty="0">
                <a:latin typeface="Times New Roman" panose="02020603050405020304" pitchFamily="18" charset="0"/>
                <a:cs typeface="Times New Roman" panose="02020603050405020304" pitchFamily="18" charset="0"/>
              </a:rPr>
              <a:t>enhance doctor-patient interactions </a:t>
            </a:r>
            <a:r>
              <a:rPr lang="en-US" dirty="0">
                <a:latin typeface="Times New Roman" panose="02020603050405020304" pitchFamily="18" charset="0"/>
                <a:cs typeface="Times New Roman" panose="02020603050405020304" pitchFamily="18" charset="0"/>
              </a:rPr>
              <a:t>by </a:t>
            </a:r>
            <a:r>
              <a:rPr lang="en-US" dirty="0" smtClean="0">
                <a:latin typeface="Times New Roman" panose="02020603050405020304" pitchFamily="18" charset="0"/>
                <a:cs typeface="Times New Roman" panose="02020603050405020304" pitchFamily="18" charset="0"/>
              </a:rPr>
              <a:t>facilitating online appointments and providing quick access to dashboard from where healthcare workers and patients can access essential services, improving </a:t>
            </a:r>
            <a:r>
              <a:rPr lang="en-US" dirty="0">
                <a:latin typeface="Times New Roman" panose="02020603050405020304" pitchFamily="18" charset="0"/>
                <a:cs typeface="Times New Roman" panose="02020603050405020304" pitchFamily="18" charset="0"/>
              </a:rPr>
              <a:t>the overall quality of </a:t>
            </a:r>
            <a:r>
              <a:rPr lang="en-US" dirty="0" smtClean="0">
                <a:latin typeface="Times New Roman" panose="02020603050405020304" pitchFamily="18" charset="0"/>
                <a:cs typeface="Times New Roman" panose="02020603050405020304" pitchFamily="18" charset="0"/>
              </a:rPr>
              <a:t>healthcare system.</a:t>
            </a:r>
          </a:p>
          <a:p>
            <a:pPr lvl="1" algn="just"/>
            <a:r>
              <a:rPr lang="en-US" dirty="0" smtClean="0">
                <a:latin typeface="Times New Roman" panose="02020603050405020304" pitchFamily="18" charset="0"/>
                <a:cs typeface="Times New Roman" panose="02020603050405020304" pitchFamily="18" charset="0"/>
              </a:rPr>
              <a:t>Waterfall Model used as an ideal software model because of it’s linear-sequential approach and simplicity.</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2851" y="0"/>
            <a:ext cx="1569149" cy="1850359"/>
          </a:xfrm>
          <a:prstGeom prst="rect">
            <a:avLst/>
          </a:prstGeom>
        </p:spPr>
      </p:pic>
    </p:spTree>
    <p:extLst>
      <p:ext uri="{BB962C8B-B14F-4D97-AF65-F5344CB8AC3E}">
        <p14:creationId xmlns:p14="http://schemas.microsoft.com/office/powerpoint/2010/main" val="17441166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293" y="98474"/>
            <a:ext cx="8761413" cy="706964"/>
          </a:xfrm>
        </p:spPr>
        <p:txBody>
          <a:bodyPr>
            <a:normAutofit fontScale="90000"/>
          </a:bodyPr>
          <a:lstStyle/>
          <a:p>
            <a:r>
              <a:rPr lang="en-US" sz="4400" dirty="0">
                <a:latin typeface="Times New Roman" panose="02020603050405020304" pitchFamily="18" charset="0"/>
                <a:cs typeface="Times New Roman" panose="02020603050405020304" pitchFamily="18" charset="0"/>
              </a:rPr>
              <a:t>Conclusion &amp; Future Aspects</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IN" sz="4400" dirty="0"/>
          </a:p>
        </p:txBody>
      </p:sp>
      <p:sp>
        <p:nvSpPr>
          <p:cNvPr id="3" name="Content Placeholder 2"/>
          <p:cNvSpPr>
            <a:spLocks noGrp="1"/>
          </p:cNvSpPr>
          <p:nvPr>
            <p:ph idx="1"/>
          </p:nvPr>
        </p:nvSpPr>
        <p:spPr>
          <a:xfrm>
            <a:off x="644893" y="1195755"/>
            <a:ext cx="9124750" cy="5528602"/>
          </a:xfrm>
          <a:ln>
            <a:solidFill>
              <a:schemeClr val="tx1"/>
            </a:solidFill>
          </a:ln>
        </p:spPr>
        <p:txBody>
          <a:bodyPr>
            <a:normAutofit/>
          </a:bodyPr>
          <a:lstStyle/>
          <a:p>
            <a:pPr algn="just"/>
            <a:r>
              <a:rPr lang="en-IN" sz="2000" b="1" dirty="0" smtClean="0">
                <a:latin typeface="Times New Roman" panose="02020603050405020304" pitchFamily="18" charset="0"/>
                <a:cs typeface="Times New Roman" panose="02020603050405020304" pitchFamily="18" charset="0"/>
              </a:rPr>
              <a:t>Future Aspects:</a:t>
            </a:r>
          </a:p>
          <a:p>
            <a:pPr algn="just"/>
            <a:r>
              <a:rPr lang="en-US" dirty="0">
                <a:latin typeface="Times New Roman" panose="02020603050405020304" pitchFamily="18" charset="0"/>
                <a:cs typeface="Times New Roman" panose="02020603050405020304" pitchFamily="18" charset="0"/>
              </a:rPr>
              <a:t>The following provides insights into potential modifications, changes in approach, and suggestions for extending the </a:t>
            </a:r>
            <a:r>
              <a:rPr lang="en-US" dirty="0" smtClean="0">
                <a:latin typeface="Times New Roman" panose="02020603050405020304" pitchFamily="18" charset="0"/>
                <a:cs typeface="Times New Roman" panose="02020603050405020304" pitchFamily="18" charset="0"/>
              </a:rPr>
              <a:t>solution</a:t>
            </a:r>
          </a:p>
          <a:p>
            <a:pPr lvl="1" algn="just"/>
            <a:r>
              <a:rPr lang="en-US" b="1" dirty="0" smtClean="0">
                <a:latin typeface="Times New Roman" panose="02020603050405020304" pitchFamily="18" charset="0"/>
                <a:cs typeface="Times New Roman" panose="02020603050405020304" pitchFamily="18" charset="0"/>
              </a:rPr>
              <a:t>Mobile Application Development: </a:t>
            </a:r>
            <a:r>
              <a:rPr lang="en-US" dirty="0" smtClean="0">
                <a:latin typeface="Times New Roman" panose="02020603050405020304" pitchFamily="18" charset="0"/>
                <a:cs typeface="Times New Roman" panose="02020603050405020304" pitchFamily="18" charset="0"/>
              </a:rPr>
              <a:t>Develop </a:t>
            </a:r>
            <a:r>
              <a:rPr lang="en-US" dirty="0">
                <a:latin typeface="Times New Roman" panose="02020603050405020304" pitchFamily="18" charset="0"/>
                <a:cs typeface="Times New Roman" panose="02020603050405020304" pitchFamily="18" charset="0"/>
              </a:rPr>
              <a:t>dedicated mobile applications to provide on-the-go access for healthcare professionals. This could enhance flexibility and accessibility, especially during rounds and </a:t>
            </a:r>
            <a:r>
              <a:rPr lang="en-US" dirty="0" smtClean="0">
                <a:latin typeface="Times New Roman" panose="02020603050405020304" pitchFamily="18" charset="0"/>
                <a:cs typeface="Times New Roman" panose="02020603050405020304" pitchFamily="18" charset="0"/>
              </a:rPr>
              <a:t>emergencies</a:t>
            </a:r>
            <a:r>
              <a:rPr lang="en-IN" dirty="0" smtClean="0">
                <a:latin typeface="Times New Roman" panose="02020603050405020304" pitchFamily="18" charset="0"/>
                <a:cs typeface="Times New Roman" panose="02020603050405020304" pitchFamily="18" charset="0"/>
              </a:rPr>
              <a:t>.</a:t>
            </a:r>
          </a:p>
          <a:p>
            <a:pPr lvl="1" algn="just"/>
            <a:r>
              <a:rPr lang="en-US" b="1" dirty="0" smtClean="0">
                <a:latin typeface="Times New Roman" panose="02020603050405020304" pitchFamily="18" charset="0"/>
                <a:cs typeface="Times New Roman" panose="02020603050405020304" pitchFamily="18" charset="0"/>
              </a:rPr>
              <a:t>Cloud Computing Adoption:</a:t>
            </a:r>
            <a:r>
              <a:rPr lang="en-US" dirty="0" smtClean="0">
                <a:latin typeface="Times New Roman" panose="02020603050405020304" pitchFamily="18" charset="0"/>
                <a:cs typeface="Times New Roman" panose="02020603050405020304" pitchFamily="18" charset="0"/>
              </a:rPr>
              <a:t> Explore </a:t>
            </a:r>
            <a:r>
              <a:rPr lang="en-US" dirty="0">
                <a:latin typeface="Times New Roman" panose="02020603050405020304" pitchFamily="18" charset="0"/>
                <a:cs typeface="Times New Roman" panose="02020603050405020304" pitchFamily="18" charset="0"/>
              </a:rPr>
              <a:t>cloud computing solutions to further enhance scalability and flexibility. Cloud adoption can facilitate automatic scaling based on demand, ensuring optimal performance during peak </a:t>
            </a:r>
            <a:r>
              <a:rPr lang="en-US" dirty="0" smtClean="0">
                <a:latin typeface="Times New Roman" panose="02020603050405020304" pitchFamily="18" charset="0"/>
                <a:cs typeface="Times New Roman" panose="02020603050405020304" pitchFamily="18" charset="0"/>
              </a:rPr>
              <a:t>usage.</a:t>
            </a:r>
          </a:p>
          <a:p>
            <a:pPr lvl="1" algn="just"/>
            <a:r>
              <a:rPr lang="en-IN" b="1" dirty="0" smtClean="0">
                <a:latin typeface="Times New Roman" panose="02020603050405020304" pitchFamily="18" charset="0"/>
                <a:cs typeface="Times New Roman" panose="02020603050405020304" pitchFamily="18" charset="0"/>
              </a:rPr>
              <a:t>E-Healthcare Hub:</a:t>
            </a:r>
            <a:r>
              <a:rPr lang="en-IN"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Establish the e-Healthcare System as a hub for healthcare research and innovation. This involves creating an avenue for collaborative research projects, encouraging contributions from the broader healthcare community, and fostering a culture of continuous </a:t>
            </a:r>
            <a:r>
              <a:rPr lang="en-US" dirty="0" smtClean="0">
                <a:latin typeface="Times New Roman" panose="02020603050405020304" pitchFamily="18" charset="0"/>
                <a:cs typeface="Times New Roman" panose="02020603050405020304" pitchFamily="18" charset="0"/>
              </a:rPr>
              <a:t>improvement.</a:t>
            </a:r>
          </a:p>
          <a:p>
            <a:pPr lvl="1" algn="just"/>
            <a:r>
              <a:rPr lang="en-US" b="1" dirty="0" smtClean="0">
                <a:latin typeface="Times New Roman" panose="02020603050405020304" pitchFamily="18" charset="0"/>
                <a:cs typeface="Times New Roman" panose="02020603050405020304" pitchFamily="18" charset="0"/>
              </a:rPr>
              <a:t>Advanced Analytics Integration: </a:t>
            </a:r>
            <a:r>
              <a:rPr lang="en-US" dirty="0" smtClean="0">
                <a:latin typeface="Times New Roman" panose="02020603050405020304" pitchFamily="18" charset="0"/>
                <a:cs typeface="Times New Roman" panose="02020603050405020304" pitchFamily="18" charset="0"/>
              </a:rPr>
              <a:t>Explore </a:t>
            </a:r>
            <a:r>
              <a:rPr lang="en-US" dirty="0">
                <a:latin typeface="Times New Roman" panose="02020603050405020304" pitchFamily="18" charset="0"/>
                <a:cs typeface="Times New Roman" panose="02020603050405020304" pitchFamily="18" charset="0"/>
              </a:rPr>
              <a:t>the integration of advanced analytics and machine learning algorithms to derive actionable insights from patient data. This could include predictive analytics for early disease detection, treatment optimization, and resource allocation.</a:t>
            </a:r>
            <a:endParaRPr lang="en-IN"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2851" y="0"/>
            <a:ext cx="1569149" cy="1850359"/>
          </a:xfrm>
          <a:prstGeom prst="rect">
            <a:avLst/>
          </a:prstGeom>
        </p:spPr>
      </p:pic>
    </p:spTree>
    <p:extLst>
      <p:ext uri="{BB962C8B-B14F-4D97-AF65-F5344CB8AC3E}">
        <p14:creationId xmlns:p14="http://schemas.microsoft.com/office/powerpoint/2010/main" val="16878221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293" y="98474"/>
            <a:ext cx="8761413" cy="706964"/>
          </a:xfrm>
        </p:spPr>
        <p:txBody>
          <a:bodyPr>
            <a:normAutofit fontScale="90000"/>
          </a:bodyPr>
          <a:lstStyle/>
          <a:p>
            <a:r>
              <a:rPr lang="en-US" sz="4400" dirty="0" smtClean="0">
                <a:latin typeface="Times New Roman" panose="02020603050405020304" pitchFamily="18" charset="0"/>
                <a:cs typeface="Times New Roman" panose="02020603050405020304" pitchFamily="18" charset="0"/>
              </a:rPr>
              <a:t>Bibliography</a:t>
            </a:r>
            <a:endParaRPr lang="en-US"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4518" y="1195755"/>
            <a:ext cx="9332188" cy="5528602"/>
          </a:xfrm>
          <a:ln>
            <a:solidFill>
              <a:schemeClr val="tx1"/>
            </a:solidFill>
          </a:ln>
        </p:spPr>
        <p:txBody>
          <a:bodyPr>
            <a:normAutofit/>
          </a:bodyPr>
          <a:lstStyle/>
          <a:p>
            <a:pPr algn="just"/>
            <a:r>
              <a:rPr lang="en-US" sz="2000" b="1" dirty="0" smtClean="0">
                <a:latin typeface="Times New Roman" panose="02020603050405020304" pitchFamily="18" charset="0"/>
                <a:cs typeface="Times New Roman" panose="02020603050405020304" pitchFamily="18" charset="0"/>
              </a:rPr>
              <a:t>Bibliography or References:</a:t>
            </a:r>
            <a:r>
              <a:rPr lang="en-US" sz="2000" b="1" dirty="0">
                <a:latin typeface="Times New Roman" panose="02020603050405020304" pitchFamily="18" charset="0"/>
                <a:cs typeface="Times New Roman" panose="02020603050405020304" pitchFamily="18" charset="0"/>
              </a:rPr>
              <a:t> </a:t>
            </a:r>
            <a:endParaRPr lang="en-IN" sz="2000" b="1"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Coursera: </a:t>
            </a:r>
            <a:r>
              <a:rPr lang="en-US" u="sng" dirty="0">
                <a:latin typeface="Times New Roman" panose="02020603050405020304" pitchFamily="18" charset="0"/>
                <a:cs typeface="Times New Roman" panose="02020603050405020304" pitchFamily="18" charset="0"/>
                <a:hlinkClick r:id="rId2"/>
              </a:rPr>
              <a:t>IBM Full Stack Software Developer Professional Certificate | Coursera</a:t>
            </a:r>
            <a:endParaRPr lang="en-IN"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World Health Organization(WHO)-eHealth:</a:t>
            </a:r>
            <a:r>
              <a:rPr lang="en-US" sz="1600" dirty="0">
                <a:latin typeface="Times New Roman" panose="02020603050405020304" pitchFamily="18" charset="0"/>
                <a:cs typeface="Times New Roman" panose="02020603050405020304" pitchFamily="18" charset="0"/>
              </a:rPr>
              <a:t> </a:t>
            </a:r>
            <a:r>
              <a:rPr lang="en-US" u="sng" dirty="0">
                <a:latin typeface="Times New Roman" panose="02020603050405020304" pitchFamily="18" charset="0"/>
                <a:cs typeface="Times New Roman" panose="02020603050405020304" pitchFamily="18" charset="0"/>
                <a:hlinkClick r:id="rId3"/>
              </a:rPr>
              <a:t>https://www.who.int/health-topics/digital-health</a:t>
            </a:r>
            <a:endParaRPr lang="en-IN" sz="1600"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National Institute of Standards and Technology (NIST) - Healthcare Informatics: </a:t>
            </a:r>
            <a:r>
              <a:rPr lang="en-US" sz="1600" u="sng" dirty="0">
                <a:latin typeface="Times New Roman" panose="02020603050405020304" pitchFamily="18" charset="0"/>
                <a:cs typeface="Times New Roman" panose="02020603050405020304" pitchFamily="18" charset="0"/>
                <a:hlinkClick r:id="rId4"/>
              </a:rPr>
              <a:t>Health &amp; Bioscience | NIST</a:t>
            </a:r>
            <a:endParaRPr lang="en-IN" sz="1600"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W3schools: </a:t>
            </a:r>
            <a:r>
              <a:rPr lang="en-US" u="sng" dirty="0">
                <a:latin typeface="Times New Roman" panose="02020603050405020304" pitchFamily="18" charset="0"/>
                <a:cs typeface="Times New Roman" panose="02020603050405020304" pitchFamily="18" charset="0"/>
                <a:hlinkClick r:id="rId5"/>
              </a:rPr>
              <a:t>Web Development (w3schools.com)</a:t>
            </a:r>
            <a:endParaRPr lang="en-IN"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IEEE – Electronic Healthcare Systems: </a:t>
            </a:r>
            <a:r>
              <a:rPr lang="en-US" u="sng" dirty="0" err="1">
                <a:latin typeface="Times New Roman" panose="02020603050405020304" pitchFamily="18" charset="0"/>
                <a:cs typeface="Times New Roman" panose="02020603050405020304" pitchFamily="18" charset="0"/>
                <a:hlinkClick r:id="rId6"/>
              </a:rPr>
              <a:t>eHCBAC</a:t>
            </a:r>
            <a:r>
              <a:rPr lang="en-US" u="sng" dirty="0">
                <a:latin typeface="Times New Roman" panose="02020603050405020304" pitchFamily="18" charset="0"/>
                <a:cs typeface="Times New Roman" panose="02020603050405020304" pitchFamily="18" charset="0"/>
                <a:hlinkClick r:id="rId6"/>
              </a:rPr>
              <a:t>: Flexible Column Based Access Control for Electronic Healthcare Systems (computer.org)</a:t>
            </a:r>
            <a:endParaRPr lang="en-IN" dirty="0">
              <a:latin typeface="Times New Roman" panose="02020603050405020304" pitchFamily="18" charset="0"/>
              <a:cs typeface="Times New Roman" panose="02020603050405020304" pitchFamily="18" charset="0"/>
            </a:endParaRPr>
          </a:p>
          <a:p>
            <a:pPr lvl="0" algn="just">
              <a:lnSpc>
                <a:spcPct val="150000"/>
              </a:lnSpc>
            </a:pPr>
            <a:r>
              <a:rPr lang="en-US" dirty="0" err="1">
                <a:latin typeface="Times New Roman" panose="02020603050405020304" pitchFamily="18" charset="0"/>
                <a:cs typeface="Times New Roman" panose="02020603050405020304" pitchFamily="18" charset="0"/>
              </a:rPr>
              <a:t>CodeWithHarry</a:t>
            </a:r>
            <a:r>
              <a:rPr lang="en-US" dirty="0">
                <a:latin typeface="Times New Roman" panose="02020603050405020304" pitchFamily="18" charset="0"/>
                <a:cs typeface="Times New Roman" panose="02020603050405020304" pitchFamily="18" charset="0"/>
              </a:rPr>
              <a:t>: </a:t>
            </a:r>
            <a:r>
              <a:rPr lang="en-US" u="sng" dirty="0" err="1">
                <a:latin typeface="Times New Roman" panose="02020603050405020304" pitchFamily="18" charset="0"/>
                <a:cs typeface="Times New Roman" panose="02020603050405020304" pitchFamily="18" charset="0"/>
                <a:hlinkClick r:id="rId7"/>
              </a:rPr>
              <a:t>CodeWithHarry</a:t>
            </a:r>
            <a:r>
              <a:rPr lang="en-US" u="sng" dirty="0">
                <a:latin typeface="Times New Roman" panose="02020603050405020304" pitchFamily="18" charset="0"/>
                <a:cs typeface="Times New Roman" panose="02020603050405020304" pitchFamily="18" charset="0"/>
                <a:hlinkClick r:id="rId7"/>
              </a:rPr>
              <a:t> - YouTube</a:t>
            </a:r>
            <a:endParaRPr lang="en-IN" dirty="0">
              <a:latin typeface="Times New Roman" panose="02020603050405020304" pitchFamily="18" charset="0"/>
              <a:cs typeface="Times New Roman" panose="02020603050405020304" pitchFamily="18" charset="0"/>
            </a:endParaRPr>
          </a:p>
          <a:p>
            <a:pPr lvl="0" algn="just">
              <a:lnSpc>
                <a:spcPct val="150000"/>
              </a:lnSpc>
            </a:pPr>
            <a:r>
              <a:rPr lang="en-US" dirty="0">
                <a:latin typeface="Times New Roman" panose="02020603050405020304" pitchFamily="18" charset="0"/>
                <a:cs typeface="Times New Roman" panose="02020603050405020304" pitchFamily="18" charset="0"/>
              </a:rPr>
              <a:t>MDN Web Documentation: </a:t>
            </a:r>
            <a:r>
              <a:rPr lang="en-US" u="sng" dirty="0">
                <a:latin typeface="Times New Roman" panose="02020603050405020304" pitchFamily="18" charset="0"/>
                <a:cs typeface="Times New Roman" panose="02020603050405020304" pitchFamily="18" charset="0"/>
                <a:hlinkClick r:id="rId8"/>
              </a:rPr>
              <a:t>Web technology for developers | MDN (mozilla.org)</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622851" y="0"/>
            <a:ext cx="1569149" cy="1850359"/>
          </a:xfrm>
          <a:prstGeom prst="rect">
            <a:avLst/>
          </a:prstGeom>
        </p:spPr>
      </p:pic>
    </p:spTree>
    <p:extLst>
      <p:ext uri="{BB962C8B-B14F-4D97-AF65-F5344CB8AC3E}">
        <p14:creationId xmlns:p14="http://schemas.microsoft.com/office/powerpoint/2010/main" val="29138744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xmlns=""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xmlns=""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xmlns=""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xmlns=""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xmlns=""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Tree>
    <p:extLst>
      <p:ext uri="{BB962C8B-B14F-4D97-AF65-F5344CB8AC3E}">
        <p14:creationId xmlns:p14="http://schemas.microsoft.com/office/powerpoint/2010/main" val="2545169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8912" y="285415"/>
            <a:ext cx="8646459" cy="1279527"/>
          </a:xfrm>
        </p:spPr>
        <p:txBody>
          <a:bodyPr>
            <a:normAutofit/>
          </a:bodyPr>
          <a:lstStyle/>
          <a:p>
            <a:r>
              <a:rPr lang="en-US" altLang="en-US" sz="4000" dirty="0">
                <a:effectLst/>
                <a:latin typeface="Times New Roman" panose="02020603050405020304" pitchFamily="18" charset="0"/>
                <a:cs typeface="Times New Roman" panose="02020603050405020304" pitchFamily="18" charset="0"/>
              </a:rPr>
              <a:t>Presentation Outline</a:t>
            </a:r>
            <a:endParaRPr lang="en-US" sz="4000" dirty="0">
              <a:effectLst/>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519953" y="1309746"/>
            <a:ext cx="11152093" cy="4608512"/>
          </a:xfrm>
        </p:spPr>
        <p:txBody>
          <a:bodyPr>
            <a:normAutofit/>
          </a:bodyPr>
          <a:lstStyle/>
          <a:p>
            <a:r>
              <a:rPr lang="en-US" sz="2800" dirty="0">
                <a:latin typeface="Times New Roman" panose="02020603050405020304" pitchFamily="18" charset="0"/>
                <a:cs typeface="Times New Roman" panose="02020603050405020304" pitchFamily="18" charset="0"/>
              </a:rPr>
              <a:t>Introduction to Project </a:t>
            </a:r>
          </a:p>
          <a:p>
            <a:r>
              <a:rPr lang="en-US" sz="3000" dirty="0">
                <a:latin typeface="Times New Roman" panose="02020603050405020304" pitchFamily="18" charset="0"/>
                <a:cs typeface="Times New Roman" panose="02020603050405020304" pitchFamily="18" charset="0"/>
              </a:rPr>
              <a:t>Technology Used</a:t>
            </a:r>
          </a:p>
          <a:p>
            <a:r>
              <a:rPr lang="en-US" sz="3000" dirty="0">
                <a:latin typeface="Times New Roman" panose="02020603050405020304" pitchFamily="18" charset="0"/>
                <a:cs typeface="Times New Roman" panose="02020603050405020304" pitchFamily="18" charset="0"/>
              </a:rPr>
              <a:t>Existing Gaps </a:t>
            </a:r>
            <a:endParaRPr lang="en-US" sz="3000" dirty="0" smtClean="0">
              <a:latin typeface="Times New Roman" panose="02020603050405020304" pitchFamily="18" charset="0"/>
              <a:cs typeface="Times New Roman" panose="02020603050405020304" pitchFamily="18" charset="0"/>
            </a:endParaRPr>
          </a:p>
          <a:p>
            <a:r>
              <a:rPr lang="en-US" sz="3000" dirty="0" smtClean="0">
                <a:latin typeface="Times New Roman" panose="02020603050405020304" pitchFamily="18" charset="0"/>
                <a:cs typeface="Times New Roman" panose="02020603050405020304" pitchFamily="18" charset="0"/>
              </a:rPr>
              <a:t>Project Features</a:t>
            </a: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Project Flow </a:t>
            </a:r>
            <a:r>
              <a:rPr lang="en-US" sz="3000" dirty="0" smtClean="0">
                <a:latin typeface="Times New Roman" panose="02020603050405020304" pitchFamily="18" charset="0"/>
                <a:cs typeface="Times New Roman" panose="02020603050405020304" pitchFamily="18" charset="0"/>
              </a:rPr>
              <a:t>Diagram / </a:t>
            </a:r>
            <a:r>
              <a:rPr lang="en-US" sz="3000" dirty="0" smtClean="0">
                <a:latin typeface="Times New Roman" panose="02020603050405020304" pitchFamily="18" charset="0"/>
                <a:cs typeface="Times New Roman" panose="02020603050405020304" pitchFamily="18" charset="0"/>
              </a:rPr>
              <a:t>User </a:t>
            </a:r>
            <a:r>
              <a:rPr lang="en-US" sz="3000" dirty="0" smtClean="0">
                <a:latin typeface="Times New Roman" panose="02020603050405020304" pitchFamily="18" charset="0"/>
                <a:cs typeface="Times New Roman" panose="02020603050405020304" pitchFamily="18" charset="0"/>
              </a:rPr>
              <a:t>Manual</a:t>
            </a:r>
          </a:p>
          <a:p>
            <a:r>
              <a:rPr lang="en-US" sz="3000" dirty="0" smtClean="0">
                <a:latin typeface="Times New Roman" panose="02020603050405020304" pitchFamily="18" charset="0"/>
                <a:cs typeface="Times New Roman" panose="02020603050405020304" pitchFamily="18" charset="0"/>
              </a:rPr>
              <a:t>Test </a:t>
            </a:r>
            <a:r>
              <a:rPr lang="en-US" sz="3000" dirty="0" smtClean="0">
                <a:latin typeface="Times New Roman" panose="02020603050405020304" pitchFamily="18" charset="0"/>
                <a:cs typeface="Times New Roman" panose="02020603050405020304" pitchFamily="18" charset="0"/>
              </a:rPr>
              <a:t>Cases</a:t>
            </a:r>
            <a:endParaRPr lang="en-US" sz="3000" dirty="0">
              <a:latin typeface="Times New Roman" panose="02020603050405020304" pitchFamily="18" charset="0"/>
              <a:cs typeface="Times New Roman" panose="02020603050405020304" pitchFamily="18" charset="0"/>
            </a:endParaRPr>
          </a:p>
          <a:p>
            <a:r>
              <a:rPr lang="en-US" sz="3000" dirty="0">
                <a:latin typeface="Times New Roman" panose="02020603050405020304" pitchFamily="18" charset="0"/>
                <a:cs typeface="Times New Roman" panose="02020603050405020304" pitchFamily="18" charset="0"/>
              </a:rPr>
              <a:t>Conclusion &amp; Future Aspects</a:t>
            </a:r>
          </a:p>
          <a:p>
            <a:r>
              <a:rPr lang="en-US" sz="3000" dirty="0">
                <a:latin typeface="Times New Roman" panose="02020603050405020304" pitchFamily="18" charset="0"/>
                <a:cs typeface="Times New Roman" panose="02020603050405020304" pitchFamily="18" charset="0"/>
              </a:rPr>
              <a:t>Bibliography</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latin typeface="Casper"/>
                <a:cs typeface="Times New Roman" panose="02020603050405020304" pitchFamily="18" charset="0"/>
              </a:rPr>
              <a:pPr/>
              <a:t>2</a:t>
            </a:fld>
            <a:endParaRPr lang="en-US">
              <a:latin typeface="Casper"/>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2851" y="0"/>
            <a:ext cx="1569149" cy="1850359"/>
          </a:xfrm>
          <a:prstGeom prst="rect">
            <a:avLst/>
          </a:prstGeom>
        </p:spPr>
      </p:pic>
    </p:spTree>
    <p:extLst>
      <p:ext uri="{BB962C8B-B14F-4D97-AF65-F5344CB8AC3E}">
        <p14:creationId xmlns:p14="http://schemas.microsoft.com/office/powerpoint/2010/main" val="23923712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9704" y="294310"/>
            <a:ext cx="8761413" cy="706964"/>
          </a:xfrm>
        </p:spPr>
        <p:txBody>
          <a:bodyPr/>
          <a:lstStyle/>
          <a:p>
            <a:r>
              <a:rPr lang="en-US" dirty="0">
                <a:latin typeface="Times New Roman" panose="02020603050405020304" pitchFamily="18" charset="0"/>
                <a:cs typeface="Times New Roman" panose="02020603050405020304" pitchFamily="18" charset="0"/>
              </a:rPr>
              <a:t>Introduction to Project</a:t>
            </a:r>
            <a:endParaRPr lang="en-IN" dirty="0"/>
          </a:p>
        </p:txBody>
      </p:sp>
      <p:sp>
        <p:nvSpPr>
          <p:cNvPr id="4" name="TextBox 3"/>
          <p:cNvSpPr txBox="1"/>
          <p:nvPr/>
        </p:nvSpPr>
        <p:spPr>
          <a:xfrm>
            <a:off x="364556" y="1437774"/>
            <a:ext cx="9365435" cy="5042406"/>
          </a:xfrm>
          <a:prstGeom prst="rect">
            <a:avLst/>
          </a:prstGeom>
          <a:noFill/>
          <a:ln>
            <a:solidFill>
              <a:schemeClr val="tx1"/>
            </a:solidFill>
          </a:ln>
        </p:spPr>
        <p:txBody>
          <a:bodyPr wrap="square" rtlCol="0">
            <a:spAutoFit/>
          </a:bodyPr>
          <a:lstStyle/>
          <a:p>
            <a:pPr marL="342900" indent="-342900" algn="just">
              <a:spcBef>
                <a:spcPts val="200"/>
              </a:spcBef>
              <a:spcAft>
                <a:spcPts val="200"/>
              </a:spcAft>
              <a:buClr>
                <a:schemeClr val="accent1"/>
              </a:buClr>
              <a:buFont typeface="Times New Roman" panose="02020603050405020304" pitchFamily="18" charset="0"/>
              <a:buChar char="►"/>
            </a:pPr>
            <a:r>
              <a:rPr lang="en-US" sz="2000" dirty="0" smtClean="0">
                <a:latin typeface="Times New Roman" panose="02020603050405020304" pitchFamily="18" charset="0"/>
                <a:cs typeface="Times New Roman" panose="02020603050405020304" pitchFamily="18" charset="0"/>
              </a:rPr>
              <a:t>The "E-Healthcare" project aims to revolutionize healthcare delivery by establishing a comprehensive e-healthcare website that seamlessly integrates digital technologies into the healthcare ecosystem. </a:t>
            </a:r>
            <a:endParaRPr lang="en-US" sz="2000" dirty="0">
              <a:latin typeface="Times New Roman" panose="02020603050405020304" pitchFamily="18" charset="0"/>
              <a:cs typeface="Times New Roman" panose="02020603050405020304" pitchFamily="18" charset="0"/>
            </a:endParaRPr>
          </a:p>
          <a:p>
            <a:pPr marL="342900" indent="-342900" algn="just">
              <a:spcBef>
                <a:spcPts val="400"/>
              </a:spcBef>
              <a:spcAft>
                <a:spcPts val="400"/>
              </a:spcAft>
              <a:buClr>
                <a:schemeClr val="accent1"/>
              </a:buClr>
              <a:buFont typeface="Times New Roman" panose="02020603050405020304" pitchFamily="18" charset="0"/>
              <a:buChar char="►"/>
            </a:pPr>
            <a:r>
              <a:rPr lang="en-US" sz="2000" dirty="0">
                <a:latin typeface="Times New Roman" panose="02020603050405020304" pitchFamily="18" charset="0"/>
                <a:cs typeface="Times New Roman" panose="02020603050405020304" pitchFamily="18" charset="0"/>
              </a:rPr>
              <a:t>In response to the evolving healthcare landscape, this project prioritizes accessibility, efficiency, and user-centric design to enhance patient care and streamline healthcare management processes. The project encompasses the development of a dynamic website that caters to various stakeholders, including healthcare providers, administrators, and patients. </a:t>
            </a:r>
          </a:p>
          <a:p>
            <a:pPr marL="342900" indent="-342900" algn="just">
              <a:spcBef>
                <a:spcPts val="400"/>
              </a:spcBef>
              <a:spcAft>
                <a:spcPts val="400"/>
              </a:spcAft>
              <a:buClr>
                <a:schemeClr val="accent1"/>
              </a:buClr>
              <a:buFont typeface="Times New Roman" panose="02020603050405020304" pitchFamily="18"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platform facilitates electronic health record (EHR) </a:t>
            </a:r>
            <a:r>
              <a:rPr lang="en-US" sz="2000" dirty="0" smtClean="0">
                <a:latin typeface="Times New Roman" panose="02020603050405020304" pitchFamily="18" charset="0"/>
                <a:cs typeface="Times New Roman" panose="02020603050405020304" pitchFamily="18" charset="0"/>
              </a:rPr>
              <a:t>management, Illness-response </a:t>
            </a:r>
            <a:r>
              <a:rPr lang="en-US" sz="2000" dirty="0" smtClean="0">
                <a:latin typeface="Times New Roman" panose="02020603050405020304" pitchFamily="18" charset="0"/>
                <a:cs typeface="Times New Roman" panose="02020603050405020304" pitchFamily="18" charset="0"/>
              </a:rPr>
              <a:t>system and collaborative communication among healthcare professionals.</a:t>
            </a:r>
          </a:p>
          <a:p>
            <a:pPr marL="342900" indent="-342900" algn="just">
              <a:spcBef>
                <a:spcPts val="400"/>
              </a:spcBef>
              <a:spcAft>
                <a:spcPts val="400"/>
              </a:spcAft>
              <a:buClr>
                <a:schemeClr val="accent1"/>
              </a:buClr>
              <a:buFont typeface="Times New Roman" panose="02020603050405020304" pitchFamily="18" charset="0"/>
              <a:buChar char="►"/>
            </a:pPr>
            <a:r>
              <a:rPr lang="en-US" sz="2000" dirty="0" smtClean="0">
                <a:latin typeface="Times New Roman" panose="02020603050405020304" pitchFamily="18" charset="0"/>
                <a:cs typeface="Times New Roman" panose="02020603050405020304" pitchFamily="18" charset="0"/>
              </a:rPr>
              <a:t>Emphasizing a user-centered design approach, E-Healthcare Website prioritizes accessibility, security, and ease of use. Through thoughtful system architecture and robust security measures, the platform ensures the confidentiality and integrity of patient data, aligning with industry standards and regulations.</a:t>
            </a:r>
            <a:endParaRPr lang="en-IN" sz="2000" dirty="0" smtClean="0">
              <a:latin typeface="Times New Roman" panose="02020603050405020304" pitchFamily="18" charset="0"/>
              <a:cs typeface="Times New Roman" panose="02020603050405020304" pitchFamily="18" charset="0"/>
            </a:endParaRPr>
          </a:p>
          <a:p>
            <a:endParaRPr lang="en-IN" sz="2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2851" y="0"/>
            <a:ext cx="1569149" cy="1850359"/>
          </a:xfrm>
          <a:prstGeom prst="rect">
            <a:avLst/>
          </a:prstGeom>
        </p:spPr>
      </p:pic>
    </p:spTree>
    <p:extLst>
      <p:ext uri="{BB962C8B-B14F-4D97-AF65-F5344CB8AC3E}">
        <p14:creationId xmlns:p14="http://schemas.microsoft.com/office/powerpoint/2010/main" val="195458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1432367"/>
            <a:ext cx="8121567" cy="3067506"/>
          </a:xfrm>
          <a:prstGeom prst="rect">
            <a:avLst/>
          </a:prstGeom>
          <a:noFill/>
          <a:ln>
            <a:solidFill>
              <a:schemeClr val="tx1"/>
            </a:solidFill>
          </a:ln>
        </p:spPr>
        <p:txBody>
          <a:bodyPr wrap="square" rtlCol="0">
            <a:spAutoFit/>
          </a:bodyPr>
          <a:lstStyle/>
          <a:p>
            <a:pPr>
              <a:spcBef>
                <a:spcPts val="500"/>
              </a:spcBef>
              <a:spcAft>
                <a:spcPts val="500"/>
              </a:spcAft>
            </a:pPr>
            <a:r>
              <a:rPr lang="en-US" sz="2000" dirty="0" smtClean="0">
                <a:latin typeface="Times New Roman" panose="02020603050405020304" pitchFamily="18" charset="0"/>
                <a:cs typeface="Times New Roman" panose="02020603050405020304" pitchFamily="18" charset="0"/>
              </a:rPr>
              <a:t>This website encompasses the facilitation of various healthcare providers (such </a:t>
            </a:r>
            <a:r>
              <a:rPr lang="en-US" sz="2000" dirty="0" smtClean="0">
                <a:latin typeface="Times New Roman" panose="02020603050405020304" pitchFamily="18" charset="0"/>
                <a:cs typeface="Times New Roman" panose="02020603050405020304" pitchFamily="18" charset="0"/>
              </a:rPr>
              <a:t>as ‘</a:t>
            </a:r>
            <a:r>
              <a:rPr lang="en-US" sz="2000" u="sng" dirty="0" smtClean="0">
                <a:solidFill>
                  <a:srgbClr val="0070C0"/>
                </a:solidFill>
                <a:latin typeface="Times New Roman" panose="02020603050405020304" pitchFamily="18" charset="0"/>
                <a:cs typeface="Times New Roman" panose="02020603050405020304" pitchFamily="18" charset="0"/>
              </a:rPr>
              <a:t>General Doctors</a:t>
            </a:r>
            <a:r>
              <a:rPr lang="en-US" sz="2000" u="sng" dirty="0" smtClean="0">
                <a:solidFill>
                  <a:srgbClr val="0070C0"/>
                </a:solidFill>
                <a:latin typeface="Times New Roman" panose="02020603050405020304" pitchFamily="18" charset="0"/>
                <a:cs typeface="Times New Roman" panose="02020603050405020304" pitchFamily="18" charset="0"/>
              </a:rPr>
              <a:t>, Cardiologist, Pediatrician  </a:t>
            </a:r>
            <a:r>
              <a:rPr lang="en-US" sz="2000" u="sng" dirty="0" smtClean="0">
                <a:solidFill>
                  <a:srgbClr val="0070C0"/>
                </a:solidFill>
                <a:latin typeface="Times New Roman" panose="02020603050405020304" pitchFamily="18" charset="0"/>
                <a:cs typeface="Times New Roman" panose="02020603050405020304" pitchFamily="18" charset="0"/>
              </a:rPr>
              <a:t>Neurologist’</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t>
            </a:r>
            <a:r>
              <a:rPr lang="en-US" sz="2000" u="sng" dirty="0" smtClean="0">
                <a:solidFill>
                  <a:srgbClr val="0070C0"/>
                </a:solidFill>
                <a:latin typeface="Times New Roman" panose="02020603050405020304" pitchFamily="18" charset="0"/>
                <a:cs typeface="Times New Roman" panose="02020603050405020304" pitchFamily="18" charset="0"/>
              </a:rPr>
              <a:t>Patients</a:t>
            </a:r>
            <a:r>
              <a:rPr lang="en-US" sz="2000" dirty="0" smtClean="0">
                <a:latin typeface="Times New Roman" panose="02020603050405020304" pitchFamily="18" charset="0"/>
                <a:cs typeface="Times New Roman" panose="02020603050405020304" pitchFamily="18" charset="0"/>
              </a:rPr>
              <a:t>’ and </a:t>
            </a:r>
            <a:r>
              <a:rPr lang="en-US" sz="2000" dirty="0" smtClean="0">
                <a:latin typeface="Times New Roman" panose="02020603050405020304" pitchFamily="18" charset="0"/>
                <a:cs typeface="Times New Roman" panose="02020603050405020304" pitchFamily="18" charset="0"/>
              </a:rPr>
              <a:t>administrators also known as </a:t>
            </a:r>
            <a:r>
              <a:rPr lang="en-US" sz="2000" dirty="0" smtClean="0">
                <a:latin typeface="Times New Roman" panose="02020603050405020304" pitchFamily="18" charset="0"/>
                <a:cs typeface="Times New Roman" panose="02020603050405020304" pitchFamily="18" charset="0"/>
              </a:rPr>
              <a:t>‘</a:t>
            </a:r>
            <a:r>
              <a:rPr lang="en-US" sz="2000" u="sng" dirty="0" smtClean="0">
                <a:solidFill>
                  <a:srgbClr val="0070C0"/>
                </a:solidFill>
                <a:latin typeface="Times New Roman" panose="02020603050405020304" pitchFamily="18" charset="0"/>
                <a:cs typeface="Times New Roman" panose="02020603050405020304" pitchFamily="18" charset="0"/>
              </a:rPr>
              <a:t>Receptionist</a:t>
            </a:r>
            <a:r>
              <a:rPr lang="en-US"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a:spcBef>
                <a:spcPts val="500"/>
              </a:spcBef>
              <a:spcAft>
                <a:spcPts val="500"/>
              </a:spcAft>
            </a:pPr>
            <a:r>
              <a:rPr lang="en-US" sz="2000" dirty="0" smtClean="0">
                <a:latin typeface="Times New Roman" panose="02020603050405020304" pitchFamily="18" charset="0"/>
                <a:cs typeface="Times New Roman" panose="02020603050405020304" pitchFamily="18" charset="0"/>
              </a:rPr>
              <a:t>It caters the need of </a:t>
            </a:r>
            <a:endParaRPr lang="en-US" sz="2000" dirty="0" smtClean="0">
              <a:latin typeface="Times New Roman" panose="02020603050405020304" pitchFamily="18" charset="0"/>
              <a:cs typeface="Times New Roman" panose="02020603050405020304" pitchFamily="18" charset="0"/>
            </a:endParaRPr>
          </a:p>
          <a:p>
            <a:pPr marL="342900" indent="-342900">
              <a:spcBef>
                <a:spcPts val="500"/>
              </a:spcBef>
              <a:spcAft>
                <a:spcPts val="5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a:t>
            </a:r>
            <a:r>
              <a:rPr lang="en-US" sz="2000" dirty="0" smtClean="0">
                <a:latin typeface="Times New Roman" panose="02020603050405020304" pitchFamily="18" charset="0"/>
                <a:cs typeface="Times New Roman" panose="02020603050405020304" pitchFamily="18" charset="0"/>
              </a:rPr>
              <a:t>octors </a:t>
            </a:r>
            <a:r>
              <a:rPr lang="en-US" sz="2000" dirty="0" smtClean="0">
                <a:latin typeface="Times New Roman" panose="02020603050405020304" pitchFamily="18" charset="0"/>
                <a:cs typeface="Times New Roman" panose="02020603050405020304" pitchFamily="18" charset="0"/>
              </a:rPr>
              <a:t>to manage patients </a:t>
            </a:r>
            <a:r>
              <a:rPr lang="en-US" sz="2000" dirty="0" smtClean="0">
                <a:latin typeface="Times New Roman" panose="02020603050405020304" pitchFamily="18" charset="0"/>
                <a:cs typeface="Times New Roman" panose="02020603050405020304" pitchFamily="18" charset="0"/>
              </a:rPr>
              <a:t>‘</a:t>
            </a:r>
            <a:r>
              <a:rPr lang="en-US" sz="2000" u="sng" dirty="0" smtClean="0">
                <a:solidFill>
                  <a:srgbClr val="0070C0"/>
                </a:solidFill>
                <a:latin typeface="Times New Roman" panose="02020603050405020304" pitchFamily="18" charset="0"/>
                <a:cs typeface="Times New Roman" panose="02020603050405020304" pitchFamily="18" charset="0"/>
              </a:rPr>
              <a:t>Appointments</a:t>
            </a:r>
            <a:r>
              <a:rPr lang="en-US" sz="2000" dirty="0" smtClean="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 and ‘</a:t>
            </a:r>
            <a:r>
              <a:rPr lang="en-US" sz="2000" u="sng" dirty="0" smtClean="0">
                <a:solidFill>
                  <a:srgbClr val="0070C0"/>
                </a:solidFill>
                <a:latin typeface="Times New Roman" panose="02020603050405020304" pitchFamily="18" charset="0"/>
                <a:cs typeface="Times New Roman" panose="02020603050405020304" pitchFamily="18" charset="0"/>
              </a:rPr>
              <a:t>Prescriptions’</a:t>
            </a:r>
            <a:r>
              <a:rPr lang="en-US" sz="2000" dirty="0" smtClean="0">
                <a:latin typeface="Times New Roman" panose="02020603050405020304" pitchFamily="18" charset="0"/>
                <a:cs typeface="Times New Roman" panose="02020603050405020304" pitchFamily="18" charset="0"/>
              </a:rPr>
              <a:t>,</a:t>
            </a:r>
            <a:endParaRPr lang="en-US" sz="2000" dirty="0" smtClean="0">
              <a:latin typeface="Times New Roman" panose="02020603050405020304" pitchFamily="18" charset="0"/>
              <a:cs typeface="Times New Roman" panose="02020603050405020304" pitchFamily="18" charset="0"/>
            </a:endParaRPr>
          </a:p>
          <a:p>
            <a:pPr marL="342900" indent="-342900">
              <a:spcBef>
                <a:spcPts val="500"/>
              </a:spcBef>
              <a:spcAft>
                <a:spcPts val="5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P</a:t>
            </a:r>
            <a:r>
              <a:rPr lang="en-US" sz="2000" dirty="0" smtClean="0">
                <a:latin typeface="Times New Roman" panose="02020603050405020304" pitchFamily="18" charset="0"/>
                <a:cs typeface="Times New Roman" panose="02020603050405020304" pitchFamily="18" charset="0"/>
              </a:rPr>
              <a:t>atients </a:t>
            </a:r>
            <a:r>
              <a:rPr lang="en-US" sz="2000" dirty="0" smtClean="0">
                <a:latin typeface="Times New Roman" panose="02020603050405020304" pitchFamily="18" charset="0"/>
                <a:cs typeface="Times New Roman" panose="02020603050405020304" pitchFamily="18" charset="0"/>
              </a:rPr>
              <a:t>to book and manage their </a:t>
            </a:r>
            <a:r>
              <a:rPr lang="en-US" sz="2000" dirty="0" smtClean="0">
                <a:latin typeface="Times New Roman" panose="02020603050405020304" pitchFamily="18" charset="0"/>
                <a:cs typeface="Times New Roman" panose="02020603050405020304" pitchFamily="18" charset="0"/>
              </a:rPr>
              <a:t>‘</a:t>
            </a:r>
            <a:r>
              <a:rPr lang="en-US" sz="2000" u="sng" dirty="0" smtClean="0">
                <a:solidFill>
                  <a:srgbClr val="0070C0"/>
                </a:solidFill>
                <a:latin typeface="Times New Roman" panose="02020603050405020304" pitchFamily="18" charset="0"/>
                <a:cs typeface="Times New Roman" panose="02020603050405020304" pitchFamily="18" charset="0"/>
              </a:rPr>
              <a:t>Appointments’</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a:t>
            </a:r>
            <a:r>
              <a:rPr lang="en-US" sz="2000" u="sng" dirty="0" smtClean="0">
                <a:solidFill>
                  <a:srgbClr val="0070C0"/>
                </a:solidFill>
                <a:latin typeface="Times New Roman" panose="02020603050405020304" pitchFamily="18" charset="0"/>
                <a:cs typeface="Times New Roman" panose="02020603050405020304" pitchFamily="18" charset="0"/>
              </a:rPr>
              <a:t>Prescriptions’</a:t>
            </a:r>
            <a:r>
              <a:rPr lang="en-US" sz="2000" dirty="0" smtClean="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342900" indent="-342900">
              <a:spcBef>
                <a:spcPts val="500"/>
              </a:spcBef>
              <a:spcAft>
                <a:spcPts val="500"/>
              </a:spcAf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R</a:t>
            </a:r>
            <a:r>
              <a:rPr lang="en-US" sz="2000" dirty="0" smtClean="0">
                <a:latin typeface="Times New Roman" panose="02020603050405020304" pitchFamily="18" charset="0"/>
                <a:cs typeface="Times New Roman" panose="02020603050405020304" pitchFamily="18" charset="0"/>
              </a:rPr>
              <a:t>eceptionist </a:t>
            </a:r>
            <a:r>
              <a:rPr lang="en-US" sz="2000" dirty="0" smtClean="0">
                <a:latin typeface="Times New Roman" panose="02020603050405020304" pitchFamily="18" charset="0"/>
                <a:cs typeface="Times New Roman" panose="02020603050405020304" pitchFamily="18" charset="0"/>
              </a:rPr>
              <a:t>to </a:t>
            </a:r>
            <a:r>
              <a:rPr lang="en-US" sz="2000" dirty="0" smtClean="0">
                <a:latin typeface="Times New Roman" panose="02020603050405020304" pitchFamily="18" charset="0"/>
                <a:cs typeface="Times New Roman" panose="02020603050405020304" pitchFamily="18" charset="0"/>
              </a:rPr>
              <a:t>access ‘</a:t>
            </a:r>
            <a:r>
              <a:rPr lang="en-US" sz="2000" u="sng" dirty="0" smtClean="0">
                <a:solidFill>
                  <a:srgbClr val="0070C0"/>
                </a:solidFill>
                <a:latin typeface="Times New Roman" panose="02020603050405020304" pitchFamily="18" charset="0"/>
                <a:cs typeface="Times New Roman" panose="02020603050405020304" pitchFamily="18" charset="0"/>
              </a:rPr>
              <a:t>Doctors List’ </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smtClean="0">
                <a:solidFill>
                  <a:srgbClr val="0070C0"/>
                </a:solidFill>
                <a:latin typeface="Times New Roman" panose="02020603050405020304" pitchFamily="18" charset="0"/>
                <a:cs typeface="Times New Roman" panose="02020603050405020304" pitchFamily="18" charset="0"/>
              </a:rPr>
              <a:t>, </a:t>
            </a:r>
            <a:r>
              <a:rPr lang="en-US" sz="2000" dirty="0" smtClean="0">
                <a:solidFill>
                  <a:srgbClr val="0070C0"/>
                </a:solidFill>
                <a:latin typeface="Times New Roman" panose="02020603050405020304" pitchFamily="18" charset="0"/>
                <a:cs typeface="Times New Roman" panose="02020603050405020304" pitchFamily="18" charset="0"/>
              </a:rPr>
              <a:t>‘</a:t>
            </a:r>
            <a:r>
              <a:rPr lang="en-US" sz="2000" u="sng" dirty="0" smtClean="0">
                <a:solidFill>
                  <a:srgbClr val="0070C0"/>
                </a:solidFill>
                <a:latin typeface="Times New Roman" panose="02020603050405020304" pitchFamily="18" charset="0"/>
                <a:cs typeface="Times New Roman" panose="02020603050405020304" pitchFamily="18" charset="0"/>
              </a:rPr>
              <a:t>Patients List’ </a:t>
            </a:r>
            <a:r>
              <a:rPr lang="en-US" sz="2000" dirty="0" smtClean="0">
                <a:solidFill>
                  <a:srgbClr val="0070C0"/>
                </a:solidFill>
                <a:latin typeface="Times New Roman" panose="02020603050405020304" pitchFamily="18" charset="0"/>
                <a:cs typeface="Times New Roman" panose="02020603050405020304" pitchFamily="18" charset="0"/>
              </a:rPr>
              <a:t> , ‘</a:t>
            </a:r>
            <a:r>
              <a:rPr lang="en-US" sz="2000" u="sng" dirty="0" smtClean="0">
                <a:solidFill>
                  <a:srgbClr val="0070C0"/>
                </a:solidFill>
                <a:latin typeface="Times New Roman" panose="02020603050405020304" pitchFamily="18" charset="0"/>
                <a:cs typeface="Times New Roman" panose="02020603050405020304" pitchFamily="18" charset="0"/>
              </a:rPr>
              <a:t>Appointments Details’ </a:t>
            </a:r>
            <a:r>
              <a:rPr lang="en-US" sz="2000" dirty="0" smtClean="0">
                <a:solidFill>
                  <a:srgbClr val="0070C0"/>
                </a:solidFill>
                <a:latin typeface="Times New Roman" panose="02020603050405020304" pitchFamily="18" charset="0"/>
                <a:cs typeface="Times New Roman" panose="02020603050405020304" pitchFamily="18" charset="0"/>
              </a:rPr>
              <a:t>,</a:t>
            </a:r>
            <a:r>
              <a:rPr lang="en-US" sz="2000" u="sng" dirty="0" smtClean="0">
                <a:solidFill>
                  <a:srgbClr val="0070C0"/>
                </a:solidFill>
                <a:latin typeface="Times New Roman" panose="02020603050405020304" pitchFamily="18" charset="0"/>
                <a:cs typeface="Times New Roman" panose="02020603050405020304" pitchFamily="18" charset="0"/>
              </a:rPr>
              <a:t> </a:t>
            </a:r>
            <a:r>
              <a:rPr lang="en-US" sz="2000" u="sng" dirty="0" smtClean="0">
                <a:solidFill>
                  <a:srgbClr val="0070C0"/>
                </a:solidFill>
                <a:latin typeface="Times New Roman" panose="02020603050405020304" pitchFamily="18" charset="0"/>
                <a:cs typeface="Times New Roman" panose="02020603050405020304" pitchFamily="18" charset="0"/>
              </a:rPr>
              <a:t>‘Prescription List’</a:t>
            </a:r>
            <a:r>
              <a:rPr lang="en-US" sz="2000" u="sng" dirty="0" smtClean="0">
                <a:solidFill>
                  <a:schemeClr val="accent5"/>
                </a:solidFill>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and </a:t>
            </a:r>
            <a:r>
              <a:rPr lang="en-US" sz="2000" u="sng" dirty="0" smtClean="0">
                <a:solidFill>
                  <a:srgbClr val="0070C0"/>
                </a:solidFill>
                <a:latin typeface="Times New Roman" panose="02020603050405020304" pitchFamily="18" charset="0"/>
                <a:cs typeface="Times New Roman" panose="02020603050405020304" pitchFamily="18" charset="0"/>
              </a:rPr>
              <a:t>‘</a:t>
            </a:r>
            <a:r>
              <a:rPr lang="en-US" sz="2000" u="sng" dirty="0">
                <a:solidFill>
                  <a:srgbClr val="0070C0"/>
                </a:solidFill>
                <a:latin typeface="Times New Roman" panose="02020603050405020304" pitchFamily="18" charset="0"/>
                <a:cs typeface="Times New Roman" panose="02020603050405020304" pitchFamily="18" charset="0"/>
              </a:rPr>
              <a:t>A</a:t>
            </a:r>
            <a:r>
              <a:rPr lang="en-US" sz="2000" u="sng" dirty="0" smtClean="0">
                <a:solidFill>
                  <a:srgbClr val="0070C0"/>
                </a:solidFill>
                <a:latin typeface="Times New Roman" panose="02020603050405020304" pitchFamily="18" charset="0"/>
                <a:cs typeface="Times New Roman" panose="02020603050405020304" pitchFamily="18" charset="0"/>
              </a:rPr>
              <a:t>dd Doctors</a:t>
            </a:r>
            <a:r>
              <a:rPr lang="en-US" sz="2000" u="sng" dirty="0" smtClean="0">
                <a:latin typeface="Times New Roman" panose="02020603050405020304" pitchFamily="18" charset="0"/>
                <a:cs typeface="Times New Roman" panose="02020603050405020304" pitchFamily="18" charset="0"/>
              </a:rPr>
              <a:t>’ or </a:t>
            </a:r>
            <a:r>
              <a:rPr lang="en-US" sz="2000" u="sng" dirty="0" smtClean="0">
                <a:solidFill>
                  <a:srgbClr val="0070C0"/>
                </a:solidFill>
                <a:latin typeface="Times New Roman" panose="02020603050405020304" pitchFamily="18" charset="0"/>
                <a:cs typeface="Times New Roman" panose="02020603050405020304" pitchFamily="18" charset="0"/>
              </a:rPr>
              <a:t>‘Remove Doctors</a:t>
            </a:r>
            <a:r>
              <a:rPr lang="en-US" sz="2000" u="sng" dirty="0">
                <a:latin typeface="Times New Roman" panose="02020603050405020304" pitchFamily="18" charset="0"/>
                <a:cs typeface="Times New Roman" panose="02020603050405020304" pitchFamily="18" charset="0"/>
              </a:rPr>
              <a:t>’</a:t>
            </a:r>
            <a:r>
              <a:rPr lang="en-US" sz="2000" dirty="0" smtClean="0">
                <a:latin typeface="Times New Roman" panose="02020603050405020304" pitchFamily="18" charset="0"/>
                <a:cs typeface="Times New Roman" panose="02020603050405020304" pitchFamily="18" charset="0"/>
              </a:rPr>
              <a:t>.</a:t>
            </a:r>
            <a:endParaRPr lang="en-US" sz="2000" u="sng" dirty="0" smtClean="0">
              <a:solidFill>
                <a:schemeClr val="accent5"/>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2851" y="0"/>
            <a:ext cx="1569149" cy="1850359"/>
          </a:xfrm>
          <a:prstGeom prst="rect">
            <a:avLst/>
          </a:prstGeom>
        </p:spPr>
      </p:pic>
      <p:sp>
        <p:nvSpPr>
          <p:cNvPr id="7" name="Title 1"/>
          <p:cNvSpPr>
            <a:spLocks noGrp="1"/>
          </p:cNvSpPr>
          <p:nvPr>
            <p:ph type="title"/>
          </p:nvPr>
        </p:nvSpPr>
        <p:spPr>
          <a:xfrm>
            <a:off x="1099704" y="294310"/>
            <a:ext cx="8761413" cy="706964"/>
          </a:xfrm>
        </p:spPr>
        <p:txBody>
          <a:bodyPr/>
          <a:lstStyle/>
          <a:p>
            <a:r>
              <a:rPr lang="en-US" dirty="0">
                <a:latin typeface="Times New Roman" panose="02020603050405020304" pitchFamily="18" charset="0"/>
                <a:cs typeface="Times New Roman" panose="02020603050405020304" pitchFamily="18" charset="0"/>
              </a:rPr>
              <a:t>Introduction to Project</a:t>
            </a:r>
            <a:endParaRPr lang="en-IN" dirty="0"/>
          </a:p>
        </p:txBody>
      </p:sp>
    </p:spTree>
    <p:extLst>
      <p:ext uri="{BB962C8B-B14F-4D97-AF65-F5344CB8AC3E}">
        <p14:creationId xmlns:p14="http://schemas.microsoft.com/office/powerpoint/2010/main" val="1109344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809" y="170090"/>
            <a:ext cx="8761413" cy="706964"/>
          </a:xfrm>
        </p:spPr>
        <p:txBody>
          <a:bodyPr/>
          <a:lstStyle/>
          <a:p>
            <a:r>
              <a:rPr lang="en-US" dirty="0" smtClean="0">
                <a:latin typeface="Times New Roman" panose="02020603050405020304" pitchFamily="18" charset="0"/>
                <a:cs typeface="Times New Roman" panose="02020603050405020304" pitchFamily="18" charset="0"/>
              </a:rPr>
              <a:t>Technology Used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55923" y="1204875"/>
            <a:ext cx="5645017" cy="4667739"/>
          </a:xfrm>
          <a:ln>
            <a:solidFill>
              <a:schemeClr val="tx1"/>
            </a:solidFill>
          </a:ln>
        </p:spPr>
        <p:txBody>
          <a:bodyPr>
            <a:normAutofit/>
          </a:bodyPr>
          <a:lstStyle/>
          <a:p>
            <a:pPr>
              <a:lnSpc>
                <a:spcPct val="150000"/>
              </a:lnSpc>
            </a:pPr>
            <a:r>
              <a:rPr lang="en-US" sz="2000" dirty="0" smtClean="0">
                <a:latin typeface="Times New Roman" panose="02020603050405020304" pitchFamily="18" charset="0"/>
                <a:cs typeface="Times New Roman" panose="02020603050405020304" pitchFamily="18" charset="0"/>
              </a:rPr>
              <a:t>Html5</a:t>
            </a:r>
          </a:p>
          <a:p>
            <a:pPr>
              <a:lnSpc>
                <a:spcPct val="150000"/>
              </a:lnSpc>
            </a:pPr>
            <a:r>
              <a:rPr lang="en-US" sz="2000" dirty="0" smtClean="0">
                <a:latin typeface="Times New Roman" panose="02020603050405020304" pitchFamily="18" charset="0"/>
                <a:cs typeface="Times New Roman" panose="02020603050405020304" pitchFamily="18" charset="0"/>
              </a:rPr>
              <a:t>CSS</a:t>
            </a:r>
          </a:p>
          <a:p>
            <a:pPr>
              <a:lnSpc>
                <a:spcPct val="150000"/>
              </a:lnSpc>
            </a:pPr>
            <a:r>
              <a:rPr lang="en-US" sz="2000" dirty="0" smtClean="0">
                <a:latin typeface="Times New Roman" panose="02020603050405020304" pitchFamily="18" charset="0"/>
                <a:cs typeface="Times New Roman" panose="02020603050405020304" pitchFamily="18" charset="0"/>
              </a:rPr>
              <a:t>JavaScript</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Bootstrap</a:t>
            </a:r>
          </a:p>
          <a:p>
            <a:pPr>
              <a:lnSpc>
                <a:spcPct val="150000"/>
              </a:lnSpc>
            </a:pPr>
            <a:r>
              <a:rPr lang="en-US" sz="2000" dirty="0" smtClean="0">
                <a:latin typeface="Times New Roman" panose="02020603050405020304" pitchFamily="18" charset="0"/>
                <a:cs typeface="Times New Roman" panose="02020603050405020304" pitchFamily="18" charset="0"/>
              </a:rPr>
              <a:t>XAMPP</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PHP</a:t>
            </a:r>
          </a:p>
          <a:p>
            <a:pPr>
              <a:lnSpc>
                <a:spcPct val="150000"/>
              </a:lnSpc>
            </a:pPr>
            <a:r>
              <a:rPr lang="en-US" sz="2000" dirty="0" smtClean="0">
                <a:latin typeface="Times New Roman" panose="02020603050405020304" pitchFamily="18" charset="0"/>
                <a:cs typeface="Times New Roman" panose="02020603050405020304" pitchFamily="18" charset="0"/>
              </a:rPr>
              <a:t>MySQL</a:t>
            </a:r>
          </a:p>
          <a:p>
            <a:pPr>
              <a:lnSpc>
                <a:spcPct val="150000"/>
              </a:lnSpc>
            </a:pPr>
            <a:r>
              <a:rPr lang="en-US" sz="2000" dirty="0" smtClean="0">
                <a:latin typeface="Times New Roman" panose="02020603050405020304" pitchFamily="18" charset="0"/>
                <a:cs typeface="Times New Roman" panose="02020603050405020304" pitchFamily="18" charset="0"/>
              </a:rPr>
              <a:t>TCPDF( to generate PDFs)</a:t>
            </a:r>
          </a:p>
          <a:p>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2851" y="0"/>
            <a:ext cx="1569149" cy="1850359"/>
          </a:xfrm>
          <a:prstGeom prst="rect">
            <a:avLst/>
          </a:prstGeom>
        </p:spPr>
      </p:pic>
    </p:spTree>
    <p:extLst>
      <p:ext uri="{BB962C8B-B14F-4D97-AF65-F5344CB8AC3E}">
        <p14:creationId xmlns:p14="http://schemas.microsoft.com/office/powerpoint/2010/main" val="327825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457" y="125128"/>
            <a:ext cx="8761413" cy="706964"/>
          </a:xfrm>
        </p:spPr>
        <p:txBody>
          <a:bodyPr>
            <a:normAutofit fontScale="90000"/>
          </a:bodyPr>
          <a:lstStyle/>
          <a:p>
            <a:r>
              <a:rPr lang="en-US" sz="4400" dirty="0">
                <a:latin typeface="Times New Roman" panose="02020603050405020304" pitchFamily="18" charset="0"/>
                <a:cs typeface="Times New Roman" panose="02020603050405020304" pitchFamily="18" charset="0"/>
              </a:rPr>
              <a:t>Existing </a:t>
            </a:r>
            <a:r>
              <a:rPr lang="en-US" sz="4400" dirty="0" smtClean="0">
                <a:latin typeface="Times New Roman" panose="02020603050405020304" pitchFamily="18" charset="0"/>
                <a:cs typeface="Times New Roman" panose="02020603050405020304" pitchFamily="18" charset="0"/>
              </a:rPr>
              <a:t>Gaps</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IN" sz="4400" dirty="0"/>
          </a:p>
        </p:txBody>
      </p:sp>
      <p:sp>
        <p:nvSpPr>
          <p:cNvPr id="3" name="Content Placeholder 2"/>
          <p:cNvSpPr>
            <a:spLocks noGrp="1"/>
          </p:cNvSpPr>
          <p:nvPr>
            <p:ph idx="1"/>
          </p:nvPr>
        </p:nvSpPr>
        <p:spPr>
          <a:xfrm>
            <a:off x="606393" y="1195755"/>
            <a:ext cx="6576275" cy="4698608"/>
          </a:xfrm>
          <a:ln>
            <a:solidFill>
              <a:schemeClr val="tx1"/>
            </a:solidFill>
          </a:ln>
        </p:spPr>
        <p:txBody>
          <a:bodyPr>
            <a:normAutofit fontScale="92500" lnSpcReduction="20000"/>
          </a:bodyPr>
          <a:lstStyle/>
          <a:p>
            <a:pPr marL="0" indent="0" algn="just">
              <a:buNone/>
            </a:pPr>
            <a:r>
              <a:rPr lang="en-US" sz="2000" dirty="0">
                <a:latin typeface="Times New Roman" panose="02020603050405020304" pitchFamily="18" charset="0"/>
                <a:cs typeface="Times New Roman" panose="02020603050405020304" pitchFamily="18" charset="0"/>
              </a:rPr>
              <a:t>The statistics of U.S HRSA </a:t>
            </a:r>
            <a:r>
              <a:rPr lang="en-US" sz="2000" dirty="0" smtClean="0">
                <a:latin typeface="Times New Roman" panose="02020603050405020304" pitchFamily="18" charset="0"/>
                <a:cs typeface="Times New Roman" panose="02020603050405020304" pitchFamily="18" charset="0"/>
              </a:rPr>
              <a:t>(</a:t>
            </a:r>
            <a:r>
              <a:rPr lang="en-US" sz="2000" dirty="0" err="1" smtClean="0">
                <a:latin typeface="Times New Roman" panose="02020603050405020304" pitchFamily="18" charset="0"/>
                <a:cs typeface="Times New Roman" panose="02020603050405020304" pitchFamily="18" charset="0"/>
              </a:rPr>
              <a:t>Beauru</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of Primary Health Care)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informs </a:t>
            </a:r>
            <a:r>
              <a:rPr lang="en-US" sz="2000" dirty="0">
                <a:latin typeface="Times New Roman" panose="02020603050405020304" pitchFamily="18" charset="0"/>
                <a:cs typeface="Times New Roman" panose="02020603050405020304" pitchFamily="18" charset="0"/>
              </a:rPr>
              <a:t>that the number of patient visits in hospitals was only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77.1 </a:t>
            </a:r>
            <a:r>
              <a:rPr lang="en-US" sz="2000" dirty="0">
                <a:latin typeface="Times New Roman" panose="02020603050405020304" pitchFamily="18" charset="0"/>
                <a:cs typeface="Times New Roman" panose="02020603050405020304" pitchFamily="18" charset="0"/>
              </a:rPr>
              <a:t>million in 2010.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2011, this number increased to 80 million. The number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increased </a:t>
            </a:r>
            <a:r>
              <a:rPr lang="en-US" sz="2000" dirty="0">
                <a:latin typeface="Times New Roman" panose="02020603050405020304" pitchFamily="18" charset="0"/>
                <a:cs typeface="Times New Roman" panose="02020603050405020304" pitchFamily="18" charset="0"/>
              </a:rPr>
              <a:t>to 83.3 million in 2012.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2013, it went up to 85.6 million; in 2014, the number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increased </a:t>
            </a:r>
            <a:r>
              <a:rPr lang="en-US" sz="2000" dirty="0">
                <a:latin typeface="Times New Roman" panose="02020603050405020304" pitchFamily="18" charset="0"/>
                <a:cs typeface="Times New Roman" panose="02020603050405020304" pitchFamily="18" charset="0"/>
              </a:rPr>
              <a:t>to 90.6 million.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increasing number of patient visits went up to 122.8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million </a:t>
            </a:r>
            <a:r>
              <a:rPr lang="en-US" sz="2000" dirty="0">
                <a:latin typeface="Times New Roman" panose="02020603050405020304" pitchFamily="18" charset="0"/>
                <a:cs typeface="Times New Roman" panose="02020603050405020304" pitchFamily="18" charset="0"/>
              </a:rPr>
              <a:t>in 2019.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graph shows the increasing number of patient visits yearly and the need to handle patients’ data electronically </a:t>
            </a:r>
            <a:endParaRPr lang="en-US" sz="2000" dirty="0" smtClean="0">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becomes an </a:t>
            </a:r>
            <a:r>
              <a:rPr lang="en-US" sz="2000" dirty="0">
                <a:latin typeface="Times New Roman" panose="02020603050405020304" pitchFamily="18" charset="0"/>
                <a:cs typeface="Times New Roman" panose="02020603050405020304" pitchFamily="18" charset="0"/>
              </a:rPr>
              <a:t>issue that needs a </a:t>
            </a:r>
            <a:r>
              <a:rPr lang="en-US" sz="2000" dirty="0" smtClean="0">
                <a:latin typeface="Times New Roman" panose="02020603050405020304" pitchFamily="18" charset="0"/>
                <a:cs typeface="Times New Roman" panose="02020603050405020304" pitchFamily="18" charset="0"/>
              </a:rPr>
              <a:t>solution </a:t>
            </a:r>
            <a:r>
              <a:rPr lang="en-US" sz="2000" dirty="0">
                <a:latin typeface="Times New Roman" panose="02020603050405020304" pitchFamily="18" charset="0"/>
                <a:cs typeface="Times New Roman" panose="02020603050405020304" pitchFamily="18" charset="0"/>
              </a:rPr>
              <a:t>Providing a robust </a:t>
            </a:r>
            <a:r>
              <a:rPr lang="en-US" sz="2000" dirty="0" smtClean="0">
                <a:latin typeface="Times New Roman" panose="02020603050405020304" pitchFamily="18" charset="0"/>
                <a:cs typeface="Times New Roman" panose="02020603050405020304" pitchFamily="18" charset="0"/>
              </a:rPr>
              <a:t>and</a:t>
            </a:r>
          </a:p>
          <a:p>
            <a:pPr marL="0" indent="0" algn="just">
              <a:buNone/>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efficient data management system.</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a:stretch>
            <a:fillRect/>
          </a:stretch>
        </p:blipFill>
        <p:spPr>
          <a:xfrm>
            <a:off x="7257451" y="2117725"/>
            <a:ext cx="4722097" cy="3776638"/>
          </a:xfrm>
          <a:prstGeom prst="rect">
            <a:avLst/>
          </a:prstGeom>
          <a:ln>
            <a:solidFill>
              <a:schemeClr val="tx1"/>
            </a:solidFill>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2851" y="0"/>
            <a:ext cx="1569149" cy="1850359"/>
          </a:xfrm>
          <a:prstGeom prst="rect">
            <a:avLst/>
          </a:prstGeom>
        </p:spPr>
      </p:pic>
    </p:spTree>
    <p:extLst>
      <p:ext uri="{BB962C8B-B14F-4D97-AF65-F5344CB8AC3E}">
        <p14:creationId xmlns:p14="http://schemas.microsoft.com/office/powerpoint/2010/main" val="6771197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6392" y="1188917"/>
            <a:ext cx="9134374" cy="3719968"/>
          </a:xfrm>
          <a:ln>
            <a:solidFill>
              <a:schemeClr val="tx1"/>
            </a:solidFill>
          </a:ln>
        </p:spPr>
        <p:txBody>
          <a:bodyPr>
            <a:normAutofit/>
          </a:bodyPr>
          <a:lstStyle/>
          <a:p>
            <a:pPr algn="just">
              <a:buFont typeface="Times New Roman" panose="02020603050405020304" pitchFamily="18" charset="0"/>
              <a:buChar char="►"/>
            </a:pPr>
            <a:r>
              <a:rPr lang="en-US" sz="1600" dirty="0">
                <a:latin typeface="Times New Roman" panose="02020603050405020304" pitchFamily="18" charset="0"/>
                <a:cs typeface="Times New Roman" panose="02020603050405020304" pitchFamily="18" charset="0"/>
              </a:rPr>
              <a:t>The issue of </a:t>
            </a:r>
            <a:r>
              <a:rPr lang="en-US" sz="1600" b="1" dirty="0">
                <a:latin typeface="Times New Roman" panose="02020603050405020304" pitchFamily="18" charset="0"/>
                <a:cs typeface="Times New Roman" panose="02020603050405020304" pitchFamily="18" charset="0"/>
              </a:rPr>
              <a:t>collecting, maintaining, and analyzing information</a:t>
            </a:r>
            <a:r>
              <a:rPr lang="en-US" sz="1600" dirty="0">
                <a:latin typeface="Times New Roman" panose="02020603050405020304" pitchFamily="18" charset="0"/>
                <a:cs typeface="Times New Roman" panose="02020603050405020304" pitchFamily="18" charset="0"/>
              </a:rPr>
              <a:t> and records of patients physically </a:t>
            </a:r>
            <a:r>
              <a:rPr lang="en-US" sz="1600" dirty="0" smtClean="0">
                <a:latin typeface="Times New Roman" panose="02020603050405020304" pitchFamily="18" charset="0"/>
                <a:cs typeface="Times New Roman" panose="02020603050405020304" pitchFamily="18" charset="0"/>
              </a:rPr>
              <a:t>in sheets </a:t>
            </a:r>
            <a:r>
              <a:rPr lang="en-US" sz="1600" dirty="0">
                <a:latin typeface="Times New Roman" panose="02020603050405020304" pitchFamily="18" charset="0"/>
                <a:cs typeface="Times New Roman" panose="02020603050405020304" pitchFamily="18" charset="0"/>
              </a:rPr>
              <a:t>and papers has persisted for our generation. </a:t>
            </a:r>
            <a:endParaRPr lang="en-US" sz="1600" dirty="0">
              <a:latin typeface="Times New Roman" panose="02020603050405020304" pitchFamily="18" charset="0"/>
              <a:cs typeface="Times New Roman" panose="02020603050405020304" pitchFamily="18" charset="0"/>
            </a:endParaRPr>
          </a:p>
          <a:p>
            <a:pPr algn="just">
              <a:buFont typeface="Times New Roman" panose="02020603050405020304" pitchFamily="18" charset="0"/>
              <a:buChar char="►"/>
            </a:pP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has led to many problems and </a:t>
            </a:r>
            <a:r>
              <a:rPr lang="en-US" sz="1600" b="1" dirty="0">
                <a:latin typeface="Times New Roman" panose="02020603050405020304" pitchFamily="18" charset="0"/>
                <a:cs typeface="Times New Roman" panose="02020603050405020304" pitchFamily="18" charset="0"/>
              </a:rPr>
              <a:t>disadvantages of </a:t>
            </a:r>
            <a:r>
              <a:rPr lang="en-US" sz="1600" b="1" dirty="0" smtClean="0">
                <a:latin typeface="Times New Roman" panose="02020603050405020304" pitchFamily="18" charset="0"/>
                <a:cs typeface="Times New Roman" panose="02020603050405020304" pitchFamily="18" charset="0"/>
              </a:rPr>
              <a:t>having </a:t>
            </a:r>
            <a:r>
              <a:rPr lang="en-US" sz="1600" b="1" dirty="0">
                <a:latin typeface="Times New Roman" panose="02020603050405020304" pitchFamily="18" charset="0"/>
                <a:cs typeface="Times New Roman" panose="02020603050405020304" pitchFamily="18" charset="0"/>
              </a:rPr>
              <a:t>advanced medical technology and </a:t>
            </a:r>
            <a:r>
              <a:rPr lang="en-US" sz="1600" b="1" dirty="0" smtClean="0">
                <a:latin typeface="Times New Roman" panose="02020603050405020304" pitchFamily="18" charset="0"/>
                <a:cs typeface="Times New Roman" panose="02020603050405020304" pitchFamily="18" charset="0"/>
              </a:rPr>
              <a:t>technique</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Having to </a:t>
            </a:r>
            <a:r>
              <a:rPr lang="en-US" sz="1600" dirty="0" smtClean="0">
                <a:latin typeface="Times New Roman" panose="02020603050405020304" pitchFamily="18" charset="0"/>
                <a:cs typeface="Times New Roman" panose="02020603050405020304" pitchFamily="18" charset="0"/>
              </a:rPr>
              <a:t>carry and maintain records of data of patients along </a:t>
            </a:r>
            <a:r>
              <a:rPr lang="en-US" sz="1600" dirty="0">
                <a:latin typeface="Times New Roman" panose="02020603050405020304" pitchFamily="18" charset="0"/>
                <a:cs typeface="Times New Roman" panose="02020603050405020304" pitchFamily="18" charset="0"/>
              </a:rPr>
              <a:t>with the risk of </a:t>
            </a:r>
            <a:r>
              <a:rPr lang="en-US" sz="1600" dirty="0" smtClean="0">
                <a:latin typeface="Times New Roman" panose="02020603050405020304" pitchFamily="18" charset="0"/>
                <a:cs typeface="Times New Roman" panose="02020603050405020304" pitchFamily="18" charset="0"/>
              </a:rPr>
              <a:t>having</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a:t>
            </a:r>
            <a:r>
              <a:rPr lang="en-US" sz="1600" dirty="0" smtClean="0">
                <a:latin typeface="Times New Roman" panose="02020603050405020304" pitchFamily="18" charset="0"/>
                <a:cs typeface="Times New Roman" panose="02020603050405020304" pitchFamily="18" charset="0"/>
              </a:rPr>
              <a:t>ome </a:t>
            </a:r>
            <a:r>
              <a:rPr lang="en-US" sz="1600" dirty="0">
                <a:latin typeface="Times New Roman" panose="02020603050405020304" pitchFamily="18" charset="0"/>
                <a:cs typeface="Times New Roman" panose="02020603050405020304" pitchFamily="18" charset="0"/>
              </a:rPr>
              <a:t>of them get lost with a huge disadvantage of modern medical </a:t>
            </a:r>
            <a:r>
              <a:rPr lang="en-US" sz="1600" dirty="0" smtClean="0">
                <a:latin typeface="Times New Roman" panose="02020603050405020304" pitchFamily="18" charset="0"/>
                <a:cs typeface="Times New Roman" panose="02020603050405020304" pitchFamily="18" charset="0"/>
              </a:rPr>
              <a:t>practices.</a:t>
            </a:r>
          </a:p>
          <a:p>
            <a:pPr algn="just">
              <a:buFont typeface="Times New Roman" panose="02020603050405020304" pitchFamily="18" charset="0"/>
              <a:buChar char="►"/>
            </a:pPr>
            <a:r>
              <a:rPr lang="en-US" sz="1600" dirty="0" smtClean="0">
                <a:latin typeface="Times New Roman" panose="02020603050405020304" pitchFamily="18" charset="0"/>
                <a:cs typeface="Times New Roman" panose="02020603050405020304" pitchFamily="18" charset="0"/>
              </a:rPr>
              <a:t>THUS</a:t>
            </a:r>
            <a:r>
              <a:rPr lang="en-US" sz="1600" dirty="0" smtClean="0">
                <a:latin typeface="Times New Roman" panose="02020603050405020304" pitchFamily="18" charset="0"/>
                <a:cs typeface="Times New Roman" panose="02020603050405020304" pitchFamily="18" charset="0"/>
              </a:rPr>
              <a:t>, This project named “</a:t>
            </a:r>
            <a:r>
              <a:rPr lang="en-US" sz="1600" b="1" u="sng" dirty="0" smtClean="0">
                <a:latin typeface="Times New Roman" panose="02020603050405020304" pitchFamily="18" charset="0"/>
                <a:cs typeface="Times New Roman" panose="02020603050405020304" pitchFamily="18" charset="0"/>
              </a:rPr>
              <a:t>E-Healthcare</a:t>
            </a:r>
            <a:r>
              <a:rPr lang="en-US" sz="1600" dirty="0" smtClean="0">
                <a:latin typeface="Times New Roman" panose="02020603050405020304" pitchFamily="18" charset="0"/>
                <a:cs typeface="Times New Roman" panose="02020603050405020304" pitchFamily="18" charset="0"/>
              </a:rPr>
              <a:t>” is a website that provides </a:t>
            </a:r>
            <a:r>
              <a:rPr lang="en-US" sz="1600" b="1" dirty="0" smtClean="0">
                <a:latin typeface="Times New Roman" panose="02020603050405020304" pitchFamily="18" charset="0"/>
                <a:cs typeface="Times New Roman" panose="02020603050405020304" pitchFamily="18" charset="0"/>
              </a:rPr>
              <a:t>services to doctors , patents </a:t>
            </a:r>
            <a:r>
              <a:rPr lang="en-US" sz="1600" dirty="0" smtClean="0">
                <a:latin typeface="Times New Roman" panose="02020603050405020304" pitchFamily="18" charset="0"/>
                <a:cs typeface="Times New Roman" panose="02020603050405020304" pitchFamily="18" charset="0"/>
              </a:rPr>
              <a:t>and a third category of</a:t>
            </a:r>
            <a:r>
              <a:rPr lang="en-US" sz="1600" b="1" dirty="0" smtClean="0">
                <a:latin typeface="Times New Roman" panose="02020603050405020304" pitchFamily="18" charset="0"/>
                <a:cs typeface="Times New Roman" panose="02020603050405020304" pitchFamily="18" charset="0"/>
              </a:rPr>
              <a:t> administrators ,</a:t>
            </a:r>
            <a:r>
              <a:rPr lang="en-US" sz="1600" dirty="0" smtClean="0">
                <a:latin typeface="Times New Roman" panose="02020603050405020304" pitchFamily="18" charset="0"/>
                <a:cs typeface="Times New Roman" panose="02020603050405020304" pitchFamily="18" charset="0"/>
              </a:rPr>
              <a:t> making the managing of records , appointments and prescriptions ,  a mere child's play . </a:t>
            </a:r>
            <a:endParaRPr lang="en-US" sz="1600" dirty="0" smtClean="0">
              <a:latin typeface="Times New Roman" panose="02020603050405020304" pitchFamily="18" charset="0"/>
              <a:cs typeface="Times New Roman" panose="02020603050405020304" pitchFamily="18" charset="0"/>
            </a:endParaRPr>
          </a:p>
          <a:p>
            <a:pPr algn="just">
              <a:buFont typeface="Times New Roman" panose="02020603050405020304" pitchFamily="18" charset="0"/>
              <a:buChar char="►"/>
            </a:pPr>
            <a:r>
              <a:rPr lang="en-US" sz="1600" dirty="0" smtClean="0">
                <a:latin typeface="Times New Roman" panose="02020603050405020304" pitchFamily="18" charset="0"/>
                <a:cs typeface="Times New Roman" panose="02020603050405020304" pitchFamily="18" charset="0"/>
              </a:rPr>
              <a:t>Hopefully</a:t>
            </a:r>
            <a:r>
              <a:rPr lang="en-US" sz="1600" dirty="0" smtClean="0">
                <a:latin typeface="Times New Roman" panose="02020603050405020304" pitchFamily="18" charset="0"/>
                <a:cs typeface="Times New Roman" panose="02020603050405020304" pitchFamily="18" charset="0"/>
              </a:rPr>
              <a:t>, the long and persistent problem of having to handle data in Healthcare which was </a:t>
            </a:r>
            <a:r>
              <a:rPr lang="en-US" sz="1600" dirty="0" smtClean="0">
                <a:latin typeface="Times New Roman" panose="02020603050405020304" pitchFamily="18" charset="0"/>
                <a:cs typeface="Times New Roman" panose="02020603050405020304" pitchFamily="18" charset="0"/>
              </a:rPr>
              <a:t>usually was done </a:t>
            </a:r>
            <a:r>
              <a:rPr lang="en-US" sz="1600" dirty="0" smtClean="0">
                <a:latin typeface="Times New Roman" panose="02020603050405020304" pitchFamily="18" charset="0"/>
                <a:cs typeface="Times New Roman" panose="02020603050405020304" pitchFamily="18" charset="0"/>
              </a:rPr>
              <a:t>just by </a:t>
            </a:r>
            <a:r>
              <a:rPr lang="en-US" sz="1600" b="1" dirty="0" smtClean="0">
                <a:latin typeface="Times New Roman" panose="02020603050405020304" pitchFamily="18" charset="0"/>
                <a:cs typeface="Times New Roman" panose="02020603050405020304" pitchFamily="18" charset="0"/>
              </a:rPr>
              <a:t>pen and paper will come to an end </a:t>
            </a:r>
            <a:r>
              <a:rPr lang="en-US" sz="1600" dirty="0" smtClean="0">
                <a:latin typeface="Times New Roman" panose="02020603050405020304" pitchFamily="18" charset="0"/>
                <a:cs typeface="Times New Roman" panose="02020603050405020304" pitchFamily="18" charset="0"/>
              </a:rPr>
              <a:t>with the development of this </a:t>
            </a:r>
            <a:r>
              <a:rPr lang="en-US" sz="1600" dirty="0" smtClean="0">
                <a:latin typeface="Times New Roman" panose="02020603050405020304" pitchFamily="18" charset="0"/>
                <a:cs typeface="Times New Roman" panose="02020603050405020304" pitchFamily="18" charset="0"/>
              </a:rPr>
              <a:t>website. </a:t>
            </a:r>
            <a:r>
              <a:rPr lang="en-US" sz="1600" dirty="0" smtClean="0">
                <a:latin typeface="Times New Roman" panose="02020603050405020304" pitchFamily="18" charset="0"/>
                <a:cs typeface="Times New Roman" panose="02020603050405020304" pitchFamily="18" charset="0"/>
              </a:rPr>
              <a:t>It will not only make the process of data handling in </a:t>
            </a:r>
            <a:r>
              <a:rPr lang="en-US" sz="1600" dirty="0" smtClean="0">
                <a:latin typeface="Times New Roman" panose="02020603050405020304" pitchFamily="18" charset="0"/>
                <a:cs typeface="Times New Roman" panose="02020603050405020304" pitchFamily="18" charset="0"/>
              </a:rPr>
              <a:t>healthcare </a:t>
            </a:r>
            <a:r>
              <a:rPr lang="en-US" sz="1600" dirty="0" smtClean="0">
                <a:latin typeface="Times New Roman" panose="02020603050405020304" pitchFamily="18" charset="0"/>
                <a:cs typeface="Times New Roman" panose="02020603050405020304" pitchFamily="18" charset="0"/>
              </a:rPr>
              <a:t>a lot easier but also </a:t>
            </a:r>
            <a:r>
              <a:rPr lang="en-US" sz="1600" b="1" dirty="0" smtClean="0">
                <a:latin typeface="Times New Roman" panose="02020603050405020304" pitchFamily="18" charset="0"/>
                <a:cs typeface="Times New Roman" panose="02020603050405020304" pitchFamily="18" charset="0"/>
              </a:rPr>
              <a:t>help the environment by eliminating the use of paper</a:t>
            </a:r>
            <a:r>
              <a:rPr lang="en-US" sz="1600" b="1"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lgn="just">
              <a:buNone/>
            </a:pPr>
            <a:endParaRPr lang="en-US" sz="2000" dirty="0" smtClean="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2851" y="0"/>
            <a:ext cx="1569149" cy="1850359"/>
          </a:xfrm>
          <a:prstGeom prst="rect">
            <a:avLst/>
          </a:prstGeom>
        </p:spPr>
      </p:pic>
      <p:sp>
        <p:nvSpPr>
          <p:cNvPr id="8" name="Title 1"/>
          <p:cNvSpPr>
            <a:spLocks noGrp="1"/>
          </p:cNvSpPr>
          <p:nvPr>
            <p:ph type="title"/>
          </p:nvPr>
        </p:nvSpPr>
        <p:spPr>
          <a:xfrm>
            <a:off x="1270457" y="125128"/>
            <a:ext cx="8761413" cy="706964"/>
          </a:xfrm>
        </p:spPr>
        <p:txBody>
          <a:bodyPr>
            <a:normAutofit fontScale="90000"/>
          </a:bodyPr>
          <a:lstStyle/>
          <a:p>
            <a:r>
              <a:rPr lang="en-US" sz="4400" dirty="0">
                <a:latin typeface="Times New Roman" panose="02020603050405020304" pitchFamily="18" charset="0"/>
                <a:cs typeface="Times New Roman" panose="02020603050405020304" pitchFamily="18" charset="0"/>
              </a:rPr>
              <a:t>Existing </a:t>
            </a:r>
            <a:r>
              <a:rPr lang="en-US" sz="4400" dirty="0" smtClean="0">
                <a:latin typeface="Times New Roman" panose="02020603050405020304" pitchFamily="18" charset="0"/>
                <a:cs typeface="Times New Roman" panose="02020603050405020304" pitchFamily="18" charset="0"/>
              </a:rPr>
              <a:t>Gaps</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IN" sz="4400" dirty="0"/>
          </a:p>
        </p:txBody>
      </p:sp>
    </p:spTree>
    <p:extLst>
      <p:ext uri="{BB962C8B-B14F-4D97-AF65-F5344CB8AC3E}">
        <p14:creationId xmlns:p14="http://schemas.microsoft.com/office/powerpoint/2010/main" val="3247793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293" y="127349"/>
            <a:ext cx="8761413" cy="706964"/>
          </a:xfrm>
        </p:spPr>
        <p:txBody>
          <a:bodyPr>
            <a:normAutofit fontScale="90000"/>
          </a:bodyPr>
          <a:lstStyle/>
          <a:p>
            <a:r>
              <a:rPr lang="en-US" sz="4400" dirty="0" smtClean="0">
                <a:latin typeface="Times New Roman" panose="02020603050405020304" pitchFamily="18" charset="0"/>
                <a:cs typeface="Times New Roman" panose="02020603050405020304" pitchFamily="18" charset="0"/>
              </a:rPr>
              <a:t>Project Features</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IN" sz="4400" dirty="0"/>
          </a:p>
        </p:txBody>
      </p:sp>
      <p:sp>
        <p:nvSpPr>
          <p:cNvPr id="3" name="Content Placeholder 2"/>
          <p:cNvSpPr>
            <a:spLocks noGrp="1"/>
          </p:cNvSpPr>
          <p:nvPr>
            <p:ph idx="1"/>
          </p:nvPr>
        </p:nvSpPr>
        <p:spPr>
          <a:xfrm>
            <a:off x="606391" y="1195755"/>
            <a:ext cx="9192128" cy="4694906"/>
          </a:xfrm>
          <a:ln>
            <a:solidFill>
              <a:schemeClr val="tx1"/>
            </a:solidFill>
          </a:ln>
        </p:spPr>
        <p:txBody>
          <a:bodyPr>
            <a:normAutofit/>
          </a:bodyPr>
          <a:lstStyle/>
          <a:p>
            <a:pPr marL="0" indent="0" algn="just">
              <a:buNone/>
            </a:pPr>
            <a:r>
              <a:rPr lang="en-US" sz="2000" dirty="0" smtClean="0">
                <a:latin typeface="Times New Roman" panose="02020603050405020304" pitchFamily="18" charset="0"/>
                <a:cs typeface="Times New Roman" panose="02020603050405020304" pitchFamily="18" charset="0"/>
              </a:rPr>
              <a:t>The functions and services provided by this website are as follows :</a:t>
            </a:r>
          </a:p>
          <a:p>
            <a:pPr algn="just"/>
            <a:r>
              <a:rPr lang="en-US" sz="1600" b="1" dirty="0" smtClean="0">
                <a:latin typeface="Times New Roman" panose="02020603050405020304" pitchFamily="18" charset="0"/>
                <a:cs typeface="Times New Roman" panose="02020603050405020304" pitchFamily="18" charset="0"/>
              </a:rPr>
              <a:t>Home </a:t>
            </a:r>
            <a:r>
              <a:rPr lang="en-US" sz="1600" b="1" dirty="0" smtClean="0">
                <a:latin typeface="Times New Roman" panose="02020603050405020304" pitchFamily="18" charset="0"/>
                <a:cs typeface="Times New Roman" panose="02020603050405020304" pitchFamily="18" charset="0"/>
              </a:rPr>
              <a:t>Page: </a:t>
            </a:r>
            <a:r>
              <a:rPr lang="en-US" sz="1600" dirty="0" smtClean="0">
                <a:latin typeface="Times New Roman" panose="02020603050405020304" pitchFamily="18" charset="0"/>
                <a:cs typeface="Times New Roman" panose="02020603050405020304" pitchFamily="18" charset="0"/>
              </a:rPr>
              <a:t>This system has a ‘</a:t>
            </a:r>
            <a:r>
              <a:rPr lang="en-US" sz="1600" b="1" dirty="0" smtClean="0">
                <a:latin typeface="Times New Roman" panose="02020603050405020304" pitchFamily="18" charset="0"/>
                <a:cs typeface="Times New Roman" panose="02020603050405020304" pitchFamily="18" charset="0"/>
              </a:rPr>
              <a:t>Home</a:t>
            </a:r>
            <a:r>
              <a:rPr lang="en-US" sz="1600" dirty="0" smtClean="0">
                <a:latin typeface="Times New Roman" panose="02020603050405020304" pitchFamily="18" charset="0"/>
                <a:cs typeface="Times New Roman" panose="02020603050405020304" pitchFamily="18" charset="0"/>
              </a:rPr>
              <a:t>’ page from where the </a:t>
            </a:r>
            <a:r>
              <a:rPr lang="en-US" sz="1600" b="1" dirty="0" smtClean="0">
                <a:latin typeface="Times New Roman" panose="02020603050405020304" pitchFamily="18" charset="0"/>
                <a:cs typeface="Times New Roman" panose="02020603050405020304" pitchFamily="18" charset="0"/>
              </a:rPr>
              <a:t>patient, doctor &amp; administrator</a:t>
            </a:r>
            <a:r>
              <a:rPr lang="en-US" sz="1600" dirty="0" smtClean="0">
                <a:latin typeface="Times New Roman" panose="02020603050405020304" pitchFamily="18" charset="0"/>
                <a:cs typeface="Times New Roman" panose="02020603050405020304" pitchFamily="18" charset="0"/>
              </a:rPr>
              <a:t> can login into their accounts by toggling the tabs accordingly.</a:t>
            </a:r>
          </a:p>
          <a:p>
            <a:pPr algn="just"/>
            <a:r>
              <a:rPr lang="en-US" sz="1600" b="1" dirty="0" smtClean="0">
                <a:latin typeface="Times New Roman" panose="02020603050405020304" pitchFamily="18" charset="0"/>
                <a:cs typeface="Times New Roman" panose="02020603050405020304" pitchFamily="18" charset="0"/>
              </a:rPr>
              <a:t>About Us: </a:t>
            </a:r>
            <a:r>
              <a:rPr lang="en-US" sz="1600" dirty="0" smtClean="0">
                <a:latin typeface="Times New Roman" panose="02020603050405020304" pitchFamily="18" charset="0"/>
                <a:cs typeface="Times New Roman" panose="02020603050405020304" pitchFamily="18" charset="0"/>
              </a:rPr>
              <a:t>It allows us to get some more information about the quality and the services of the website.</a:t>
            </a:r>
            <a:endParaRPr lang="en-US" dirty="0" smtClean="0">
              <a:latin typeface="Times New Roman" panose="02020603050405020304" pitchFamily="18" charset="0"/>
              <a:cs typeface="Times New Roman" panose="02020603050405020304" pitchFamily="18" charset="0"/>
            </a:endParaRPr>
          </a:p>
          <a:p>
            <a:pPr algn="just"/>
            <a:r>
              <a:rPr lang="en-US" sz="1600" b="1" dirty="0" smtClean="0">
                <a:latin typeface="Times New Roman" panose="02020603050405020304" pitchFamily="18" charset="0"/>
                <a:cs typeface="Times New Roman" panose="02020603050405020304" pitchFamily="18" charset="0"/>
              </a:rPr>
              <a:t>Patients </a:t>
            </a:r>
            <a:r>
              <a:rPr lang="en-US" sz="1600" b="1" dirty="0">
                <a:latin typeface="Times New Roman" panose="02020603050405020304" pitchFamily="18" charset="0"/>
                <a:cs typeface="Times New Roman" panose="02020603050405020304" pitchFamily="18" charset="0"/>
              </a:rPr>
              <a:t>Module:</a:t>
            </a:r>
            <a:r>
              <a:rPr lang="en-US"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This module allows patients to create their account, book an appointment to see a </a:t>
            </a:r>
            <a:r>
              <a:rPr lang="en-US" sz="1600" dirty="0" smtClean="0">
                <a:latin typeface="Times New Roman" panose="02020603050405020304" pitchFamily="18" charset="0"/>
                <a:cs typeface="Times New Roman" panose="02020603050405020304" pitchFamily="18" charset="0"/>
              </a:rPr>
              <a:t>     doctor </a:t>
            </a:r>
            <a:r>
              <a:rPr lang="en-US" sz="1600" dirty="0">
                <a:latin typeface="Times New Roman" panose="02020603050405020304" pitchFamily="18" charset="0"/>
                <a:cs typeface="Times New Roman" panose="02020603050405020304" pitchFamily="18" charset="0"/>
              </a:rPr>
              <a:t>and see their appointment history. The registration page(in the home page itself) asks patients to enter their </a:t>
            </a:r>
            <a:r>
              <a:rPr lang="en-US" sz="1600" b="1" dirty="0">
                <a:latin typeface="Times New Roman" panose="02020603050405020304" pitchFamily="18" charset="0"/>
                <a:cs typeface="Times New Roman" panose="02020603050405020304" pitchFamily="18" charset="0"/>
              </a:rPr>
              <a:t>First Name, Last Name, Email ID, Contact Number, Password</a:t>
            </a:r>
            <a:r>
              <a:rPr lang="en-US" sz="1600" dirty="0">
                <a:latin typeface="Times New Roman" panose="02020603050405020304" pitchFamily="18" charset="0"/>
                <a:cs typeface="Times New Roman" panose="02020603050405020304" pitchFamily="18" charset="0"/>
              </a:rPr>
              <a:t> and radio buttons to </a:t>
            </a:r>
            <a:r>
              <a:rPr lang="en-US" sz="1600" dirty="0" smtClean="0">
                <a:latin typeface="Times New Roman" panose="02020603050405020304" pitchFamily="18" charset="0"/>
                <a:cs typeface="Times New Roman" panose="02020603050405020304" pitchFamily="18" charset="0"/>
              </a:rPr>
              <a:t>select their </a:t>
            </a:r>
            <a:r>
              <a:rPr lang="en-US" sz="1600" b="1" dirty="0">
                <a:latin typeface="Times New Roman" panose="02020603050405020304" pitchFamily="18" charset="0"/>
                <a:cs typeface="Times New Roman" panose="02020603050405020304" pitchFamily="18" charset="0"/>
              </a:rPr>
              <a:t>G</a:t>
            </a:r>
            <a:r>
              <a:rPr lang="en-US" sz="1600" b="1" dirty="0" smtClean="0">
                <a:latin typeface="Times New Roman" panose="02020603050405020304" pitchFamily="18" charset="0"/>
                <a:cs typeface="Times New Roman" panose="02020603050405020304" pitchFamily="18" charset="0"/>
              </a:rPr>
              <a:t>ender</a:t>
            </a:r>
            <a:r>
              <a:rPr lang="en-US" sz="1600" dirty="0" smtClean="0">
                <a:latin typeface="Times New Roman" panose="02020603050405020304" pitchFamily="18" charset="0"/>
                <a:cs typeface="Times New Roman" panose="02020603050405020304" pitchFamily="18" charset="0"/>
              </a:rPr>
              <a:t>.</a:t>
            </a:r>
          </a:p>
          <a:p>
            <a:pPr algn="just"/>
            <a:r>
              <a:rPr lang="en-US" sz="1600" b="1" dirty="0">
                <a:latin typeface="Times New Roman" panose="02020603050405020304" pitchFamily="18" charset="0"/>
                <a:cs typeface="Times New Roman" panose="02020603050405020304" pitchFamily="18" charset="0"/>
              </a:rPr>
              <a:t>Doctors </a:t>
            </a:r>
            <a:r>
              <a:rPr lang="en-US" sz="1600" b="1" dirty="0" smtClean="0">
                <a:latin typeface="Times New Roman" panose="02020603050405020304" pitchFamily="18" charset="0"/>
                <a:cs typeface="Times New Roman" panose="02020603050405020304" pitchFamily="18" charset="0"/>
              </a:rPr>
              <a:t>Module:</a:t>
            </a:r>
            <a:r>
              <a:rPr lang="en-US" b="1"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 doctors can login into their account which can be done by toggling the tab from </a:t>
            </a:r>
            <a:r>
              <a:rPr lang="en-US" sz="1600" dirty="0" smtClean="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Patient</a:t>
            </a:r>
            <a:r>
              <a:rPr lang="en-US" sz="1600" dirty="0">
                <a:latin typeface="Times New Roman" panose="02020603050405020304" pitchFamily="18" charset="0"/>
                <a:cs typeface="Times New Roman" panose="02020603050405020304" pitchFamily="18" charset="0"/>
              </a:rPr>
              <a:t>’ to ‘</a:t>
            </a:r>
            <a:r>
              <a:rPr lang="en-US" sz="1600" b="1" dirty="0">
                <a:latin typeface="Times New Roman" panose="02020603050405020304" pitchFamily="18" charset="0"/>
                <a:cs typeface="Times New Roman" panose="02020603050405020304" pitchFamily="18" charset="0"/>
              </a:rPr>
              <a:t>Doctor</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Registration of a doctor account can be done </a:t>
            </a:r>
            <a:r>
              <a:rPr lang="en-US" sz="1600" b="1" dirty="0">
                <a:latin typeface="Times New Roman" panose="02020603050405020304" pitchFamily="18" charset="0"/>
                <a:cs typeface="Times New Roman" panose="02020603050405020304" pitchFamily="18" charset="0"/>
              </a:rPr>
              <a:t>only by admin</a:t>
            </a:r>
            <a:r>
              <a:rPr lang="en-US" sz="1600" dirty="0">
                <a:latin typeface="Times New Roman" panose="02020603050405020304" pitchFamily="18" charset="0"/>
                <a:cs typeface="Times New Roman" panose="02020603050405020304" pitchFamily="18" charset="0"/>
              </a:rPr>
              <a:t>. We will </a:t>
            </a:r>
            <a:r>
              <a:rPr lang="en-US" sz="1600" dirty="0" smtClean="0">
                <a:latin typeface="Times New Roman" panose="02020603050405020304" pitchFamily="18" charset="0"/>
                <a:cs typeface="Times New Roman" panose="02020603050405020304" pitchFamily="18" charset="0"/>
              </a:rPr>
              <a:t>discuss more </a:t>
            </a:r>
            <a:r>
              <a:rPr lang="en-US" sz="1600" dirty="0">
                <a:latin typeface="Times New Roman" panose="02020603050405020304" pitchFamily="18" charset="0"/>
                <a:cs typeface="Times New Roman" panose="02020603050405020304" pitchFamily="18" charset="0"/>
              </a:rPr>
              <a:t>about this in Admin Module</a:t>
            </a:r>
            <a:r>
              <a:rPr lang="en-US" sz="1600" dirty="0" smtClean="0">
                <a:latin typeface="Times New Roman" panose="02020603050405020304" pitchFamily="18" charset="0"/>
                <a:cs typeface="Times New Roman" panose="02020603050405020304" pitchFamily="18" charset="0"/>
              </a:rPr>
              <a:t>.</a:t>
            </a:r>
          </a:p>
          <a:p>
            <a:pPr algn="just"/>
            <a:r>
              <a:rPr lang="en-US" sz="1600" b="1" dirty="0">
                <a:latin typeface="Times New Roman" panose="02020603050405020304" pitchFamily="18" charset="0"/>
                <a:cs typeface="Times New Roman" panose="02020603050405020304" pitchFamily="18" charset="0"/>
              </a:rPr>
              <a:t>Admin </a:t>
            </a:r>
            <a:r>
              <a:rPr lang="en-US" sz="1600" b="1" dirty="0" smtClean="0">
                <a:latin typeface="Times New Roman" panose="02020603050405020304" pitchFamily="18" charset="0"/>
                <a:cs typeface="Times New Roman" panose="02020603050405020304" pitchFamily="18" charset="0"/>
              </a:rPr>
              <a:t>Module: </a:t>
            </a: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module is the </a:t>
            </a:r>
            <a:r>
              <a:rPr lang="en-US" sz="1600" b="1" dirty="0">
                <a:latin typeface="Times New Roman" panose="02020603050405020304" pitchFamily="18" charset="0"/>
                <a:cs typeface="Times New Roman" panose="02020603050405020304" pitchFamily="18" charset="0"/>
              </a:rPr>
              <a:t>heart of our project </a:t>
            </a:r>
            <a:r>
              <a:rPr lang="en-US" sz="1600" dirty="0">
                <a:latin typeface="Times New Roman" panose="02020603050405020304" pitchFamily="18" charset="0"/>
                <a:cs typeface="Times New Roman" panose="02020603050405020304" pitchFamily="18" charset="0"/>
              </a:rPr>
              <a:t>where an admin can see the list of all patients. </a:t>
            </a:r>
            <a:r>
              <a:rPr lang="en-US" sz="1600" b="1" dirty="0">
                <a:latin typeface="Times New Roman" panose="02020603050405020304" pitchFamily="18" charset="0"/>
                <a:cs typeface="Times New Roman" panose="02020603050405020304" pitchFamily="18" charset="0"/>
              </a:rPr>
              <a:t>Doctors </a:t>
            </a:r>
            <a:r>
              <a:rPr lang="en-US" sz="1600" dirty="0">
                <a:latin typeface="Times New Roman" panose="02020603050405020304" pitchFamily="18" charset="0"/>
                <a:cs typeface="Times New Roman" panose="02020603050405020304" pitchFamily="18" charset="0"/>
              </a:rPr>
              <a:t>and</a:t>
            </a:r>
            <a:r>
              <a:rPr lang="en-US" sz="1600" b="1" dirty="0">
                <a:latin typeface="Times New Roman" panose="02020603050405020304" pitchFamily="18" charset="0"/>
                <a:cs typeface="Times New Roman" panose="02020603050405020304" pitchFamily="18" charset="0"/>
              </a:rPr>
              <a:t> appointments </a:t>
            </a:r>
            <a:r>
              <a:rPr lang="en-US" sz="1600" dirty="0">
                <a:latin typeface="Times New Roman" panose="02020603050405020304" pitchFamily="18" charset="0"/>
                <a:cs typeface="Times New Roman" panose="02020603050405020304" pitchFamily="18" charset="0"/>
              </a:rPr>
              <a:t>and</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the</a:t>
            </a:r>
            <a:r>
              <a:rPr lang="en-US" sz="1600" b="1" dirty="0">
                <a:latin typeface="Times New Roman" panose="02020603050405020304" pitchFamily="18" charset="0"/>
                <a:cs typeface="Times New Roman" panose="02020603050405020304" pitchFamily="18" charset="0"/>
              </a:rPr>
              <a:t> feedback/queries received from the ‘Contact’ page.</a:t>
            </a:r>
            <a:r>
              <a:rPr lang="en-US" sz="1600" dirty="0">
                <a:latin typeface="Times New Roman" panose="02020603050405020304" pitchFamily="18" charset="0"/>
                <a:cs typeface="Times New Roman" panose="02020603050405020304" pitchFamily="18" charset="0"/>
              </a:rPr>
              <a:t> Also admin can </a:t>
            </a:r>
            <a:r>
              <a:rPr lang="en-US" sz="16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add </a:t>
            </a:r>
            <a:r>
              <a:rPr lang="en-US" sz="1600" b="1" dirty="0">
                <a:latin typeface="Times New Roman" panose="02020603050405020304" pitchFamily="18" charset="0"/>
                <a:cs typeface="Times New Roman" panose="02020603050405020304" pitchFamily="18" charset="0"/>
              </a:rPr>
              <a:t>doctor </a:t>
            </a:r>
            <a:r>
              <a:rPr lang="en-US" sz="1600" b="1" dirty="0" smtClean="0">
                <a:latin typeface="Times New Roman" panose="02020603050405020304" pitchFamily="18" charset="0"/>
                <a:cs typeface="Times New Roman" panose="02020603050405020304" pitchFamily="18" charset="0"/>
              </a:rPr>
              <a:t>too. </a:t>
            </a:r>
            <a:r>
              <a:rPr lang="en-US" sz="1600" dirty="0" smtClean="0">
                <a:latin typeface="Times New Roman" panose="02020603050405020304" pitchFamily="18" charset="0"/>
                <a:cs typeface="Times New Roman" panose="02020603050405020304" pitchFamily="18" charset="0"/>
              </a:rPr>
              <a:t>Login </a:t>
            </a:r>
            <a:r>
              <a:rPr lang="en-US" sz="1600" dirty="0">
                <a:latin typeface="Times New Roman" panose="02020603050405020304" pitchFamily="18" charset="0"/>
                <a:cs typeface="Times New Roman" panose="02020603050405020304" pitchFamily="18" charset="0"/>
              </a:rPr>
              <a:t>into admin account can be done by toggling into </a:t>
            </a:r>
            <a:r>
              <a:rPr lang="en-US" sz="1600" b="1" dirty="0" smtClean="0">
                <a:latin typeface="Times New Roman" panose="02020603050405020304" pitchFamily="18" charset="0"/>
                <a:cs typeface="Times New Roman" panose="02020603050405020304" pitchFamily="18" charset="0"/>
              </a:rPr>
              <a:t>Receptionist tab</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of the </a:t>
            </a:r>
            <a:r>
              <a:rPr lang="en-US" sz="1600" dirty="0" smtClean="0">
                <a:latin typeface="Times New Roman" panose="02020603050405020304" pitchFamily="18" charset="0"/>
                <a:cs typeface="Times New Roman" panose="02020603050405020304" pitchFamily="18" charset="0"/>
              </a:rPr>
              <a:t>Home page</a:t>
            </a:r>
            <a:r>
              <a:rPr lang="en-US" sz="1600" dirty="0">
                <a:latin typeface="Times New Roman" panose="02020603050405020304" pitchFamily="18" charset="0"/>
                <a:cs typeface="Times New Roman" panose="02020603050405020304" pitchFamily="18" charset="0"/>
              </a:rPr>
              <a:t>. </a:t>
            </a:r>
            <a:endParaRPr lang="en-US" sz="1600" dirty="0" smtClean="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22851" y="0"/>
            <a:ext cx="1569149" cy="1850359"/>
          </a:xfrm>
          <a:prstGeom prst="rect">
            <a:avLst/>
          </a:prstGeom>
        </p:spPr>
      </p:pic>
    </p:spTree>
    <p:extLst>
      <p:ext uri="{BB962C8B-B14F-4D97-AF65-F5344CB8AC3E}">
        <p14:creationId xmlns:p14="http://schemas.microsoft.com/office/powerpoint/2010/main" val="15934175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293" y="98474"/>
            <a:ext cx="8761413" cy="706964"/>
          </a:xfrm>
        </p:spPr>
        <p:txBody>
          <a:bodyPr>
            <a:normAutofit fontScale="90000"/>
          </a:bodyPr>
          <a:lstStyle/>
          <a:p>
            <a:r>
              <a:rPr lang="en-US" sz="4400" dirty="0" smtClean="0">
                <a:latin typeface="Times New Roman" panose="02020603050405020304" pitchFamily="18" charset="0"/>
                <a:cs typeface="Times New Roman" panose="02020603050405020304" pitchFamily="18" charset="0"/>
              </a:rPr>
              <a:t>Flow </a:t>
            </a:r>
            <a:r>
              <a:rPr lang="en-US" sz="4400" dirty="0" smtClean="0">
                <a:latin typeface="Times New Roman" panose="02020603050405020304" pitchFamily="18" charset="0"/>
                <a:cs typeface="Times New Roman" panose="02020603050405020304" pitchFamily="18" charset="0"/>
              </a:rPr>
              <a:t>Diagram / </a:t>
            </a:r>
            <a:r>
              <a:rPr lang="en-US" sz="4400" dirty="0" smtClean="0">
                <a:latin typeface="Times New Roman" panose="02020603050405020304" pitchFamily="18" charset="0"/>
                <a:cs typeface="Times New Roman" panose="02020603050405020304" pitchFamily="18" charset="0"/>
              </a:rPr>
              <a:t>User Manual</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IN" sz="4400" dirty="0"/>
          </a:p>
        </p:txBody>
      </p:sp>
      <p:pic>
        <p:nvPicPr>
          <p:cNvPr id="6" name="Content Placeholder 5"/>
          <p:cNvPicPr>
            <a:picLocks noGrp="1" noChangeAspect="1"/>
          </p:cNvPicPr>
          <p:nvPr>
            <p:ph idx="1"/>
          </p:nvPr>
        </p:nvPicPr>
        <p:blipFill>
          <a:blip r:embed="rId2"/>
          <a:stretch>
            <a:fillRect/>
          </a:stretch>
        </p:blipFill>
        <p:spPr>
          <a:xfrm>
            <a:off x="419100" y="451956"/>
            <a:ext cx="8851900" cy="690332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22851" y="0"/>
            <a:ext cx="1569149" cy="1850359"/>
          </a:xfrm>
          <a:prstGeom prst="rect">
            <a:avLst/>
          </a:prstGeom>
        </p:spPr>
      </p:pic>
    </p:spTree>
    <p:extLst>
      <p:ext uri="{BB962C8B-B14F-4D97-AF65-F5344CB8AC3E}">
        <p14:creationId xmlns:p14="http://schemas.microsoft.com/office/powerpoint/2010/main" val="191433735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4A9A8516-9EAC-49C5-A758-47C938E4E810}" vid="{5DBAC271-29B9-4910-AA8E-68B6400F28BB}"/>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11918</TotalTime>
  <Words>1483</Words>
  <Application>Microsoft Office PowerPoint</Application>
  <PresentationFormat>Widescreen</PresentationFormat>
  <Paragraphs>124</Paragraphs>
  <Slides>15</Slides>
  <Notes>0</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15</vt:i4>
      </vt:variant>
    </vt:vector>
  </HeadingPairs>
  <TitlesOfParts>
    <vt:vector size="29" baseType="lpstr">
      <vt:lpstr>Arial Unicode MS</vt:lpstr>
      <vt:lpstr>Arial</vt:lpstr>
      <vt:lpstr>Calibri</vt:lpstr>
      <vt:lpstr>Calibri Light</vt:lpstr>
      <vt:lpstr>Casper</vt:lpstr>
      <vt:lpstr>Karla</vt:lpstr>
      <vt:lpstr>Segoe UI</vt:lpstr>
      <vt:lpstr>Times New Roman</vt:lpstr>
      <vt:lpstr>Trebuchet MS</vt:lpstr>
      <vt:lpstr>Wingdings</vt:lpstr>
      <vt:lpstr>Wingdings 3</vt:lpstr>
      <vt:lpstr>Theme1</vt:lpstr>
      <vt:lpstr>Contents Slide Master</vt:lpstr>
      <vt:lpstr>Facet</vt:lpstr>
      <vt:lpstr>PowerPoint Presentation</vt:lpstr>
      <vt:lpstr>Presentation Outline</vt:lpstr>
      <vt:lpstr>Introduction to Project</vt:lpstr>
      <vt:lpstr>Introduction to Project</vt:lpstr>
      <vt:lpstr>Technology Used :</vt:lpstr>
      <vt:lpstr>Existing Gaps </vt:lpstr>
      <vt:lpstr>Existing Gaps </vt:lpstr>
      <vt:lpstr>Project Features </vt:lpstr>
      <vt:lpstr>Flow Diagram / User Manual </vt:lpstr>
      <vt:lpstr>Test Cases </vt:lpstr>
      <vt:lpstr>Test Cases </vt:lpstr>
      <vt:lpstr>Conclusion &amp; Future Aspects  </vt:lpstr>
      <vt:lpstr>Conclusion &amp; Future Aspects  </vt:lpstr>
      <vt:lpstr>Bibliography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vishalsharma21287@outlook.com</dc:creator>
  <cp:lastModifiedBy>Microsoft account</cp:lastModifiedBy>
  <cp:revision>189</cp:revision>
  <dcterms:created xsi:type="dcterms:W3CDTF">2019-05-30T06:53:22Z</dcterms:created>
  <dcterms:modified xsi:type="dcterms:W3CDTF">2023-11-30T01:42:06Z</dcterms:modified>
</cp:coreProperties>
</file>