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61" r:id="rId7"/>
    <p:sldId id="279" r:id="rId8"/>
    <p:sldId id="263" r:id="rId9"/>
    <p:sldId id="276" r:id="rId10"/>
    <p:sldId id="278" r:id="rId11"/>
    <p:sldId id="272" r:id="rId12"/>
    <p:sldId id="264" r:id="rId13"/>
    <p:sldId id="274" r:id="rId14"/>
    <p:sldId id="266" r:id="rId15"/>
    <p:sldId id="267" r:id="rId16"/>
    <p:sldId id="277" r:id="rId17"/>
    <p:sldId id="26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200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F64683-642A-4BBE-A321-666EE4B08EB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FA7D-AE43-4A76-9E32-36068432C59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A11E6-2F43-4B91-B9B5-9C7D8C0E3EDD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22DC-C05B-4406-A4CD-F065D3E12C5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E44E4A-EDD9-430B-9FFD-F38D79389B5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BB67-64CE-44A9-AAFA-B354CAF51B33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A77F-08F2-4A3D-AA6B-C37971CD184C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1E4C-5AD6-4963-96E8-E8D0ABB820A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1F7-86C0-4530-9C86-4646D0B7ACDB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4D3CD0-280C-48A3-8CD9-E33DEF9A2103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EA43-56F5-4382-8661-87A09480582D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FB6823-D551-414F-9BC4-39CC00CD348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9351" y="18672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480" y="5018430"/>
            <a:ext cx="8461617" cy="59486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custom </a:t>
            </a:r>
            <a:r>
              <a:rPr lang="en-US" sz="3200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31835" y="5640819"/>
            <a:ext cx="1660906" cy="292934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V21 - 5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5" y="4429713"/>
            <a:ext cx="2033554" cy="19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pagenotfound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63" y="6160272"/>
            <a:ext cx="7606844" cy="2630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2021232"/>
            <a:ext cx="11029616" cy="409683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This is a page not found component used to be redirected to when an unknown path is used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V-</a:t>
            </a:r>
            <a:r>
              <a:rPr lang="en-US" sz="2400" dirty="0" err="1" smtClean="0"/>
              <a:t>DropDown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4124"/>
            <a:ext cx="11029616" cy="4103939"/>
          </a:xfrm>
        </p:spPr>
        <p:txBody>
          <a:bodyPr>
            <a:norm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laceholder</a:t>
            </a:r>
            <a:r>
              <a:rPr lang="en-US" sz="1400" dirty="0" smtClean="0"/>
              <a:t> allow the developer to add a placeholder for </a:t>
            </a:r>
            <a:r>
              <a:rPr lang="en-US" sz="1400" dirty="0"/>
              <a:t>the dropdown</a:t>
            </a:r>
            <a:endParaRPr lang="en-US" sz="1400" b="1" dirty="0"/>
          </a:p>
          <a:p>
            <a:r>
              <a:rPr lang="en-US" sz="1400" b="1" dirty="0"/>
              <a:t>l</a:t>
            </a:r>
            <a:r>
              <a:rPr lang="en-US" sz="1400" b="1" dirty="0" smtClean="0"/>
              <a:t>abel</a:t>
            </a:r>
            <a:r>
              <a:rPr lang="en-US" sz="1400" dirty="0" smtClean="0"/>
              <a:t> </a:t>
            </a:r>
            <a:r>
              <a:rPr lang="en-US" sz="1400" dirty="0"/>
              <a:t>allows the developer to add a label for the input, in addition once the field is required so the label will show up as bold + red asterisk</a:t>
            </a:r>
          </a:p>
          <a:p>
            <a:r>
              <a:rPr lang="en-US" sz="1400" b="1" dirty="0" err="1"/>
              <a:t>floatLabel</a:t>
            </a:r>
            <a:r>
              <a:rPr lang="en-US" sz="1400" b="1" dirty="0"/>
              <a:t> </a:t>
            </a:r>
            <a:r>
              <a:rPr lang="en-US" sz="1400" dirty="0"/>
              <a:t>allows the developer to specify how the label is shown, options available (always, never, auto)</a:t>
            </a:r>
            <a:endParaRPr lang="en-US" sz="1400" b="1" dirty="0" smtClean="0"/>
          </a:p>
          <a:p>
            <a:r>
              <a:rPr lang="en-US" sz="1400" b="1" dirty="0" err="1" smtClean="0"/>
              <a:t>parentForm</a:t>
            </a:r>
            <a:r>
              <a:rPr lang="en-US" sz="1400" b="1" dirty="0" smtClean="0"/>
              <a:t> </a:t>
            </a:r>
            <a:r>
              <a:rPr lang="en-US" sz="1400" dirty="0"/>
              <a:t>allow the developer </a:t>
            </a:r>
            <a:r>
              <a:rPr lang="en-US" sz="1400" dirty="0" smtClean="0"/>
              <a:t>to add </a:t>
            </a:r>
            <a:r>
              <a:rPr lang="en-US" sz="1400" dirty="0" err="1"/>
              <a:t>parentForm</a:t>
            </a:r>
            <a:r>
              <a:rPr lang="en-US" sz="1400" dirty="0"/>
              <a:t> similar to </a:t>
            </a:r>
            <a:r>
              <a:rPr lang="en-US" sz="1400" dirty="0" err="1"/>
              <a:t>formGroup</a:t>
            </a:r>
            <a:r>
              <a:rPr lang="en-US" sz="1400" dirty="0"/>
              <a:t> in order to be synchronized with the fieldname for </a:t>
            </a:r>
            <a:r>
              <a:rPr lang="en-US" sz="1400" dirty="0" smtClean="0"/>
              <a:t>validation</a:t>
            </a:r>
            <a:endParaRPr lang="en-US" sz="1400" b="1" dirty="0"/>
          </a:p>
          <a:p>
            <a:r>
              <a:rPr lang="en-US" sz="1400" b="1" dirty="0" err="1"/>
              <a:t>f</a:t>
            </a:r>
            <a:r>
              <a:rPr lang="en-US" sz="1400" b="1" dirty="0" err="1" smtClean="0"/>
              <a:t>ieldName</a:t>
            </a:r>
            <a:r>
              <a:rPr lang="en-US" sz="1400" dirty="0" smtClean="0"/>
              <a:t> allow the developer to add </a:t>
            </a:r>
            <a:r>
              <a:rPr lang="en-US" sz="1400" dirty="0" err="1"/>
              <a:t>fieldName</a:t>
            </a:r>
            <a:r>
              <a:rPr lang="en-US" sz="1400" dirty="0"/>
              <a:t> similar to declared </a:t>
            </a:r>
            <a:r>
              <a:rPr lang="en-US" sz="1400" dirty="0" err="1"/>
              <a:t>formControlName</a:t>
            </a:r>
            <a:r>
              <a:rPr lang="en-US" sz="1400" dirty="0"/>
              <a:t> to be synced with the </a:t>
            </a:r>
            <a:r>
              <a:rPr lang="en-US" sz="1400" dirty="0" err="1"/>
              <a:t>parentForm</a:t>
            </a:r>
            <a:r>
              <a:rPr lang="en-US" sz="1400" dirty="0"/>
              <a:t> element for </a:t>
            </a:r>
            <a:r>
              <a:rPr lang="en-US" sz="1400" dirty="0" smtClean="0"/>
              <a:t>validation</a:t>
            </a:r>
            <a:endParaRPr lang="en-US" sz="1400" dirty="0"/>
          </a:p>
          <a:p>
            <a:r>
              <a:rPr lang="en-US" sz="1400" b="1" dirty="0" err="1"/>
              <a:t>c</a:t>
            </a:r>
            <a:r>
              <a:rPr lang="en-US" sz="1400" b="1" dirty="0" err="1" smtClean="0"/>
              <a:t>omboDatasource</a:t>
            </a:r>
            <a:r>
              <a:rPr lang="en-US" sz="1400" dirty="0" smtClean="0"/>
              <a:t> allow the developer to set the JSON data to be shown in the dropdown</a:t>
            </a:r>
            <a:endParaRPr lang="en-US" sz="1400" b="1" dirty="0" smtClean="0"/>
          </a:p>
          <a:p>
            <a:r>
              <a:rPr lang="en-US" sz="1400" b="1" dirty="0" err="1"/>
              <a:t>m</a:t>
            </a:r>
            <a:r>
              <a:rPr lang="en-US" sz="1400" b="1" dirty="0" err="1" smtClean="0"/>
              <a:t>atAppearance</a:t>
            </a:r>
            <a:r>
              <a:rPr lang="en-US" sz="1400" dirty="0" smtClean="0"/>
              <a:t> allow the developer to set the preferred material design (legacy, standard, outline, fill)</a:t>
            </a:r>
          </a:p>
          <a:p>
            <a:r>
              <a:rPr lang="en-US" sz="1400" b="1" dirty="0" smtClean="0"/>
              <a:t>multiple</a:t>
            </a:r>
            <a:r>
              <a:rPr lang="en-US" sz="1400" dirty="0" smtClean="0"/>
              <a:t> allow the developer to set if it’s a multi combo or no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28" y="6118063"/>
            <a:ext cx="7944679" cy="382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V-grid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95463"/>
            <a:ext cx="11029616" cy="4122601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dataApi</a:t>
            </a:r>
            <a:r>
              <a:rPr lang="en-US" sz="1400" dirty="0" smtClean="0"/>
              <a:t> allow the developer to add the API that will be used for data fetching in the grid as shown in the next slide</a:t>
            </a:r>
            <a:endParaRPr lang="en-US" sz="1400" b="1" dirty="0"/>
          </a:p>
          <a:p>
            <a:r>
              <a:rPr lang="en-US" sz="1400" b="1" dirty="0" err="1" smtClean="0"/>
              <a:t>agColumns</a:t>
            </a:r>
            <a:r>
              <a:rPr lang="en-US" sz="1400" dirty="0" smtClean="0"/>
              <a:t> allow the developer to specify the columns that will be used in the grid as shown in the next slide</a:t>
            </a:r>
            <a:endParaRPr lang="en-US" sz="1400" b="1" dirty="0"/>
          </a:p>
          <a:p>
            <a:r>
              <a:rPr lang="en-US" sz="1400" b="1" dirty="0" err="1" smtClean="0"/>
              <a:t>allowSideBar</a:t>
            </a:r>
            <a:r>
              <a:rPr lang="en-US" sz="1400" dirty="0" smtClean="0"/>
              <a:t> allow the developer to specify if the sidebar is visible or no in the grid</a:t>
            </a:r>
            <a:endParaRPr lang="en-US" sz="1400" b="1" dirty="0"/>
          </a:p>
          <a:p>
            <a:r>
              <a:rPr lang="en-US" sz="1400" b="1" dirty="0" err="1" smtClean="0"/>
              <a:t>sizeColumnsToFit</a:t>
            </a:r>
            <a:r>
              <a:rPr lang="en-US" sz="1400" dirty="0" smtClean="0"/>
              <a:t> allow the developer to specify how the columns fitting will be handled</a:t>
            </a:r>
            <a:endParaRPr lang="en-US" sz="1400" b="1" dirty="0"/>
          </a:p>
          <a:p>
            <a:r>
              <a:rPr lang="en-US" sz="1400" b="1" dirty="0"/>
              <a:t>p</a:t>
            </a:r>
            <a:r>
              <a:rPr lang="en-US" sz="1400" b="1" dirty="0" smtClean="0"/>
              <a:t>agination</a:t>
            </a:r>
            <a:r>
              <a:rPr lang="en-US" sz="1400" dirty="0" smtClean="0"/>
              <a:t> allow the developer to specify if the pagination is needed in the grid</a:t>
            </a:r>
            <a:endParaRPr lang="en-US" sz="1400" b="1" dirty="0"/>
          </a:p>
          <a:p>
            <a:r>
              <a:rPr lang="en-US" sz="1400" b="1" dirty="0" err="1" smtClean="0"/>
              <a:t>paginationPageSize</a:t>
            </a:r>
            <a:r>
              <a:rPr lang="en-US" sz="1400" dirty="0"/>
              <a:t> </a:t>
            </a:r>
            <a:r>
              <a:rPr lang="en-US" sz="1400" dirty="0" smtClean="0"/>
              <a:t>allow the developer to specify the size of pagination in each page if the pagination is shown</a:t>
            </a:r>
            <a:endParaRPr lang="en-US" sz="1400" b="1" dirty="0"/>
          </a:p>
          <a:p>
            <a:r>
              <a:rPr lang="en-US" sz="1400" b="1" dirty="0" err="1" smtClean="0"/>
              <a:t>agStyle</a:t>
            </a:r>
            <a:r>
              <a:rPr lang="en-US" sz="1400" dirty="0"/>
              <a:t> </a:t>
            </a:r>
            <a:r>
              <a:rPr lang="en-US" sz="1400" dirty="0" smtClean="0"/>
              <a:t>allow the developer add custom styling to the grid</a:t>
            </a:r>
            <a:endParaRPr lang="en-US" sz="1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V-grid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35914"/>
            <a:ext cx="3860179" cy="2059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33" y="4215850"/>
            <a:ext cx="8522375" cy="2267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Tips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81192" y="2159123"/>
            <a:ext cx="552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view any details related to an import in typescript control click on any</a:t>
            </a:r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6" y="2666541"/>
            <a:ext cx="5146673" cy="27540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424052" y="2542308"/>
            <a:ext cx="1345515" cy="51954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6" y="3124199"/>
            <a:ext cx="9150636" cy="2972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3328909"/>
            <a:ext cx="3703320" cy="307189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701799"/>
            <a:ext cx="3081576" cy="649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V21-5 Valoores Components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V-INPUT</a:t>
            </a:r>
          </a:p>
          <a:p>
            <a:r>
              <a:rPr lang="en-US" sz="1600" dirty="0" smtClean="0"/>
              <a:t>V-LABEL</a:t>
            </a:r>
          </a:p>
          <a:p>
            <a:r>
              <a:rPr lang="en-US" sz="1600" dirty="0" smtClean="0"/>
              <a:t>V-FIELD-ERROR</a:t>
            </a:r>
          </a:p>
          <a:p>
            <a:r>
              <a:rPr lang="en-US" sz="1600" dirty="0" smtClean="0"/>
              <a:t>V-AUTOCOMPLETE</a:t>
            </a:r>
          </a:p>
          <a:p>
            <a:r>
              <a:rPr lang="en-US" sz="1600" dirty="0" smtClean="0"/>
              <a:t>V-BUTTON	</a:t>
            </a:r>
          </a:p>
          <a:p>
            <a:r>
              <a:rPr lang="en-US" sz="1600" dirty="0" smtClean="0"/>
              <a:t>PAGENOTFOUND</a:t>
            </a:r>
          </a:p>
          <a:p>
            <a:r>
              <a:rPr lang="en-US" sz="1600" dirty="0" smtClean="0"/>
              <a:t>V-DROPDOWN</a:t>
            </a:r>
          </a:p>
          <a:p>
            <a:r>
              <a:rPr lang="en-US" sz="1600" dirty="0" smtClean="0"/>
              <a:t>V-GRID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Components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3333368"/>
            <a:ext cx="5312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" panose="020B0604020202020204" pitchFamily="34" charset="0"/>
                <a:ea typeface="Roboto"/>
              </a:rPr>
              <a:t>Components are the building blocks that compose an application</a:t>
            </a:r>
            <a:r>
              <a:rPr lang="en-US" altLang="en-US" sz="1400" dirty="0" smtClean="0">
                <a:latin typeface="Arial" panose="020B0604020202020204" pitchFamily="34" charset="0"/>
                <a:ea typeface="Roboto"/>
              </a:rPr>
              <a:t>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 smtClean="0">
                <a:latin typeface="Arial" panose="020B0604020202020204" pitchFamily="34" charset="0"/>
                <a:ea typeface="Roboto"/>
              </a:rPr>
              <a:t>A </a:t>
            </a:r>
            <a:r>
              <a:rPr lang="en-US" altLang="en-US" sz="1400" dirty="0">
                <a:latin typeface="Arial" panose="020B0604020202020204" pitchFamily="34" charset="0"/>
                <a:ea typeface="Roboto"/>
              </a:rPr>
              <a:t>component includes a </a:t>
            </a:r>
            <a:r>
              <a:rPr lang="en-US" altLang="en-US" sz="1400" dirty="0" smtClean="0">
                <a:latin typeface="Arial" panose="020B0604020202020204" pitchFamily="34" charset="0"/>
                <a:ea typeface="Roboto"/>
              </a:rPr>
              <a:t>TypeScript </a:t>
            </a:r>
            <a:r>
              <a:rPr lang="en-US" altLang="en-US" sz="1400" dirty="0">
                <a:latin typeface="Arial" panose="020B0604020202020204" pitchFamily="34" charset="0"/>
                <a:ea typeface="Roboto"/>
              </a:rPr>
              <a:t>class with a </a:t>
            </a:r>
            <a:r>
              <a:rPr lang="en-US" altLang="en-US" sz="1400" dirty="0">
                <a:latin typeface="Arial Unicode MS"/>
                <a:ea typeface="Roboto Mono"/>
              </a:rPr>
              <a:t>@</a:t>
            </a:r>
            <a:r>
              <a:rPr lang="en-US" altLang="en-US" sz="1400" dirty="0">
                <a:latin typeface="Arial Unicode MS"/>
                <a:ea typeface="inherit"/>
                <a:hlinkClick r:id="rId2"/>
              </a:rPr>
              <a:t>Component</a:t>
            </a:r>
            <a:r>
              <a:rPr lang="en-US" altLang="en-US" sz="1400" dirty="0">
                <a:latin typeface="Arial Unicode MS"/>
                <a:ea typeface="Roboto Mono"/>
              </a:rPr>
              <a:t>()</a:t>
            </a:r>
            <a:r>
              <a:rPr lang="en-US" altLang="en-US" sz="1400" dirty="0">
                <a:ea typeface="Roboto"/>
              </a:rPr>
              <a:t> </a:t>
            </a:r>
            <a:r>
              <a:rPr lang="en-US" altLang="en-US" sz="1400" dirty="0">
                <a:latin typeface="Arial" panose="020B0604020202020204" pitchFamily="34" charset="0"/>
                <a:ea typeface="Roboto"/>
              </a:rPr>
              <a:t>decorator, </a:t>
            </a:r>
            <a:r>
              <a:rPr lang="en-US" altLang="en-US" sz="1400" dirty="0" smtClean="0">
                <a:latin typeface="Arial" panose="020B0604020202020204" pitchFamily="34" charset="0"/>
                <a:ea typeface="Roboto"/>
              </a:rPr>
              <a:t>an </a:t>
            </a:r>
            <a:r>
              <a:rPr lang="en-US" altLang="en-US" sz="1400" dirty="0">
                <a:latin typeface="Arial" panose="020B0604020202020204" pitchFamily="34" charset="0"/>
                <a:ea typeface="Roboto"/>
              </a:rPr>
              <a:t>HTML template, and styles. The </a:t>
            </a:r>
            <a:r>
              <a:rPr lang="en-US" altLang="en-US" sz="1400" dirty="0">
                <a:latin typeface="Arial Unicode MS"/>
                <a:ea typeface="Roboto Mono"/>
              </a:rPr>
              <a:t>@</a:t>
            </a:r>
            <a:r>
              <a:rPr lang="en-US" altLang="en-US" sz="1400" dirty="0">
                <a:latin typeface="Arial Unicode MS"/>
                <a:ea typeface="inherit"/>
                <a:hlinkClick r:id="rId2"/>
              </a:rPr>
              <a:t>Component</a:t>
            </a:r>
            <a:r>
              <a:rPr lang="en-US" altLang="en-US" sz="1400" dirty="0">
                <a:latin typeface="Arial Unicode MS"/>
                <a:ea typeface="Roboto Mono"/>
              </a:rPr>
              <a:t>()</a:t>
            </a:r>
            <a:r>
              <a:rPr lang="en-US" altLang="en-US" sz="1400" dirty="0">
                <a:ea typeface="Roboto"/>
              </a:rPr>
              <a:t> </a:t>
            </a:r>
            <a:r>
              <a:rPr lang="en-US" altLang="en-US" sz="1400" dirty="0">
                <a:latin typeface="Arial" panose="020B0604020202020204" pitchFamily="34" charset="0"/>
                <a:ea typeface="Roboto"/>
              </a:rPr>
              <a:t>decorator </a:t>
            </a:r>
            <a:r>
              <a:rPr lang="en-US" altLang="en-US" sz="1400" dirty="0" smtClean="0">
                <a:latin typeface="Arial" panose="020B0604020202020204" pitchFamily="34" charset="0"/>
                <a:ea typeface="Roboto"/>
              </a:rPr>
              <a:t>specifies the following</a:t>
            </a:r>
            <a:endParaRPr lang="en-US" sz="1400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22778" t="28889" r="36667" b="31111"/>
          <a:stretch/>
        </p:blipFill>
        <p:spPr bwMode="auto">
          <a:xfrm>
            <a:off x="6657610" y="2660807"/>
            <a:ext cx="4953197" cy="28224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component using the Angular CLI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2038315"/>
            <a:ext cx="11029615" cy="4073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To create a component using Angular CLI:</a:t>
            </a:r>
          </a:p>
          <a:p>
            <a:r>
              <a:rPr lang="en-US" altLang="en-US" sz="1400" dirty="0">
                <a:solidFill>
                  <a:schemeClr val="tx1"/>
                </a:solidFill>
                <a:ea typeface="inherit" charset="0"/>
                <a:cs typeface="Helvetica" panose="020B0604020202020204" pitchFamily="34" charset="0"/>
              </a:rPr>
              <a:t>From a terminal window, navigate to the directory containing your application.</a:t>
            </a:r>
          </a:p>
          <a:p>
            <a:r>
              <a:rPr lang="en-US" altLang="en-US" sz="1400" dirty="0">
                <a:solidFill>
                  <a:schemeClr val="tx1"/>
                </a:solidFill>
                <a:ea typeface="inherit" charset="0"/>
                <a:cs typeface="Helvetica" panose="020B0604020202020204" pitchFamily="34" charset="0"/>
              </a:rPr>
              <a:t>Run ng g c </a:t>
            </a:r>
            <a:r>
              <a:rPr lang="en-US" alt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&lt;component-name&gt;</a:t>
            </a:r>
            <a:r>
              <a:rPr lang="en-US" altLang="en-US" sz="1400" dirty="0">
                <a:solidFill>
                  <a:schemeClr val="tx1"/>
                </a:solidFill>
                <a:ea typeface="inherit" charset="0"/>
                <a:cs typeface="Helvetica" panose="020B0604020202020204" pitchFamily="34" charset="0"/>
              </a:rPr>
              <a:t> command</a:t>
            </a:r>
          </a:p>
          <a:p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By default 4 files will be automatically generated under </a:t>
            </a:r>
            <a:r>
              <a:rPr lang="en-US" altLang="en-US" sz="1400" b="1" dirty="0" err="1">
                <a:solidFill>
                  <a:schemeClr val="tx1"/>
                </a:solidFill>
                <a:cs typeface="Helvetica" panose="020B0604020202020204" pitchFamily="34" charset="0"/>
              </a:rPr>
              <a:t>src</a:t>
            </a:r>
            <a:r>
              <a:rPr lang="en-US" altLang="en-US" sz="1400" b="1" dirty="0">
                <a:solidFill>
                  <a:schemeClr val="tx1"/>
                </a:solidFill>
                <a:cs typeface="Helvetica" panose="020B0604020202020204" pitchFamily="34" charset="0"/>
              </a:rPr>
              <a:t>/app/&lt;</a:t>
            </a:r>
            <a:r>
              <a:rPr lang="en-US" altLang="en-US" sz="1400" b="1" dirty="0" err="1">
                <a:solidFill>
                  <a:schemeClr val="tx1"/>
                </a:solidFill>
                <a:cs typeface="Helvetica" panose="020B0604020202020204" pitchFamily="34" charset="0"/>
              </a:rPr>
              <a:t>componentName</a:t>
            </a:r>
            <a:r>
              <a:rPr lang="en-US" altLang="en-US" sz="1400" b="1" dirty="0">
                <a:solidFill>
                  <a:schemeClr val="tx1"/>
                </a:solidFill>
                <a:cs typeface="Helvetica" panose="020B0604020202020204" pitchFamily="34" charset="0"/>
              </a:rPr>
              <a:t>&gt;</a:t>
            </a:r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 as following</a:t>
            </a:r>
          </a:p>
          <a:p>
            <a:pPr lvl="1"/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&lt;</a:t>
            </a:r>
            <a:r>
              <a:rPr lang="en-US" altLang="en-US" sz="1400" dirty="0" err="1">
                <a:solidFill>
                  <a:schemeClr val="tx1"/>
                </a:solidFill>
                <a:cs typeface="Helvetica" panose="020B0604020202020204" pitchFamily="34" charset="0"/>
              </a:rPr>
              <a:t>componentName</a:t>
            </a:r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&gt;.</a:t>
            </a:r>
            <a:r>
              <a:rPr lang="en-US" altLang="en-US" sz="1400" dirty="0" err="1">
                <a:solidFill>
                  <a:schemeClr val="tx1"/>
                </a:solidFill>
                <a:cs typeface="Helvetica" panose="020B0604020202020204" pitchFamily="34" charset="0"/>
              </a:rPr>
              <a:t>component.ts</a:t>
            </a:r>
            <a:endParaRPr lang="en-US" altLang="en-US" sz="1400" dirty="0">
              <a:solidFill>
                <a:schemeClr val="tx1"/>
              </a:solidFill>
              <a:cs typeface="Helvetica" panose="020B0604020202020204" pitchFamily="34" charset="0"/>
            </a:endParaRPr>
          </a:p>
          <a:p>
            <a:pPr lvl="1"/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&lt;</a:t>
            </a:r>
            <a:r>
              <a:rPr lang="en-US" altLang="en-US" sz="1400" dirty="0" err="1">
                <a:solidFill>
                  <a:schemeClr val="tx1"/>
                </a:solidFill>
                <a:cs typeface="Helvetica" panose="020B0604020202020204" pitchFamily="34" charset="0"/>
              </a:rPr>
              <a:t>componentName</a:t>
            </a:r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&gt;.component.html</a:t>
            </a:r>
          </a:p>
          <a:p>
            <a:pPr lvl="1"/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&lt;</a:t>
            </a:r>
            <a:r>
              <a:rPr lang="en-US" altLang="en-US" sz="1400" dirty="0" err="1">
                <a:solidFill>
                  <a:schemeClr val="tx1"/>
                </a:solidFill>
                <a:cs typeface="Helvetica" panose="020B0604020202020204" pitchFamily="34" charset="0"/>
              </a:rPr>
              <a:t>componentName</a:t>
            </a:r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&gt;.component.css</a:t>
            </a:r>
          </a:p>
          <a:p>
            <a:pPr lvl="1"/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&lt;</a:t>
            </a:r>
            <a:r>
              <a:rPr lang="en-US" altLang="en-US" sz="1400" dirty="0" err="1">
                <a:solidFill>
                  <a:schemeClr val="tx1"/>
                </a:solidFill>
                <a:cs typeface="Helvetica" panose="020B0604020202020204" pitchFamily="34" charset="0"/>
              </a:rPr>
              <a:t>componentName</a:t>
            </a:r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&gt;.</a:t>
            </a:r>
            <a:r>
              <a:rPr lang="en-US" altLang="en-US" sz="1400" dirty="0" err="1">
                <a:solidFill>
                  <a:schemeClr val="tx1"/>
                </a:solidFill>
                <a:cs typeface="Helvetica" panose="020B0604020202020204" pitchFamily="34" charset="0"/>
              </a:rPr>
              <a:t>component.spec.ts</a:t>
            </a:r>
            <a:endParaRPr lang="en-US" altLang="en-US" sz="1400" dirty="0">
              <a:solidFill>
                <a:schemeClr val="tx1"/>
              </a:solidFill>
              <a:cs typeface="Helvetica" panose="020B0604020202020204" pitchFamily="34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cs typeface="Helvetica" panose="020B0604020202020204" pitchFamily="34" charset="0"/>
              </a:rPr>
              <a:t>In addition you can create a component by simply creating the files manually without using the ng g c command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V-Input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3402"/>
            <a:ext cx="11029615" cy="4073993"/>
          </a:xfrm>
        </p:spPr>
        <p:txBody>
          <a:bodyPr>
            <a:normAutofit/>
          </a:bodyPr>
          <a:lstStyle/>
          <a:p>
            <a:r>
              <a:rPr lang="en-US" sz="1400" b="1" dirty="0"/>
              <a:t>t</a:t>
            </a:r>
            <a:r>
              <a:rPr lang="en-US" sz="1400" b="1" dirty="0" smtClean="0"/>
              <a:t>ype</a:t>
            </a:r>
            <a:r>
              <a:rPr lang="en-US" sz="1400" dirty="0" smtClean="0"/>
              <a:t> </a:t>
            </a:r>
            <a:r>
              <a:rPr lang="en-US" sz="1400" dirty="0"/>
              <a:t>allows </a:t>
            </a:r>
            <a:r>
              <a:rPr lang="en-US" sz="1400" dirty="0" smtClean="0"/>
              <a:t>the developer to add the input type</a:t>
            </a:r>
          </a:p>
          <a:p>
            <a:r>
              <a:rPr lang="en-US" sz="1400" b="1" dirty="0"/>
              <a:t>p</a:t>
            </a:r>
            <a:r>
              <a:rPr lang="en-US" sz="1400" b="1" dirty="0" smtClean="0"/>
              <a:t>laceholder</a:t>
            </a:r>
            <a:r>
              <a:rPr lang="en-US" sz="1400" dirty="0" smtClean="0"/>
              <a:t> </a:t>
            </a:r>
            <a:r>
              <a:rPr lang="en-US" sz="1400" dirty="0"/>
              <a:t>allows </a:t>
            </a:r>
            <a:r>
              <a:rPr lang="en-US" sz="1400" dirty="0" smtClean="0"/>
              <a:t>the developer to add a placeholder for the input field</a:t>
            </a:r>
          </a:p>
          <a:p>
            <a:r>
              <a:rPr lang="en-US" sz="1400" b="1" dirty="0"/>
              <a:t>l</a:t>
            </a:r>
            <a:r>
              <a:rPr lang="en-US" sz="1400" b="1" dirty="0" smtClean="0"/>
              <a:t>abel</a:t>
            </a:r>
            <a:r>
              <a:rPr lang="en-US" sz="1400" dirty="0" smtClean="0"/>
              <a:t> </a:t>
            </a:r>
            <a:r>
              <a:rPr lang="en-US" sz="1400" dirty="0"/>
              <a:t>allows </a:t>
            </a:r>
            <a:r>
              <a:rPr lang="en-US" sz="1400" dirty="0" smtClean="0"/>
              <a:t>the developer to add a label for the input, in addition once the field is required so the label will show up as bold + red asterisk</a:t>
            </a:r>
          </a:p>
          <a:p>
            <a:r>
              <a:rPr lang="en-US" sz="1400" b="1" dirty="0" err="1" smtClean="0"/>
              <a:t>floatLabel</a:t>
            </a:r>
            <a:r>
              <a:rPr lang="en-US" sz="1400" b="1" dirty="0" smtClean="0"/>
              <a:t> </a:t>
            </a:r>
            <a:r>
              <a:rPr lang="en-US" sz="1400" dirty="0"/>
              <a:t>allows </a:t>
            </a:r>
            <a:r>
              <a:rPr lang="en-US" sz="1400" dirty="0" smtClean="0"/>
              <a:t>the developer to specify how the label is shown, options available (always, never, auto)</a:t>
            </a:r>
          </a:p>
          <a:p>
            <a:r>
              <a:rPr lang="en-US" sz="1400" b="1" dirty="0"/>
              <a:t>r</a:t>
            </a:r>
            <a:r>
              <a:rPr lang="en-US" sz="1400" b="1" dirty="0" smtClean="0"/>
              <a:t>equired </a:t>
            </a:r>
            <a:r>
              <a:rPr lang="en-US" sz="1400" dirty="0" smtClean="0"/>
              <a:t>allows the developer to specify if the input is required or no, in addition this will affect the label component inside the input</a:t>
            </a:r>
          </a:p>
          <a:p>
            <a:r>
              <a:rPr lang="en-US" sz="1400" b="1" dirty="0" err="1"/>
              <a:t>p</a:t>
            </a:r>
            <a:r>
              <a:rPr lang="en-US" sz="1400" b="1" dirty="0" err="1" smtClean="0"/>
              <a:t>arentForm</a:t>
            </a:r>
            <a:r>
              <a:rPr lang="en-US" sz="1400" dirty="0" smtClean="0"/>
              <a:t> </a:t>
            </a:r>
            <a:r>
              <a:rPr lang="en-US" sz="1400" dirty="0"/>
              <a:t>a</a:t>
            </a:r>
            <a:r>
              <a:rPr lang="en-US" sz="1400" dirty="0" smtClean="0"/>
              <a:t>dd </a:t>
            </a:r>
            <a:r>
              <a:rPr lang="en-US" sz="1400" dirty="0" err="1"/>
              <a:t>parentForm</a:t>
            </a:r>
            <a:r>
              <a:rPr lang="en-US" sz="1400" dirty="0"/>
              <a:t> similar to </a:t>
            </a:r>
            <a:r>
              <a:rPr lang="en-US" sz="1400" dirty="0" err="1"/>
              <a:t>formGroup</a:t>
            </a:r>
            <a:r>
              <a:rPr lang="en-US" sz="1400" dirty="0"/>
              <a:t> in order to be synchronized with the </a:t>
            </a:r>
            <a:r>
              <a:rPr lang="en-US" sz="1400" dirty="0" smtClean="0"/>
              <a:t>fieldname for validation</a:t>
            </a:r>
            <a:endParaRPr lang="en-US" sz="1400" dirty="0"/>
          </a:p>
          <a:p>
            <a:r>
              <a:rPr lang="en-US" sz="1400" b="1" dirty="0" err="1"/>
              <a:t>f</a:t>
            </a:r>
            <a:r>
              <a:rPr lang="en-US" sz="1400" b="1" dirty="0" err="1" smtClean="0"/>
              <a:t>ieldName</a:t>
            </a:r>
            <a:r>
              <a:rPr lang="en-US" sz="1400" b="1" dirty="0" smtClean="0"/>
              <a:t> </a:t>
            </a:r>
            <a:r>
              <a:rPr lang="en-US" sz="1400" dirty="0"/>
              <a:t>a</a:t>
            </a:r>
            <a:r>
              <a:rPr lang="en-US" sz="1400" dirty="0" smtClean="0"/>
              <a:t>dd </a:t>
            </a:r>
            <a:r>
              <a:rPr lang="en-US" sz="1400" dirty="0" err="1"/>
              <a:t>fieldName</a:t>
            </a:r>
            <a:r>
              <a:rPr lang="en-US" sz="1400" dirty="0"/>
              <a:t> similar to declared </a:t>
            </a:r>
            <a:r>
              <a:rPr lang="en-US" sz="1400" dirty="0" err="1"/>
              <a:t>formControlName</a:t>
            </a:r>
            <a:r>
              <a:rPr lang="en-US" sz="1400" dirty="0"/>
              <a:t> to be synced with the </a:t>
            </a:r>
            <a:r>
              <a:rPr lang="en-US" sz="1400" dirty="0" err="1"/>
              <a:t>parentForm</a:t>
            </a:r>
            <a:r>
              <a:rPr lang="en-US" sz="1400" dirty="0"/>
              <a:t> </a:t>
            </a:r>
            <a:r>
              <a:rPr lang="en-US" sz="1400" dirty="0" smtClean="0"/>
              <a:t>element for validation</a:t>
            </a:r>
          </a:p>
          <a:p>
            <a:r>
              <a:rPr lang="en-US" sz="1400" b="1" dirty="0" err="1"/>
              <a:t>m</a:t>
            </a:r>
            <a:r>
              <a:rPr lang="en-US" sz="1400" b="1" dirty="0" err="1" smtClean="0"/>
              <a:t>atAppearance</a:t>
            </a:r>
            <a:r>
              <a:rPr lang="en-US" sz="1400" dirty="0" smtClean="0"/>
              <a:t> </a:t>
            </a:r>
            <a:r>
              <a:rPr lang="en-US" sz="1400" dirty="0"/>
              <a:t>allow the developer to set the preferred material design (legacy, standard, outline, fill</a:t>
            </a:r>
            <a:r>
              <a:rPr lang="en-US" sz="1400" dirty="0" smtClean="0"/>
              <a:t>)</a:t>
            </a:r>
          </a:p>
          <a:p>
            <a:r>
              <a:rPr lang="en-US" sz="1400" b="1" dirty="0" err="1"/>
              <a:t>t</a:t>
            </a:r>
            <a:r>
              <a:rPr lang="en-US" sz="1400" b="1" dirty="0" err="1" smtClean="0"/>
              <a:t>extareaCols</a:t>
            </a:r>
            <a:r>
              <a:rPr lang="en-US" sz="1400" dirty="0" smtClean="0"/>
              <a:t> used to set preferred </a:t>
            </a:r>
            <a:r>
              <a:rPr lang="en-US" sz="1400" dirty="0" err="1" smtClean="0"/>
              <a:t>textarea</a:t>
            </a:r>
            <a:r>
              <a:rPr lang="en-US" sz="1400" dirty="0" smtClean="0"/>
              <a:t> cols attribute if type of v-input is </a:t>
            </a:r>
            <a:r>
              <a:rPr lang="en-US" sz="1400" dirty="0" err="1" smtClean="0"/>
              <a:t>textarea</a:t>
            </a:r>
            <a:endParaRPr lang="en-US" sz="1400" dirty="0" smtClean="0"/>
          </a:p>
          <a:p>
            <a:r>
              <a:rPr lang="en-US" sz="1400" b="1" dirty="0" err="1" smtClean="0"/>
              <a:t>textareaRows</a:t>
            </a:r>
            <a:r>
              <a:rPr lang="en-US" sz="1400" dirty="0"/>
              <a:t> </a:t>
            </a:r>
            <a:r>
              <a:rPr lang="en-US" sz="1400" dirty="0" smtClean="0"/>
              <a:t>used to set preferred </a:t>
            </a:r>
            <a:r>
              <a:rPr lang="en-US" sz="1400" dirty="0" err="1" smtClean="0"/>
              <a:t>textarea</a:t>
            </a:r>
            <a:r>
              <a:rPr lang="en-US" sz="1400" dirty="0" smtClean="0"/>
              <a:t> rows attribute if the type of v-input is </a:t>
            </a:r>
            <a:r>
              <a:rPr lang="en-US" sz="1400" dirty="0" err="1" smtClean="0"/>
              <a:t>textarea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73" y="5910640"/>
            <a:ext cx="8417334" cy="43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V-label</a:t>
            </a: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1192" y="2015446"/>
            <a:ext cx="11029616" cy="4102618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text</a:t>
            </a:r>
            <a:r>
              <a:rPr lang="en-US" sz="1400" dirty="0" smtClean="0"/>
              <a:t> allow the developer to add the label text</a:t>
            </a:r>
            <a:endParaRPr lang="en-US" sz="1400" b="1" dirty="0" smtClean="0"/>
          </a:p>
          <a:p>
            <a:r>
              <a:rPr lang="en-US" sz="1400" b="1" dirty="0" smtClean="0"/>
              <a:t>required</a:t>
            </a:r>
            <a:r>
              <a:rPr lang="en-US" sz="1400" dirty="0" smtClean="0"/>
              <a:t> allow the developer to specify if the label in required state or no</a:t>
            </a:r>
            <a:endParaRPr lang="en-US" sz="1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5780496"/>
            <a:ext cx="5057608" cy="337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V-Field-Error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85108"/>
            <a:ext cx="11029615" cy="4032955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e</a:t>
            </a:r>
            <a:r>
              <a:rPr lang="en-US" sz="1400" b="1" dirty="0" err="1" smtClean="0"/>
              <a:t>rrorMessage</a:t>
            </a:r>
            <a:r>
              <a:rPr lang="en-US" sz="1400" dirty="0" smtClean="0"/>
              <a:t> allow the developer to set error messages on fields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55" y="5841713"/>
            <a:ext cx="6262952" cy="276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V-Autocomplete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80727"/>
            <a:ext cx="11029615" cy="4037337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d</a:t>
            </a:r>
            <a:r>
              <a:rPr lang="en-US" sz="1400" b="1" dirty="0" err="1" smtClean="0"/>
              <a:t>ataList</a:t>
            </a:r>
            <a:r>
              <a:rPr lang="en-US" sz="1400" dirty="0" smtClean="0"/>
              <a:t> allow the developer to add the data that will show in the autocomplete dropdown</a:t>
            </a:r>
            <a:endParaRPr lang="en-US" sz="1400" dirty="0"/>
          </a:p>
          <a:p>
            <a:r>
              <a:rPr lang="en-US" sz="1400" b="1" dirty="0"/>
              <a:t>p</a:t>
            </a:r>
            <a:r>
              <a:rPr lang="en-US" sz="1400" b="1" dirty="0" smtClean="0"/>
              <a:t>laceholder</a:t>
            </a:r>
            <a:r>
              <a:rPr lang="en-US" sz="1400" dirty="0" smtClean="0"/>
              <a:t> </a:t>
            </a:r>
            <a:r>
              <a:rPr lang="en-US" sz="1400" dirty="0"/>
              <a:t>allows the developer to add a placeholder for the </a:t>
            </a:r>
            <a:r>
              <a:rPr lang="en-US" sz="1400" dirty="0" smtClean="0"/>
              <a:t>autocomplete input field</a:t>
            </a:r>
          </a:p>
          <a:p>
            <a:r>
              <a:rPr lang="en-US" sz="1400" b="1" dirty="0"/>
              <a:t>r</a:t>
            </a:r>
            <a:r>
              <a:rPr lang="en-US" sz="1400" b="1" dirty="0" smtClean="0"/>
              <a:t>equired</a:t>
            </a:r>
            <a:r>
              <a:rPr lang="en-US" sz="1400" dirty="0" smtClean="0"/>
              <a:t> </a:t>
            </a:r>
            <a:r>
              <a:rPr lang="en-US" sz="1400" dirty="0"/>
              <a:t>allows the developer to specify if the input is required or no, in addition this will affect the label component inside the </a:t>
            </a:r>
            <a:r>
              <a:rPr lang="en-US" sz="1400" dirty="0" smtClean="0"/>
              <a:t>input</a:t>
            </a:r>
          </a:p>
          <a:p>
            <a:r>
              <a:rPr lang="en-US" sz="1400" b="1" dirty="0"/>
              <a:t>l</a:t>
            </a:r>
            <a:r>
              <a:rPr lang="en-US" sz="1400" b="1" dirty="0" smtClean="0"/>
              <a:t>abel</a:t>
            </a:r>
            <a:r>
              <a:rPr lang="en-US" sz="1400" dirty="0" smtClean="0"/>
              <a:t> </a:t>
            </a:r>
            <a:r>
              <a:rPr lang="en-US" sz="1400" dirty="0"/>
              <a:t>allows the developer to add a label for the input, in addition once the field is required so the label will show up as bold + red </a:t>
            </a:r>
            <a:r>
              <a:rPr lang="en-US" sz="1400" dirty="0" smtClean="0"/>
              <a:t>asterisk</a:t>
            </a:r>
          </a:p>
          <a:p>
            <a:r>
              <a:rPr lang="en-US" sz="1400" b="1" dirty="0" err="1"/>
              <a:t>p</a:t>
            </a:r>
            <a:r>
              <a:rPr lang="en-US" sz="1400" b="1" dirty="0" err="1" smtClean="0"/>
              <a:t>arentForm</a:t>
            </a:r>
            <a:r>
              <a:rPr lang="en-US" sz="1400" dirty="0" smtClean="0"/>
              <a:t> </a:t>
            </a:r>
            <a:r>
              <a:rPr lang="en-US" sz="1400" dirty="0"/>
              <a:t>add </a:t>
            </a:r>
            <a:r>
              <a:rPr lang="en-US" sz="1400" dirty="0" err="1"/>
              <a:t>parentForm</a:t>
            </a:r>
            <a:r>
              <a:rPr lang="en-US" sz="1400" dirty="0"/>
              <a:t> similar to </a:t>
            </a:r>
            <a:r>
              <a:rPr lang="en-US" sz="1400" dirty="0" err="1"/>
              <a:t>formGroup</a:t>
            </a:r>
            <a:r>
              <a:rPr lang="en-US" sz="1400" dirty="0"/>
              <a:t> in order to be synchronized with the fieldname for </a:t>
            </a:r>
            <a:r>
              <a:rPr lang="en-US" sz="1400" dirty="0" smtClean="0"/>
              <a:t>validation</a:t>
            </a:r>
          </a:p>
          <a:p>
            <a:r>
              <a:rPr lang="en-US" sz="1400" b="1" dirty="0"/>
              <a:t>f</a:t>
            </a:r>
            <a:r>
              <a:rPr lang="en-US" sz="1400" b="1" dirty="0" smtClean="0"/>
              <a:t>ieldname</a:t>
            </a:r>
            <a:r>
              <a:rPr lang="en-US" sz="1400" dirty="0" smtClean="0"/>
              <a:t> </a:t>
            </a:r>
            <a:r>
              <a:rPr lang="en-US" sz="1400" dirty="0"/>
              <a:t>add </a:t>
            </a:r>
            <a:r>
              <a:rPr lang="en-US" sz="1400" dirty="0" err="1"/>
              <a:t>fieldName</a:t>
            </a:r>
            <a:r>
              <a:rPr lang="en-US" sz="1400" dirty="0"/>
              <a:t> similar to declared </a:t>
            </a:r>
            <a:r>
              <a:rPr lang="en-US" sz="1400" dirty="0" err="1"/>
              <a:t>formControlName</a:t>
            </a:r>
            <a:r>
              <a:rPr lang="en-US" sz="1400" dirty="0"/>
              <a:t> to be synced with the </a:t>
            </a:r>
            <a:r>
              <a:rPr lang="en-US" sz="1400" dirty="0" err="1"/>
              <a:t>parentForm</a:t>
            </a:r>
            <a:r>
              <a:rPr lang="en-US" sz="1400" dirty="0"/>
              <a:t> element for </a:t>
            </a:r>
            <a:r>
              <a:rPr lang="en-US" sz="1400" dirty="0" smtClean="0"/>
              <a:t>validation</a:t>
            </a:r>
          </a:p>
          <a:p>
            <a:r>
              <a:rPr lang="en-US" sz="1400" b="1" dirty="0" err="1"/>
              <a:t>m</a:t>
            </a:r>
            <a:r>
              <a:rPr lang="en-US" sz="1400" b="1" dirty="0" err="1" smtClean="0"/>
              <a:t>atAppearance</a:t>
            </a:r>
            <a:r>
              <a:rPr lang="en-US" sz="1400" dirty="0" smtClean="0"/>
              <a:t> </a:t>
            </a:r>
            <a:r>
              <a:rPr lang="en-US" sz="1400" dirty="0"/>
              <a:t>allow the developer to set the preferred material design (legacy, standard, outline, fill</a:t>
            </a:r>
            <a:r>
              <a:rPr lang="en-US" sz="1400" dirty="0" smtClean="0"/>
              <a:t>)</a:t>
            </a:r>
          </a:p>
          <a:p>
            <a:r>
              <a:rPr lang="en-US" sz="1400" b="1" dirty="0" err="1"/>
              <a:t>floatLabel</a:t>
            </a:r>
            <a:r>
              <a:rPr lang="en-US" sz="1400" b="1" dirty="0"/>
              <a:t> </a:t>
            </a:r>
            <a:r>
              <a:rPr lang="en-US" sz="1400" dirty="0"/>
              <a:t>allows the developer to specify how the label is shown, options available (always, never, auto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93" y="6010051"/>
            <a:ext cx="8811114" cy="423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764" y="5581242"/>
            <a:ext cx="3492043" cy="344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V-Button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3211"/>
            <a:ext cx="11029616" cy="4104852"/>
          </a:xfrm>
        </p:spPr>
        <p:txBody>
          <a:bodyPr>
            <a:normAutofit/>
          </a:bodyPr>
          <a:lstStyle/>
          <a:p>
            <a:r>
              <a:rPr lang="en-US" sz="1400" b="1" dirty="0"/>
              <a:t>v</a:t>
            </a:r>
            <a:r>
              <a:rPr lang="en-US" sz="1400" b="1" dirty="0" smtClean="0"/>
              <a:t>alue</a:t>
            </a:r>
            <a:r>
              <a:rPr lang="en-US" sz="1400" dirty="0" smtClean="0"/>
              <a:t> allow the developer to add a value to the button</a:t>
            </a:r>
          </a:p>
          <a:p>
            <a:r>
              <a:rPr lang="en-US" sz="1400" b="1" dirty="0" err="1"/>
              <a:t>b</a:t>
            </a:r>
            <a:r>
              <a:rPr lang="en-US" sz="1400" b="1" dirty="0" err="1" smtClean="0"/>
              <a:t>tnActionType</a:t>
            </a:r>
            <a:r>
              <a:rPr lang="en-US" sz="1400" dirty="0" smtClean="0"/>
              <a:t> allow the developer to specify for the button will be used (as submit or normal button)</a:t>
            </a:r>
            <a:endParaRPr lang="en-US" sz="1400" b="1" dirty="0"/>
          </a:p>
          <a:p>
            <a:r>
              <a:rPr lang="en-US" sz="1400" b="1" dirty="0" err="1"/>
              <a:t>c</a:t>
            </a:r>
            <a:r>
              <a:rPr lang="en-US" sz="1400" b="1" dirty="0" err="1" smtClean="0"/>
              <a:t>ustomStyle</a:t>
            </a:r>
            <a:r>
              <a:rPr lang="en-US" sz="1400" dirty="0" smtClean="0"/>
              <a:t> allow the developer to set custom styles for the button</a:t>
            </a:r>
            <a:endParaRPr lang="en-US" sz="1400" b="1" dirty="0"/>
          </a:p>
          <a:p>
            <a:r>
              <a:rPr lang="en-US" sz="1400" b="1" dirty="0" err="1"/>
              <a:t>b</a:t>
            </a:r>
            <a:r>
              <a:rPr lang="en-US" sz="1400" b="1" dirty="0" err="1" smtClean="0"/>
              <a:t>tnType</a:t>
            </a:r>
            <a:r>
              <a:rPr lang="en-US" sz="1400" dirty="0" smtClean="0"/>
              <a:t> allow the developer to specify the button’s purpose if it’s for a form or it’s for the login</a:t>
            </a:r>
            <a:endParaRPr lang="en-US" sz="1400" b="1" dirty="0" smtClean="0"/>
          </a:p>
          <a:p>
            <a:r>
              <a:rPr lang="en-US" sz="1400" b="1" dirty="0"/>
              <a:t>c</a:t>
            </a:r>
            <a:r>
              <a:rPr lang="en-US" sz="1400" b="1" dirty="0" smtClean="0"/>
              <a:t>lass</a:t>
            </a:r>
            <a:r>
              <a:rPr lang="en-US" sz="1400" dirty="0" smtClean="0"/>
              <a:t> allow the developer add a class to the button</a:t>
            </a:r>
            <a:endParaRPr lang="en-US" sz="1400" b="1" dirty="0" smtClean="0"/>
          </a:p>
          <a:p>
            <a:r>
              <a:rPr lang="en-US" sz="1400" b="1" dirty="0" err="1" smtClean="0"/>
              <a:t>parentForm</a:t>
            </a:r>
            <a:r>
              <a:rPr lang="en-US" sz="1400" dirty="0" smtClean="0"/>
              <a:t> allow the developer to specify that form the button is used in for submit validation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0" y="5802983"/>
            <a:ext cx="8514317" cy="63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914</Words>
  <Application>Microsoft Office PowerPoint</Application>
  <PresentationFormat>Widescreen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Unicode MS</vt:lpstr>
      <vt:lpstr>Calibri</vt:lpstr>
      <vt:lpstr>Courier New</vt:lpstr>
      <vt:lpstr>Gill Sans MT</vt:lpstr>
      <vt:lpstr>Helvetica</vt:lpstr>
      <vt:lpstr>inherit</vt:lpstr>
      <vt:lpstr>Roboto</vt:lpstr>
      <vt:lpstr>Roboto Mono</vt:lpstr>
      <vt:lpstr>Times New Roman</vt:lpstr>
      <vt:lpstr>Wingdings</vt:lpstr>
      <vt:lpstr>Wingdings 2</vt:lpstr>
      <vt:lpstr>Dividend</vt:lpstr>
      <vt:lpstr>custom Components</vt:lpstr>
      <vt:lpstr>V21-5 Valoores Components</vt:lpstr>
      <vt:lpstr>Components</vt:lpstr>
      <vt:lpstr>Creating a component using the Angular CLI</vt:lpstr>
      <vt:lpstr>V-Input</vt:lpstr>
      <vt:lpstr>V-label</vt:lpstr>
      <vt:lpstr>V-Field-Error</vt:lpstr>
      <vt:lpstr>V-Autocomplete</vt:lpstr>
      <vt:lpstr>V-Button </vt:lpstr>
      <vt:lpstr>pagenotfound</vt:lpstr>
      <vt:lpstr>V-DropDown</vt:lpstr>
      <vt:lpstr>V-grid</vt:lpstr>
      <vt:lpstr>V-grid</vt:lpstr>
      <vt:lpstr>Tips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2021-12-27T10:02:46Z</dcterms:created>
  <dcterms:modified xsi:type="dcterms:W3CDTF">2022-01-20T07:42:05Z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