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5" r:id="rId6"/>
    <p:sldId id="321" r:id="rId7"/>
    <p:sldId id="322" r:id="rId8"/>
    <p:sldId id="335" r:id="rId9"/>
    <p:sldId id="337" r:id="rId10"/>
    <p:sldId id="338" r:id="rId11"/>
    <p:sldId id="339" r:id="rId12"/>
    <p:sldId id="340" r:id="rId13"/>
    <p:sldId id="309" r:id="rId14"/>
    <p:sldId id="262" r:id="rId15"/>
    <p:sldId id="264" r:id="rId16"/>
    <p:sldId id="267" r:id="rId17"/>
    <p:sldId id="268" r:id="rId18"/>
    <p:sldId id="323" r:id="rId19"/>
    <p:sldId id="271" r:id="rId20"/>
    <p:sldId id="324" r:id="rId21"/>
    <p:sldId id="325" r:id="rId22"/>
    <p:sldId id="276" r:id="rId23"/>
    <p:sldId id="326" r:id="rId24"/>
    <p:sldId id="279" r:id="rId25"/>
    <p:sldId id="327" r:id="rId26"/>
    <p:sldId id="328" r:id="rId27"/>
    <p:sldId id="331" r:id="rId28"/>
    <p:sldId id="332" r:id="rId29"/>
    <p:sldId id="329" r:id="rId30"/>
    <p:sldId id="320" r:id="rId31"/>
    <p:sldId id="330" r:id="rId32"/>
    <p:sldId id="333" r:id="rId33"/>
    <p:sldId id="334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00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5" Type="http://schemas.openxmlformats.org/officeDocument/2006/relationships/slide" Target="slides/slide21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0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u="sng" dirty="0" smtClean="0"/>
              <a:t>Example: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u="sn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u="sng" dirty="0" err="1" smtClean="0"/>
              <a:t>AppRoutingModule</a:t>
            </a:r>
            <a:r>
              <a:rPr lang="en-US" altLang="en-US" u="sng" dirty="0" smtClean="0"/>
              <a:t> :</a:t>
            </a:r>
            <a:endParaRPr lang="en-US" u="sng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{ 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NgModule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 from '@angular/core';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{ Routes, 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RouterModule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 from '@angular/router';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routes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Routes = </a:t>
            </a:r>
            <a:r>
              <a:rPr lang="en-US" alt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[]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NgModule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imports: [</a:t>
            </a:r>
            <a:r>
              <a:rPr lang="en-US" altLang="en-US" sz="1200" kern="12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RouterModule.forRoot</a:t>
            </a:r>
            <a:r>
              <a:rPr lang="en-US" alt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(routes)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exports: [</a:t>
            </a:r>
            <a:r>
              <a:rPr lang="en-US" altLang="en-US" sz="1200" kern="12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RouterModule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export class 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AppRoutingModule</a:t>
            </a:r>
            <a:r>
              <a:rPr lang="en-US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1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D3E864-B74E-4468-82DC-9ABED5D7E765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C9B0-430F-4D1F-B08F-4F8DC4A78A03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6E1D1-23F6-4944-9A23-4D06397C15A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BA80-8326-42CC-BED7-C4C4A5C22054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D322A3-F72C-43FF-8872-9B44A85FCB6F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4A6A-21D3-4CBA-9199-D55239CD1D1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7F00-0092-4BBC-9A25-4DD83881A23A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D631-7F0B-40F4-9610-1DAD19AE1E2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B5E-3220-41B9-BE50-D58643C6D598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C3A694-882B-4383-B569-DCD5A588085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826-2434-431A-A3A7-29427B5D41C7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08A21A1-8ADF-4552-958D-6C5E6E4B889D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FormContro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nodejs.org/en/downloa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62" y="4925345"/>
            <a:ext cx="8260182" cy="7154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Intro to Angular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5" y="4429713"/>
            <a:ext cx="2033554" cy="1960851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18159" y="5640819"/>
            <a:ext cx="1660906" cy="292934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V21 - 5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1310640"/>
            <a:ext cx="10993549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V21-5 </a:t>
            </a:r>
            <a:r>
              <a:rPr lang="en-GB" sz="4000" kern="1200" dirty="0" smtClean="0">
                <a:ln w="12700" cap="flat" cmpd="sng" algn="ctr">
                  <a:solidFill>
                    <a:srgbClr val="2E2E2E"/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General View</a:t>
            </a:r>
            <a:endParaRPr lang="en-US" sz="4000" dirty="0" smtClean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22" y="3088433"/>
            <a:ext cx="3442997" cy="33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V21-5 What is angular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Angular is a development platform, built on </a:t>
            </a:r>
            <a:r>
              <a:rPr lang="en-US" dirty="0" smtClean="0">
                <a:solidFill>
                  <a:schemeClr val="tx1"/>
                </a:solidFill>
              </a:rPr>
              <a:t>Typescript.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>
                <a:solidFill>
                  <a:schemeClr val="tx1"/>
                </a:solidFill>
              </a:rPr>
              <a:t>a platform, </a:t>
            </a:r>
            <a:r>
              <a:rPr lang="en-US" dirty="0" smtClean="0">
                <a:solidFill>
                  <a:schemeClr val="tx1"/>
                </a:solidFill>
              </a:rPr>
              <a:t> Angular </a:t>
            </a:r>
            <a:r>
              <a:rPr lang="en-US" dirty="0">
                <a:solidFill>
                  <a:schemeClr val="tx1"/>
                </a:solidFill>
              </a:rPr>
              <a:t>includes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component-based framework for building scalable web applications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collection of well-integrated libraries that cover a wide variety of features, including routing, forms management, client-server communication, and more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suite of developer tools to help you develop, build, test, and update your </a:t>
            </a:r>
            <a:r>
              <a:rPr lang="en-US" dirty="0" smtClean="0">
                <a:solidFill>
                  <a:schemeClr val="tx1"/>
                </a:solidFill>
              </a:rPr>
              <a:t>code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Angular Development is based on Typescript, HTML, CSS, JSON in addition jQuery can be installed as well and used along side Typescript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</a:t>
            </a:r>
            <a:r>
              <a:rPr lang="en-US" sz="2400" dirty="0" smtClean="0"/>
              <a:t>Angular CLI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954185"/>
            <a:ext cx="4121437" cy="6410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commonly used commands in an Angular development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2918" t="42716" r="33194" b="17531"/>
          <a:stretch/>
        </p:blipFill>
        <p:spPr bwMode="auto">
          <a:xfrm>
            <a:off x="5526988" y="2821577"/>
            <a:ext cx="6229582" cy="2906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</a:t>
            </a:r>
            <a:r>
              <a:rPr lang="en-US" sz="2400" dirty="0" smtClean="0"/>
              <a:t>What is </a:t>
            </a:r>
            <a:r>
              <a:rPr lang="en-US" sz="2400" dirty="0"/>
              <a:t>TypeScript </a:t>
            </a:r>
            <a:r>
              <a:rPr lang="en-US" sz="2400" dirty="0" smtClean="0"/>
              <a:t>?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062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Typescript </a:t>
            </a:r>
            <a:r>
              <a:rPr lang="en-US" dirty="0">
                <a:solidFill>
                  <a:schemeClr val="tx1"/>
                </a:solidFill>
              </a:rPr>
              <a:t>is a strongly typed programming language that builds on JavaScript, giving you better tooling at any scale.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Browsers can't execute Typescript directly.  Typescript must be “</a:t>
            </a:r>
            <a:r>
              <a:rPr lang="en-US" dirty="0" err="1" smtClean="0">
                <a:solidFill>
                  <a:schemeClr val="tx1"/>
                </a:solidFill>
              </a:rPr>
              <a:t>Transpiled</a:t>
            </a:r>
            <a:r>
              <a:rPr lang="en-US" dirty="0" smtClean="0">
                <a:solidFill>
                  <a:schemeClr val="tx1"/>
                </a:solidFill>
              </a:rPr>
              <a:t>" into JavaScript using the </a:t>
            </a:r>
            <a:r>
              <a:rPr lang="en-US" i="1" dirty="0" err="1" smtClean="0">
                <a:solidFill>
                  <a:schemeClr val="tx1"/>
                </a:solidFill>
              </a:rPr>
              <a:t>tsc</a:t>
            </a:r>
            <a:r>
              <a:rPr lang="en-US" dirty="0" smtClean="0">
                <a:solidFill>
                  <a:schemeClr val="tx1"/>
                </a:solidFill>
              </a:rPr>
              <a:t> compiler, that can be customized</a:t>
            </a:r>
          </a:p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-g </a:t>
            </a:r>
            <a:r>
              <a:rPr lang="en-US" dirty="0" smtClean="0">
                <a:solidFill>
                  <a:schemeClr val="tx1"/>
                </a:solidFill>
              </a:rPr>
              <a:t>typescript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V21-5 DIRECTIVES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9074"/>
            <a:ext cx="11029616" cy="386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Directives are classes that add additional behavior to elements in your Angular applications. Use </a:t>
            </a:r>
            <a:r>
              <a:rPr lang="en-US" dirty="0" err="1">
                <a:solidFill>
                  <a:schemeClr val="tx1"/>
                </a:solidFill>
              </a:rPr>
              <a:t>Angular's</a:t>
            </a:r>
            <a:r>
              <a:rPr lang="en-US" dirty="0">
                <a:solidFill>
                  <a:schemeClr val="tx1"/>
                </a:solidFill>
              </a:rPr>
              <a:t> built-in directives to manage forms, lists, styles, and what users see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NgClass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adds and removes a set of CSS classes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NgStyle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adds and removes a set of HTML </a:t>
            </a:r>
            <a:r>
              <a:rPr lang="en-US" dirty="0" smtClean="0">
                <a:solidFill>
                  <a:schemeClr val="tx1"/>
                </a:solidFill>
              </a:rPr>
              <a:t>styles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NgModel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adds two-way data binding to an HTML form </a:t>
            </a:r>
            <a:r>
              <a:rPr lang="en-US" dirty="0" smtClean="0">
                <a:solidFill>
                  <a:schemeClr val="tx1"/>
                </a:solidFill>
              </a:rPr>
              <a:t>element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NgIf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conditionally creates or disposes of </a:t>
            </a:r>
            <a:r>
              <a:rPr lang="en-US" dirty="0" err="1">
                <a:solidFill>
                  <a:schemeClr val="tx1"/>
                </a:solidFill>
              </a:rPr>
              <a:t>subviews</a:t>
            </a:r>
            <a:r>
              <a:rPr lang="en-US" dirty="0">
                <a:solidFill>
                  <a:schemeClr val="tx1"/>
                </a:solidFill>
              </a:rPr>
              <a:t> from the </a:t>
            </a:r>
            <a:r>
              <a:rPr lang="en-US" dirty="0" smtClean="0">
                <a:solidFill>
                  <a:schemeClr val="tx1"/>
                </a:solidFill>
              </a:rPr>
              <a:t>template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NgFor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repeat a node for each item in a 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NgSwitch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a set of directives that switch among alternative views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Setting up </a:t>
            </a:r>
            <a:r>
              <a:rPr lang="en-US" sz="2400" dirty="0" smtClean="0"/>
              <a:t>reactive forms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734008" cy="367830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FormControl</a:t>
            </a:r>
            <a:r>
              <a:rPr lang="en-US" dirty="0">
                <a:solidFill>
                  <a:schemeClr val="tx1"/>
                </a:solidFill>
              </a:rPr>
              <a:t>: tracks the value and validation status of an individual form control.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FormGroup</a:t>
            </a:r>
            <a:r>
              <a:rPr lang="en-US" dirty="0">
                <a:solidFill>
                  <a:schemeClr val="tx1"/>
                </a:solidFill>
              </a:rPr>
              <a:t>: tracks the same values and status for a collection of form controls.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FormArray</a:t>
            </a:r>
            <a:r>
              <a:rPr lang="en-US" dirty="0">
                <a:solidFill>
                  <a:schemeClr val="tx1"/>
                </a:solidFill>
              </a:rPr>
              <a:t>: tracks the same values and status for an array of form controls.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ControlValueAccessor</a:t>
            </a:r>
            <a:r>
              <a:rPr lang="en-US" dirty="0">
                <a:solidFill>
                  <a:schemeClr val="tx1"/>
                </a:solidFill>
              </a:rPr>
              <a:t>: creates a bridge between Angular </a:t>
            </a:r>
            <a:r>
              <a:rPr lang="en-US" b="1" dirty="0" err="1">
                <a:solidFill>
                  <a:schemeClr val="tx1"/>
                </a:solidFill>
              </a:rPr>
              <a:t>FormControl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instances and built-in DOM elements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pic>
        <p:nvPicPr>
          <p:cNvPr id="5" name="Picture 2" descr="Reactive forms key differe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83" y="3036041"/>
            <a:ext cx="3661126" cy="22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V21-5 Data flow in reactive forms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model-to-view diagram shows how a programmatic change to the model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propagated to the view through the following steps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user calls the  </a:t>
            </a:r>
            <a:r>
              <a:rPr lang="en-US" dirty="0" err="1">
                <a:solidFill>
                  <a:schemeClr val="tx1"/>
                </a:solidFill>
              </a:rPr>
              <a:t>favoriteColorControl.setValue</a:t>
            </a:r>
            <a:r>
              <a:rPr lang="en-US" dirty="0">
                <a:solidFill>
                  <a:schemeClr val="tx1"/>
                </a:solidFill>
              </a:rPr>
              <a:t>() method, which updates the </a:t>
            </a:r>
            <a:r>
              <a:rPr lang="en-US" dirty="0" err="1">
                <a:solidFill>
                  <a:schemeClr val="tx1"/>
                </a:solidFill>
              </a:rPr>
              <a:t>FormControl</a:t>
            </a:r>
            <a:r>
              <a:rPr lang="en-US" dirty="0">
                <a:solidFill>
                  <a:schemeClr val="tx1"/>
                </a:solidFill>
              </a:rPr>
              <a:t> value.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US" dirty="0" err="1">
                <a:solidFill>
                  <a:schemeClr val="tx1"/>
                </a:solidFill>
                <a:hlinkClick r:id="rId3"/>
              </a:rPr>
              <a:t>FormControl</a:t>
            </a:r>
            <a:r>
              <a:rPr lang="en-US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instance emits the new value through the </a:t>
            </a:r>
            <a:r>
              <a:rPr lang="en-US" b="1" dirty="0" err="1">
                <a:solidFill>
                  <a:schemeClr val="tx1"/>
                </a:solidFill>
              </a:rPr>
              <a:t>valueChanges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observable.</a:t>
            </a:r>
          </a:p>
          <a:p>
            <a:r>
              <a:rPr lang="en-US" dirty="0">
                <a:solidFill>
                  <a:schemeClr val="tx1"/>
                </a:solidFill>
              </a:rPr>
              <a:t>Any subscribers to the </a:t>
            </a:r>
            <a:r>
              <a:rPr lang="en-US" b="1" dirty="0" err="1">
                <a:solidFill>
                  <a:schemeClr val="tx1"/>
                </a:solidFill>
              </a:rPr>
              <a:t>valueChanges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observable receive the new value.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ControlValueAccessor</a:t>
            </a:r>
            <a:r>
              <a:rPr lang="en-US" dirty="0">
                <a:solidFill>
                  <a:schemeClr val="tx1"/>
                </a:solidFill>
              </a:rPr>
              <a:t> on the form input element updates the element with the new value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Data flow in reactive forms</a:t>
            </a:r>
          </a:p>
        </p:txBody>
      </p:sp>
      <p:pic>
        <p:nvPicPr>
          <p:cNvPr id="4" name="Picture 2" descr="Reactive forms data flow - view t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8" y="1937459"/>
            <a:ext cx="4332930" cy="39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active forms data flow - model to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37460"/>
            <a:ext cx="4531984" cy="399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Communicating with backend services using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614334" cy="36783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Applications </a:t>
            </a:r>
            <a:r>
              <a:rPr lang="en-US" dirty="0">
                <a:solidFill>
                  <a:schemeClr val="tx1"/>
                </a:solidFill>
              </a:rPr>
              <a:t>need to </a:t>
            </a:r>
            <a:r>
              <a:rPr lang="en-US" dirty="0" smtClean="0">
                <a:solidFill>
                  <a:schemeClr val="tx1"/>
                </a:solidFill>
              </a:rPr>
              <a:t>send and receive information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</a:rPr>
              <a:t>a Backend </a:t>
            </a:r>
            <a:r>
              <a:rPr lang="en-US" dirty="0">
                <a:solidFill>
                  <a:schemeClr val="tx1"/>
                </a:solidFill>
              </a:rPr>
              <a:t>server </a:t>
            </a:r>
            <a:r>
              <a:rPr lang="en-US" dirty="0" smtClean="0">
                <a:solidFill>
                  <a:schemeClr val="tx1"/>
                </a:solidFill>
              </a:rPr>
              <a:t>through the http protocol </a:t>
            </a:r>
            <a:r>
              <a:rPr lang="en-US" dirty="0">
                <a:solidFill>
                  <a:schemeClr val="tx1"/>
                </a:solidFill>
              </a:rPr>
              <a:t>to POST/GET/PUT/PATCH/DELETE data </a:t>
            </a:r>
            <a:r>
              <a:rPr lang="en-US" dirty="0" smtClean="0">
                <a:solidFill>
                  <a:schemeClr val="tx1"/>
                </a:solidFill>
              </a:rPr>
              <a:t>or access a service.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There’s a library called </a:t>
            </a:r>
            <a:r>
              <a:rPr lang="en-US" b="1" dirty="0" err="1" smtClean="0">
                <a:solidFill>
                  <a:schemeClr val="tx1"/>
                </a:solidFill>
              </a:rPr>
              <a:t>HttpClient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Angular </a:t>
            </a:r>
            <a:r>
              <a:rPr lang="en-US" dirty="0" smtClean="0">
                <a:solidFill>
                  <a:schemeClr val="tx1"/>
                </a:solidFill>
              </a:rPr>
              <a:t>applications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that communicates with the Backend server using APIs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27" y="2986776"/>
            <a:ext cx="5415281" cy="22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V21-5 </a:t>
            </a:r>
            <a:r>
              <a:rPr lang="en-US" sz="6000" b="1" kern="1200" dirty="0" smtClean="0">
                <a:ln w="12700" cap="flat" cmpd="sng" algn="ctr">
                  <a:solidFill>
                    <a:srgbClr val="2E2E2E"/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Routing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22" y="3088433"/>
            <a:ext cx="3442997" cy="33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</a:t>
            </a:r>
            <a:r>
              <a:rPr lang="en-US" sz="2400" dirty="0" smtClean="0"/>
              <a:t> </a:t>
            </a:r>
            <a:r>
              <a:rPr lang="en-GB" sz="2400" dirty="0" smtClean="0"/>
              <a:t>Table of content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57400"/>
            <a:ext cx="11153608" cy="4263862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tx1"/>
                </a:solidFill>
              </a:rPr>
              <a:t>V21-5 required Tools for Angular </a:t>
            </a:r>
            <a:r>
              <a:rPr lang="en-US" sz="1600" dirty="0" smtClean="0">
                <a:solidFill>
                  <a:schemeClr val="tx1"/>
                </a:solidFill>
              </a:rPr>
              <a:t>Development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V21-5 Project Creation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V21-5 General View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V21-5 Routing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Tips for Development Environment #1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tx1"/>
                </a:solidFill>
              </a:rPr>
              <a:t>Tips for Development Environment </a:t>
            </a:r>
            <a:r>
              <a:rPr lang="en-US" sz="1600" dirty="0" smtClean="0">
                <a:solidFill>
                  <a:schemeClr val="tx1"/>
                </a:solidFill>
              </a:rPr>
              <a:t>#2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</a:t>
            </a:r>
            <a:r>
              <a:rPr lang="en-US" altLang="en-US" sz="2400" dirty="0"/>
              <a:t>The Need for Routing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269102" cy="367830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Usually we have different pages in a web application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How do we have different "pages" in a SPA(single Page Application)?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Load different components based on different </a:t>
            </a:r>
            <a:r>
              <a:rPr lang="en-US" altLang="en-US" dirty="0" smtClean="0">
                <a:solidFill>
                  <a:schemeClr val="tx1"/>
                </a:solidFill>
              </a:rPr>
              <a:t>URL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66875" y="3698407"/>
            <a:ext cx="2858379" cy="187013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761777" y="3879361"/>
            <a:ext cx="846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 dirty="0"/>
              <a:t>Home</a:t>
            </a:r>
            <a:endParaRPr lang="en-US" altLang="en-US" sz="2400" u="sng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604741" y="3872277"/>
            <a:ext cx="84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 dirty="0"/>
              <a:t>About</a:t>
            </a:r>
            <a:endParaRPr lang="en-US" altLang="en-US" sz="2400" u="sng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54053" y="3879361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 dirty="0"/>
              <a:t>Login</a:t>
            </a:r>
            <a:endParaRPr lang="en-US" altLang="en-US" sz="2400" u="sng" dirty="0"/>
          </a:p>
        </p:txBody>
      </p:sp>
      <p:cxnSp>
        <p:nvCxnSpPr>
          <p:cNvPr id="9" name="Straight Connector 9"/>
          <p:cNvCxnSpPr>
            <a:cxnSpLocks/>
          </p:cNvCxnSpPr>
          <p:nvPr/>
        </p:nvCxnSpPr>
        <p:spPr bwMode="auto">
          <a:xfrm flipV="1">
            <a:off x="6867605" y="4504848"/>
            <a:ext cx="2193755" cy="1100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2"/>
          <p:cNvCxnSpPr>
            <a:cxnSpLocks/>
          </p:cNvCxnSpPr>
          <p:nvPr/>
        </p:nvCxnSpPr>
        <p:spPr bwMode="auto">
          <a:xfrm>
            <a:off x="6867605" y="4744454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9077405" y="2832836"/>
            <a:ext cx="167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j-lt"/>
              </a:rPr>
              <a:t>About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j-lt"/>
              </a:rPr>
              <a:t>Component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392504" y="3791244"/>
            <a:ext cx="13640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j-lt"/>
              </a:rPr>
              <a:t>Login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j-lt"/>
              </a:rPr>
              <a:t>Component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9077405" y="2780641"/>
            <a:ext cx="1676400" cy="68916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+mj-lt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0392504" y="3771476"/>
            <a:ext cx="1364066" cy="61582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+mj-lt"/>
            </a:endParaRPr>
          </a:p>
        </p:txBody>
      </p:sp>
      <p:cxnSp>
        <p:nvCxnSpPr>
          <p:cNvPr id="18" name="Straight Arrow Connector 19"/>
          <p:cNvCxnSpPr>
            <a:cxnSpLocks/>
            <a:stCxn id="7" idx="0"/>
            <a:endCxn id="16" idx="1"/>
          </p:cNvCxnSpPr>
          <p:nvPr/>
        </p:nvCxnSpPr>
        <p:spPr bwMode="auto">
          <a:xfrm flipV="1">
            <a:off x="8029397" y="3125225"/>
            <a:ext cx="1048008" cy="7470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>
            <a:off x="9249391" y="4079386"/>
            <a:ext cx="1143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7198085" y="5056257"/>
            <a:ext cx="15327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+mj-lt"/>
              </a:rPr>
              <a:t>AppComponent</a:t>
            </a:r>
            <a:endParaRPr lang="en-US" altLang="en-US" sz="1600" dirty="0">
              <a:latin typeface="+mj-lt"/>
            </a:endParaRPr>
          </a:p>
        </p:txBody>
      </p:sp>
      <p:sp>
        <p:nvSpPr>
          <p:cNvPr id="29" name="TextBox 16"/>
          <p:cNvSpPr txBox="1">
            <a:spLocks noChangeArrowheads="1"/>
          </p:cNvSpPr>
          <p:nvPr/>
        </p:nvSpPr>
        <p:spPr bwMode="auto">
          <a:xfrm>
            <a:off x="7109119" y="4827658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+mj-lt"/>
              </a:rPr>
              <a:t>HomeComponent</a:t>
            </a:r>
            <a:endParaRPr lang="en-US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0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</a:t>
            </a:r>
            <a:r>
              <a:rPr lang="en-US" altLang="en-US" sz="2400" dirty="0" smtClean="0"/>
              <a:t>Add A Routing Module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81192" y="2251893"/>
            <a:ext cx="10403331" cy="344019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To create a module + routing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Run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the following: ng g module 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en-US" dirty="0" err="1" smtClean="0">
                <a:solidFill>
                  <a:schemeClr val="tx1"/>
                </a:solidFill>
                <a:latin typeface="+mj-lt"/>
              </a:rPr>
              <a:t>moduleName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&gt; –routing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It will generate a folder with &lt;</a:t>
            </a:r>
            <a:r>
              <a:rPr lang="en-US" altLang="en-US" dirty="0" err="1" smtClean="0">
                <a:solidFill>
                  <a:schemeClr val="tx1"/>
                </a:solidFill>
                <a:latin typeface="+mj-lt"/>
              </a:rPr>
              <a:t>moduleName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&gt; containing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en-US" dirty="0" err="1" smtClean="0">
                <a:solidFill>
                  <a:schemeClr val="tx1"/>
                </a:solidFill>
                <a:latin typeface="+mj-lt"/>
              </a:rPr>
              <a:t>moduleName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&gt;.</a:t>
            </a:r>
            <a:r>
              <a:rPr lang="en-US" altLang="en-US" dirty="0" err="1" smtClean="0">
                <a:solidFill>
                  <a:schemeClr val="tx1"/>
                </a:solidFill>
                <a:latin typeface="+mj-lt"/>
              </a:rPr>
              <a:t>routing.module.ts</a:t>
            </a:r>
            <a:endParaRPr lang="en-US" altLang="en-US" dirty="0" smtClean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en-US" dirty="0" err="1" smtClean="0">
                <a:solidFill>
                  <a:schemeClr val="tx1"/>
                </a:solidFill>
                <a:latin typeface="+mj-lt"/>
              </a:rPr>
              <a:t>moduleName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&gt;.</a:t>
            </a:r>
            <a:r>
              <a:rPr lang="en-US" altLang="en-US" dirty="0" err="1" smtClean="0">
                <a:solidFill>
                  <a:schemeClr val="tx1"/>
                </a:solidFill>
                <a:latin typeface="+mj-lt"/>
              </a:rPr>
              <a:t>module.ts</a:t>
            </a:r>
            <a:endParaRPr lang="en-US" alt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Create a main html file that will hold the routing and add &lt;router-outlet&gt;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</a:t>
            </a:r>
            <a:r>
              <a:rPr lang="en-US" altLang="en-US" sz="2400" dirty="0"/>
              <a:t>Routes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Specify the mappings between paths and components, e.g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Router Module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RouterModule.forRoot</a:t>
            </a: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(routes)</a:t>
            </a:r>
            <a:r>
              <a:rPr lang="en-US" altLang="en-US" dirty="0">
                <a:solidFill>
                  <a:schemeClr val="tx1"/>
                </a:solidFill>
              </a:rPr>
              <a:t> returns a </a:t>
            </a:r>
            <a:r>
              <a:rPr lang="en-US" altLang="en-US" dirty="0" err="1" smtClean="0">
                <a:solidFill>
                  <a:schemeClr val="tx1"/>
                </a:solidFill>
              </a:rPr>
              <a:t>RouterModule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that is configured with routes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AppRoutingModule</a:t>
            </a:r>
            <a:r>
              <a:rPr lang="en-US" altLang="en-US" dirty="0">
                <a:solidFill>
                  <a:schemeClr val="tx1"/>
                </a:solidFill>
              </a:rPr>
              <a:t> imports this module, then exports it so the rest of the application can use 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forRoot</a:t>
            </a:r>
            <a:r>
              <a:rPr lang="en-US" dirty="0" smtClean="0">
                <a:solidFill>
                  <a:schemeClr val="tx1"/>
                </a:solidFill>
              </a:rPr>
              <a:t>() Conversion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forRoot</a:t>
            </a: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chemeClr val="tx1"/>
                </a:solidFill>
              </a:rPr>
              <a:t> returns a module that should be imported by the root </a:t>
            </a:r>
            <a:r>
              <a:rPr lang="en-US" altLang="en-US" dirty="0" smtClean="0">
                <a:solidFill>
                  <a:schemeClr val="tx1"/>
                </a:solidFill>
              </a:rPr>
              <a:t>module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Use </a:t>
            </a:r>
            <a:r>
              <a:rPr lang="en-US" alt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forChild</a:t>
            </a: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chemeClr val="tx1"/>
                </a:solidFill>
              </a:rPr>
              <a:t> if you want to add routing to </a:t>
            </a:r>
            <a:r>
              <a:rPr lang="en-US" altLang="en-US" dirty="0" smtClean="0">
                <a:solidFill>
                  <a:schemeClr val="tx1"/>
                </a:solidFill>
              </a:rPr>
              <a:t>a feature module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 </a:t>
            </a:r>
            <a:r>
              <a:rPr lang="en-US" altLang="en-US" sz="2400" dirty="0"/>
              <a:t>Wildcard Route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Catch un-matched routes and display a </a:t>
            </a:r>
            <a:r>
              <a:rPr lang="en-US" altLang="en-US" dirty="0" err="1">
                <a:solidFill>
                  <a:schemeClr val="tx1"/>
                </a:solidFill>
              </a:rPr>
              <a:t>PageNotFound</a:t>
            </a:r>
            <a:r>
              <a:rPr lang="en-US" altLang="en-US" dirty="0">
                <a:solidFill>
                  <a:schemeClr val="tx1"/>
                </a:solidFill>
              </a:rPr>
              <a:t> page (i.e. component)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Route order matters so make sure the wildcard route is listed </a:t>
            </a:r>
            <a:r>
              <a:rPr lang="en-US" altLang="en-US" dirty="0" smtClean="0">
                <a:solidFill>
                  <a:schemeClr val="tx1"/>
                </a:solidFill>
              </a:rPr>
              <a:t>last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 </a:t>
            </a:r>
            <a:r>
              <a:rPr lang="en-US" altLang="en-US" sz="2400" dirty="0"/>
              <a:t>Dependency Injection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an injectable service use the following command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ng generate service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serviceName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It will generate a service as shown in the next slide </a:t>
            </a:r>
            <a:r>
              <a:rPr lang="en-US" b="1" dirty="0" smtClean="0">
                <a:solidFill>
                  <a:schemeClr val="tx1"/>
                </a:solidFill>
              </a:rPr>
              <a:t>Figure 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@Injectable() decorator specifies that Angular can use this class in the DI system. The metadata, </a:t>
            </a:r>
            <a:r>
              <a:rPr lang="en-US" dirty="0" err="1">
                <a:solidFill>
                  <a:schemeClr val="tx1"/>
                </a:solidFill>
              </a:rPr>
              <a:t>providedIn</a:t>
            </a:r>
            <a:r>
              <a:rPr lang="en-US" dirty="0">
                <a:solidFill>
                  <a:schemeClr val="tx1"/>
                </a:solidFill>
              </a:rPr>
              <a:t>: 'root', means that the </a:t>
            </a:r>
            <a:r>
              <a:rPr lang="en-US" dirty="0" err="1">
                <a:solidFill>
                  <a:schemeClr val="tx1"/>
                </a:solidFill>
              </a:rPr>
              <a:t>HeroService</a:t>
            </a:r>
            <a:r>
              <a:rPr lang="en-US" dirty="0">
                <a:solidFill>
                  <a:schemeClr val="tx1"/>
                </a:solidFill>
              </a:rPr>
              <a:t> is visible throughout the application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example is shown in the next slide </a:t>
            </a:r>
            <a:r>
              <a:rPr lang="en-US" b="1" dirty="0" smtClean="0">
                <a:solidFill>
                  <a:schemeClr val="tx1"/>
                </a:solidFill>
              </a:rPr>
              <a:t>Figure 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 </a:t>
            </a:r>
            <a:r>
              <a:rPr lang="en-US" altLang="en-US" sz="2400" dirty="0"/>
              <a:t>Dependency Injection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40045"/>
            <a:ext cx="5670318" cy="2116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91" y="2240045"/>
            <a:ext cx="5270417" cy="2116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704" y="4356553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08067" y="4356553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 </a:t>
            </a:r>
            <a:r>
              <a:rPr lang="en-US" altLang="en-US" sz="2400" dirty="0"/>
              <a:t>Redirect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To redirect to a component / page, in the routing add </a:t>
            </a:r>
            <a:r>
              <a:rPr lang="en-US" altLang="en-US" dirty="0" err="1" smtClean="0">
                <a:solidFill>
                  <a:schemeClr val="tx1"/>
                </a:solidFill>
              </a:rPr>
              <a:t>redirectTo</a:t>
            </a:r>
            <a:r>
              <a:rPr lang="en-US" altLang="en-US" dirty="0" smtClean="0">
                <a:solidFill>
                  <a:schemeClr val="tx1"/>
                </a:solidFill>
              </a:rPr>
              <a:t>:/&lt;</a:t>
            </a:r>
            <a:r>
              <a:rPr lang="en-US" altLang="en-US" dirty="0" err="1" smtClean="0">
                <a:solidFill>
                  <a:schemeClr val="tx1"/>
                </a:solidFill>
              </a:rPr>
              <a:t>nameOfPage</a:t>
            </a:r>
            <a:r>
              <a:rPr lang="en-US" altLang="en-US" dirty="0" smtClean="0">
                <a:solidFill>
                  <a:schemeClr val="tx1"/>
                </a:solidFill>
              </a:rPr>
              <a:t>&gt;, basically depending on the URL it will redirect to the specified page for example this can be used when checking if a wrong URL has been used to redirect to page not found.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62" y="5534550"/>
            <a:ext cx="5533845" cy="3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V21-5 Children Routes</a:t>
            </a:r>
            <a:endParaRPr lang="en-US" sz="2400" dirty="0"/>
          </a:p>
        </p:txBody>
      </p:sp>
      <p:sp>
        <p:nvSpPr>
          <p:cNvPr id="7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81192" y="3624720"/>
            <a:ext cx="6267477" cy="13590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11111"/>
                </a:solidFill>
                <a:latin typeface="Metric"/>
              </a:rPr>
              <a:t>The </a:t>
            </a:r>
            <a:r>
              <a:rPr lang="en-US" dirty="0">
                <a:solidFill>
                  <a:srgbClr val="111111"/>
                </a:solidFill>
                <a:latin typeface="Metric"/>
              </a:rPr>
              <a:t>router lets you add child routes using the children property inside the routing module.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754" y="3130669"/>
            <a:ext cx="2956816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 </a:t>
            </a:r>
            <a:r>
              <a:rPr lang="en-US" altLang="en-US" sz="2400" dirty="0"/>
              <a:t>Route Guard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Types of route guard</a:t>
            </a:r>
          </a:p>
          <a:p>
            <a:pPr lvl="1"/>
            <a:r>
              <a:rPr lang="en-US" altLang="en-US" dirty="0" err="1" smtClean="0">
                <a:solidFill>
                  <a:schemeClr val="tx1"/>
                </a:solidFill>
              </a:rPr>
              <a:t>CanActivate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en-US" altLang="en-US" dirty="0">
                <a:solidFill>
                  <a:schemeClr val="tx1"/>
                </a:solidFill>
              </a:rPr>
              <a:t>navigate to a route</a:t>
            </a:r>
          </a:p>
          <a:p>
            <a:pPr lvl="1"/>
            <a:r>
              <a:rPr lang="en-US" altLang="en-US" dirty="0" err="1" smtClean="0">
                <a:solidFill>
                  <a:schemeClr val="tx1"/>
                </a:solidFill>
              </a:rPr>
              <a:t>CanActivateChild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en-US" altLang="en-US" dirty="0">
                <a:solidFill>
                  <a:schemeClr val="tx1"/>
                </a:solidFill>
              </a:rPr>
              <a:t>navigate to a child route</a:t>
            </a:r>
          </a:p>
          <a:p>
            <a:pPr lvl="1"/>
            <a:r>
              <a:rPr lang="en-US" altLang="en-US" dirty="0" err="1" smtClean="0">
                <a:solidFill>
                  <a:schemeClr val="tx1"/>
                </a:solidFill>
              </a:rPr>
              <a:t>CanDeactivate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en-US" altLang="en-US" dirty="0">
                <a:solidFill>
                  <a:schemeClr val="tx1"/>
                </a:solidFill>
              </a:rPr>
              <a:t>navigate away from a route</a:t>
            </a:r>
          </a:p>
          <a:p>
            <a:pPr lvl="1"/>
            <a:r>
              <a:rPr lang="en-US" altLang="en-US" dirty="0" err="1" smtClean="0">
                <a:solidFill>
                  <a:schemeClr val="tx1"/>
                </a:solidFill>
              </a:rPr>
              <a:t>CanLoad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en-US" altLang="en-US" dirty="0">
                <a:solidFill>
                  <a:schemeClr val="tx1"/>
                </a:solidFill>
              </a:rPr>
              <a:t>used for lazy-loaded modules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the following command to generate a guard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g g guard &lt;</a:t>
            </a:r>
            <a:r>
              <a:rPr lang="en-US" dirty="0" err="1" smtClean="0">
                <a:solidFill>
                  <a:schemeClr val="tx1"/>
                </a:solidFill>
              </a:rPr>
              <a:t>guardName</a:t>
            </a:r>
            <a:r>
              <a:rPr lang="en-US" dirty="0" smtClean="0">
                <a:solidFill>
                  <a:schemeClr val="tx1"/>
                </a:solidFill>
              </a:rPr>
              <a:t>&gt; then select the type of guard you whish to generate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Tips </a:t>
            </a:r>
            <a:r>
              <a:rPr lang="en-US" sz="2400" dirty="0"/>
              <a:t>for Development </a:t>
            </a:r>
            <a:r>
              <a:rPr lang="en-US" sz="2400" dirty="0" smtClean="0"/>
              <a:t>Environment #1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300" dirty="0" smtClean="0">
                <a:solidFill>
                  <a:schemeClr val="tx1"/>
                </a:solidFill>
              </a:rPr>
              <a:t>Useful extension to download from Visual Studio Code Market for Angular Development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Angular </a:t>
            </a:r>
            <a:r>
              <a:rPr lang="en-US" sz="1800" b="1" dirty="0">
                <a:solidFill>
                  <a:schemeClr val="tx1"/>
                </a:solidFill>
              </a:rPr>
              <a:t>Essentials (Version 12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Angular Snippets (Version 12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800" b="1" dirty="0" err="1">
                <a:solidFill>
                  <a:schemeClr val="tx1"/>
                </a:solidFill>
              </a:rPr>
              <a:t>Nx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Console</a:t>
            </a:r>
          </a:p>
          <a:p>
            <a:pPr lvl="1"/>
            <a:r>
              <a:rPr lang="en-US" sz="1800" b="1" dirty="0" err="1" smtClean="0">
                <a:solidFill>
                  <a:schemeClr val="tx1"/>
                </a:solidFill>
              </a:rPr>
              <a:t>Npm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To refresh the node modules with the latest installed libraries in </a:t>
            </a:r>
            <a:r>
              <a:rPr lang="en-US" sz="2300" dirty="0" err="1" smtClean="0">
                <a:solidFill>
                  <a:schemeClr val="tx1"/>
                </a:solidFill>
              </a:rPr>
              <a:t>package.json</a:t>
            </a:r>
            <a:r>
              <a:rPr lang="en-US" sz="2300" dirty="0" smtClean="0">
                <a:solidFill>
                  <a:schemeClr val="tx1"/>
                </a:solidFill>
              </a:rPr>
              <a:t> in the project in case an update was done from the repository or in case of a failure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Delete </a:t>
            </a:r>
            <a:r>
              <a:rPr lang="en-US" sz="1800" b="1" dirty="0" err="1" smtClean="0">
                <a:solidFill>
                  <a:schemeClr val="tx1"/>
                </a:solidFill>
              </a:rPr>
              <a:t>node_modules</a:t>
            </a:r>
            <a:r>
              <a:rPr lang="en-US" sz="1800" b="1" dirty="0" smtClean="0">
                <a:solidFill>
                  <a:schemeClr val="tx1"/>
                </a:solidFill>
              </a:rPr>
              <a:t> folder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Run the </a:t>
            </a:r>
            <a:r>
              <a:rPr lang="en-US" sz="1800" b="1" dirty="0" err="1" smtClean="0">
                <a:solidFill>
                  <a:schemeClr val="tx1"/>
                </a:solidFill>
              </a:rPr>
              <a:t>npm</a:t>
            </a:r>
            <a:r>
              <a:rPr lang="en-US" sz="1800" b="1" dirty="0" smtClean="0">
                <a:solidFill>
                  <a:schemeClr val="tx1"/>
                </a:solidFill>
              </a:rPr>
              <a:t> install to </a:t>
            </a:r>
            <a:r>
              <a:rPr lang="en-US" sz="1800" b="1" dirty="0" err="1" smtClean="0">
                <a:solidFill>
                  <a:schemeClr val="tx1"/>
                </a:solidFill>
              </a:rPr>
              <a:t>redownload</a:t>
            </a:r>
            <a:r>
              <a:rPr lang="en-US" sz="1800" b="1" dirty="0" smtClean="0">
                <a:solidFill>
                  <a:schemeClr val="tx1"/>
                </a:solidFill>
              </a:rPr>
              <a:t> the libraries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For angular commands to work in Visual Studio Code use the following command in the Visual Studio Code Terminal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Set-</a:t>
            </a:r>
            <a:r>
              <a:rPr lang="en-US" sz="2200" b="1" dirty="0" err="1">
                <a:solidFill>
                  <a:schemeClr val="tx1"/>
                </a:solidFill>
              </a:rPr>
              <a:t>ExecutionPolicy</a:t>
            </a:r>
            <a:r>
              <a:rPr lang="en-US" sz="2200" b="1" dirty="0">
                <a:solidFill>
                  <a:schemeClr val="tx1"/>
                </a:solidFill>
              </a:rPr>
              <a:t> -Scope </a:t>
            </a:r>
            <a:r>
              <a:rPr lang="en-US" sz="2200" b="1" dirty="0" err="1">
                <a:solidFill>
                  <a:schemeClr val="tx1"/>
                </a:solidFill>
              </a:rPr>
              <a:t>CurrentUser</a:t>
            </a:r>
            <a:r>
              <a:rPr lang="en-US" sz="2200" b="1" dirty="0">
                <a:solidFill>
                  <a:schemeClr val="tx1"/>
                </a:solidFill>
              </a:rPr>
              <a:t> -</a:t>
            </a:r>
            <a:r>
              <a:rPr lang="en-US" sz="2200" b="1" dirty="0" err="1">
                <a:solidFill>
                  <a:schemeClr val="tx1"/>
                </a:solidFill>
              </a:rPr>
              <a:t>ExecutionPolicy</a:t>
            </a:r>
            <a:r>
              <a:rPr lang="en-US" sz="2200" b="1" dirty="0">
                <a:solidFill>
                  <a:schemeClr val="tx1"/>
                </a:solidFill>
              </a:rPr>
              <a:t> Unrestricted</a:t>
            </a:r>
            <a:endParaRPr lang="en-US" sz="2200" b="1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For more references about angular</a:t>
            </a:r>
          </a:p>
          <a:p>
            <a:pPr lvl="1"/>
            <a:r>
              <a:rPr lang="en-US" sz="1900" b="1" dirty="0">
                <a:solidFill>
                  <a:schemeClr val="tx1"/>
                </a:solidFill>
              </a:rPr>
              <a:t>https://angular.io/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V21-5 </a:t>
            </a:r>
            <a:r>
              <a:rPr lang="en-US" sz="2400" dirty="0" smtClean="0"/>
              <a:t>required Tools for </a:t>
            </a:r>
            <a:r>
              <a:rPr lang="en-US" sz="2400" dirty="0"/>
              <a:t>Angular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GitHub Tools</a:t>
            </a:r>
          </a:p>
          <a:p>
            <a:pPr marL="6097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Using GitHub Desktop for UI interface to handle commit and update and cloning to </a:t>
            </a:r>
            <a:r>
              <a:rPr lang="en-US" sz="1200" dirty="0">
                <a:solidFill>
                  <a:schemeClr val="tx1"/>
                </a:solidFill>
              </a:rPr>
              <a:t>the repository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879750" lvl="2" indent="-2857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1000" dirty="0">
                <a:solidFill>
                  <a:schemeClr val="tx1"/>
                </a:solidFill>
                <a:hlinkClick r:id="rId2"/>
              </a:rPr>
              <a:t>://desktop.github.com</a:t>
            </a:r>
            <a:r>
              <a:rPr lang="en-US" sz="10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  <a:p>
            <a:pPr marL="6097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Using </a:t>
            </a:r>
            <a:r>
              <a:rPr lang="en-US" sz="1200" dirty="0" err="1" smtClean="0">
                <a:solidFill>
                  <a:schemeClr val="tx1"/>
                </a:solidFill>
              </a:rPr>
              <a:t>Git</a:t>
            </a:r>
            <a:r>
              <a:rPr lang="en-US" sz="1200" dirty="0" smtClean="0">
                <a:solidFill>
                  <a:schemeClr val="tx1"/>
                </a:solidFill>
              </a:rPr>
              <a:t> for command line manipulation with </a:t>
            </a:r>
            <a:r>
              <a:rPr lang="en-US" sz="1200" dirty="0">
                <a:solidFill>
                  <a:schemeClr val="tx1"/>
                </a:solidFill>
              </a:rPr>
              <a:t>the repository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879750" lvl="2" indent="-2857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1000" dirty="0" smtClean="0">
                <a:solidFill>
                  <a:schemeClr val="tx1"/>
                </a:solidFill>
                <a:hlinkClick r:id="rId3"/>
              </a:rPr>
              <a:t>git-scm.com/downloads</a:t>
            </a:r>
            <a:endParaRPr lang="en-US" sz="1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Node.js</a:t>
            </a:r>
          </a:p>
          <a:p>
            <a:pPr marL="6097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hlinkClick r:id="rId4"/>
              </a:rPr>
              <a:t>https://nodejs.org/en/download</a:t>
            </a:r>
            <a:r>
              <a:rPr lang="en-US" sz="1200" dirty="0" smtClean="0">
                <a:solidFill>
                  <a:schemeClr val="tx1"/>
                </a:solidFill>
              </a:rPr>
              <a:t> (download LTS version)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Visual Studio Code</a:t>
            </a:r>
          </a:p>
          <a:p>
            <a:pPr marL="6097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hlinkClick r:id="rId5"/>
              </a:rPr>
              <a:t>https://code.visualstudio.com/download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Tips for Development Environment </a:t>
            </a:r>
            <a:r>
              <a:rPr lang="en-US" sz="2400" dirty="0" smtClean="0"/>
              <a:t>#2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651657" cy="3678303"/>
          </a:xfrm>
        </p:spPr>
        <p:txBody>
          <a:bodyPr/>
          <a:lstStyle/>
          <a:p>
            <a:r>
              <a:rPr lang="en-US" dirty="0" smtClean="0"/>
              <a:t>Angular project can be started with ng-server or </a:t>
            </a:r>
            <a:r>
              <a:rPr lang="en-US" dirty="0" err="1" smtClean="0"/>
              <a:t>npm</a:t>
            </a:r>
            <a:r>
              <a:rPr lang="en-US" dirty="0" smtClean="0"/>
              <a:t> it will take the local IP address as default 127.0.0.1:4200 in addition no one can see or access your local server at this point</a:t>
            </a:r>
          </a:p>
          <a:p>
            <a:pPr lvl="1"/>
            <a:r>
              <a:rPr lang="en-US" dirty="0" smtClean="0"/>
              <a:t>To start Angular Project with specific host example: ng serve --host 10.1.8.40 this can also be configured in </a:t>
            </a:r>
            <a:r>
              <a:rPr lang="en-US" dirty="0" err="1" smtClean="0"/>
              <a:t>package.json</a:t>
            </a:r>
            <a:r>
              <a:rPr lang="en-US" dirty="0" smtClean="0"/>
              <a:t> under scripts/start to be taken automatically be aware to remove it from the </a:t>
            </a:r>
            <a:r>
              <a:rPr lang="en-US" dirty="0" err="1" smtClean="0"/>
              <a:t>package.json</a:t>
            </a:r>
            <a:r>
              <a:rPr lang="en-US" dirty="0" smtClean="0"/>
              <a:t> once you finish working and your about to commit.</a:t>
            </a:r>
          </a:p>
          <a:p>
            <a:pPr lvl="1"/>
            <a:r>
              <a:rPr lang="en-US" dirty="0" smtClean="0"/>
              <a:t>To start Angular Project with a specific port example: ng serve --host 10.1.8.40 --port 5000 and can also be configured in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56" y="3086116"/>
            <a:ext cx="451905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701799"/>
            <a:ext cx="3081576" cy="649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3328910"/>
            <a:ext cx="3703320" cy="30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V21-5 Project creation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9827"/>
            <a:ext cx="11029615" cy="3678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Before creating any angular project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Open command prompt / terminal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Make sure that node and </a:t>
            </a:r>
            <a:r>
              <a:rPr lang="en-US" dirty="0" err="1" smtClean="0">
                <a:solidFill>
                  <a:schemeClr val="tx1"/>
                </a:solidFill>
              </a:rPr>
              <a:t>npm</a:t>
            </a:r>
            <a:r>
              <a:rPr lang="en-US" dirty="0" smtClean="0">
                <a:solidFill>
                  <a:schemeClr val="tx1"/>
                </a:solidFill>
              </a:rPr>
              <a:t> are installed on your system with the below commands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node -v</a:t>
            </a:r>
            <a:r>
              <a:rPr lang="en-US" dirty="0" smtClean="0">
                <a:solidFill>
                  <a:schemeClr val="tx1"/>
                </a:solidFill>
              </a:rPr>
              <a:t> (make sure a version is returned to validated the node.js installation)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Then run the following commands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npm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install </a:t>
            </a:r>
            <a:r>
              <a:rPr lang="en-US" b="1" dirty="0" smtClean="0">
                <a:solidFill>
                  <a:schemeClr val="tx1"/>
                </a:solidFill>
              </a:rPr>
              <a:t>-g @angular/cli@13.1.3</a:t>
            </a:r>
            <a:r>
              <a:rPr lang="en-US" dirty="0" smtClean="0">
                <a:solidFill>
                  <a:schemeClr val="tx1"/>
                </a:solidFill>
              </a:rPr>
              <a:t>(make </a:t>
            </a:r>
            <a:r>
              <a:rPr lang="en-US" dirty="0" smtClean="0">
                <a:solidFill>
                  <a:schemeClr val="tx1"/>
                </a:solidFill>
              </a:rPr>
              <a:t>sure a version is returned to validated the installation with </a:t>
            </a:r>
            <a:r>
              <a:rPr lang="en-US" b="1" dirty="0" smtClean="0">
                <a:solidFill>
                  <a:schemeClr val="tx1"/>
                </a:solidFill>
              </a:rPr>
              <a:t>ng -v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create a new project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the following command: </a:t>
            </a:r>
            <a:r>
              <a:rPr lang="en-US" b="1" dirty="0" smtClean="0">
                <a:solidFill>
                  <a:schemeClr val="tx1"/>
                </a:solidFill>
              </a:rPr>
              <a:t>ng new &lt;</a:t>
            </a:r>
            <a:r>
              <a:rPr lang="en-US" b="1" dirty="0" err="1" smtClean="0">
                <a:solidFill>
                  <a:schemeClr val="tx1"/>
                </a:solidFill>
              </a:rPr>
              <a:t>applicationName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clone an already existing project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Clone from GitHub repository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After cloning run the following command in your project </a:t>
            </a:r>
            <a:r>
              <a:rPr lang="en-US" b="1" dirty="0" err="1" smtClean="0">
                <a:solidFill>
                  <a:schemeClr val="tx1"/>
                </a:solidFill>
              </a:rPr>
              <a:t>npm</a:t>
            </a:r>
            <a:r>
              <a:rPr lang="en-US" b="1" dirty="0" smtClean="0">
                <a:solidFill>
                  <a:schemeClr val="tx1"/>
                </a:solidFill>
              </a:rPr>
              <a:t> install</a:t>
            </a:r>
            <a:r>
              <a:rPr lang="en-US" dirty="0" smtClean="0">
                <a:solidFill>
                  <a:schemeClr val="tx1"/>
                </a:solidFill>
              </a:rPr>
              <a:t> to download node module folder containing project libraries and dependencies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Cloning from GitHub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 smtClean="0"/>
              <a:t>Before cloning the project into your local machine do the following</a:t>
            </a:r>
          </a:p>
          <a:p>
            <a:pPr lvl="1"/>
            <a:r>
              <a:rPr lang="en-US" dirty="0" smtClean="0"/>
              <a:t>Create GitHub account</a:t>
            </a:r>
          </a:p>
          <a:p>
            <a:pPr lvl="1"/>
            <a:r>
              <a:rPr lang="en-US" dirty="0" smtClean="0"/>
              <a:t>Check that GitHub Desktop is installed</a:t>
            </a:r>
          </a:p>
          <a:p>
            <a:pPr lvl="1"/>
            <a:r>
              <a:rPr lang="en-US" dirty="0" smtClean="0"/>
              <a:t>Check if the repository administrator granted you access to the project via your GitHub account</a:t>
            </a:r>
          </a:p>
          <a:p>
            <a:pPr lvl="1"/>
            <a:r>
              <a:rPr lang="en-US" dirty="0" smtClean="0"/>
              <a:t>Open GitHub desktop and click </a:t>
            </a:r>
            <a:r>
              <a:rPr lang="en-US" b="1" dirty="0" smtClean="0"/>
              <a:t>Clone a repository from the Internet</a:t>
            </a:r>
            <a:r>
              <a:rPr lang="en-US" dirty="0" smtClean="0"/>
              <a:t> then sign in to your GitHub account </a:t>
            </a:r>
            <a:r>
              <a:rPr lang="en-US" b="1" dirty="0" smtClean="0"/>
              <a:t>figure 1</a:t>
            </a:r>
          </a:p>
          <a:p>
            <a:pPr lvl="1"/>
            <a:r>
              <a:rPr lang="en-US" dirty="0" smtClean="0"/>
              <a:t>Then select the GitHub repository you whish to clone and clone it to your desired path on your local machine </a:t>
            </a:r>
            <a:r>
              <a:rPr lang="en-US" b="1" dirty="0" smtClean="0"/>
              <a:t>figure 2, figure 3</a:t>
            </a:r>
          </a:p>
          <a:p>
            <a:pPr lvl="1"/>
            <a:r>
              <a:rPr lang="en-US" dirty="0" smtClean="0"/>
              <a:t>If everything goes well it will be shown as in the</a:t>
            </a:r>
            <a:r>
              <a:rPr lang="en-US" b="1" dirty="0" smtClean="0"/>
              <a:t> figure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Cloning from GitHub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84" y="1947960"/>
            <a:ext cx="6650032" cy="4571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416" y="3974841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597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Cloning from GitHub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95" y="1947960"/>
            <a:ext cx="6789009" cy="46674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416" y="3974841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89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Cloning from GitHub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78" y="1929297"/>
            <a:ext cx="6965444" cy="47887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416" y="3974841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633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Cloning from GitHub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36" y="1919966"/>
            <a:ext cx="6924728" cy="47607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416" y="3974841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5303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http://schemas.microsoft.com/office/2006/documentManagement/types"/>
    <ds:schemaRef ds:uri="http://www.w3.org/XML/1998/namespace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1462</Words>
  <Application>Microsoft Office PowerPoint</Application>
  <PresentationFormat>Widescreen</PresentationFormat>
  <Paragraphs>166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Courier New</vt:lpstr>
      <vt:lpstr>Gill Sans MT</vt:lpstr>
      <vt:lpstr>Metric</vt:lpstr>
      <vt:lpstr>Tahoma</vt:lpstr>
      <vt:lpstr>Wingdings</vt:lpstr>
      <vt:lpstr>Wingdings 2</vt:lpstr>
      <vt:lpstr>Dividend</vt:lpstr>
      <vt:lpstr> Intro to Angular</vt:lpstr>
      <vt:lpstr>V21-5  Table of content </vt:lpstr>
      <vt:lpstr>V21-5 required Tools for Angular Development</vt:lpstr>
      <vt:lpstr>V21-5 Project creation</vt:lpstr>
      <vt:lpstr>Cloning from GitHub</vt:lpstr>
      <vt:lpstr>Cloning from GitHub</vt:lpstr>
      <vt:lpstr>Cloning from GitHub</vt:lpstr>
      <vt:lpstr>Cloning from GitHub</vt:lpstr>
      <vt:lpstr>Cloning from GitHub</vt:lpstr>
      <vt:lpstr>V21-5 General View</vt:lpstr>
      <vt:lpstr>V21-5 What is angular</vt:lpstr>
      <vt:lpstr>V21-5 Angular CLI</vt:lpstr>
      <vt:lpstr>V21-5 What is TypeScript ? </vt:lpstr>
      <vt:lpstr>V21-5 DIRECTIVES</vt:lpstr>
      <vt:lpstr>V21-5 Setting up reactive forms</vt:lpstr>
      <vt:lpstr>V21-5 Data flow in reactive forms</vt:lpstr>
      <vt:lpstr>V21-5 Data flow in reactive forms</vt:lpstr>
      <vt:lpstr>V21-5 Communicating with backend services using HTTP</vt:lpstr>
      <vt:lpstr>V21-5 Routing</vt:lpstr>
      <vt:lpstr>V21-5 The Need for Routing</vt:lpstr>
      <vt:lpstr>V21-5 Add A Routing Module</vt:lpstr>
      <vt:lpstr>V21-5 Routes</vt:lpstr>
      <vt:lpstr>V21-5  Wildcard Route</vt:lpstr>
      <vt:lpstr>V21-5  Dependency Injection</vt:lpstr>
      <vt:lpstr>V21-5  Dependency Injection</vt:lpstr>
      <vt:lpstr>V21-5  Redirect</vt:lpstr>
      <vt:lpstr>V21-5 Children Routes</vt:lpstr>
      <vt:lpstr>V21-5  Route Guard</vt:lpstr>
      <vt:lpstr>Tips for Development Environment #1</vt:lpstr>
      <vt:lpstr>Tips for Development Environment #2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2021-12-27T10:02:46Z</dcterms:created>
  <dcterms:modified xsi:type="dcterms:W3CDTF">2022-01-20T08:01:03Z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