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75" r:id="rId3"/>
    <p:sldId id="260" r:id="rId4"/>
    <p:sldId id="268" r:id="rId5"/>
    <p:sldId id="280" r:id="rId6"/>
    <p:sldId id="277" r:id="rId7"/>
    <p:sldId id="278" r:id="rId8"/>
    <p:sldId id="264" r:id="rId9"/>
    <p:sldId id="281" r:id="rId10"/>
    <p:sldId id="259" r:id="rId11"/>
    <p:sldId id="279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BC996-8872-42D1-92BE-822650494A9A}" type="datetimeFigureOut">
              <a:rPr lang="en-GB" smtClean="0"/>
              <a:t>14/05/16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590EF-8BEA-4739-AEAC-ABF233D40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0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590EF-8BEA-4739-AEAC-ABF233D40E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0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5B2C-C771-4FEE-A6D1-5BC245E74DE3}" type="datetime1">
              <a:rPr lang="en-US" smtClean="0"/>
              <a:t>14/05/16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9EAB-A85F-48E7-AD86-E934514C182E}" type="datetime1">
              <a:rPr lang="en-US" smtClean="0"/>
              <a:t>14/05/16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C479-95F7-4386-B6E1-06EE4CC8252E}" type="datetime1">
              <a:rPr lang="en-US" smtClean="0"/>
              <a:t>14/05/16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AE3-0CAD-4387-B5C2-CB651E813282}" type="datetime1">
              <a:rPr lang="en-US" smtClean="0"/>
              <a:t>14/05/16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54B6-60F4-40E9-9670-A4A9BBF5C492}" type="datetime1">
              <a:rPr lang="en-US" smtClean="0"/>
              <a:t>14/05/16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E2D-9294-41D5-BAC3-A98B1DF193BB}" type="datetime1">
              <a:rPr lang="en-US" smtClean="0"/>
              <a:t>14/05/16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1ED-EB6E-430A-A541-50CCC1ABAC78}" type="datetime1">
              <a:rPr lang="en-US" smtClean="0"/>
              <a:t>14/05/16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5FBB-9572-4E2F-9C26-5ABC7D3150B3}" type="datetime1">
              <a:rPr lang="en-US" smtClean="0"/>
              <a:t>14/05/16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B272-63E9-4EEE-A6D7-CC841F85D336}" type="datetime1">
              <a:rPr lang="en-US" smtClean="0"/>
              <a:t>14/05/16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828-94ED-4A70-9350-0BD1E3615AB9}" type="datetime1">
              <a:rPr lang="en-US" smtClean="0"/>
              <a:t>14/05/16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AD2B-BB5A-45F7-9B7D-64385933BCB6}" type="datetime1">
              <a:rPr lang="en-US" smtClean="0"/>
              <a:t>14/05/16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5AED02-7D18-495F-AACA-46A36EE77BD0}" type="datetime1">
              <a:rPr lang="en-US" smtClean="0"/>
              <a:t>14/05/16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partnership working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 spd="slow">
    <p:cover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jpeg"/><Relationship Id="rId5" Type="http://schemas.openxmlformats.org/officeDocument/2006/relationships/image" Target="../media/image51.jpeg"/><Relationship Id="rId6" Type="http://schemas.openxmlformats.org/officeDocument/2006/relationships/image" Target="../media/image52.jpeg"/><Relationship Id="rId7" Type="http://schemas.openxmlformats.org/officeDocument/2006/relationships/image" Target="../media/image53.jpeg"/><Relationship Id="rId8" Type="http://schemas.openxmlformats.org/officeDocument/2006/relationships/image" Target="../media/image54.jpeg"/><Relationship Id="rId9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4" Type="http://schemas.openxmlformats.org/officeDocument/2006/relationships/image" Target="../media/image57.jpeg"/><Relationship Id="rId5" Type="http://schemas.openxmlformats.org/officeDocument/2006/relationships/image" Target="../media/image58.jpeg"/><Relationship Id="rId6" Type="http://schemas.openxmlformats.org/officeDocument/2006/relationships/image" Target="../media/image59.jpeg"/><Relationship Id="rId7" Type="http://schemas.openxmlformats.org/officeDocument/2006/relationships/image" Target="../media/image60.jpeg"/><Relationship Id="rId8" Type="http://schemas.openxmlformats.org/officeDocument/2006/relationships/image" Target="../media/image61.jpeg"/><Relationship Id="rId9" Type="http://schemas.openxmlformats.org/officeDocument/2006/relationships/image" Target="../media/image41.jpeg"/><Relationship Id="rId10" Type="http://schemas.openxmlformats.org/officeDocument/2006/relationships/image" Target="../media/image42.jpeg"/><Relationship Id="rId11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3.jpe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7" Type="http://schemas.openxmlformats.org/officeDocument/2006/relationships/image" Target="../media/image22.jpeg"/><Relationship Id="rId8" Type="http://schemas.openxmlformats.org/officeDocument/2006/relationships/image" Target="../media/image23.jpeg"/><Relationship Id="rId9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8.emf"/><Relationship Id="rId7" Type="http://schemas.openxmlformats.org/officeDocument/2006/relationships/image" Target="../media/image29.jpeg"/><Relationship Id="rId8" Type="http://schemas.openxmlformats.org/officeDocument/2006/relationships/image" Target="../media/image30.jpeg"/><Relationship Id="rId9" Type="http://schemas.openxmlformats.org/officeDocument/2006/relationships/image" Target="../media/image31.jpeg"/><Relationship Id="rId10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jpeg"/><Relationship Id="rId12" Type="http://schemas.openxmlformats.org/officeDocument/2006/relationships/image" Target="../media/image42.jpeg"/><Relationship Id="rId13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3" Type="http://schemas.openxmlformats.org/officeDocument/2006/relationships/image" Target="../media/image3.jpeg"/><Relationship Id="rId4" Type="http://schemas.openxmlformats.org/officeDocument/2006/relationships/image" Target="../media/image34.jpeg"/><Relationship Id="rId5" Type="http://schemas.openxmlformats.org/officeDocument/2006/relationships/image" Target="../media/image35.jpeg"/><Relationship Id="rId6" Type="http://schemas.openxmlformats.org/officeDocument/2006/relationships/image" Target="../media/image36.jpeg"/><Relationship Id="rId7" Type="http://schemas.openxmlformats.org/officeDocument/2006/relationships/image" Target="../media/image37.jpeg"/><Relationship Id="rId8" Type="http://schemas.openxmlformats.org/officeDocument/2006/relationships/image" Target="../media/image38.jpeg"/><Relationship Id="rId9" Type="http://schemas.openxmlformats.org/officeDocument/2006/relationships/image" Target="../media/image39.jpeg"/><Relationship Id="rId10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3.jpeg"/><Relationship Id="rId5" Type="http://schemas.openxmlformats.org/officeDocument/2006/relationships/image" Target="../media/image46.jpeg"/><Relationship Id="rId6" Type="http://schemas.openxmlformats.org/officeDocument/2006/relationships/image" Target="../media/image47.jpe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26262"/>
            <a:ext cx="7848600" cy="1927225"/>
          </a:xfrm>
        </p:spPr>
        <p:txBody>
          <a:bodyPr/>
          <a:lstStyle/>
          <a:p>
            <a:r>
              <a:rPr lang="en-GB" sz="4400" dirty="0"/>
              <a:t>Partnership Working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PGDE Design and Technology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301208"/>
            <a:ext cx="1302643" cy="121684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644008" y="1533618"/>
            <a:ext cx="1512168" cy="792088"/>
          </a:xfrm>
          <a:prstGeom prst="wedgeRectCallout">
            <a:avLst>
              <a:gd name="adj1" fmla="val 42070"/>
              <a:gd name="adj2" fmla="val 9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Who</a:t>
            </a:r>
            <a:endParaRPr lang="en-GB" sz="3200" dirty="0"/>
          </a:p>
        </p:txBody>
      </p:sp>
      <p:sp>
        <p:nvSpPr>
          <p:cNvPr id="8" name="Rectangular Callout 7"/>
          <p:cNvSpPr/>
          <p:nvPr/>
        </p:nvSpPr>
        <p:spPr>
          <a:xfrm>
            <a:off x="7092280" y="1597787"/>
            <a:ext cx="1512168" cy="792088"/>
          </a:xfrm>
          <a:prstGeom prst="wedgeRectCallout">
            <a:avLst>
              <a:gd name="adj1" fmla="val -67730"/>
              <a:gd name="adj2" fmla="val 88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How</a:t>
            </a:r>
            <a:endParaRPr lang="en-GB" sz="3200" dirty="0"/>
          </a:p>
        </p:txBody>
      </p:sp>
      <p:sp>
        <p:nvSpPr>
          <p:cNvPr id="9" name="Rectangular Callout 8"/>
          <p:cNvSpPr/>
          <p:nvPr/>
        </p:nvSpPr>
        <p:spPr>
          <a:xfrm>
            <a:off x="5838455" y="1094638"/>
            <a:ext cx="1512168" cy="792088"/>
          </a:xfrm>
          <a:prstGeom prst="wedgeRectCallout">
            <a:avLst>
              <a:gd name="adj1" fmla="val 4675"/>
              <a:gd name="adj2" fmla="val 13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Why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3233987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Real Life Science Lab: Drop-in sessions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68753" y="0"/>
            <a:ext cx="2871192" cy="314368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6" y="2576562"/>
            <a:ext cx="1716032" cy="156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760" y="3441170"/>
            <a:ext cx="2735796" cy="1823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972" y="4053069"/>
            <a:ext cx="3635896" cy="2423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153" y="1444134"/>
            <a:ext cx="488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Treehouse designing and  building</a:t>
            </a: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790" y="1998132"/>
            <a:ext cx="2965733" cy="19771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112" y="1488094"/>
            <a:ext cx="2803347" cy="18688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56" y="4074114"/>
            <a:ext cx="3203848" cy="24028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482612" y="470853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1</a:t>
            </a:r>
            <a:r>
              <a:rPr lang="en-GB" sz="1400" baseline="30000" dirty="0"/>
              <a:t>st</a:t>
            </a:r>
            <a:r>
              <a:rPr lang="en-GB" sz="1400" dirty="0"/>
              <a:t>/2</a:t>
            </a:r>
            <a:r>
              <a:rPr lang="en-GB" sz="1400" baseline="30000" dirty="0"/>
              <a:t>nd</a:t>
            </a:r>
            <a:r>
              <a:rPr lang="en-GB" sz="1400" dirty="0"/>
              <a:t> </a:t>
            </a:r>
            <a:r>
              <a:rPr lang="en-GB" sz="1100" dirty="0"/>
              <a:t>Dec</a:t>
            </a:r>
            <a:r>
              <a:rPr lang="en-GB" sz="1400" dirty="0"/>
              <a:t> 2012</a:t>
            </a:r>
          </a:p>
        </p:txBody>
      </p:sp>
      <p:pic>
        <p:nvPicPr>
          <p:cNvPr id="26" name="Content Placeholder 5"/>
          <p:cNvPicPr>
            <a:picLocks noGrp="1" noChangeAspect="1"/>
          </p:cNvPicPr>
          <p:nvPr>
            <p:ph idx="1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891" y="5013176"/>
            <a:ext cx="1313892" cy="1751856"/>
          </a:xfrm>
        </p:spPr>
      </p:pic>
    </p:spTree>
    <p:extLst>
      <p:ext uri="{BB962C8B-B14F-4D97-AF65-F5344CB8AC3E}">
        <p14:creationId xmlns:p14="http://schemas.microsoft.com/office/powerpoint/2010/main" val="333829258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3330"/>
            <a:ext cx="8229600" cy="990600"/>
          </a:xfrm>
        </p:spPr>
        <p:txBody>
          <a:bodyPr>
            <a:normAutofit/>
          </a:bodyPr>
          <a:lstStyle/>
          <a:p>
            <a:r>
              <a:rPr lang="en-GB" sz="3200" dirty="0"/>
              <a:t>Real Life </a:t>
            </a:r>
            <a:r>
              <a:rPr lang="en-GB" sz="3200" dirty="0" smtClean="0"/>
              <a:t>Science Lab: Drop-in </a:t>
            </a:r>
            <a:r>
              <a:rPr lang="en-GB" sz="3200" dirty="0"/>
              <a:t>sessions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68753" y="0"/>
            <a:ext cx="2871192" cy="314368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16624"/>
          </a:xfrm>
        </p:spPr>
        <p:txBody>
          <a:bodyPr>
            <a:normAutofit/>
          </a:bodyPr>
          <a:lstStyle/>
          <a:p>
            <a:r>
              <a:rPr lang="en-GB" i="1" dirty="0" smtClean="0">
                <a:solidFill>
                  <a:srgbClr val="C00000"/>
                </a:solidFill>
              </a:rPr>
              <a:t>Monarch of the Glen- </a:t>
            </a:r>
            <a:r>
              <a:rPr lang="en-GB" dirty="0" smtClean="0"/>
              <a:t>Antlers </a:t>
            </a:r>
            <a:r>
              <a:rPr lang="en-GB" dirty="0"/>
              <a:t>as a </a:t>
            </a:r>
            <a:r>
              <a:rPr lang="en-GB" dirty="0" smtClean="0"/>
              <a:t>medium for design tasks, closed loop cycles, food chains, </a:t>
            </a:r>
            <a:r>
              <a:rPr lang="en-GB" dirty="0"/>
              <a:t>deer culling</a:t>
            </a:r>
            <a:r>
              <a:rPr lang="en-GB" dirty="0" smtClean="0"/>
              <a:t>  and much more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i="1" dirty="0" smtClean="0">
                <a:solidFill>
                  <a:srgbClr val="C00000"/>
                </a:solidFill>
              </a:rPr>
              <a:t>A </a:t>
            </a:r>
            <a:r>
              <a:rPr lang="en-GB" i="1" dirty="0">
                <a:solidFill>
                  <a:srgbClr val="C00000"/>
                </a:solidFill>
              </a:rPr>
              <a:t>pallet’s </a:t>
            </a:r>
            <a:r>
              <a:rPr lang="en-GB" i="1" dirty="0" smtClean="0">
                <a:solidFill>
                  <a:srgbClr val="C00000"/>
                </a:solidFill>
              </a:rPr>
              <a:t>pilgrimage </a:t>
            </a:r>
            <a:r>
              <a:rPr lang="en-GB" i="1" dirty="0" smtClean="0"/>
              <a:t>-</a:t>
            </a:r>
            <a:r>
              <a:rPr lang="en-GB" i="1" dirty="0" smtClean="0">
                <a:solidFill>
                  <a:srgbClr val="C00000"/>
                </a:solidFill>
              </a:rPr>
              <a:t> </a:t>
            </a:r>
            <a:r>
              <a:rPr lang="en-GB" sz="2000" dirty="0" smtClean="0"/>
              <a:t>reuse material cascade and </a:t>
            </a:r>
            <a:r>
              <a:rPr lang="en-GB" sz="2000" dirty="0"/>
              <a:t>closed loop forestry </a:t>
            </a:r>
          </a:p>
          <a:p>
            <a:r>
              <a:rPr lang="en-GB" i="1" dirty="0" smtClean="0">
                <a:solidFill>
                  <a:srgbClr val="C00000"/>
                </a:solidFill>
              </a:rPr>
              <a:t>Lighting the Forest </a:t>
            </a:r>
            <a:r>
              <a:rPr lang="en-GB" i="1" dirty="0" smtClean="0"/>
              <a:t>– </a:t>
            </a:r>
            <a:r>
              <a:rPr lang="en-GB" dirty="0" smtClean="0"/>
              <a:t>design and control</a:t>
            </a:r>
            <a:endParaRPr lang="en-GB" dirty="0"/>
          </a:p>
          <a:p>
            <a:r>
              <a:rPr lang="en-GB" i="1" dirty="0">
                <a:solidFill>
                  <a:srgbClr val="C00000"/>
                </a:solidFill>
              </a:rPr>
              <a:t>Wood is </a:t>
            </a:r>
            <a:r>
              <a:rPr lang="en-GB" i="1" dirty="0" smtClean="0">
                <a:solidFill>
                  <a:srgbClr val="C00000"/>
                </a:solidFill>
              </a:rPr>
              <a:t>Good </a:t>
            </a:r>
            <a:r>
              <a:rPr lang="en-GB" dirty="0"/>
              <a:t>as a carbon store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071" y="1858451"/>
            <a:ext cx="2136361" cy="16022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2035550"/>
            <a:ext cx="1728356" cy="230447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498397" y="342649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1</a:t>
            </a:r>
            <a:r>
              <a:rPr lang="en-GB" sz="1400" baseline="30000" dirty="0"/>
              <a:t>st</a:t>
            </a:r>
            <a:r>
              <a:rPr lang="en-GB" sz="1400" dirty="0"/>
              <a:t>/2</a:t>
            </a:r>
            <a:r>
              <a:rPr lang="en-GB" sz="1400" baseline="30000" dirty="0"/>
              <a:t>nd</a:t>
            </a:r>
            <a:r>
              <a:rPr lang="en-GB" sz="1400" dirty="0"/>
              <a:t> </a:t>
            </a:r>
            <a:r>
              <a:rPr lang="en-GB" sz="1100" dirty="0"/>
              <a:t>Dec</a:t>
            </a:r>
            <a:r>
              <a:rPr lang="en-GB" sz="1400" dirty="0"/>
              <a:t> 2012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9729" y="5445224"/>
            <a:ext cx="1619672" cy="1214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5740" y="2659587"/>
            <a:ext cx="1408535" cy="1056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7" y="1933324"/>
            <a:ext cx="1527043" cy="2290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401" y="2961871"/>
            <a:ext cx="1893027" cy="126201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219" y="6105342"/>
            <a:ext cx="678671" cy="4192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656" y="6044576"/>
            <a:ext cx="831590" cy="5127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76" y="6206034"/>
            <a:ext cx="849850" cy="3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994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partnership working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262" y="5574571"/>
            <a:ext cx="9148262" cy="124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5" y="15845"/>
            <a:ext cx="9148262" cy="46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6567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45" y="235426"/>
            <a:ext cx="8229600" cy="990600"/>
          </a:xfrm>
        </p:spPr>
        <p:txBody>
          <a:bodyPr/>
          <a:lstStyle/>
          <a:p>
            <a:r>
              <a:rPr lang="en-GB" b="1" dirty="0" smtClean="0"/>
              <a:t>Why</a:t>
            </a:r>
            <a:r>
              <a:rPr lang="en-GB" dirty="0" smtClean="0"/>
              <a:t> engage in Partnership working?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Inter-connection with experts in their fields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Link to  </a:t>
            </a:r>
            <a:r>
              <a:rPr lang="en-GB" dirty="0">
                <a:solidFill>
                  <a:srgbClr val="C00000"/>
                </a:solidFill>
              </a:rPr>
              <a:t>variety of </a:t>
            </a:r>
            <a:r>
              <a:rPr lang="en-GB" dirty="0" smtClean="0">
                <a:solidFill>
                  <a:srgbClr val="C00000"/>
                </a:solidFill>
              </a:rPr>
              <a:t>agencies interested in education and  Craft, Design, Engineering, Technology, Graphics</a:t>
            </a:r>
          </a:p>
          <a:p>
            <a:r>
              <a:rPr lang="en-GB" dirty="0" smtClean="0"/>
              <a:t>Authenticity and relevance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Motivation and sustainable interest</a:t>
            </a:r>
          </a:p>
          <a:p>
            <a:r>
              <a:rPr lang="en-GB" dirty="0" smtClean="0"/>
              <a:t>Deliverable outcome required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Exploitation of potential </a:t>
            </a:r>
          </a:p>
          <a:p>
            <a:r>
              <a:rPr lang="en-GB" dirty="0" smtClean="0"/>
              <a:t>Creativity of interpretation</a:t>
            </a:r>
          </a:p>
          <a:p>
            <a:r>
              <a:rPr lang="en-GB" dirty="0">
                <a:solidFill>
                  <a:srgbClr val="C00000"/>
                </a:solidFill>
              </a:rPr>
              <a:t>Curriculum development experience </a:t>
            </a:r>
          </a:p>
          <a:p>
            <a:r>
              <a:rPr lang="en-GB" dirty="0" smtClean="0"/>
              <a:t>Offer something to experts agencies and school partners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Capitalise of expertise of  students prior experience and learning </a:t>
            </a:r>
          </a:p>
          <a:p>
            <a:r>
              <a:rPr lang="en-GB" dirty="0" smtClean="0"/>
              <a:t>Curriculum development experience </a:t>
            </a:r>
          </a:p>
          <a:p>
            <a:r>
              <a:rPr lang="en-GB" dirty="0">
                <a:solidFill>
                  <a:srgbClr val="C00000"/>
                </a:solidFill>
              </a:rPr>
              <a:t>Raise profile of  DT education </a:t>
            </a:r>
            <a:r>
              <a:rPr lang="en-GB" dirty="0" smtClean="0">
                <a:solidFill>
                  <a:srgbClr val="C00000"/>
                </a:solidFill>
              </a:rPr>
              <a:t>in Moray House School of Education and elsewhere? 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16216" y="18288"/>
            <a:ext cx="2016224" cy="329184"/>
          </a:xfrm>
        </p:spPr>
        <p:txBody>
          <a:bodyPr/>
          <a:lstStyle/>
          <a:p>
            <a:r>
              <a:rPr lang="en-US" smtClean="0"/>
              <a:t>partnership working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0259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45" y="424348"/>
            <a:ext cx="8229600" cy="990600"/>
          </a:xfrm>
        </p:spPr>
        <p:txBody>
          <a:bodyPr/>
          <a:lstStyle/>
          <a:p>
            <a:r>
              <a:rPr lang="en-GB" b="1" dirty="0"/>
              <a:t>Who</a:t>
            </a:r>
            <a:r>
              <a:rPr lang="en-GB" dirty="0"/>
              <a:t> </a:t>
            </a:r>
            <a:r>
              <a:rPr lang="en-GB" dirty="0" smtClean="0"/>
              <a:t>-----</a:t>
            </a:r>
            <a:r>
              <a:rPr lang="en-GB" dirty="0" err="1" smtClean="0"/>
              <a:t>Masterclass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06391" y="32801"/>
            <a:ext cx="2511152" cy="217139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00499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From School Partners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Global Science  STEM ambassadors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Institute of Mining, Minerals and Materials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6587" y="4753754"/>
            <a:ext cx="1181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270" r="-1410" b="-12163"/>
          <a:stretch/>
        </p:blipFill>
        <p:spPr>
          <a:xfrm rot="5400000">
            <a:off x="4094819" y="2258387"/>
            <a:ext cx="2987569" cy="20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"/>
          <a:stretch/>
        </p:blipFill>
        <p:spPr>
          <a:xfrm>
            <a:off x="5900710" y="3140968"/>
            <a:ext cx="2260190" cy="1390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541"/>
          <a:stretch/>
        </p:blipFill>
        <p:spPr>
          <a:xfrm rot="5400000">
            <a:off x="3690000" y="2033206"/>
            <a:ext cx="1764000" cy="12600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49094" y="1268760"/>
            <a:ext cx="1190857" cy="830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 descr="http://www.iom3.org/files/iom3-corp/iom3_logo.gif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5668154"/>
            <a:ext cx="1561465" cy="90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24119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716" y="3094747"/>
            <a:ext cx="3672408" cy="2638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990600"/>
          </a:xfrm>
        </p:spPr>
        <p:txBody>
          <a:bodyPr/>
          <a:lstStyle/>
          <a:p>
            <a:r>
              <a:rPr lang="en-GB" dirty="0" smtClean="0"/>
              <a:t>Who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Also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4248" y="3472"/>
            <a:ext cx="1800200" cy="329184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787198" y="1882489"/>
            <a:ext cx="2837275" cy="2127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6919" y="2946467"/>
            <a:ext cx="2232248" cy="167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950" y="4433488"/>
            <a:ext cx="2597864" cy="19483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609" y="620688"/>
            <a:ext cx="3024336" cy="226825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3655119" cy="8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1302535"/>
            <a:ext cx="2197625" cy="9045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National Museums Scotland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066" y="4016768"/>
            <a:ext cx="2139315" cy="60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he Royal Scottish Academy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607995"/>
            <a:ext cx="3024336" cy="1042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269814" y="4886396"/>
            <a:ext cx="26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STEM students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498" y="3391888"/>
            <a:ext cx="342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With  Art &amp; Design students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0251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2120" y="14514"/>
            <a:ext cx="2952328" cy="332656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980" y="460455"/>
            <a:ext cx="4452893" cy="3339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636912"/>
            <a:ext cx="2909832" cy="21823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379" y="3182573"/>
            <a:ext cx="4364568" cy="3273426"/>
          </a:xfrm>
          <a:prstGeom prst="rect">
            <a:avLst/>
          </a:prstGeom>
        </p:spPr>
      </p:pic>
      <p:pic>
        <p:nvPicPr>
          <p:cNvPr id="9" name="Picture 8" descr="E:\edinburgh B.Ed DT\TA3\TA320102011\spirit aid lo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074" y="1268760"/>
            <a:ext cx="3458366" cy="12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6996" y="3821466"/>
            <a:ext cx="1994976" cy="1496232"/>
          </a:xfrm>
          <a:prstGeom prst="rect">
            <a:avLst/>
          </a:prstGeom>
        </p:spPr>
      </p:pic>
      <p:pic>
        <p:nvPicPr>
          <p:cNvPr id="15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176" y="4941168"/>
            <a:ext cx="2304256" cy="17281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2639" y="5347078"/>
            <a:ext cx="1619672" cy="12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326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68753" y="0"/>
            <a:ext cx="2871192" cy="314368"/>
          </a:xfrm>
        </p:spPr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219" y="5157192"/>
            <a:ext cx="2213498" cy="1367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468" y="4861768"/>
            <a:ext cx="2712243" cy="16722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310" y="5314294"/>
            <a:ext cx="2771800" cy="10531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112" t="-84410" r="59112" b="84410"/>
          <a:stretch/>
        </p:blipFill>
        <p:spPr bwMode="auto">
          <a:xfrm>
            <a:off x="-4599476" y="-3607933"/>
            <a:ext cx="9145016" cy="617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402" y="808584"/>
            <a:ext cx="2339752" cy="1754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47" y="2091036"/>
            <a:ext cx="1975973" cy="148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497" y="3010644"/>
            <a:ext cx="1499657" cy="11247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6" y="2622355"/>
            <a:ext cx="2083092" cy="13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534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" y="269404"/>
            <a:ext cx="8229600" cy="990600"/>
          </a:xfrm>
        </p:spPr>
        <p:txBody>
          <a:bodyPr/>
          <a:lstStyle/>
          <a:p>
            <a:r>
              <a:rPr lang="en-GB" b="1" dirty="0" smtClean="0"/>
              <a:t>How </a:t>
            </a:r>
            <a:r>
              <a:rPr lang="en-GB" dirty="0" smtClean="0"/>
              <a:t>- </a:t>
            </a:r>
            <a:r>
              <a:rPr lang="en-GB" sz="2400" dirty="0" smtClean="0"/>
              <a:t>an illustration in action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4" y="4437112"/>
            <a:ext cx="2448272" cy="1836204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partnership working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697" y="1754375"/>
            <a:ext cx="2214533" cy="1660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979177" y="3892488"/>
            <a:ext cx="3131840" cy="2348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2511" y="2852936"/>
            <a:ext cx="2028988" cy="1434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72" y="2411879"/>
            <a:ext cx="2675723" cy="2006792"/>
          </a:xfrm>
          <a:prstGeom prst="rect">
            <a:avLst/>
          </a:prstGeom>
        </p:spPr>
      </p:pic>
      <p:pic>
        <p:nvPicPr>
          <p:cNvPr id="22" name="Content Placeholder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565" y="4447075"/>
            <a:ext cx="1758483" cy="1318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1173504"/>
            <a:ext cx="56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Stimulus Fieldtrip to </a:t>
            </a:r>
            <a:r>
              <a:rPr lang="en-GB" dirty="0" err="1" smtClean="0"/>
              <a:t>Glentress</a:t>
            </a:r>
            <a:r>
              <a:rPr lang="en-GB" dirty="0" smtClean="0"/>
              <a:t> Forest Park </a:t>
            </a:r>
            <a:r>
              <a:rPr lang="en-GB" dirty="0" smtClean="0">
                <a:solidFill>
                  <a:srgbClr val="C00000"/>
                </a:solidFill>
              </a:rPr>
              <a:t>STEG not STEM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737" y="2004501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Workshops to learn content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925" y="5949280"/>
            <a:ext cx="25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Workshops spark ideas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Illustrate potential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4" name="Content Placeholder 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257" y="517152"/>
            <a:ext cx="3038257" cy="2278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4503073"/>
            <a:ext cx="1368819" cy="10266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1952" y="6357003"/>
            <a:ext cx="678671" cy="4192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389" y="6296237"/>
            <a:ext cx="831590" cy="5127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509" y="6457695"/>
            <a:ext cx="849850" cy="3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534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</a:t>
            </a:r>
            <a:r>
              <a:rPr lang="en-GB" dirty="0"/>
              <a:t> - </a:t>
            </a:r>
            <a:r>
              <a:rPr lang="en-GB" sz="2800" dirty="0"/>
              <a:t>an illustration in </a:t>
            </a:r>
            <a:r>
              <a:rPr lang="en-GB" sz="2800" dirty="0" smtClean="0"/>
              <a:t>action : </a:t>
            </a:r>
            <a:r>
              <a:rPr lang="en-GB" sz="3200" b="1" i="1" dirty="0" smtClean="0"/>
              <a:t>Natural Partners</a:t>
            </a:r>
            <a:endParaRPr lang="en-GB" sz="3200" b="1" i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169519" y="518"/>
            <a:ext cx="2439144" cy="354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partnership working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600200"/>
            <a:ext cx="8784468" cy="4876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Identify a focus through major learning area with IDL potential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Devise unit of work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Feed-forward interim </a:t>
            </a:r>
            <a:r>
              <a:rPr lang="en-GB" dirty="0" err="1" smtClean="0"/>
              <a:t>crits</a:t>
            </a:r>
            <a:r>
              <a:rPr lang="en-GB" dirty="0" smtClean="0"/>
              <a:t> with expert input from various agencies and experts and  initial ‘clients’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Development and trials (in schools) evaluate and review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Real Life Science Lab Drop-in @ RBGE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ular Callout 3"/>
          <p:cNvSpPr/>
          <p:nvPr/>
        </p:nvSpPr>
        <p:spPr>
          <a:xfrm>
            <a:off x="6372200" y="5013176"/>
            <a:ext cx="2519772" cy="1584176"/>
          </a:xfrm>
          <a:prstGeom prst="wedgeRectCallout">
            <a:avLst>
              <a:gd name="adj1" fmla="val -72879"/>
              <a:gd name="adj2" fmla="val 1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This year: </a:t>
            </a:r>
          </a:p>
          <a:p>
            <a:pPr algn="ctr"/>
            <a:r>
              <a:rPr lang="en-GB" sz="2400" dirty="0" smtClean="0"/>
              <a:t>7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/8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 </a:t>
            </a:r>
            <a:r>
              <a:rPr lang="en-GB" sz="2400" dirty="0"/>
              <a:t>Dec </a:t>
            </a:r>
            <a:r>
              <a:rPr lang="en-GB" sz="2400" dirty="0" smtClean="0"/>
              <a:t>2013 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219" y="6105342"/>
            <a:ext cx="678671" cy="419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656" y="6044576"/>
            <a:ext cx="831590" cy="5127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76" y="6206034"/>
            <a:ext cx="849850" cy="3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7191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P2 PresentationDerek Bats [Compatibility Mode] - Microsoft PowerPoint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264" b="-49891"/>
          <a:stretch/>
        </p:blipFill>
        <p:spPr>
          <a:xfrm>
            <a:off x="-324545" y="4891472"/>
            <a:ext cx="4138605" cy="2476646"/>
          </a:xfrm>
          <a:prstGeom prst="rect">
            <a:avLst/>
          </a:prstGeom>
        </p:spPr>
      </p:pic>
      <p:pic>
        <p:nvPicPr>
          <p:cNvPr id="11" name="Picture 10" descr="General Science ailsa.pdf - Adobe Reader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818"/>
          <a:stretch/>
        </p:blipFill>
        <p:spPr>
          <a:xfrm>
            <a:off x="2928211" y="1700808"/>
            <a:ext cx="2648495" cy="3567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8" y="92144"/>
            <a:ext cx="8229600" cy="990600"/>
          </a:xfrm>
        </p:spPr>
        <p:txBody>
          <a:bodyPr/>
          <a:lstStyle/>
          <a:p>
            <a:r>
              <a:rPr lang="en-GB" dirty="0"/>
              <a:t>How - </a:t>
            </a:r>
            <a:r>
              <a:rPr lang="en-GB" sz="2800" dirty="0"/>
              <a:t>an illustration in </a:t>
            </a:r>
            <a:r>
              <a:rPr lang="en-GB" sz="2800" dirty="0" smtClean="0"/>
              <a:t>action- work in progress</a:t>
            </a:r>
            <a:endParaRPr lang="en-GB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169519" y="518"/>
            <a:ext cx="2439144" cy="354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partnership working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9945" y="0"/>
            <a:ext cx="504055" cy="4708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600200"/>
            <a:ext cx="8784468" cy="487680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900" y="3356992"/>
            <a:ext cx="2168382" cy="3068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1089513"/>
            <a:ext cx="2320057" cy="3284984"/>
          </a:xfrm>
          <a:prstGeom prst="rect">
            <a:avLst/>
          </a:prstGeom>
        </p:spPr>
      </p:pic>
      <p:pic>
        <p:nvPicPr>
          <p:cNvPr id="12" name="Picture 11" descr="Show me a Sign!Craig - Microsoft PowerPoint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633"/>
          <a:stretch/>
        </p:blipFill>
        <p:spPr>
          <a:xfrm>
            <a:off x="5015050" y="1196752"/>
            <a:ext cx="3895541" cy="20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7203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263</TotalTime>
  <Words>340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Partnership Working  </vt:lpstr>
      <vt:lpstr>Why engage in Partnership working? </vt:lpstr>
      <vt:lpstr>Who -----Masterclass</vt:lpstr>
      <vt:lpstr>Who </vt:lpstr>
      <vt:lpstr>Who</vt:lpstr>
      <vt:lpstr>Who</vt:lpstr>
      <vt:lpstr>How - an illustration in action</vt:lpstr>
      <vt:lpstr>How - an illustration in action : Natural Partners</vt:lpstr>
      <vt:lpstr>How - an illustration in action- work in progress</vt:lpstr>
      <vt:lpstr>Real Life Science Lab: Drop-in sessions</vt:lpstr>
      <vt:lpstr>Real Life Science Lab: Drop-in sessions</vt:lpstr>
      <vt:lpstr>Thank you 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Working</dc:title>
  <dc:creator>MCLAREN Susan</dc:creator>
  <cp:lastModifiedBy>Hood Nick</cp:lastModifiedBy>
  <cp:revision>38</cp:revision>
  <dcterms:created xsi:type="dcterms:W3CDTF">2013-11-28T19:17:38Z</dcterms:created>
  <dcterms:modified xsi:type="dcterms:W3CDTF">2016-05-14T14:41:54Z</dcterms:modified>
</cp:coreProperties>
</file>