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62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65469987-1C26-41DD-93FC-FC9B3F10D68E}" type="datetimeFigureOut">
              <a:rPr lang="en-GB"/>
              <a:pPr>
                <a:defRPr/>
              </a:pPr>
              <a:t>11/11/2013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AAAC84DF-0CE1-4C22-934C-85A399E29E14}" type="slidenum">
              <a:rPr lang="en-GB"/>
              <a:pPr>
                <a:defRPr/>
              </a:pPr>
              <a:t>‹#›</a:t>
            </a:fld>
            <a:endParaRPr lang="en-GB"/>
          </a:p>
        </p:txBody>
      </p:sp>
    </p:spTree>
    <p:extLst>
      <p:ext uri="{BB962C8B-B14F-4D97-AF65-F5344CB8AC3E}">
        <p14:creationId xmlns:p14="http://schemas.microsoft.com/office/powerpoint/2010/main" val="316006179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DA60C2-0CA4-4568-A263-70F609E486C3}" type="slidenum">
              <a:rPr lang="en-GB"/>
              <a:pPr fontAlgn="base">
                <a:spcBef>
                  <a:spcPct val="0"/>
                </a:spcBef>
                <a:spcAft>
                  <a:spcPct val="0"/>
                </a:spcAft>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E42D082-54E7-47CE-9754-F6B5119FBEDD}" type="slidenum">
              <a:rPr lang="en-GB"/>
              <a:pPr fontAlgn="base">
                <a:spcBef>
                  <a:spcPct val="0"/>
                </a:spcBef>
                <a:spcAft>
                  <a:spcPct val="0"/>
                </a:spcAft>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D2C466D-03BA-4350-AA6C-0679A2F3BF09}" type="slidenum">
              <a:rPr lang="en-GB"/>
              <a:pPr fontAlgn="base">
                <a:spcBef>
                  <a:spcPct val="0"/>
                </a:spcBef>
                <a:spcAft>
                  <a:spcPct val="0"/>
                </a:spcAft>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F83FD74-8C55-43EA-A132-0A3E6258B0A4}" type="slidenum">
              <a:rPr lang="en-GB"/>
              <a:pPr fontAlgn="base">
                <a:spcBef>
                  <a:spcPct val="0"/>
                </a:spcBef>
                <a:spcAft>
                  <a:spcPct val="0"/>
                </a:spcAft>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D22DC2D-3FCE-4802-A069-0EBD2823CCFC}" type="slidenum">
              <a:rPr lang="en-GB"/>
              <a:pPr fontAlgn="base">
                <a:spcBef>
                  <a:spcPct val="0"/>
                </a:spcBef>
                <a:spcAft>
                  <a:spcPct val="0"/>
                </a:spcAft>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5CC0CE2-E452-468F-AEB2-7CC4B94D3FDB}" type="slidenum">
              <a:rPr lang="en-GB"/>
              <a:pPr fontAlgn="base">
                <a:spcBef>
                  <a:spcPct val="0"/>
                </a:spcBef>
                <a:spcAft>
                  <a:spcPct val="0"/>
                </a:spcAft>
              </a:pPr>
              <a:t>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CC8F7944-FEFE-4B31-AF4E-2857E1D48625}" type="datetimeFigureOut">
              <a:rPr lang="en-GB"/>
              <a:pPr>
                <a:defRPr/>
              </a:pPr>
              <a:t>11/11/2013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847D262-1689-4290-8B82-2CEBBE905F02}"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35EE53E1-4478-44FB-A091-C4150B2E1897}" type="datetimeFigureOut">
              <a:rPr lang="en-GB"/>
              <a:pPr>
                <a:defRPr/>
              </a:pPr>
              <a:t>11/11/2013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A6748F2-3572-47CF-8AA8-F16A802E3ACE}"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9E413571-445C-4C07-8865-AD353CE7E0DD}" type="datetimeFigureOut">
              <a:rPr lang="en-GB"/>
              <a:pPr>
                <a:defRPr/>
              </a:pPr>
              <a:t>11/11/2013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B8AC1CBA-1119-4FD3-B297-B088F28F5656}"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057BA936-CC00-4EB0-9EF8-927DAA6BFB0F}" type="datetimeFigureOut">
              <a:rPr lang="en-GB"/>
              <a:pPr>
                <a:defRPr/>
              </a:pPr>
              <a:t>11/11/2013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E6D4896-5754-48D1-B02D-7C354E1D22B0}"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2D32551-80B6-4C68-A459-91C337DC7911}" type="datetimeFigureOut">
              <a:rPr lang="en-GB"/>
              <a:pPr>
                <a:defRPr/>
              </a:pPr>
              <a:t>11/11/2013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D973CAC-5DD4-4AC9-8AF1-D3DDCFDA2B69}"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BE025AC3-BDF4-406A-A73D-41406A86E759}" type="datetimeFigureOut">
              <a:rPr lang="en-GB"/>
              <a:pPr>
                <a:defRPr/>
              </a:pPr>
              <a:t>11/11/2013</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4B60A57E-A36C-4D2F-80E4-1DD05EEC86B7}"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659B7370-46A0-4B58-B7FA-9638BED6D7E9}" type="datetimeFigureOut">
              <a:rPr lang="en-GB"/>
              <a:pPr>
                <a:defRPr/>
              </a:pPr>
              <a:t>11/11/2013</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C256DD53-A255-4E70-8963-7430A6E52367}"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49DE710C-8D83-42A5-B599-34C0FFE8232F}" type="datetimeFigureOut">
              <a:rPr lang="en-GB"/>
              <a:pPr>
                <a:defRPr/>
              </a:pPr>
              <a:t>11/11/2013</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A92A88E7-F854-4E4E-9D42-0B35925FB545}"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CF85B4-7873-4D61-B36F-26A6EF2BA10A}" type="datetimeFigureOut">
              <a:rPr lang="en-GB"/>
              <a:pPr>
                <a:defRPr/>
              </a:pPr>
              <a:t>11/11/2013</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C2DC269C-C0C2-4F89-840B-C3FF72C141B2}"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159595D-B7EE-4C08-9923-10688E2CF36C}" type="datetimeFigureOut">
              <a:rPr lang="en-GB"/>
              <a:pPr>
                <a:defRPr/>
              </a:pPr>
              <a:t>11/11/2013</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06F17DDD-7CBE-48B7-B22D-7C8C9807B034}"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D367BDA-6B7F-4D31-AFF7-6CF8272C394F}" type="datetimeFigureOut">
              <a:rPr lang="en-GB"/>
              <a:pPr>
                <a:defRPr/>
              </a:pPr>
              <a:t>11/11/2013</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08E4AE09-CF30-4497-BD38-0058B003DB20}"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5000" r="-5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BCB23547-EFB8-45A3-9979-5479ABD2DFBC}" type="datetimeFigureOut">
              <a:rPr lang="en-GB"/>
              <a:pPr>
                <a:defRPr/>
              </a:pPr>
              <a:t>11/11/2013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499E3FFD-F2DD-472F-B216-23FB296C95AE}"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google.co.uk/imgres?sa=X&amp;rlz=1T4ACEW_enGB366GB372&amp;biw=1366&amp;bih=482&amp;tbm=isch&amp;tbnid=OD6eDPOUvMzoaM:&amp;imgrefurl=http://www.botanic.cam.ac.uk/Botanic/Place.aspx?p=27&amp;ix=3&amp;pid=0&amp;prcid=0&amp;ppid=0&amp;docid=tBxNSSMLRYme1M&amp;imgurl=http://www.botanic.cam.ac.uk/Botanic/ImageCache/cache_pIlit8D_2092.jpeg&amp;w=174&amp;h=232&amp;ei=M6B3UortI7Gk0AX6yoD4Bw&amp;zoom=1&amp;iact=rc&amp;dur=827&amp;page=2&amp;tbnh=153&amp;tbnw=115&amp;start=15&amp;ndsp=23&amp;ved=1t:429,r:26,s:0,i:173&amp;tx=67&amp;ty=8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wmf"/><Relationship Id="rId1"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08050"/>
            <a:ext cx="7772400" cy="2233613"/>
          </a:xfrm>
        </p:spPr>
        <p:txBody>
          <a:bodyPr rtlCol="0">
            <a:noAutofit/>
          </a:bodyPr>
          <a:lstStyle/>
          <a:p>
            <a:pPr fontAlgn="auto">
              <a:spcAft>
                <a:spcPts val="0"/>
              </a:spcAft>
              <a:defRPr/>
            </a:pPr>
            <a:r>
              <a:rPr lang="en-GB" sz="6000" b="1" dirty="0" smtClean="0">
                <a:effectLst>
                  <a:outerShdw blurRad="38100" dist="38100" dir="2700000" algn="tl">
                    <a:srgbClr val="000000">
                      <a:alpha val="43137"/>
                    </a:srgbClr>
                  </a:outerShdw>
                </a:effectLst>
                <a:latin typeface="Andalus" pitchFamily="2" charset="-78"/>
                <a:cs typeface="Andalus" pitchFamily="2" charset="-78"/>
              </a:rPr>
              <a:t>Feed Forward  Event</a:t>
            </a:r>
            <a:br>
              <a:rPr lang="en-GB" sz="6000" b="1" dirty="0" smtClean="0">
                <a:effectLst>
                  <a:outerShdw blurRad="38100" dist="38100" dir="2700000" algn="tl">
                    <a:srgbClr val="000000">
                      <a:alpha val="43137"/>
                    </a:srgbClr>
                  </a:outerShdw>
                </a:effectLst>
                <a:latin typeface="Andalus" pitchFamily="2" charset="-78"/>
                <a:cs typeface="Andalus" pitchFamily="2" charset="-78"/>
              </a:rPr>
            </a:br>
            <a:r>
              <a:rPr lang="en-GB" sz="6000" b="1" dirty="0" smtClean="0">
                <a:effectLst>
                  <a:outerShdw blurRad="38100" dist="38100" dir="2700000" algn="tl">
                    <a:srgbClr val="000000">
                      <a:alpha val="43137"/>
                    </a:srgbClr>
                  </a:outerShdw>
                </a:effectLst>
                <a:latin typeface="Andalus" pitchFamily="2" charset="-78"/>
                <a:cs typeface="Andalus" pitchFamily="2" charset="-78"/>
              </a:rPr>
              <a:t>8/11/2013</a:t>
            </a:r>
            <a:endParaRPr lang="en-GB" sz="6000" b="1" dirty="0">
              <a:effectLst>
                <a:outerShdw blurRad="38100" dist="38100" dir="2700000" algn="tl">
                  <a:srgbClr val="000000">
                    <a:alpha val="43137"/>
                  </a:srgbClr>
                </a:outerShdw>
              </a:effectLst>
              <a:latin typeface="Andalus" pitchFamily="2" charset="-78"/>
              <a:cs typeface="Andalus" pitchFamily="2" charset="-78"/>
            </a:endParaRPr>
          </a:p>
        </p:txBody>
      </p:sp>
      <p:sp>
        <p:nvSpPr>
          <p:cNvPr id="3" name="Subtitle 2"/>
          <p:cNvSpPr>
            <a:spLocks noGrp="1"/>
          </p:cNvSpPr>
          <p:nvPr>
            <p:ph type="subTitle" idx="1"/>
          </p:nvPr>
        </p:nvSpPr>
        <p:spPr>
          <a:xfrm>
            <a:off x="1371600" y="3213100"/>
            <a:ext cx="6400800" cy="3095625"/>
          </a:xfrm>
        </p:spPr>
        <p:txBody>
          <a:bodyPr rtlCol="0">
            <a:normAutofit lnSpcReduction="10000"/>
          </a:bodyPr>
          <a:lstStyle/>
          <a:p>
            <a:pPr fontAlgn="auto">
              <a:spcAft>
                <a:spcPts val="0"/>
              </a:spcAft>
              <a:buFont typeface="Arial" pitchFamily="34" charset="0"/>
              <a:buNone/>
              <a:defRPr/>
            </a:pPr>
            <a:r>
              <a:rPr lang="en-GB" sz="3600" b="1" dirty="0" smtClean="0">
                <a:solidFill>
                  <a:schemeClr val="bg1"/>
                </a:solidFill>
                <a:effectLst>
                  <a:outerShdw blurRad="38100" dist="38100" dir="2700000" algn="tl">
                    <a:srgbClr val="000000">
                      <a:alpha val="43137"/>
                    </a:srgbClr>
                  </a:outerShdw>
                </a:effectLst>
              </a:rPr>
              <a:t>PGDE (Secondary) 2013 / 14</a:t>
            </a:r>
          </a:p>
          <a:p>
            <a:pPr fontAlgn="auto">
              <a:spcAft>
                <a:spcPts val="0"/>
              </a:spcAft>
              <a:buFont typeface="Arial" pitchFamily="34" charset="0"/>
              <a:buNone/>
              <a:defRPr/>
            </a:pPr>
            <a:r>
              <a:rPr lang="en-GB" sz="3600" b="1" dirty="0" smtClean="0">
                <a:solidFill>
                  <a:schemeClr val="bg1"/>
                </a:solidFill>
                <a:effectLst>
                  <a:outerShdw blurRad="38100" dist="38100" dir="2700000" algn="tl">
                    <a:srgbClr val="000000">
                      <a:alpha val="43137"/>
                    </a:srgbClr>
                  </a:outerShdw>
                </a:effectLst>
              </a:rPr>
              <a:t>Design and Technology.</a:t>
            </a:r>
          </a:p>
          <a:p>
            <a:pPr fontAlgn="auto">
              <a:spcAft>
                <a:spcPts val="0"/>
              </a:spcAft>
              <a:buFont typeface="Arial" pitchFamily="34" charset="0"/>
              <a:buNone/>
              <a:defRPr/>
            </a:pPr>
            <a:r>
              <a:rPr lang="en-GB" sz="3600" b="1" dirty="0" smtClean="0">
                <a:solidFill>
                  <a:schemeClr val="bg1"/>
                </a:solidFill>
                <a:effectLst>
                  <a:outerShdw blurRad="38100" dist="38100" dir="2700000" algn="tl">
                    <a:srgbClr val="000000">
                      <a:alpha val="43137"/>
                    </a:srgbClr>
                  </a:outerShdw>
                </a:effectLst>
              </a:rPr>
              <a:t>Natural Partners Project.</a:t>
            </a:r>
          </a:p>
          <a:p>
            <a:pPr fontAlgn="auto">
              <a:spcAft>
                <a:spcPts val="0"/>
              </a:spcAft>
              <a:buFont typeface="Arial" pitchFamily="34" charset="0"/>
              <a:buNone/>
              <a:defRPr/>
            </a:pPr>
            <a:endParaRPr lang="en-GB" sz="3600" b="1" dirty="0" smtClean="0">
              <a:solidFill>
                <a:schemeClr val="bg1"/>
              </a:solidFill>
              <a:effectLst>
                <a:outerShdw blurRad="38100" dist="38100" dir="2700000" algn="tl">
                  <a:srgbClr val="000000">
                    <a:alpha val="43137"/>
                  </a:srgbClr>
                </a:outerShdw>
              </a:effectLst>
            </a:endParaRPr>
          </a:p>
          <a:p>
            <a:pPr fontAlgn="auto">
              <a:spcAft>
                <a:spcPts val="0"/>
              </a:spcAft>
              <a:buFont typeface="Arial" pitchFamily="34" charset="0"/>
              <a:buNone/>
              <a:defRPr/>
            </a:pPr>
            <a:r>
              <a:rPr lang="en-GB" sz="3600" b="1" dirty="0" smtClean="0">
                <a:solidFill>
                  <a:schemeClr val="bg1"/>
                </a:solidFill>
                <a:effectLst>
                  <a:outerShdw blurRad="38100" dist="38100" dir="2700000" algn="tl">
                    <a:srgbClr val="000000">
                      <a:alpha val="43137"/>
                    </a:srgbClr>
                  </a:outerShdw>
                </a:effectLst>
              </a:rPr>
              <a:t>Sean Annan</a:t>
            </a:r>
          </a:p>
          <a:p>
            <a:pPr fontAlgn="auto">
              <a:spcAft>
                <a:spcPts val="0"/>
              </a:spcAft>
              <a:buFont typeface="Arial" pitchFamily="34" charset="0"/>
              <a:buNone/>
              <a:defRPr/>
            </a:pPr>
            <a:endParaRPr lang="en-GB"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rtlCol="0">
            <a:normAutofit/>
          </a:bodyPr>
          <a:lstStyle/>
          <a:p>
            <a:pPr fontAlgn="auto">
              <a:spcAft>
                <a:spcPts val="0"/>
              </a:spcAft>
              <a:defRPr/>
            </a:pPr>
            <a:r>
              <a:rPr lang="en-GB" b="1" u="sng" dirty="0" smtClean="0">
                <a:solidFill>
                  <a:schemeClr val="bg1"/>
                </a:solidFill>
                <a:effectLst>
                  <a:outerShdw blurRad="38100" dist="38100" dir="2700000" algn="tl">
                    <a:srgbClr val="000000">
                      <a:alpha val="43137"/>
                    </a:srgbClr>
                  </a:outerShdw>
                </a:effectLst>
                <a:latin typeface="Andalus" pitchFamily="2" charset="-78"/>
                <a:cs typeface="Andalus" pitchFamily="2" charset="-78"/>
              </a:rPr>
              <a:t>The Benefits of Bees </a:t>
            </a:r>
            <a:endParaRPr lang="en-GB" b="1" u="sng" dirty="0">
              <a:solidFill>
                <a:schemeClr val="bg1"/>
              </a:solidFill>
              <a:effectLst>
                <a:outerShdw blurRad="38100" dist="38100" dir="2700000" algn="tl">
                  <a:srgbClr val="000000">
                    <a:alpha val="43137"/>
                  </a:srgbClr>
                </a:outerShdw>
              </a:effectLst>
              <a:latin typeface="Andalus" pitchFamily="2" charset="-78"/>
              <a:cs typeface="Andalus" pitchFamily="2" charset="-78"/>
            </a:endParaRPr>
          </a:p>
        </p:txBody>
      </p:sp>
      <p:sp>
        <p:nvSpPr>
          <p:cNvPr id="3" name="Content Placeholder 2"/>
          <p:cNvSpPr>
            <a:spLocks noGrp="1"/>
          </p:cNvSpPr>
          <p:nvPr>
            <p:ph idx="1"/>
          </p:nvPr>
        </p:nvSpPr>
        <p:spPr/>
        <p:style>
          <a:lnRef idx="2">
            <a:schemeClr val="accent6"/>
          </a:lnRef>
          <a:fillRef idx="1">
            <a:schemeClr val="lt1"/>
          </a:fillRef>
          <a:effectRef idx="0">
            <a:schemeClr val="accent6"/>
          </a:effectRef>
          <a:fontRef idx="minor">
            <a:schemeClr val="dk1"/>
          </a:fontRef>
        </p:style>
        <p:txBody>
          <a:bodyPr rtlCol="0">
            <a:normAutofit fontScale="85000" lnSpcReduction="20000"/>
          </a:bodyPr>
          <a:lstStyle/>
          <a:p>
            <a:pPr fontAlgn="auto">
              <a:spcAft>
                <a:spcPts val="0"/>
              </a:spcAft>
              <a:buFont typeface="Arial" pitchFamily="34" charset="0"/>
              <a:buNone/>
              <a:defRPr/>
            </a:pPr>
            <a:r>
              <a:rPr lang="en-GB" dirty="0" smtClean="0">
                <a:solidFill>
                  <a:schemeClr val="bg1"/>
                </a:solidFill>
                <a:effectLst>
                  <a:outerShdw blurRad="38100" dist="38100" dir="2700000" algn="tl">
                    <a:srgbClr val="000000">
                      <a:alpha val="43137"/>
                    </a:srgbClr>
                  </a:outerShdw>
                </a:effectLst>
                <a:latin typeface="Andalus" pitchFamily="2" charset="-78"/>
                <a:cs typeface="Andalus" pitchFamily="2" charset="-78"/>
              </a:rPr>
              <a:t>    </a:t>
            </a:r>
            <a:r>
              <a:rPr lang="en-GB" b="1" dirty="0" smtClean="0">
                <a:solidFill>
                  <a:schemeClr val="bg2">
                    <a:lumMod val="10000"/>
                  </a:schemeClr>
                </a:solidFill>
                <a:effectLst>
                  <a:outerShdw blurRad="38100" dist="38100" dir="2700000" algn="tl">
                    <a:srgbClr val="000000">
                      <a:alpha val="43137"/>
                    </a:srgbClr>
                  </a:outerShdw>
                </a:effectLst>
                <a:latin typeface="Andalus" pitchFamily="2" charset="-78"/>
                <a:cs typeface="Andalus" pitchFamily="2" charset="-78"/>
              </a:rPr>
              <a:t>Bees </a:t>
            </a:r>
            <a:r>
              <a:rPr lang="en-GB" b="1" dirty="0">
                <a:solidFill>
                  <a:schemeClr val="bg2">
                    <a:lumMod val="10000"/>
                  </a:schemeClr>
                </a:solidFill>
                <a:effectLst>
                  <a:outerShdw blurRad="38100" dist="38100" dir="2700000" algn="tl">
                    <a:srgbClr val="000000">
                      <a:alpha val="43137"/>
                    </a:srgbClr>
                  </a:outerShdw>
                </a:effectLst>
                <a:latin typeface="Andalus" pitchFamily="2" charset="-78"/>
                <a:cs typeface="Andalus" pitchFamily="2" charset="-78"/>
              </a:rPr>
              <a:t>pollinate about one-sixth of the world's flowering plant species and some 400 of its agricultural plants. Poorly pollinated plants produce fewer, often misshapen, fruits and lower yields of seed with inevitable consequences upon quality, availability and price of food. No human activity or ingenuity could ever replace the work of bees and yet it is largely taken for granted. </a:t>
            </a:r>
            <a:br>
              <a:rPr lang="en-GB" b="1" dirty="0">
                <a:solidFill>
                  <a:schemeClr val="bg2">
                    <a:lumMod val="10000"/>
                  </a:schemeClr>
                </a:solidFill>
                <a:effectLst>
                  <a:outerShdw blurRad="38100" dist="38100" dir="2700000" algn="tl">
                    <a:srgbClr val="000000">
                      <a:alpha val="43137"/>
                    </a:srgbClr>
                  </a:outerShdw>
                </a:effectLst>
                <a:latin typeface="Andalus" pitchFamily="2" charset="-78"/>
                <a:cs typeface="Andalus" pitchFamily="2" charset="-78"/>
              </a:rPr>
            </a:br>
            <a:r>
              <a:rPr lang="en-GB" b="1" dirty="0">
                <a:solidFill>
                  <a:schemeClr val="bg2">
                    <a:lumMod val="10000"/>
                  </a:schemeClr>
                </a:solidFill>
                <a:effectLst>
                  <a:outerShdw blurRad="38100" dist="38100" dir="2700000" algn="tl">
                    <a:srgbClr val="000000">
                      <a:alpha val="43137"/>
                    </a:srgbClr>
                  </a:outerShdw>
                </a:effectLst>
                <a:latin typeface="Andalus" pitchFamily="2" charset="-78"/>
                <a:cs typeface="Andalus" pitchFamily="2" charset="-78"/>
              </a:rPr>
              <a:t>One of the few farm activities that can actually increase yields, rather than simply protect existing yields from losses, is to manage bees to encourage good </a:t>
            </a:r>
            <a:r>
              <a:rPr lang="en-GB" b="1" dirty="0" smtClean="0">
                <a:solidFill>
                  <a:schemeClr val="bg2">
                    <a:lumMod val="10000"/>
                  </a:schemeClr>
                </a:solidFill>
                <a:effectLst>
                  <a:outerShdw blurRad="38100" dist="38100" dir="2700000" algn="tl">
                    <a:srgbClr val="000000">
                      <a:alpha val="43137"/>
                    </a:srgbClr>
                  </a:outerShdw>
                </a:effectLst>
                <a:latin typeface="Andalus" pitchFamily="2" charset="-78"/>
                <a:cs typeface="Andalus" pitchFamily="2" charset="-78"/>
              </a:rPr>
              <a:t>pollination. (www.heatherhills.co.uk )</a:t>
            </a:r>
            <a:endParaRPr lang="en-GB" b="1" dirty="0">
              <a:solidFill>
                <a:schemeClr val="bg2">
                  <a:lumMod val="10000"/>
                </a:schemeClr>
              </a:solidFill>
              <a:effectLst>
                <a:outerShdw blurRad="38100" dist="38100" dir="2700000" algn="tl">
                  <a:srgbClr val="000000">
                    <a:alpha val="43137"/>
                  </a:srgbClr>
                </a:outerShdw>
              </a:effectLst>
              <a:latin typeface="Andalus" pitchFamily="2" charset="-78"/>
              <a:cs typeface="Andalus" pitchFamily="2" charset="-7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a:normAutofit/>
          </a:bodyPr>
          <a:lstStyle/>
          <a:p>
            <a:r>
              <a:rPr lang="en-GB" u="sng" smtClean="0">
                <a:solidFill>
                  <a:schemeClr val="bg1"/>
                </a:solidFill>
                <a:effectLst>
                  <a:outerShdw blurRad="38100" dist="38100" dir="2700000" algn="tl">
                    <a:srgbClr val="000000"/>
                  </a:outerShdw>
                </a:effectLst>
                <a:latin typeface="Andalus"/>
                <a:ea typeface="Andalus"/>
                <a:cs typeface="Andalus"/>
              </a:rPr>
              <a:t>Learning Opportunities</a:t>
            </a:r>
          </a:p>
        </p:txBody>
      </p:sp>
      <p:pic>
        <p:nvPicPr>
          <p:cNvPr id="4" name="Content Placeholder 3" descr="https://encrypted-tbn2.gstatic.com/images?q=tbn:ANd9GcSD2u1RlS6nfTzKvO8x1JMm5j1OmKNwn945wum6IXaGE3Z_iy4Z2ztQbSdG">
            <a:hlinkClick r:id="rId3"/>
          </p:cNvPr>
          <p:cNvPicPr>
            <a:picLocks noGrp="1"/>
          </p:cNvPicPr>
          <p:nvPr>
            <p:ph idx="1"/>
          </p:nvPr>
        </p:nvPicPr>
        <p:blipFill>
          <a:blip r:embed="rId4" cstate="print"/>
          <a:srcRect/>
          <a:stretch>
            <a:fillRect/>
          </a:stretch>
        </p:blipFill>
        <p:spPr>
          <a:xfrm>
            <a:off x="3203848" y="2348880"/>
            <a:ext cx="2736304" cy="2520280"/>
          </a:xfrm>
          <a:ln>
            <a:solidFill>
              <a:schemeClr val="bg2">
                <a:lumMod val="10000"/>
              </a:schemeClr>
            </a:solidFill>
          </a:ln>
          <a:effectLst>
            <a:glow rad="228600">
              <a:schemeClr val="accent6">
                <a:satMod val="175000"/>
                <a:alpha val="40000"/>
              </a:schemeClr>
            </a:glow>
          </a:effectLst>
        </p:spPr>
      </p:pic>
      <p:sp>
        <p:nvSpPr>
          <p:cNvPr id="5" name="TextBox 4"/>
          <p:cNvSpPr txBox="1"/>
          <p:nvPr/>
        </p:nvSpPr>
        <p:spPr>
          <a:xfrm>
            <a:off x="3203575" y="5300663"/>
            <a:ext cx="2736850" cy="925512"/>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ctr"/>
            <a:r>
              <a:rPr lang="en-GB" b="1" u="sng">
                <a:solidFill>
                  <a:srgbClr val="1E1C11"/>
                </a:solidFill>
                <a:effectLst>
                  <a:outerShdw blurRad="38100" dist="38100" dir="2700000" algn="tl">
                    <a:srgbClr val="000000"/>
                  </a:outerShdw>
                </a:effectLst>
                <a:latin typeface="Andalus"/>
                <a:ea typeface="Andalus"/>
                <a:cs typeface="Andalus"/>
              </a:rPr>
              <a:t>Managed Bee Hives within </a:t>
            </a:r>
          </a:p>
          <a:p>
            <a:pPr algn="ctr"/>
            <a:r>
              <a:rPr lang="en-GB" b="1" u="sng">
                <a:solidFill>
                  <a:srgbClr val="1E1C11"/>
                </a:solidFill>
                <a:effectLst>
                  <a:outerShdw blurRad="38100" dist="38100" dir="2700000" algn="tl">
                    <a:srgbClr val="000000"/>
                  </a:outerShdw>
                </a:effectLst>
                <a:latin typeface="Andalus"/>
                <a:ea typeface="Andalus"/>
                <a:cs typeface="Andalus"/>
              </a:rPr>
              <a:t>a Forest Environment</a:t>
            </a:r>
            <a:r>
              <a:rPr lang="en-GB" b="1" u="sng">
                <a:solidFill>
                  <a:schemeClr val="bg1"/>
                </a:solidFill>
                <a:effectLst>
                  <a:outerShdw blurRad="38100" dist="38100" dir="2700000" algn="tl">
                    <a:srgbClr val="000000"/>
                  </a:outerShdw>
                </a:effectLst>
                <a:latin typeface="Andalus"/>
                <a:ea typeface="Andalus"/>
                <a:cs typeface="Andalus"/>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a:normAutofit/>
          </a:bodyPr>
          <a:lstStyle/>
          <a:p>
            <a:r>
              <a:rPr lang="en-GB" b="1" u="sng" smtClean="0">
                <a:solidFill>
                  <a:schemeClr val="bg1"/>
                </a:solidFill>
                <a:effectLst>
                  <a:outerShdw blurRad="38100" dist="38100" dir="2700000" algn="tl">
                    <a:srgbClr val="000000"/>
                  </a:outerShdw>
                </a:effectLst>
                <a:latin typeface="Andalus"/>
                <a:ea typeface="Andalus"/>
                <a:cs typeface="Andalus"/>
              </a:rPr>
              <a:t>Man Made Bee Hives</a:t>
            </a:r>
          </a:p>
        </p:txBody>
      </p:sp>
      <p:pic>
        <p:nvPicPr>
          <p:cNvPr id="20482" name="il_fi" descr="http://wildmhoney.files.wordpress.com/2013/04/beehive.gif"/>
          <p:cNvPicPr>
            <a:picLocks noGrp="1"/>
          </p:cNvPicPr>
          <p:nvPr>
            <p:ph idx="1"/>
          </p:nvPr>
        </p:nvPicPr>
        <p:blipFill>
          <a:blip r:embed="rId3"/>
          <a:srcRect/>
          <a:stretch>
            <a:fillRect/>
          </a:stretch>
        </p:blipFill>
        <p:spPr>
          <a:xfrm>
            <a:off x="468313" y="1628775"/>
            <a:ext cx="4824412" cy="4824413"/>
          </a:xfrm>
        </p:spPr>
      </p:pic>
      <p:sp>
        <p:nvSpPr>
          <p:cNvPr id="5" name="TextBox 4"/>
          <p:cNvSpPr txBox="1"/>
          <p:nvPr/>
        </p:nvSpPr>
        <p:spPr>
          <a:xfrm>
            <a:off x="5580063" y="1628775"/>
            <a:ext cx="3095625" cy="48006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fontAlgn="auto">
              <a:spcBef>
                <a:spcPts val="0"/>
              </a:spcBef>
              <a:spcAft>
                <a:spcPts val="0"/>
              </a:spcAft>
              <a:defRPr/>
            </a:pPr>
            <a:r>
              <a:rPr lang="en-GB" sz="1700" b="1" dirty="0">
                <a:solidFill>
                  <a:schemeClr val="bg2">
                    <a:lumMod val="10000"/>
                  </a:schemeClr>
                </a:solidFill>
                <a:latin typeface="Andalus" pitchFamily="2" charset="-78"/>
                <a:cs typeface="Andalus" pitchFamily="2" charset="-78"/>
              </a:rPr>
              <a:t>The  design and manufacture of the bee hives is an activity that could be incorporated within a Forth Level Craft, design and Graphics unit of work</a:t>
            </a:r>
            <a:r>
              <a:rPr lang="en-GB" sz="1700" b="1" dirty="0">
                <a:solidFill>
                  <a:schemeClr val="bg2">
                    <a:lumMod val="10000"/>
                  </a:schemeClr>
                </a:solidFill>
              </a:rPr>
              <a:t>.  </a:t>
            </a:r>
            <a:r>
              <a:rPr lang="en-GB" sz="1700" b="1" dirty="0">
                <a:solidFill>
                  <a:schemeClr val="bg2">
                    <a:lumMod val="10000"/>
                  </a:schemeClr>
                </a:solidFill>
                <a:latin typeface="Andalus" pitchFamily="2" charset="-78"/>
                <a:cs typeface="Andalus" pitchFamily="2" charset="-78"/>
              </a:rPr>
              <a:t> It can meet many of the E’s and O’s  for this level, including;</a:t>
            </a:r>
          </a:p>
          <a:p>
            <a:pPr fontAlgn="auto">
              <a:spcBef>
                <a:spcPts val="0"/>
              </a:spcBef>
              <a:spcAft>
                <a:spcPts val="0"/>
              </a:spcAft>
              <a:defRPr/>
            </a:pPr>
            <a:endParaRPr lang="en-GB" sz="1700" b="1" dirty="0">
              <a:solidFill>
                <a:schemeClr val="bg1"/>
              </a:solidFill>
              <a:latin typeface="Andalus" pitchFamily="2" charset="-78"/>
              <a:cs typeface="Andalus" pitchFamily="2" charset="-78"/>
            </a:endParaRPr>
          </a:p>
          <a:p>
            <a:pPr fontAlgn="auto">
              <a:spcBef>
                <a:spcPts val="0"/>
              </a:spcBef>
              <a:spcAft>
                <a:spcPts val="0"/>
              </a:spcAft>
              <a:defRPr/>
            </a:pPr>
            <a:r>
              <a:rPr lang="en-GB" sz="1700" b="1" i="1" dirty="0"/>
              <a:t>I can confidently apply preparation techniques and processes to manufacture items using specialist skills, materials, tools and software in my place of learning, at home or in the world of work. </a:t>
            </a:r>
          </a:p>
          <a:p>
            <a:pPr fontAlgn="auto">
              <a:spcBef>
                <a:spcPts val="0"/>
              </a:spcBef>
              <a:spcAft>
                <a:spcPts val="0"/>
              </a:spcAft>
              <a:defRPr/>
            </a:pPr>
            <a:r>
              <a:rPr lang="en-GB" sz="1700" b="1" i="1" dirty="0"/>
              <a:t>TCH 4-13a 	</a:t>
            </a:r>
          </a:p>
          <a:p>
            <a:pPr fontAlgn="auto">
              <a:spcBef>
                <a:spcPts val="0"/>
              </a:spcBef>
              <a:spcAft>
                <a:spcPts val="0"/>
              </a:spcAft>
              <a:defRPr/>
            </a:pPr>
            <a:endParaRPr lang="en-GB" sz="1700" b="1" dirty="0"/>
          </a:p>
          <a:p>
            <a:pPr fontAlgn="auto">
              <a:spcBef>
                <a:spcPts val="0"/>
              </a:spcBef>
              <a:spcAft>
                <a:spcPts val="0"/>
              </a:spcAft>
              <a:defRPr/>
            </a:pPr>
            <a:endParaRPr lang="en-GB" sz="1700" dirty="0">
              <a:solidFill>
                <a:schemeClr val="bg1"/>
              </a:solidFill>
              <a:latin typeface="Andalus" pitchFamily="2" charset="-78"/>
              <a:cs typeface="Andalus" pitchFamily="2" charset="-7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rtlCol="0">
            <a:normAutofit/>
          </a:bodyPr>
          <a:lstStyle/>
          <a:p>
            <a:pPr fontAlgn="auto">
              <a:spcAft>
                <a:spcPts val="0"/>
              </a:spcAft>
              <a:defRPr/>
            </a:pPr>
            <a:r>
              <a:rPr lang="en-GB" b="1" dirty="0" smtClean="0">
                <a:solidFill>
                  <a:schemeClr val="bg1"/>
                </a:solidFill>
                <a:effectLst>
                  <a:outerShdw blurRad="38100" dist="38100" dir="2700000" algn="tl">
                    <a:srgbClr val="000000">
                      <a:alpha val="43137"/>
                    </a:srgbClr>
                  </a:outerShdw>
                </a:effectLst>
                <a:latin typeface="Andalus" pitchFamily="2" charset="-78"/>
                <a:cs typeface="Andalus" pitchFamily="2" charset="-78"/>
              </a:rPr>
              <a:t>Technologies E’s and O’s</a:t>
            </a:r>
            <a:endParaRPr lang="en-GB" b="1" dirty="0">
              <a:solidFill>
                <a:schemeClr val="bg1"/>
              </a:solidFill>
              <a:effectLst>
                <a:outerShdw blurRad="38100" dist="38100" dir="2700000" algn="tl">
                  <a:srgbClr val="000000">
                    <a:alpha val="43137"/>
                  </a:srgbClr>
                </a:outerShdw>
              </a:effectLst>
              <a:latin typeface="Andalus" pitchFamily="2" charset="-78"/>
              <a:cs typeface="Andalus" pitchFamily="2" charset="-78"/>
            </a:endParaRPr>
          </a:p>
        </p:txBody>
      </p:sp>
      <p:sp>
        <p:nvSpPr>
          <p:cNvPr id="22530" name="TextBox 4"/>
          <p:cNvSpPr txBox="1">
            <a:spLocks noChangeArrowheads="1"/>
          </p:cNvSpPr>
          <p:nvPr/>
        </p:nvSpPr>
        <p:spPr bwMode="auto">
          <a:xfrm>
            <a:off x="5219700" y="1628775"/>
            <a:ext cx="3384550" cy="369888"/>
          </a:xfrm>
          <a:prstGeom prst="rect">
            <a:avLst/>
          </a:prstGeom>
          <a:noFill/>
          <a:ln w="9525">
            <a:noFill/>
            <a:miter lim="800000"/>
            <a:headEnd/>
            <a:tailEnd/>
          </a:ln>
        </p:spPr>
        <p:txBody>
          <a:bodyPr>
            <a:spAutoFit/>
          </a:bodyPr>
          <a:lstStyle/>
          <a:p>
            <a:endParaRPr lang="en-GB">
              <a:latin typeface="Calibri" pitchFamily="34" charset="0"/>
            </a:endParaRPr>
          </a:p>
        </p:txBody>
      </p:sp>
      <p:sp>
        <p:nvSpPr>
          <p:cNvPr id="6" name="TextBox 5"/>
          <p:cNvSpPr txBox="1"/>
          <p:nvPr/>
        </p:nvSpPr>
        <p:spPr>
          <a:xfrm>
            <a:off x="468313" y="1700213"/>
            <a:ext cx="3455987" cy="20320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fontAlgn="auto">
              <a:spcBef>
                <a:spcPts val="0"/>
              </a:spcBef>
              <a:spcAft>
                <a:spcPts val="0"/>
              </a:spcAft>
              <a:defRPr/>
            </a:pPr>
            <a:r>
              <a:rPr lang="en-GB" b="1" i="1" dirty="0">
                <a:effectLst>
                  <a:outerShdw blurRad="38100" dist="38100" dir="2700000" algn="tl">
                    <a:srgbClr val="000000">
                      <a:alpha val="43137"/>
                    </a:srgbClr>
                  </a:outerShdw>
                </a:effectLst>
              </a:rPr>
              <a:t>Showing creativity and innovation, I can design, plan and produce increasingly complex items which satisfy the needs of the user, at home or in the world of work. </a:t>
            </a:r>
          </a:p>
          <a:p>
            <a:pPr fontAlgn="auto">
              <a:spcBef>
                <a:spcPts val="0"/>
              </a:spcBef>
              <a:spcAft>
                <a:spcPts val="0"/>
              </a:spcAft>
              <a:defRPr/>
            </a:pPr>
            <a:r>
              <a:rPr lang="en-GB" b="1" i="1" dirty="0">
                <a:effectLst>
                  <a:outerShdw blurRad="38100" dist="38100" dir="2700000" algn="tl">
                    <a:srgbClr val="000000">
                      <a:alpha val="43137"/>
                    </a:srgbClr>
                  </a:outerShdw>
                </a:effectLst>
              </a:rPr>
              <a:t>TCH 4-14a </a:t>
            </a:r>
            <a:r>
              <a:rPr lang="en-GB" b="1" dirty="0"/>
              <a:t>	</a:t>
            </a:r>
          </a:p>
        </p:txBody>
      </p:sp>
      <p:sp>
        <p:nvSpPr>
          <p:cNvPr id="8" name="TextBox 7"/>
          <p:cNvSpPr txBox="1"/>
          <p:nvPr/>
        </p:nvSpPr>
        <p:spPr>
          <a:xfrm>
            <a:off x="5219700" y="4149725"/>
            <a:ext cx="3384550" cy="203041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fontAlgn="auto">
              <a:spcBef>
                <a:spcPts val="0"/>
              </a:spcBef>
              <a:spcAft>
                <a:spcPts val="0"/>
              </a:spcAft>
              <a:defRPr/>
            </a:pPr>
            <a:r>
              <a:rPr lang="en-GB" b="1" i="1" dirty="0">
                <a:effectLst>
                  <a:outerShdw blurRad="38100" dist="38100" dir="2700000" algn="tl">
                    <a:srgbClr val="000000">
                      <a:alpha val="43137"/>
                    </a:srgbClr>
                  </a:outerShdw>
                </a:effectLst>
              </a:rPr>
              <a:t>I can apply skills of critical thinking when evaluating the quality and effectiveness of my own or others’ products or systems. </a:t>
            </a:r>
          </a:p>
          <a:p>
            <a:pPr fontAlgn="auto">
              <a:spcBef>
                <a:spcPts val="0"/>
              </a:spcBef>
              <a:spcAft>
                <a:spcPts val="0"/>
              </a:spcAft>
              <a:defRPr/>
            </a:pPr>
            <a:r>
              <a:rPr lang="en-GB" b="1" i="1" dirty="0">
                <a:effectLst>
                  <a:outerShdw blurRad="38100" dist="38100" dir="2700000" algn="tl">
                    <a:srgbClr val="000000">
                      <a:alpha val="43137"/>
                    </a:srgbClr>
                  </a:outerShdw>
                </a:effectLst>
              </a:rPr>
              <a:t>TCH 4-14b </a:t>
            </a:r>
            <a:r>
              <a:rPr lang="en-GB" b="1" dirty="0"/>
              <a:t>	</a:t>
            </a:r>
          </a:p>
          <a:p>
            <a:pPr fontAlgn="auto">
              <a:spcBef>
                <a:spcPts val="0"/>
              </a:spcBef>
              <a:spcAft>
                <a:spcPts val="0"/>
              </a:spcAft>
              <a:defRPr/>
            </a:pPr>
            <a:endParaRPr lang="en-GB" dirty="0"/>
          </a:p>
        </p:txBody>
      </p:sp>
      <p:sp>
        <p:nvSpPr>
          <p:cNvPr id="9" name="TextBox 8"/>
          <p:cNvSpPr txBox="1"/>
          <p:nvPr/>
        </p:nvSpPr>
        <p:spPr>
          <a:xfrm>
            <a:off x="5219700" y="1700213"/>
            <a:ext cx="3384550" cy="2308225"/>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fontAlgn="auto">
              <a:spcBef>
                <a:spcPts val="0"/>
              </a:spcBef>
              <a:spcAft>
                <a:spcPts val="0"/>
              </a:spcAft>
              <a:defRPr/>
            </a:pPr>
            <a:r>
              <a:rPr lang="en-GB" b="1" i="1" dirty="0">
                <a:effectLst>
                  <a:outerShdw blurRad="38100" dist="38100" dir="2700000" algn="tl">
                    <a:srgbClr val="000000">
                      <a:alpha val="43137"/>
                    </a:srgbClr>
                  </a:outerShdw>
                </a:effectLst>
              </a:rPr>
              <a:t>I can explore the properties and functionality of materials, tools, software or control technology to establish their suitability for a task at home or in the world of work. </a:t>
            </a:r>
          </a:p>
          <a:p>
            <a:pPr fontAlgn="auto">
              <a:spcBef>
                <a:spcPts val="0"/>
              </a:spcBef>
              <a:spcAft>
                <a:spcPts val="0"/>
              </a:spcAft>
              <a:defRPr/>
            </a:pPr>
            <a:r>
              <a:rPr lang="en-GB" b="1" i="1" dirty="0">
                <a:effectLst>
                  <a:outerShdw blurRad="38100" dist="38100" dir="2700000" algn="tl">
                    <a:srgbClr val="000000">
                      <a:alpha val="43137"/>
                    </a:srgbClr>
                  </a:outerShdw>
                </a:effectLst>
              </a:rPr>
              <a:t>TCH 4-14c 	</a:t>
            </a:r>
          </a:p>
          <a:p>
            <a:pPr fontAlgn="auto">
              <a:spcBef>
                <a:spcPts val="0"/>
              </a:spcBef>
              <a:spcAft>
                <a:spcPts val="0"/>
              </a:spcAft>
              <a:defRPr/>
            </a:pPr>
            <a:endParaRPr lang="en-GB" dirty="0"/>
          </a:p>
        </p:txBody>
      </p:sp>
      <p:sp>
        <p:nvSpPr>
          <p:cNvPr id="10" name="TextBox 9"/>
          <p:cNvSpPr txBox="1"/>
          <p:nvPr/>
        </p:nvSpPr>
        <p:spPr>
          <a:xfrm>
            <a:off x="468313" y="3860800"/>
            <a:ext cx="3455987" cy="2308225"/>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fontAlgn="auto">
              <a:spcBef>
                <a:spcPts val="0"/>
              </a:spcBef>
              <a:spcAft>
                <a:spcPts val="0"/>
              </a:spcAft>
              <a:defRPr/>
            </a:pPr>
            <a:r>
              <a:rPr lang="en-GB" b="1" i="1" dirty="0">
                <a:effectLst>
                  <a:outerShdw blurRad="38100" dist="38100" dir="2700000" algn="tl">
                    <a:srgbClr val="000000">
                      <a:alpha val="43137"/>
                    </a:srgbClr>
                  </a:outerShdw>
                </a:effectLst>
              </a:rPr>
              <a:t>Having sketched or drawn a series of everyday objects pictorially and orthographically, I have become proficient in third angle projection and can apply this knowledge when producing 2D or 3D images when using software. </a:t>
            </a:r>
          </a:p>
          <a:p>
            <a:pPr fontAlgn="auto">
              <a:spcBef>
                <a:spcPts val="0"/>
              </a:spcBef>
              <a:spcAft>
                <a:spcPts val="0"/>
              </a:spcAft>
              <a:defRPr/>
            </a:pPr>
            <a:r>
              <a:rPr lang="en-GB" b="1" i="1" dirty="0">
                <a:effectLst>
                  <a:outerShdw blurRad="38100" dist="38100" dir="2700000" algn="tl">
                    <a:srgbClr val="000000">
                      <a:alpha val="43137"/>
                    </a:srgbClr>
                  </a:outerShdw>
                </a:effectLst>
              </a:rPr>
              <a:t>TCH 4-15a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a:normAutofit/>
          </a:bodyPr>
          <a:lstStyle/>
          <a:p>
            <a:r>
              <a:rPr lang="en-GB" b="1" u="sng" smtClean="0">
                <a:solidFill>
                  <a:schemeClr val="bg1"/>
                </a:solidFill>
                <a:effectLst>
                  <a:outerShdw blurRad="38100" dist="38100" dir="2700000" algn="tl">
                    <a:srgbClr val="000000"/>
                  </a:outerShdw>
                </a:effectLst>
                <a:latin typeface="Andalus"/>
                <a:ea typeface="Andalus"/>
                <a:cs typeface="Andalus"/>
              </a:rPr>
              <a:t>Bee’s and Enterprise</a:t>
            </a:r>
          </a:p>
        </p:txBody>
      </p:sp>
      <p:pic>
        <p:nvPicPr>
          <p:cNvPr id="24580" name="Picture 4" descr=" "/>
          <p:cNvPicPr>
            <a:picLocks noChangeAspect="1" noChangeArrowheads="1"/>
          </p:cNvPicPr>
          <p:nvPr/>
        </p:nvPicPr>
        <p:blipFill>
          <a:blip r:embed="rId3"/>
          <a:srcRect/>
          <a:stretch>
            <a:fillRect/>
          </a:stretch>
        </p:blipFill>
        <p:spPr bwMode="auto">
          <a:xfrm>
            <a:off x="3492500" y="2924175"/>
            <a:ext cx="2095500" cy="2095500"/>
          </a:xfrm>
          <a:prstGeom prst="rect">
            <a:avLst/>
          </a:prstGeom>
          <a:noFill/>
        </p:spPr>
      </p:pic>
      <p:sp>
        <p:nvSpPr>
          <p:cNvPr id="24581" name="Rectangle 5"/>
          <p:cNvSpPr>
            <a:spLocks noChangeArrowheads="1"/>
          </p:cNvSpPr>
          <p:nvPr/>
        </p:nvSpPr>
        <p:spPr bwMode="auto">
          <a:xfrm>
            <a:off x="3132138" y="5157788"/>
            <a:ext cx="2940050" cy="366712"/>
          </a:xfrm>
          <a:prstGeom prst="rect">
            <a:avLst/>
          </a:prstGeom>
          <a:noFill/>
          <a:ln w="9525">
            <a:noFill/>
            <a:miter lim="800000"/>
            <a:headEnd/>
            <a:tailEnd/>
          </a:ln>
          <a:effectLst/>
        </p:spPr>
        <p:txBody>
          <a:bodyPr wrap="none" anchor="ctr">
            <a:spAutoFit/>
          </a:bodyPr>
          <a:lstStyle/>
          <a:p>
            <a:r>
              <a:rPr lang="en-US"/>
              <a:t>Chimanimani in Zimbabwe </a:t>
            </a:r>
          </a:p>
        </p:txBody>
      </p:sp>
      <p:pic>
        <p:nvPicPr>
          <p:cNvPr id="24583" name="Picture 7" descr="ANd9GcRvwFTd478r4uaBL8c8mFlavXHkqnxO9qwqAg7uRD7K9uWaLRhkrQ"/>
          <p:cNvPicPr>
            <a:picLocks noChangeAspect="1" noChangeArrowheads="1"/>
          </p:cNvPicPr>
          <p:nvPr/>
        </p:nvPicPr>
        <p:blipFill>
          <a:blip r:embed="rId4"/>
          <a:srcRect/>
          <a:stretch>
            <a:fillRect/>
          </a:stretch>
        </p:blipFill>
        <p:spPr bwMode="auto">
          <a:xfrm>
            <a:off x="468313" y="1628775"/>
            <a:ext cx="2143125" cy="2143125"/>
          </a:xfrm>
          <a:prstGeom prst="rect">
            <a:avLst/>
          </a:prstGeom>
          <a:noFill/>
        </p:spPr>
      </p:pic>
      <p:sp>
        <p:nvSpPr>
          <p:cNvPr id="24585" name="AutoShape 9" descr="9k="/>
          <p:cNvSpPr>
            <a:spLocks noChangeAspect="1" noChangeArrowheads="1"/>
          </p:cNvSpPr>
          <p:nvPr/>
        </p:nvSpPr>
        <p:spPr bwMode="auto">
          <a:xfrm>
            <a:off x="3500438" y="2357438"/>
            <a:ext cx="2143125" cy="2143125"/>
          </a:xfrm>
          <a:prstGeom prst="rect">
            <a:avLst/>
          </a:prstGeom>
          <a:noFill/>
        </p:spPr>
        <p:txBody>
          <a:bodyPr/>
          <a:lstStyle/>
          <a:p>
            <a:endParaRPr lang="en-US"/>
          </a:p>
        </p:txBody>
      </p:sp>
      <p:sp>
        <p:nvSpPr>
          <p:cNvPr id="24587" name="AutoShape 11" descr="9k="/>
          <p:cNvSpPr>
            <a:spLocks noChangeAspect="1" noChangeArrowheads="1"/>
          </p:cNvSpPr>
          <p:nvPr/>
        </p:nvSpPr>
        <p:spPr bwMode="auto">
          <a:xfrm>
            <a:off x="3500438" y="2357438"/>
            <a:ext cx="2143125" cy="2143125"/>
          </a:xfrm>
          <a:prstGeom prst="rect">
            <a:avLst/>
          </a:prstGeom>
          <a:noFill/>
        </p:spPr>
        <p:txBody>
          <a:bodyPr/>
          <a:lstStyle/>
          <a:p>
            <a:endParaRPr lang="en-US"/>
          </a:p>
        </p:txBody>
      </p:sp>
      <p:pic>
        <p:nvPicPr>
          <p:cNvPr id="24589" name="Picture 13" descr="Beeswax--Polish"/>
          <p:cNvPicPr>
            <a:picLocks noChangeAspect="1" noChangeArrowheads="1"/>
          </p:cNvPicPr>
          <p:nvPr/>
        </p:nvPicPr>
        <p:blipFill>
          <a:blip r:embed="rId5"/>
          <a:srcRect/>
          <a:stretch>
            <a:fillRect/>
          </a:stretch>
        </p:blipFill>
        <p:spPr bwMode="auto">
          <a:xfrm>
            <a:off x="6516688" y="1628775"/>
            <a:ext cx="2159000" cy="2160588"/>
          </a:xfrm>
          <a:prstGeom prst="rect">
            <a:avLst/>
          </a:prstGeom>
          <a:noFill/>
        </p:spPr>
      </p:pic>
      <p:pic>
        <p:nvPicPr>
          <p:cNvPr id="24591" name="Picture 15" descr="ANd9GcRxpENbbXHB9SxZKTrCig5H9vN9P6nniRsnNaBomWdAipy85gOm"/>
          <p:cNvPicPr>
            <a:picLocks noChangeAspect="1" noChangeArrowheads="1"/>
          </p:cNvPicPr>
          <p:nvPr/>
        </p:nvPicPr>
        <p:blipFill>
          <a:blip r:embed="rId6"/>
          <a:srcRect/>
          <a:stretch>
            <a:fillRect/>
          </a:stretch>
        </p:blipFill>
        <p:spPr bwMode="auto">
          <a:xfrm>
            <a:off x="6516688" y="4149725"/>
            <a:ext cx="2168525" cy="2160588"/>
          </a:xfrm>
          <a:prstGeom prst="rect">
            <a:avLst/>
          </a:prstGeom>
          <a:noFill/>
        </p:spPr>
      </p:pic>
      <p:pic>
        <p:nvPicPr>
          <p:cNvPr id="24593" name="Picture 17" descr="ANd9GcR6MgQedpCJ7uPksfuvI6KPIEbn822IrRbBEbEWVC9cl4LwL39w"/>
          <p:cNvPicPr>
            <a:picLocks noChangeAspect="1" noChangeArrowheads="1"/>
          </p:cNvPicPr>
          <p:nvPr/>
        </p:nvPicPr>
        <p:blipFill>
          <a:blip r:embed="rId7"/>
          <a:srcRect/>
          <a:stretch>
            <a:fillRect/>
          </a:stretch>
        </p:blipFill>
        <p:spPr bwMode="auto">
          <a:xfrm>
            <a:off x="468313" y="4221163"/>
            <a:ext cx="2143125" cy="214312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p:cNvSpPr>
          <p:nvPr>
            <p:ph type="title"/>
          </p:nvPr>
        </p:nvSpPr>
        <p:spPr/>
        <p:txBody>
          <a:bodyPr/>
          <a:lstStyle/>
          <a:p>
            <a:r>
              <a:rPr lang="en-GB" smtClean="0"/>
              <a:t>Example of Work in Progress</a:t>
            </a:r>
          </a:p>
        </p:txBody>
      </p:sp>
      <p:pic>
        <p:nvPicPr>
          <p:cNvPr id="26629" name="Picture 5"/>
          <p:cNvPicPr>
            <a:picLocks noChangeAspect="1" noChangeArrowheads="1"/>
          </p:cNvPicPr>
          <p:nvPr/>
        </p:nvPicPr>
        <p:blipFill>
          <a:blip r:embed="rId2"/>
          <a:srcRect/>
          <a:stretch>
            <a:fillRect/>
          </a:stretch>
        </p:blipFill>
        <p:spPr bwMode="auto">
          <a:xfrm>
            <a:off x="395288" y="1773238"/>
            <a:ext cx="2762250" cy="1439862"/>
          </a:xfrm>
          <a:prstGeom prst="rect">
            <a:avLst/>
          </a:prstGeom>
          <a:noFill/>
          <a:ln w="9525">
            <a:noFill/>
            <a:miter lim="800000"/>
            <a:headEnd/>
            <a:tailEnd/>
          </a:ln>
          <a:effectLst/>
        </p:spPr>
      </p:pic>
      <p:sp>
        <p:nvSpPr>
          <p:cNvPr id="26631" name="Rectangle 7"/>
          <p:cNvSpPr>
            <a:spLocks noChangeArrowheads="1"/>
          </p:cNvSpPr>
          <p:nvPr/>
        </p:nvSpPr>
        <p:spPr bwMode="auto">
          <a:xfrm>
            <a:off x="2124075" y="3789363"/>
            <a:ext cx="4705350" cy="366712"/>
          </a:xfrm>
          <a:prstGeom prst="rect">
            <a:avLst/>
          </a:prstGeom>
          <a:noFill/>
          <a:ln w="9525">
            <a:noFill/>
            <a:miter lim="800000"/>
            <a:headEnd/>
            <a:tailEnd/>
          </a:ln>
          <a:effectLst/>
        </p:spPr>
        <p:txBody>
          <a:bodyPr wrap="none" anchor="ctr">
            <a:spAutoFit/>
          </a:bodyPr>
          <a:lstStyle/>
          <a:p>
            <a:r>
              <a:rPr lang="en-US"/>
              <a:t>Charlton Manor Primary School Beekeeping</a:t>
            </a:r>
            <a:r>
              <a:rPr lang="en-GB"/>
              <a:t> </a:t>
            </a:r>
          </a:p>
        </p:txBody>
      </p:sp>
      <p:sp>
        <p:nvSpPr>
          <p:cNvPr id="26633" name="AutoShape 9" descr="9k="/>
          <p:cNvSpPr>
            <a:spLocks noChangeAspect="1" noChangeArrowheads="1"/>
          </p:cNvSpPr>
          <p:nvPr/>
        </p:nvSpPr>
        <p:spPr bwMode="auto">
          <a:xfrm>
            <a:off x="3203575" y="2708275"/>
            <a:ext cx="2762250" cy="1657350"/>
          </a:xfrm>
          <a:prstGeom prst="rect">
            <a:avLst/>
          </a:prstGeom>
          <a:noFill/>
        </p:spPr>
        <p:txBody>
          <a:bodyPr/>
          <a:lstStyle/>
          <a:p>
            <a:endParaRPr lang="en-US"/>
          </a:p>
        </p:txBody>
      </p:sp>
      <p:pic>
        <p:nvPicPr>
          <p:cNvPr id="26635" name="Picture 11" descr="bee-keeping-in-schools-007"/>
          <p:cNvPicPr>
            <a:picLocks noChangeAspect="1" noChangeArrowheads="1"/>
          </p:cNvPicPr>
          <p:nvPr/>
        </p:nvPicPr>
        <p:blipFill>
          <a:blip r:embed="rId3"/>
          <a:srcRect/>
          <a:stretch>
            <a:fillRect/>
          </a:stretch>
        </p:blipFill>
        <p:spPr bwMode="auto">
          <a:xfrm>
            <a:off x="6011863" y="4941888"/>
            <a:ext cx="2665412" cy="1439862"/>
          </a:xfrm>
          <a:prstGeom prst="rect">
            <a:avLst/>
          </a:prstGeom>
          <a:noFill/>
        </p:spPr>
      </p:pic>
      <p:pic>
        <p:nvPicPr>
          <p:cNvPr id="26637" name="Picture 13" descr="ANd9GcRlUGHGPYqXKtJCAbK6WGIt8qO_22Z3A-9sqg2CbAXmQ1qcpMdKgg"/>
          <p:cNvPicPr>
            <a:picLocks noChangeAspect="1" noChangeArrowheads="1"/>
          </p:cNvPicPr>
          <p:nvPr/>
        </p:nvPicPr>
        <p:blipFill>
          <a:blip r:embed="rId4"/>
          <a:srcRect/>
          <a:stretch>
            <a:fillRect/>
          </a:stretch>
        </p:blipFill>
        <p:spPr bwMode="auto">
          <a:xfrm>
            <a:off x="395288" y="5013325"/>
            <a:ext cx="2663825" cy="1439863"/>
          </a:xfrm>
          <a:prstGeom prst="rect">
            <a:avLst/>
          </a:prstGeom>
          <a:noFill/>
        </p:spPr>
      </p:pic>
      <p:sp>
        <p:nvSpPr>
          <p:cNvPr id="26641" name="AutoShape 17" descr="2Q=="/>
          <p:cNvSpPr>
            <a:spLocks noChangeAspect="1" noChangeArrowheads="1"/>
          </p:cNvSpPr>
          <p:nvPr/>
        </p:nvSpPr>
        <p:spPr bwMode="auto">
          <a:xfrm>
            <a:off x="4419600" y="3276600"/>
            <a:ext cx="304800" cy="304800"/>
          </a:xfrm>
          <a:prstGeom prst="rect">
            <a:avLst/>
          </a:prstGeom>
          <a:noFill/>
        </p:spPr>
        <p:txBody>
          <a:bodyPr/>
          <a:lstStyle/>
          <a:p>
            <a:endParaRPr lang="en-US"/>
          </a:p>
        </p:txBody>
      </p:sp>
      <p:pic>
        <p:nvPicPr>
          <p:cNvPr id="26643" name="Picture 19" descr="Ainsley%20Harriott%20with%20children%20from%20Charlton%20Manor%20School%20small"/>
          <p:cNvPicPr>
            <a:picLocks noChangeAspect="1" noChangeArrowheads="1"/>
          </p:cNvPicPr>
          <p:nvPr/>
        </p:nvPicPr>
        <p:blipFill>
          <a:blip r:embed="rId5"/>
          <a:srcRect/>
          <a:stretch>
            <a:fillRect/>
          </a:stretch>
        </p:blipFill>
        <p:spPr bwMode="auto">
          <a:xfrm>
            <a:off x="6011863" y="1773238"/>
            <a:ext cx="2663825" cy="143986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p:cNvSpPr>
          <p:nvPr>
            <p:ph type="title"/>
          </p:nvPr>
        </p:nvSpPr>
        <p:spPr/>
        <p:txBody>
          <a:bodyPr/>
          <a:lstStyle/>
          <a:p>
            <a:endParaRPr lang="en-GB" smtClean="0"/>
          </a:p>
        </p:txBody>
      </p:sp>
      <p:pic>
        <p:nvPicPr>
          <p:cNvPr id="28678" name="Picture 6" descr="ANd9GcQWJ8LwPBmfGcz-LZFc5pvFGktG9mz8qLf2IlV_eKs8StxM-i1tkA"/>
          <p:cNvPicPr>
            <a:picLocks noChangeAspect="1" noChangeArrowheads="1"/>
          </p:cNvPicPr>
          <p:nvPr/>
        </p:nvPicPr>
        <p:blipFill>
          <a:blip r:embed="rId2"/>
          <a:srcRect/>
          <a:stretch>
            <a:fillRect/>
          </a:stretch>
        </p:blipFill>
        <p:spPr bwMode="auto">
          <a:xfrm>
            <a:off x="7164388" y="4868863"/>
            <a:ext cx="1655762" cy="1655762"/>
          </a:xfrm>
          <a:prstGeom prst="rect">
            <a:avLst/>
          </a:prstGeom>
          <a:noFill/>
        </p:spPr>
      </p:pic>
      <p:sp>
        <p:nvSpPr>
          <p:cNvPr id="28679" name="Rectangle 7"/>
          <p:cNvSpPr>
            <a:spLocks noChangeArrowheads="1"/>
          </p:cNvSpPr>
          <p:nvPr/>
        </p:nvSpPr>
        <p:spPr bwMode="auto">
          <a:xfrm>
            <a:off x="468313" y="2420938"/>
            <a:ext cx="8135937" cy="366712"/>
          </a:xfrm>
          <a:prstGeom prst="rect">
            <a:avLst/>
          </a:prstGeom>
          <a:noFill/>
          <a:ln w="9525">
            <a:noFill/>
            <a:miter lim="800000"/>
            <a:headEnd/>
            <a:tailEnd/>
          </a:ln>
          <a:effectLst/>
        </p:spPr>
        <p:txBody>
          <a:bodyPr>
            <a:spAutoFit/>
          </a:bodyPr>
          <a:lstStyle/>
          <a:p>
            <a:pPr algn="ctr"/>
            <a:r>
              <a:rPr lang="en-GB"/>
              <a:t>June 2010</a:t>
            </a:r>
          </a:p>
        </p:txBody>
      </p:sp>
      <p:sp>
        <p:nvSpPr>
          <p:cNvPr id="28680" name="Rectangle 8"/>
          <p:cNvSpPr>
            <a:spLocks noChangeArrowheads="1"/>
          </p:cNvSpPr>
          <p:nvPr/>
        </p:nvSpPr>
        <p:spPr bwMode="auto">
          <a:xfrm>
            <a:off x="395288" y="1628775"/>
            <a:ext cx="8280400" cy="641350"/>
          </a:xfrm>
          <a:prstGeom prst="rect">
            <a:avLst/>
          </a:prstGeom>
          <a:noFill/>
          <a:ln w="9525">
            <a:noFill/>
            <a:miter lim="800000"/>
            <a:headEnd/>
            <a:tailEnd/>
          </a:ln>
          <a:effectLst/>
        </p:spPr>
        <p:txBody>
          <a:bodyPr>
            <a:spAutoFit/>
          </a:bodyPr>
          <a:lstStyle/>
          <a:p>
            <a:pPr algn="ctr"/>
            <a:r>
              <a:rPr lang="en-GB" b="1">
                <a:effectLst>
                  <a:outerShdw blurRad="38100" dist="38100" dir="2700000" algn="tl">
                    <a:srgbClr val="C0C0C0"/>
                  </a:outerShdw>
                </a:effectLst>
              </a:rPr>
              <a:t>THE HONEY BEE</a:t>
            </a:r>
          </a:p>
          <a:p>
            <a:pPr algn="ctr"/>
            <a:r>
              <a:rPr lang="en-GB" b="1">
                <a:effectLst>
                  <a:outerShdw blurRad="38100" dist="38100" dir="2700000" algn="tl">
                    <a:srgbClr val="C0C0C0"/>
                  </a:outerShdw>
                </a:effectLst>
              </a:rPr>
              <a:t>HEALTH STRATEGY</a:t>
            </a:r>
          </a:p>
        </p:txBody>
      </p:sp>
      <p:sp>
        <p:nvSpPr>
          <p:cNvPr id="28681" name="Rectangle 9"/>
          <p:cNvSpPr>
            <a:spLocks noChangeArrowheads="1"/>
          </p:cNvSpPr>
          <p:nvPr/>
        </p:nvSpPr>
        <p:spPr bwMode="auto">
          <a:xfrm>
            <a:off x="2268538" y="3213100"/>
            <a:ext cx="4572000" cy="2289175"/>
          </a:xfrm>
          <a:prstGeom prst="rect">
            <a:avLst/>
          </a:prstGeom>
          <a:noFill/>
          <a:ln w="9525">
            <a:noFill/>
            <a:miter lim="800000"/>
            <a:headEnd/>
            <a:tailEnd/>
          </a:ln>
          <a:effectLst/>
        </p:spPr>
        <p:txBody>
          <a:bodyPr>
            <a:spAutoFit/>
          </a:bodyPr>
          <a:lstStyle/>
          <a:p>
            <a:pPr algn="ctr"/>
            <a:r>
              <a:rPr lang="en-GB" b="1"/>
              <a:t>Overview of the strategy</a:t>
            </a:r>
          </a:p>
          <a:p>
            <a:pPr algn="ctr"/>
            <a:endParaRPr lang="en-GB" b="1"/>
          </a:p>
          <a:p>
            <a:pPr algn="ctr"/>
            <a:r>
              <a:rPr lang="en-GB" b="1"/>
              <a:t>AIM: </a:t>
            </a:r>
            <a:r>
              <a:rPr lang="en-GB"/>
              <a:t>To achieve a sustainable and healthy population of honey bees for pollination</a:t>
            </a:r>
          </a:p>
          <a:p>
            <a:pPr algn="ctr"/>
            <a:r>
              <a:rPr lang="en-GB"/>
              <a:t>and honey production in Scotland through strengthened partnership working</a:t>
            </a:r>
          </a:p>
          <a:p>
            <a:pPr algn="ctr"/>
            <a:r>
              <a:rPr lang="en-GB"/>
              <a:t>between stakeholders with interests in honey bees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p:cNvSpPr>
          <p:nvPr>
            <p:ph type="title"/>
          </p:nvPr>
        </p:nvSpPr>
        <p:spPr/>
        <p:txBody>
          <a:bodyPr/>
          <a:lstStyle/>
          <a:p>
            <a:r>
              <a:rPr lang="en-GB" smtClean="0"/>
              <a:t>Bees and Pollination</a:t>
            </a:r>
          </a:p>
        </p:txBody>
      </p:sp>
      <p:pic>
        <p:nvPicPr>
          <p:cNvPr id="30730" name="Picture 10" descr="pollinate"/>
          <p:cNvPicPr>
            <a:picLocks noChangeAspect="1" noChangeArrowheads="1"/>
          </p:cNvPicPr>
          <p:nvPr/>
        </p:nvPicPr>
        <p:blipFill>
          <a:blip r:embed="rId2"/>
          <a:srcRect/>
          <a:stretch>
            <a:fillRect/>
          </a:stretch>
        </p:blipFill>
        <p:spPr bwMode="auto">
          <a:xfrm>
            <a:off x="468313" y="2133600"/>
            <a:ext cx="4175125" cy="3455988"/>
          </a:xfrm>
          <a:prstGeom prst="rect">
            <a:avLst/>
          </a:prstGeom>
          <a:noFill/>
        </p:spPr>
      </p:pic>
      <p:sp>
        <p:nvSpPr>
          <p:cNvPr id="30731" name="Rectangle 11"/>
          <p:cNvSpPr>
            <a:spLocks noChangeArrowheads="1"/>
          </p:cNvSpPr>
          <p:nvPr/>
        </p:nvSpPr>
        <p:spPr bwMode="auto">
          <a:xfrm>
            <a:off x="5076825" y="1628775"/>
            <a:ext cx="3598863" cy="4760913"/>
          </a:xfrm>
          <a:prstGeom prst="rect">
            <a:avLst/>
          </a:prstGeom>
          <a:noFill/>
          <a:ln w="9525">
            <a:noFill/>
            <a:miter lim="800000"/>
            <a:headEnd/>
            <a:tailEnd/>
          </a:ln>
          <a:effectLst/>
        </p:spPr>
        <p:txBody>
          <a:bodyPr anchor="ctr">
            <a:spAutoFit/>
          </a:bodyPr>
          <a:lstStyle/>
          <a:p>
            <a:pPr algn="ctr"/>
            <a:r>
              <a:rPr lang="en-US" b="1"/>
              <a:t>How Bees Pollinate</a:t>
            </a:r>
          </a:p>
          <a:p>
            <a:pPr>
              <a:buFontTx/>
              <a:buChar char="•"/>
            </a:pPr>
            <a:r>
              <a:rPr lang="en-US"/>
              <a:t>Pollination begins when a bees stops to gather food from a flower. </a:t>
            </a:r>
          </a:p>
          <a:p>
            <a:pPr>
              <a:buFontTx/>
              <a:buChar char="•"/>
            </a:pPr>
            <a:r>
              <a:rPr lang="en-US"/>
              <a:t>Sticky pollen gets caught in the small hairs that are on the bee's body. </a:t>
            </a:r>
          </a:p>
          <a:p>
            <a:pPr>
              <a:buFontTx/>
              <a:buChar char="•"/>
            </a:pPr>
            <a:r>
              <a:rPr lang="en-US"/>
              <a:t>Still foraging for food, the bee travels to another flower. Some of the pollen on the bee's body falls onto this new blossom. </a:t>
            </a:r>
          </a:p>
          <a:p>
            <a:pPr>
              <a:buFontTx/>
              <a:buChar char="•"/>
            </a:pPr>
            <a:r>
              <a:rPr lang="en-US"/>
              <a:t>When pollen is transferred from one plant to another of the same species, it becomes possible for the blossom to produce fruit or vegetables. </a:t>
            </a:r>
          </a:p>
          <a:p>
            <a:pPr algn="ctr" eaLnBrk="0" hangingPunct="0"/>
            <a:endParaRPr lang="en-US">
              <a:latin typeface="Calibri" pitchFamily="34" charset="0"/>
            </a:endParaRPr>
          </a:p>
        </p:txBody>
      </p:sp>
      <p:sp>
        <p:nvSpPr>
          <p:cNvPr id="30732" name="Rectangle 12"/>
          <p:cNvSpPr>
            <a:spLocks noChangeArrowheads="1"/>
          </p:cNvSpPr>
          <p:nvPr/>
        </p:nvSpPr>
        <p:spPr bwMode="auto">
          <a:xfrm>
            <a:off x="5148263" y="6237288"/>
            <a:ext cx="3816350" cy="244475"/>
          </a:xfrm>
          <a:prstGeom prst="rect">
            <a:avLst/>
          </a:prstGeom>
          <a:noFill/>
          <a:ln w="9525">
            <a:noFill/>
            <a:miter lim="800000"/>
            <a:headEnd/>
            <a:tailEnd/>
          </a:ln>
          <a:effectLst/>
        </p:spPr>
        <p:txBody>
          <a:bodyPr>
            <a:spAutoFit/>
          </a:bodyPr>
          <a:lstStyle/>
          <a:p>
            <a:r>
              <a:rPr lang="en-GB" sz="1000"/>
              <a:t>http://lifecyclesproject.ca/resources/bee_average/pollination.php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472</Words>
  <Application>Microsoft Office PowerPoint</Application>
  <PresentationFormat>On-screen Show (4:3)</PresentationFormat>
  <Paragraphs>50</Paragraphs>
  <Slides>9</Slides>
  <Notes>6</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Feed Forward  Event 8/11/2013</vt:lpstr>
      <vt:lpstr>The Benefits of Bees </vt:lpstr>
      <vt:lpstr>Learning Opportunities</vt:lpstr>
      <vt:lpstr>Man Made Bee Hives</vt:lpstr>
      <vt:lpstr>Technologies E’s and O’s</vt:lpstr>
      <vt:lpstr>Bee’s and Enterprise</vt:lpstr>
      <vt:lpstr>Example of Work in Progress</vt:lpstr>
      <vt:lpstr>PowerPoint Presentation</vt:lpstr>
      <vt:lpstr>Bees and Pollination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Georgia</dc:creator>
  <cp:lastModifiedBy>MCLAREN Susan</cp:lastModifiedBy>
  <cp:revision>29</cp:revision>
  <dcterms:created xsi:type="dcterms:W3CDTF">2013-11-05T12:57:19Z</dcterms:created>
  <dcterms:modified xsi:type="dcterms:W3CDTF">2013-11-11T21:48:07Z</dcterms:modified>
</cp:coreProperties>
</file>