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80" autoAdjust="0"/>
  </p:normalViewPr>
  <p:slideViewPr>
    <p:cSldViewPr snapToGrid="0">
      <p:cViewPr>
        <p:scale>
          <a:sx n="33" d="100"/>
          <a:sy n="33" d="100"/>
        </p:scale>
        <p:origin x="1666" y="1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819E2-4AC2-4AD0-8FC2-1179A4D58A69}" type="datetimeFigureOut">
              <a:rPr lang="en-GB" smtClean="0"/>
              <a:t>10/11/2016</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0742B-56C8-4B8D-9C6D-57BC35DEAEC9}" type="slidenum">
              <a:rPr lang="en-GB" smtClean="0"/>
              <a:t>‹#›</a:t>
            </a:fld>
            <a:endParaRPr lang="en-GB"/>
          </a:p>
        </p:txBody>
      </p:sp>
    </p:spTree>
    <p:extLst>
      <p:ext uri="{BB962C8B-B14F-4D97-AF65-F5344CB8AC3E}">
        <p14:creationId xmlns:p14="http://schemas.microsoft.com/office/powerpoint/2010/main" val="3001001882"/>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60742B-56C8-4B8D-9C6D-57BC35DEAEC9}" type="slidenum">
              <a:rPr lang="en-GB" smtClean="0"/>
              <a:t>1</a:t>
            </a:fld>
            <a:endParaRPr lang="en-GB"/>
          </a:p>
        </p:txBody>
      </p:sp>
    </p:spTree>
    <p:extLst>
      <p:ext uri="{BB962C8B-B14F-4D97-AF65-F5344CB8AC3E}">
        <p14:creationId xmlns:p14="http://schemas.microsoft.com/office/powerpoint/2010/main" val="360638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36817A-EB1A-4EB0-856D-F5778FE99717}"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284645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6817A-EB1A-4EB0-856D-F5778FE99717}"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294225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6817A-EB1A-4EB0-856D-F5778FE99717}"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87344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6817A-EB1A-4EB0-856D-F5778FE99717}"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7171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36817A-EB1A-4EB0-856D-F5778FE99717}" type="datetimeFigureOut">
              <a:rPr lang="en-GB" smtClean="0"/>
              <a:t>10/11/2016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307943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36817A-EB1A-4EB0-856D-F5778FE99717}" type="datetimeFigureOut">
              <a:rPr lang="en-GB" smtClean="0"/>
              <a:t>10/11/2016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158226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36817A-EB1A-4EB0-856D-F5778FE99717}" type="datetimeFigureOut">
              <a:rPr lang="en-GB" smtClean="0"/>
              <a:t>10/11/2016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323991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36817A-EB1A-4EB0-856D-F5778FE99717}" type="datetimeFigureOut">
              <a:rPr lang="en-GB" smtClean="0"/>
              <a:t>10/11/2016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389789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817A-EB1A-4EB0-856D-F5778FE99717}" type="datetimeFigureOut">
              <a:rPr lang="en-GB" smtClean="0"/>
              <a:t>10/11/2016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290886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3C36817A-EB1A-4EB0-856D-F5778FE99717}" type="datetimeFigureOut">
              <a:rPr lang="en-GB" smtClean="0"/>
              <a:t>10/11/2016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352518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3C36817A-EB1A-4EB0-856D-F5778FE99717}" type="datetimeFigureOut">
              <a:rPr lang="en-GB" smtClean="0"/>
              <a:t>10/11/2016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4BB143-45AA-46ED-961E-AA4A01B8AE39}" type="slidenum">
              <a:rPr lang="en-GB" smtClean="0"/>
              <a:t>‹#›</a:t>
            </a:fld>
            <a:endParaRPr lang="en-GB"/>
          </a:p>
        </p:txBody>
      </p:sp>
    </p:spTree>
    <p:extLst>
      <p:ext uri="{BB962C8B-B14F-4D97-AF65-F5344CB8AC3E}">
        <p14:creationId xmlns:p14="http://schemas.microsoft.com/office/powerpoint/2010/main" val="33400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3C36817A-EB1A-4EB0-856D-F5778FE99717}" type="datetimeFigureOut">
              <a:rPr lang="en-GB" smtClean="0"/>
              <a:t>10/11/2016</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94BB143-45AA-46ED-961E-AA4A01B8AE39}" type="slidenum">
              <a:rPr lang="en-GB" smtClean="0"/>
              <a:t>‹#›</a:t>
            </a:fld>
            <a:endParaRPr lang="en-GB"/>
          </a:p>
        </p:txBody>
      </p:sp>
    </p:spTree>
    <p:extLst>
      <p:ext uri="{BB962C8B-B14F-4D97-AF65-F5344CB8AC3E}">
        <p14:creationId xmlns:p14="http://schemas.microsoft.com/office/powerpoint/2010/main" val="2305677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educationscotland.gov.uk/stemcentral/contexts/renewables/about/index.asp"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982980" y="217448"/>
            <a:ext cx="19431000" cy="1107996"/>
          </a:xfrm>
          <a:prstGeom prst="rect">
            <a:avLst/>
          </a:prstGeom>
          <a:noFill/>
          <a:ln w="57150">
            <a:solidFill>
              <a:schemeClr val="accent1">
                <a:lumMod val="60000"/>
                <a:lumOff val="40000"/>
              </a:schemeClr>
            </a:solidFill>
          </a:ln>
        </p:spPr>
        <p:txBody>
          <a:bodyPr wrap="square" rtlCol="0">
            <a:spAutoFit/>
          </a:bodyPr>
          <a:lstStyle/>
          <a:p>
            <a:pPr algn="ctr"/>
            <a:r>
              <a:rPr lang="en-GB" sz="6600" b="1" dirty="0"/>
              <a:t>Sustainable Energy: Renewable Resources</a:t>
            </a:r>
          </a:p>
        </p:txBody>
      </p:sp>
      <p:sp>
        <p:nvSpPr>
          <p:cNvPr id="5" name="TextBox 4"/>
          <p:cNvSpPr txBox="1"/>
          <p:nvPr/>
        </p:nvSpPr>
        <p:spPr>
          <a:xfrm>
            <a:off x="982980" y="1325444"/>
            <a:ext cx="19431000" cy="4462760"/>
          </a:xfrm>
          <a:prstGeom prst="rect">
            <a:avLst/>
          </a:prstGeom>
          <a:noFill/>
          <a:ln w="57150">
            <a:solidFill>
              <a:schemeClr val="accent1">
                <a:lumMod val="60000"/>
                <a:lumOff val="40000"/>
              </a:schemeClr>
            </a:solidFill>
          </a:ln>
        </p:spPr>
        <p:txBody>
          <a:bodyPr wrap="square" rtlCol="0">
            <a:spAutoFit/>
          </a:bodyPr>
          <a:lstStyle/>
          <a:p>
            <a:pPr algn="ctr"/>
            <a:r>
              <a:rPr lang="en-GB" sz="4000" dirty="0"/>
              <a:t>Climate change is a huge issue within today’s society and it is important to make young people aware of the ways in which we can find alternative energy sources other than fossil fuels.</a:t>
            </a:r>
          </a:p>
          <a:p>
            <a:pPr algn="ctr"/>
            <a:endParaRPr lang="en-GB" sz="4000" dirty="0"/>
          </a:p>
          <a:p>
            <a:pPr algn="ctr"/>
            <a:r>
              <a:rPr lang="en-GB" sz="4000" dirty="0"/>
              <a:t>This set of 4 lessons is developed at </a:t>
            </a:r>
            <a:r>
              <a:rPr lang="en-GB" sz="4000" dirty="0" err="1"/>
              <a:t>CfE</a:t>
            </a:r>
            <a:r>
              <a:rPr lang="en-GB" sz="4000" dirty="0"/>
              <a:t> level 3 and encompasses experiences and outcomes from the sciences, technology and social sciences. This works aims to educate pupils about the topic whilst engaging them in numeracy and literacy skills</a:t>
            </a:r>
            <a:r>
              <a:rPr lang="en-GB" sz="4400" dirty="0"/>
              <a:t>. </a:t>
            </a:r>
          </a:p>
        </p:txBody>
      </p:sp>
      <p:sp>
        <p:nvSpPr>
          <p:cNvPr id="12" name="TextBox 11"/>
          <p:cNvSpPr txBox="1"/>
          <p:nvPr/>
        </p:nvSpPr>
        <p:spPr>
          <a:xfrm>
            <a:off x="1298229" y="6194286"/>
            <a:ext cx="4846321" cy="6863417"/>
          </a:xfrm>
          <a:prstGeom prst="rect">
            <a:avLst/>
          </a:prstGeom>
          <a:noFill/>
          <a:ln w="57150">
            <a:solidFill>
              <a:schemeClr val="accent1">
                <a:lumMod val="60000"/>
                <a:lumOff val="40000"/>
              </a:schemeClr>
            </a:solidFill>
          </a:ln>
        </p:spPr>
        <p:txBody>
          <a:bodyPr wrap="square" rtlCol="0">
            <a:spAutoFit/>
          </a:bodyPr>
          <a:lstStyle/>
          <a:p>
            <a:pPr algn="ctr"/>
            <a:r>
              <a:rPr lang="en-GB" sz="4400" dirty="0" err="1"/>
              <a:t>CfE</a:t>
            </a:r>
            <a:r>
              <a:rPr lang="en-GB" sz="4400" dirty="0"/>
              <a:t> Experiences and Outcomes:</a:t>
            </a:r>
          </a:p>
          <a:p>
            <a:endParaRPr lang="en-GB" sz="4400" dirty="0"/>
          </a:p>
          <a:p>
            <a:pPr algn="ctr"/>
            <a:r>
              <a:rPr lang="en-GB" sz="4400" b="1" dirty="0"/>
              <a:t>SCN 3-20a</a:t>
            </a:r>
          </a:p>
          <a:p>
            <a:pPr algn="ctr"/>
            <a:r>
              <a:rPr lang="en-GB" sz="4400" b="1" dirty="0"/>
              <a:t>SCN 3-04b</a:t>
            </a:r>
          </a:p>
          <a:p>
            <a:pPr algn="ctr"/>
            <a:r>
              <a:rPr lang="en-GB" sz="4400" b="1" dirty="0"/>
              <a:t>SCN 3-05b</a:t>
            </a:r>
          </a:p>
          <a:p>
            <a:pPr algn="ctr"/>
            <a:r>
              <a:rPr lang="en-GB" sz="4400" b="1" dirty="0"/>
              <a:t>TCH 3-02a</a:t>
            </a:r>
          </a:p>
          <a:p>
            <a:pPr algn="ctr"/>
            <a:r>
              <a:rPr lang="en-GB" sz="4400" b="1" dirty="0"/>
              <a:t>SOC 3-08a</a:t>
            </a:r>
          </a:p>
          <a:p>
            <a:pPr algn="ctr"/>
            <a:r>
              <a:rPr lang="en-GB" sz="4400" b="1" dirty="0"/>
              <a:t>SOC 3-10a</a:t>
            </a:r>
          </a:p>
          <a:p>
            <a:pPr algn="ctr"/>
            <a:endParaRPr lang="en-GB" sz="4400" b="1" dirty="0"/>
          </a:p>
        </p:txBody>
      </p:sp>
      <p:sp>
        <p:nvSpPr>
          <p:cNvPr id="13" name="TextBox 12"/>
          <p:cNvSpPr txBox="1"/>
          <p:nvPr/>
        </p:nvSpPr>
        <p:spPr>
          <a:xfrm>
            <a:off x="7048500" y="6192467"/>
            <a:ext cx="13365480" cy="5509200"/>
          </a:xfrm>
          <a:prstGeom prst="rect">
            <a:avLst/>
          </a:prstGeom>
          <a:noFill/>
          <a:ln w="57150">
            <a:solidFill>
              <a:schemeClr val="accent1">
                <a:lumMod val="60000"/>
                <a:lumOff val="40000"/>
              </a:schemeClr>
            </a:solidFill>
          </a:ln>
        </p:spPr>
        <p:txBody>
          <a:bodyPr wrap="square" rtlCol="0">
            <a:spAutoFit/>
          </a:bodyPr>
          <a:lstStyle/>
          <a:p>
            <a:pPr algn="ctr"/>
            <a:r>
              <a:rPr lang="en-GB" sz="4400" dirty="0"/>
              <a:t>Learning Intentions:</a:t>
            </a:r>
          </a:p>
          <a:p>
            <a:pPr algn="ctr"/>
            <a:endParaRPr lang="en-GB" sz="4400" dirty="0"/>
          </a:p>
          <a:p>
            <a:pPr marL="571500" indent="-571500" algn="ctr">
              <a:buFont typeface="Arial" panose="020B0604020202020204" pitchFamily="34" charset="0"/>
              <a:buChar char="•"/>
            </a:pPr>
            <a:r>
              <a:rPr lang="en-GB" sz="4400" dirty="0"/>
              <a:t>To understand what is meant by a “finite resource”.</a:t>
            </a:r>
          </a:p>
          <a:p>
            <a:pPr marL="571500" indent="-571500" algn="ctr">
              <a:buFont typeface="Arial" panose="020B0604020202020204" pitchFamily="34" charset="0"/>
              <a:buChar char="•"/>
            </a:pPr>
            <a:r>
              <a:rPr lang="en-GB" sz="4400" dirty="0"/>
              <a:t>To see the impact fossil fuels have on our planet.</a:t>
            </a:r>
          </a:p>
          <a:p>
            <a:pPr marL="571500" indent="-571500" algn="ctr">
              <a:buFont typeface="Arial" panose="020B0604020202020204" pitchFamily="34" charset="0"/>
              <a:buChar char="•"/>
            </a:pPr>
            <a:r>
              <a:rPr lang="en-GB" sz="4400" dirty="0"/>
              <a:t>To understand what a renewable resource is.</a:t>
            </a:r>
          </a:p>
          <a:p>
            <a:pPr marL="571500" indent="-571500" algn="ctr">
              <a:buFont typeface="Arial" panose="020B0604020202020204" pitchFamily="34" charset="0"/>
              <a:buChar char="•"/>
            </a:pPr>
            <a:r>
              <a:rPr lang="en-GB" sz="4400" dirty="0"/>
              <a:t>To investigate and discuss the issues surrounding the use of renewable resources.</a:t>
            </a:r>
          </a:p>
          <a:p>
            <a:pPr marL="571500" indent="-571500" algn="ctr">
              <a:buFont typeface="Arial" panose="020B0604020202020204" pitchFamily="34" charset="0"/>
              <a:buChar char="•"/>
            </a:pPr>
            <a:endParaRPr lang="en-GB" sz="4400" dirty="0"/>
          </a:p>
        </p:txBody>
      </p:sp>
      <p:grpSp>
        <p:nvGrpSpPr>
          <p:cNvPr id="2" name="Group 1"/>
          <p:cNvGrpSpPr/>
          <p:nvPr/>
        </p:nvGrpSpPr>
        <p:grpSpPr>
          <a:xfrm>
            <a:off x="377190" y="13436322"/>
            <a:ext cx="10195560" cy="8402300"/>
            <a:chOff x="377190" y="13550771"/>
            <a:chExt cx="10195560" cy="8402300"/>
          </a:xfrm>
        </p:grpSpPr>
        <p:sp>
          <p:nvSpPr>
            <p:cNvPr id="14" name="TextBox 13"/>
            <p:cNvSpPr txBox="1"/>
            <p:nvPr/>
          </p:nvSpPr>
          <p:spPr>
            <a:xfrm>
              <a:off x="377190" y="13550771"/>
              <a:ext cx="10195560" cy="8402300"/>
            </a:xfrm>
            <a:prstGeom prst="rect">
              <a:avLst/>
            </a:prstGeom>
            <a:noFill/>
            <a:ln w="57150">
              <a:solidFill>
                <a:schemeClr val="accent1">
                  <a:lumMod val="60000"/>
                  <a:lumOff val="40000"/>
                </a:schemeClr>
              </a:solidFill>
            </a:ln>
          </p:spPr>
          <p:txBody>
            <a:bodyPr wrap="square" rtlCol="0">
              <a:spAutoFit/>
            </a:bodyPr>
            <a:lstStyle/>
            <a:p>
              <a:pPr algn="ctr"/>
              <a:r>
                <a:rPr lang="en-GB" sz="3600" dirty="0"/>
                <a:t>Lesson 1 (45mins) </a:t>
              </a:r>
              <a:r>
                <a:rPr lang="en-GB" sz="3600" b="1" dirty="0"/>
                <a:t>Fossil Fuels</a:t>
              </a:r>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r>
                <a:rPr lang="en-GB" sz="3600" dirty="0"/>
                <a:t>Purpose of this lesson is to introduce the main types of energy sources that are currently used. Explanation of how these are finite and the pollution that they cause.  Set up ideas for the next lesson.</a:t>
              </a:r>
            </a:p>
          </p:txBody>
        </p:sp>
        <p:pic>
          <p:nvPicPr>
            <p:cNvPr id="1026" name="Picture 2" descr="Image result for fossil fu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546" y="14328650"/>
              <a:ext cx="7461389" cy="4972685"/>
            </a:xfrm>
            <a:prstGeom prst="rect">
              <a:avLst/>
            </a:prstGeom>
            <a:noFill/>
            <a:ln w="5715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1003280" y="12207292"/>
            <a:ext cx="10195560" cy="8402300"/>
            <a:chOff x="10218420" y="12297859"/>
            <a:chExt cx="10195560" cy="8402300"/>
          </a:xfrm>
        </p:grpSpPr>
        <p:sp>
          <p:nvSpPr>
            <p:cNvPr id="18" name="TextBox 17"/>
            <p:cNvSpPr txBox="1"/>
            <p:nvPr/>
          </p:nvSpPr>
          <p:spPr>
            <a:xfrm>
              <a:off x="10218420" y="12297859"/>
              <a:ext cx="10195560" cy="8402300"/>
            </a:xfrm>
            <a:prstGeom prst="rect">
              <a:avLst/>
            </a:prstGeom>
            <a:noFill/>
            <a:ln w="57150">
              <a:solidFill>
                <a:schemeClr val="accent1">
                  <a:lumMod val="60000"/>
                  <a:lumOff val="40000"/>
                </a:schemeClr>
              </a:solidFill>
            </a:ln>
          </p:spPr>
          <p:txBody>
            <a:bodyPr wrap="square" rtlCol="0">
              <a:spAutoFit/>
            </a:bodyPr>
            <a:lstStyle/>
            <a:p>
              <a:pPr algn="ctr"/>
              <a:r>
                <a:rPr lang="en-GB" sz="3600" dirty="0"/>
                <a:t>Lesson 2 (45mins) </a:t>
              </a:r>
              <a:r>
                <a:rPr lang="en-GB" sz="3600" b="1" dirty="0"/>
                <a:t>Types of renewables</a:t>
              </a:r>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r>
                <a:rPr lang="en-GB" sz="3600" dirty="0"/>
                <a:t>This lesson would aim to develop pupils knowledge of different types of renewable energy resources and what makes something a renewable resource.</a:t>
              </a:r>
            </a:p>
          </p:txBody>
        </p:sp>
        <p:pic>
          <p:nvPicPr>
            <p:cNvPr id="1028" name="Picture 4" descr="Image result for renewable resour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933" y="13343943"/>
              <a:ext cx="9128534" cy="5331307"/>
            </a:xfrm>
            <a:prstGeom prst="rect">
              <a:avLst/>
            </a:prstGeom>
            <a:noFill/>
            <a:ln w="57150">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274906" y="29259934"/>
            <a:ext cx="21456747" cy="954107"/>
          </a:xfrm>
          <a:prstGeom prst="rect">
            <a:avLst/>
          </a:prstGeom>
          <a:noFill/>
        </p:spPr>
        <p:txBody>
          <a:bodyPr wrap="square" rtlCol="0">
            <a:spAutoFit/>
          </a:bodyPr>
          <a:lstStyle/>
          <a:p>
            <a:r>
              <a:rPr lang="en-GB" sz="2800" dirty="0"/>
              <a:t>References: Education Scotland, </a:t>
            </a:r>
            <a:r>
              <a:rPr lang="en-GB" sz="2800" i="1" dirty="0"/>
              <a:t>STEM Central Renewables</a:t>
            </a:r>
            <a:r>
              <a:rPr lang="en-GB" sz="2800" dirty="0"/>
              <a:t>, </a:t>
            </a:r>
            <a:r>
              <a:rPr lang="en-GB" sz="2800" dirty="0">
                <a:hlinkClick r:id="rId5"/>
              </a:rPr>
              <a:t>http://www.educationscotland.gov.uk/stemcentral/contexts/renewables/about/index.asp</a:t>
            </a:r>
            <a:r>
              <a:rPr lang="en-GB" sz="2800" dirty="0"/>
              <a:t> last accessed 10/11/16</a:t>
            </a:r>
            <a:endParaRPr lang="en-GB" sz="2800" dirty="0"/>
          </a:p>
        </p:txBody>
      </p:sp>
      <p:grpSp>
        <p:nvGrpSpPr>
          <p:cNvPr id="8" name="Group 7"/>
          <p:cNvGrpSpPr/>
          <p:nvPr/>
        </p:nvGrpSpPr>
        <p:grpSpPr>
          <a:xfrm>
            <a:off x="377190" y="21965629"/>
            <a:ext cx="10195560" cy="7294305"/>
            <a:chOff x="377190" y="21965629"/>
            <a:chExt cx="10195560" cy="7294305"/>
          </a:xfrm>
        </p:grpSpPr>
        <p:sp>
          <p:nvSpPr>
            <p:cNvPr id="16" name="TextBox 15"/>
            <p:cNvSpPr txBox="1"/>
            <p:nvPr/>
          </p:nvSpPr>
          <p:spPr>
            <a:xfrm>
              <a:off x="377190" y="21965629"/>
              <a:ext cx="10195560" cy="7294305"/>
            </a:xfrm>
            <a:prstGeom prst="rect">
              <a:avLst/>
            </a:prstGeom>
            <a:noFill/>
            <a:ln w="57150">
              <a:solidFill>
                <a:schemeClr val="accent1">
                  <a:lumMod val="60000"/>
                  <a:lumOff val="40000"/>
                </a:schemeClr>
              </a:solidFill>
            </a:ln>
          </p:spPr>
          <p:txBody>
            <a:bodyPr wrap="square" rtlCol="0">
              <a:spAutoFit/>
            </a:bodyPr>
            <a:lstStyle/>
            <a:p>
              <a:pPr algn="ctr"/>
              <a:r>
                <a:rPr lang="en-GB" sz="3600" dirty="0"/>
                <a:t>Lesson 3 (90mins) </a:t>
              </a:r>
              <a:r>
                <a:rPr lang="en-GB" sz="3600" b="1" dirty="0"/>
                <a:t>The issues surrounding renewables</a:t>
              </a:r>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r>
                <a:rPr lang="en-GB" sz="3600" dirty="0"/>
                <a:t>Pupils to work in groups to research and present the either the positive or negative side of the use of renewable resources in a debate format.  They would then come to a general consensus of their opinions on renewable resources.</a:t>
              </a:r>
            </a:p>
          </p:txBody>
        </p:sp>
        <p:pic>
          <p:nvPicPr>
            <p:cNvPr id="7" name="Picture 2" descr="Image result for renewable energ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547" y="23170499"/>
              <a:ext cx="7461388" cy="3144618"/>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AutoShape 4" descr="Image result for renewable energy"/>
          <p:cNvSpPr>
            <a:spLocks noChangeAspect="1" noChangeArrowheads="1"/>
          </p:cNvSpPr>
          <p:nvPr/>
        </p:nvSpPr>
        <p:spPr bwMode="auto">
          <a:xfrm>
            <a:off x="14165580" y="191658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0" name="Group 9"/>
          <p:cNvGrpSpPr/>
          <p:nvPr/>
        </p:nvGrpSpPr>
        <p:grpSpPr>
          <a:xfrm>
            <a:off x="11003280" y="20857634"/>
            <a:ext cx="10195560" cy="8402300"/>
            <a:chOff x="14324647" y="26094778"/>
            <a:chExt cx="10195560" cy="8402300"/>
          </a:xfrm>
        </p:grpSpPr>
        <p:sp>
          <p:nvSpPr>
            <p:cNvPr id="17" name="TextBox 16"/>
            <p:cNvSpPr txBox="1"/>
            <p:nvPr/>
          </p:nvSpPr>
          <p:spPr>
            <a:xfrm>
              <a:off x="14324647" y="26094778"/>
              <a:ext cx="10195560" cy="8402300"/>
            </a:xfrm>
            <a:prstGeom prst="rect">
              <a:avLst/>
            </a:prstGeom>
            <a:noFill/>
            <a:ln w="57150">
              <a:solidFill>
                <a:schemeClr val="accent1">
                  <a:lumMod val="60000"/>
                  <a:lumOff val="40000"/>
                </a:schemeClr>
              </a:solidFill>
            </a:ln>
          </p:spPr>
          <p:txBody>
            <a:bodyPr wrap="square" rtlCol="0">
              <a:spAutoFit/>
            </a:bodyPr>
            <a:lstStyle/>
            <a:p>
              <a:pPr algn="ctr"/>
              <a:r>
                <a:rPr lang="en-GB" sz="3600" dirty="0"/>
                <a:t>Lesson 4 (120mins) </a:t>
              </a:r>
              <a:r>
                <a:rPr lang="en-GB" sz="3600" b="1" dirty="0"/>
                <a:t>Designing a renewable resource</a:t>
              </a:r>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endParaRPr lang="en-GB" sz="3600" b="1" dirty="0"/>
            </a:p>
            <a:p>
              <a:pPr algn="ctr"/>
              <a:r>
                <a:rPr lang="en-GB" sz="3600" dirty="0"/>
                <a:t>Pupils will have to design a renewable energy source. They will be given a task sheet in which they will have to consider various issues including cost, public opinion, aesthetics and energy production.  </a:t>
              </a:r>
              <a:endParaRPr lang="en-GB" sz="3600" b="1" dirty="0"/>
            </a:p>
            <a:p>
              <a:endParaRPr lang="en-GB" sz="3600" dirty="0"/>
            </a:p>
          </p:txBody>
        </p:sp>
        <p:pic>
          <p:nvPicPr>
            <p:cNvPr id="1030" name="Picture 6" descr="Image result for renewable energ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1293" y="26936148"/>
              <a:ext cx="5400235" cy="44551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178415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6333</TotalTime>
  <Words>335</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Henderson</dc:creator>
  <cp:lastModifiedBy>Holly Henderson</cp:lastModifiedBy>
  <cp:revision>20</cp:revision>
  <dcterms:created xsi:type="dcterms:W3CDTF">2016-11-06T15:23:40Z</dcterms:created>
  <dcterms:modified xsi:type="dcterms:W3CDTF">2016-11-11T09:10:50Z</dcterms:modified>
</cp:coreProperties>
</file>