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7" r:id="rId3"/>
    <p:sldId id="300" r:id="rId4"/>
    <p:sldId id="305" r:id="rId5"/>
    <p:sldId id="259" r:id="rId6"/>
    <p:sldId id="260" r:id="rId7"/>
    <p:sldId id="304" r:id="rId8"/>
    <p:sldId id="308" r:id="rId9"/>
    <p:sldId id="264" r:id="rId10"/>
    <p:sldId id="265" r:id="rId11"/>
    <p:sldId id="266" r:id="rId12"/>
    <p:sldId id="267" r:id="rId13"/>
    <p:sldId id="268" r:id="rId14"/>
    <p:sldId id="309" r:id="rId15"/>
    <p:sldId id="271" r:id="rId16"/>
    <p:sldId id="310" r:id="rId17"/>
    <p:sldId id="275" r:id="rId18"/>
    <p:sldId id="276" r:id="rId19"/>
    <p:sldId id="301" r:id="rId20"/>
    <p:sldId id="311" r:id="rId21"/>
    <p:sldId id="279" r:id="rId22"/>
    <p:sldId id="280" r:id="rId23"/>
    <p:sldId id="312" r:id="rId24"/>
    <p:sldId id="282" r:id="rId25"/>
    <p:sldId id="283" r:id="rId26"/>
    <p:sldId id="284" r:id="rId27"/>
    <p:sldId id="285" r:id="rId28"/>
    <p:sldId id="313" r:id="rId29"/>
    <p:sldId id="288" r:id="rId30"/>
    <p:sldId id="289" r:id="rId31"/>
    <p:sldId id="290" r:id="rId32"/>
    <p:sldId id="314" r:id="rId33"/>
    <p:sldId id="293" r:id="rId34"/>
    <p:sldId id="294" r:id="rId35"/>
    <p:sldId id="295" r:id="rId36"/>
    <p:sldId id="296" r:id="rId37"/>
    <p:sldId id="297" r:id="rId38"/>
    <p:sldId id="315" r:id="rId39"/>
    <p:sldId id="298" r:id="rId40"/>
    <p:sldId id="316" r:id="rId41"/>
    <p:sldId id="31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-19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45463-07BD-4D15-9CE8-A7E4614D3667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D848B-A798-4408-ABCA-19255C7D23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915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D848B-A798-4408-ABCA-19255C7D23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386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12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790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55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6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09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510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476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271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07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096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6D9A-449F-4C92-A0FF-CC76F0859131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F918-36D2-4CDC-B38D-4E368FD464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784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Word_Document11.docx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2979762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Defect Report</a:t>
            </a:r>
            <a:r>
              <a:rPr lang="zh-CN" altLang="en-US" sz="6000" dirty="0" smtClean="0"/>
              <a:t>书写规范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7586811" cy="158417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                                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                                           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44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简要描述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意图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每个人都能快速浏览</a:t>
            </a:r>
            <a:r>
              <a:rPr lang="en-US" altLang="zh-CN" dirty="0" smtClean="0"/>
              <a:t>bug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2600" dirty="0" smtClean="0"/>
              <a:t>是被</a:t>
            </a:r>
            <a:r>
              <a:rPr lang="en-US" altLang="zh-CN" sz="2600" dirty="0" smtClean="0"/>
              <a:t>bug</a:t>
            </a:r>
            <a:r>
              <a:rPr lang="zh-CN" altLang="en-US" sz="2600" dirty="0" smtClean="0"/>
              <a:t>报告中被阅读最频繁的部分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200" dirty="0" smtClean="0"/>
              <a:t>                  -</a:t>
            </a:r>
            <a:r>
              <a:rPr lang="zh-CN" altLang="en-US" sz="2200" dirty="0" smtClean="0"/>
              <a:t>管理人员、开发人员、测试人员、需求人员</a:t>
            </a:r>
            <a:endParaRPr lang="en-US" altLang="zh-CN" sz="2200" dirty="0" smtClean="0"/>
          </a:p>
          <a:p>
            <a:r>
              <a:rPr lang="zh-CN" altLang="en-US" dirty="0" smtClean="0"/>
              <a:t>有利于与其它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作区分</a:t>
            </a:r>
            <a:endParaRPr lang="en-US" altLang="zh-CN" dirty="0" smtClean="0"/>
          </a:p>
          <a:p>
            <a:r>
              <a:rPr lang="zh-CN" altLang="en-US" dirty="0"/>
              <a:t>就像新闻的标题一样，使问题的本质更引人注目</a:t>
            </a:r>
          </a:p>
          <a:p>
            <a:r>
              <a:rPr lang="zh-CN" altLang="en-US" dirty="0" smtClean="0"/>
              <a:t>不用研读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详细描述，就可以知晓问题所在</a:t>
            </a:r>
            <a:endParaRPr lang="en-US" altLang="zh-CN" dirty="0" smtClean="0"/>
          </a:p>
          <a:p>
            <a:r>
              <a:rPr lang="zh-CN" altLang="en-US" dirty="0" smtClean="0"/>
              <a:t>利于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查找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623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简要描述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指导方针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700808"/>
            <a:ext cx="7355159" cy="48965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使用一句话描述问题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sz="1900" dirty="0" smtClean="0"/>
              <a:t>用词简明并且直击要点，不使用段落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 smtClean="0"/>
              <a:t>                 </a:t>
            </a:r>
            <a:r>
              <a:rPr lang="zh-CN" altLang="en-US" sz="1900" dirty="0" smtClean="0"/>
              <a:t>保持描述是简明的一句话</a:t>
            </a:r>
            <a:endParaRPr lang="en-US" altLang="zh-CN" sz="1900" dirty="0" smtClean="0"/>
          </a:p>
          <a:p>
            <a:r>
              <a:rPr lang="zh-CN" altLang="en-US" sz="2600" dirty="0" smtClean="0"/>
              <a:t>陈述问题放在第一位，其次才是操作</a:t>
            </a:r>
            <a:endParaRPr lang="en-US" altLang="zh-CN" sz="2600" dirty="0" smtClean="0"/>
          </a:p>
          <a:p>
            <a:r>
              <a:rPr lang="zh-CN" altLang="en-US" sz="2600" dirty="0" smtClean="0"/>
              <a:t>描述问题要明确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      </a:t>
            </a:r>
            <a:r>
              <a:rPr lang="zh-CN" altLang="en-US" sz="1900" dirty="0" smtClean="0"/>
              <a:t>避免使用“失败”、“错误”、“差的”、“不起作用”、“不正确”、“坏掉的”等词汇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                 </a:t>
            </a:r>
            <a:r>
              <a:rPr lang="zh-CN" altLang="en-US" sz="1900" dirty="0" smtClean="0"/>
              <a:t>不包含难理解的缩词</a:t>
            </a:r>
            <a:r>
              <a:rPr lang="zh-CN" altLang="en-US" sz="1900" dirty="0"/>
              <a:t>，</a:t>
            </a:r>
            <a:r>
              <a:rPr lang="zh-CN" altLang="en-US" sz="1900" dirty="0" smtClean="0"/>
              <a:t>比</a:t>
            </a:r>
            <a:r>
              <a:rPr lang="en-US" altLang="zh-CN" sz="1900" dirty="0"/>
              <a:t>S</a:t>
            </a:r>
            <a:r>
              <a:rPr lang="en-US" altLang="zh-CN" sz="1900" dirty="0" smtClean="0"/>
              <a:t>UT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DEU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ENU</a:t>
            </a:r>
            <a:r>
              <a:rPr lang="zh-CN" altLang="en-US" sz="1900" dirty="0" smtClean="0"/>
              <a:t>，除非是通用的。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          </a:t>
            </a:r>
            <a:r>
              <a:rPr lang="zh-CN" altLang="en-US" sz="1900" dirty="0" smtClean="0"/>
              <a:t>不包含“请查看详情”之类词汇</a:t>
            </a:r>
            <a:endParaRPr lang="en-US" altLang="zh-CN" sz="1900" dirty="0" smtClean="0"/>
          </a:p>
          <a:p>
            <a:r>
              <a:rPr lang="zh-CN" altLang="en-US" sz="2600" dirty="0" smtClean="0"/>
              <a:t>不可包含步骤描述</a:t>
            </a:r>
            <a:endParaRPr lang="en-US" altLang="zh-CN" sz="2600" dirty="0" smtClean="0"/>
          </a:p>
          <a:p>
            <a:r>
              <a:rPr lang="zh-CN" altLang="en-US" sz="2600" dirty="0" smtClean="0"/>
              <a:t>不可包含配置信息，除非是引发</a:t>
            </a:r>
            <a:r>
              <a:rPr lang="en-US" altLang="zh-CN" sz="2600" dirty="0" smtClean="0"/>
              <a:t>bug</a:t>
            </a:r>
            <a:r>
              <a:rPr lang="zh-CN" altLang="en-US" sz="2600" dirty="0" smtClean="0"/>
              <a:t>相关的</a:t>
            </a:r>
            <a:endParaRPr lang="en-US" altLang="zh-CN" sz="2600" dirty="0" smtClean="0"/>
          </a:p>
          <a:p>
            <a:r>
              <a:rPr lang="zh-CN" altLang="en-US" sz="2600" dirty="0" smtClean="0"/>
              <a:t>不要使用带主观色彩的词语，使问题听起来比实际轻微或者更严重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0348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简要描述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举例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有待改进：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（此部分会根据测试组内实践情况抽取例子，后续再添加进去。）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2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简要描述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范例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（此部分会根据测试组内实践情况抽取例子，后续再添加进去。）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534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建议模版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简要描述：一句话描述</a:t>
            </a:r>
            <a:r>
              <a:rPr lang="en-US" altLang="zh-CN" sz="2400" dirty="0" smtClean="0"/>
              <a:t>bug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步骤：列举导向重现问题的操作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实际结果：描述以上步骤导致的问题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期望结果：描述以上步骤下我们期望发生的现象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附加信息：能帮助开发人员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的任何信息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000" dirty="0" smtClean="0"/>
              <a:t>特性描述：描述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的重要特征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错误恢复：描述从错误情形恢复的方法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变通方案：描述避免此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发生的方法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客户影响：描述此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对终端用户的影响度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配置：列出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发生时的配置或环境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0365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步骤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意图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21761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提供重现问题或者如何发现问题的系统性方法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列举</a:t>
            </a:r>
            <a:r>
              <a:rPr lang="zh-CN" altLang="en-US" dirty="0" smtClean="0"/>
              <a:t>导向问题</a:t>
            </a:r>
            <a:r>
              <a:rPr lang="zh-CN" altLang="en-US" dirty="0"/>
              <a:t>的操作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72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建议模版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简要描述：一句话描述</a:t>
            </a:r>
            <a:r>
              <a:rPr lang="en-US" altLang="zh-CN" sz="2400" dirty="0" smtClean="0"/>
              <a:t>bug</a:t>
            </a:r>
          </a:p>
          <a:p>
            <a:pPr marL="0" indent="0">
              <a:buNone/>
            </a:pPr>
            <a:r>
              <a:rPr lang="zh-CN" altLang="en-US" sz="2400" dirty="0" smtClean="0"/>
              <a:t>步骤：列举导向重现问题的操作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实际结果：描述以上步骤导致的问题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期望结果：描述以上步骤下我们期望发生的现象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附加信息：能帮助开发人员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的任何信息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000" dirty="0" smtClean="0"/>
              <a:t>特性描述：描述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的重要特征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错误恢复：描述从错误情形恢复的方法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变通方案：描述避免此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发生的方法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客户影响：描述此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对终端用户的影响度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配置：列出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发生时的配置或环境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0365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实际结果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意图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描述步骤产生的问题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2000" dirty="0" smtClean="0"/>
              <a:t>指导方针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详细描述：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           </a:t>
            </a:r>
            <a:r>
              <a:rPr lang="zh-CN" altLang="en-US" sz="1400" dirty="0" smtClean="0"/>
              <a:t>不包含期望结果相关内容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</a:t>
            </a:r>
            <a:r>
              <a:rPr lang="zh-CN" altLang="en-US" sz="1400" dirty="0" smtClean="0"/>
              <a:t>不描述操作，也不要使用“当</a:t>
            </a:r>
            <a:r>
              <a:rPr lang="en-US" altLang="zh-CN" sz="1400" dirty="0" smtClean="0"/>
              <a:t>…</a:t>
            </a:r>
            <a:r>
              <a:rPr lang="zh-CN" altLang="en-US" sz="1400" dirty="0" smtClean="0"/>
              <a:t>时候”、“在</a:t>
            </a:r>
            <a:r>
              <a:rPr lang="en-US" altLang="zh-CN" sz="1400" dirty="0" smtClean="0"/>
              <a:t>…</a:t>
            </a:r>
            <a:r>
              <a:rPr lang="zh-CN" altLang="en-US" sz="1400" dirty="0" smtClean="0"/>
              <a:t>期间”开头，直接阐述现象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用词清晰：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           </a:t>
            </a:r>
            <a:r>
              <a:rPr lang="zh-CN" altLang="en-US" sz="1400" dirty="0" smtClean="0"/>
              <a:t>不要使用“错误”、“差的”、“不能操作”等词语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不使用难于理解的缩写词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  只描述一个问题：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</a:t>
            </a:r>
            <a:r>
              <a:rPr lang="zh-CN" altLang="en-US" sz="1400" dirty="0" smtClean="0"/>
              <a:t>同样的操作引发多个问题，只需报一个</a:t>
            </a:r>
            <a:r>
              <a:rPr lang="en-US" altLang="zh-CN" sz="1400" dirty="0" smtClean="0"/>
              <a:t>bug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   </a:t>
            </a:r>
            <a:r>
              <a:rPr lang="zh-CN" altLang="en-US" sz="1400" dirty="0" smtClean="0"/>
              <a:t>不同的操作引发不同现象，需分别报</a:t>
            </a:r>
            <a:r>
              <a:rPr lang="en-US" altLang="zh-CN" sz="1400" dirty="0" smtClean="0"/>
              <a:t>bug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   </a:t>
            </a:r>
            <a:r>
              <a:rPr lang="zh-CN" altLang="en-US" sz="1400" dirty="0" smtClean="0"/>
              <a:t>如果不同操作引发相同问题，需跟开发人员沟通如何报这个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。建议测试人员可以一个操作为基准报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，然后把其它操作填写在附加信息中。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               </a:t>
            </a:r>
            <a:r>
              <a:rPr lang="zh-CN" altLang="en-US" sz="1400" b="1" dirty="0" smtClean="0"/>
              <a:t>如果不是很确定如何报一个</a:t>
            </a:r>
            <a:r>
              <a:rPr lang="en-US" altLang="zh-CN" sz="1400" b="1" dirty="0" smtClean="0"/>
              <a:t>bug</a:t>
            </a:r>
            <a:r>
              <a:rPr lang="zh-CN" altLang="en-US" sz="1400" b="1" dirty="0" smtClean="0"/>
              <a:t>比较好，可以通过与开发人员讨论 </a:t>
            </a: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zh-CN" altLang="en-US" sz="1600" dirty="0" smtClean="0"/>
              <a:t>若</a:t>
            </a:r>
            <a:r>
              <a:rPr lang="zh-CN" altLang="en-US" sz="1600" dirty="0"/>
              <a:t>截取了实际现象</a:t>
            </a:r>
            <a:r>
              <a:rPr lang="en-US" altLang="zh-CN" sz="1600" dirty="0"/>
              <a:t>log</a:t>
            </a:r>
            <a:r>
              <a:rPr lang="zh-CN" altLang="en-US" sz="1600" dirty="0"/>
              <a:t>或者图片，需添加描述“详细请查看附件</a:t>
            </a:r>
            <a:r>
              <a:rPr lang="en-US" altLang="zh-CN" sz="1600" dirty="0"/>
              <a:t>…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0255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实际结果</a:t>
            </a:r>
            <a:r>
              <a:rPr lang="en-US" altLang="zh-CN" sz="4000" dirty="0" smtClean="0"/>
              <a:t>-</a:t>
            </a:r>
            <a:r>
              <a:rPr lang="zh-CN" altLang="en-US" sz="4000" dirty="0"/>
              <a:t>举</a:t>
            </a:r>
            <a:r>
              <a:rPr lang="zh-CN" altLang="en-US" sz="4000" dirty="0" smtClean="0"/>
              <a:t>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有待改进：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（此部分会根据测试组内实践情况抽取例子，后续再添加进去。）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1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实际结果</a:t>
            </a:r>
            <a:r>
              <a:rPr lang="en-US" altLang="zh-CN" sz="4000" dirty="0"/>
              <a:t>-</a:t>
            </a:r>
            <a:r>
              <a:rPr lang="zh-CN" altLang="en-US" sz="4000" dirty="0"/>
              <a:t>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（此部分会根据测试组内实践情况抽取例子，后续再添加进去。）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02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版本信息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7037563"/>
              </p:ext>
            </p:extLst>
          </p:nvPr>
        </p:nvGraphicFramePr>
        <p:xfrm>
          <a:off x="467544" y="2276871"/>
          <a:ext cx="69847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30"/>
                <a:gridCol w="4834810"/>
                <a:gridCol w="1224136"/>
              </a:tblGrid>
              <a:tr h="3317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编辑内容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编辑时间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制作</a:t>
                      </a:r>
                      <a:r>
                        <a:rPr lang="en-US" altLang="zh-CN" dirty="0" smtClean="0"/>
                        <a:t>《Defect Report </a:t>
                      </a:r>
                      <a:r>
                        <a:rPr lang="zh-CN" altLang="en-US" dirty="0" smtClean="0"/>
                        <a:t>书写规范</a:t>
                      </a:r>
                      <a:r>
                        <a:rPr lang="en-US" altLang="zh-CN" dirty="0" smtClean="0"/>
                        <a:t>》PPT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2013.5.31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8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建议模版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简要描述：一句话描述</a:t>
            </a:r>
            <a:r>
              <a:rPr lang="en-US" altLang="zh-CN" sz="2400" dirty="0" smtClean="0"/>
              <a:t>bug</a:t>
            </a:r>
          </a:p>
          <a:p>
            <a:pPr marL="0" indent="0">
              <a:buNone/>
            </a:pPr>
            <a:r>
              <a:rPr lang="zh-CN" altLang="en-US" sz="2400" dirty="0" smtClean="0"/>
              <a:t>步骤：列举导向重现问题的操作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实际结果：描述以上步骤导致的问题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期望结果：描述以上步骤下我们期望发生的现象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附加信息：能帮助开发人员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的任何信息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000" dirty="0" smtClean="0"/>
              <a:t>特性描述：描述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的重要特征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错误恢复：描述从错误情形恢复的方法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变通方案：描述避免此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发生的方法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客户影响：描述此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对终端用户的影响度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配置：列出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发生时的配置或环境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0365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期望结果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意图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2800" dirty="0" smtClean="0"/>
              <a:t>描述期望结果或者行为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指导方针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2800" dirty="0" smtClean="0"/>
              <a:t>不描述操作，只描述期望现象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不使用模糊的、歧义的词语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     尽量使用一句话描述一个期望结果</a:t>
            </a:r>
            <a:r>
              <a:rPr lang="zh-CN" altLang="en-US" sz="2800" dirty="0"/>
              <a:t>。</a:t>
            </a:r>
            <a:r>
              <a:rPr lang="zh-CN" altLang="en-US" sz="2800" dirty="0" smtClean="0"/>
              <a:t>若有多个期望结果要描述，可以使用列举方式</a:t>
            </a:r>
            <a:r>
              <a:rPr lang="en-US" altLang="zh-CN" sz="2800" dirty="0" smtClean="0"/>
              <a:t>   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2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期望结果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范例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（此部分会根据测试组内实践情况抽取例子，后续再添加进去。）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29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建议模版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简要描述：一句话描述</a:t>
            </a:r>
            <a:r>
              <a:rPr lang="en-US" altLang="zh-CN" sz="2400" dirty="0" smtClean="0"/>
              <a:t>bug</a:t>
            </a:r>
          </a:p>
          <a:p>
            <a:pPr marL="0" indent="0">
              <a:buNone/>
            </a:pPr>
            <a:r>
              <a:rPr lang="zh-CN" altLang="en-US" sz="2400" dirty="0" smtClean="0"/>
              <a:t>步骤：列举导向重现问题的操作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实际结果：描述以上步骤导致的问题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期望结果：描述以上步骤下我们期望发生的现象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附加信息：能帮助开发人员</a:t>
            </a:r>
            <a:r>
              <a:rPr lang="en-US" altLang="zh-CN" sz="2400" dirty="0" smtClean="0">
                <a:solidFill>
                  <a:srgbClr val="FF0000"/>
                </a:solidFill>
              </a:rPr>
              <a:t>debug</a:t>
            </a:r>
            <a:r>
              <a:rPr lang="zh-CN" altLang="en-US" sz="2400" dirty="0" smtClean="0">
                <a:solidFill>
                  <a:srgbClr val="FF0000"/>
                </a:solidFill>
              </a:rPr>
              <a:t>的任何信息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000" dirty="0" smtClean="0"/>
              <a:t>特性描述：描述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的重要特征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错误恢复：描述从错误情形恢复的方法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变通方案：描述避免此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发生的方法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客户影响：描述此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对终端用户的影响度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配置：列出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发生时的配置或环境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0365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附加信息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意图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提供支撑信息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sz="2600" dirty="0" smtClean="0"/>
              <a:t>特性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用户影响度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测试影响度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变通方案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错误恢复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dirty="0" smtClean="0"/>
              <a:t>附加信息用来辅助进一步理解问题所在、客户影响度和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引起的风险，也有可能包含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相关的其它需同步解决的问题。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706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附加信息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指导方针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3300" dirty="0" smtClean="0"/>
              <a:t>使用列举，使阅读更方便</a:t>
            </a:r>
            <a:endParaRPr lang="en-US" altLang="zh-CN" sz="33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sz="2800" dirty="0" smtClean="0"/>
              <a:t>尽量写成段落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3300" dirty="0" smtClean="0"/>
              <a:t>如果问题不明显，可以解释为什么定义成</a:t>
            </a:r>
            <a:r>
              <a:rPr lang="en-US" altLang="zh-CN" sz="3300" dirty="0" smtClean="0"/>
              <a:t>bug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sz="2800" dirty="0" smtClean="0"/>
              <a:t>有必要的话，填写参考文档信息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3300" dirty="0" smtClean="0"/>
              <a:t>描述问题为什么需要被解决</a:t>
            </a:r>
            <a:endParaRPr lang="en-US" altLang="zh-CN" sz="33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sz="2800" dirty="0" smtClean="0"/>
              <a:t>对客户的影响度或者存在的风险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3300" dirty="0" smtClean="0"/>
              <a:t>如果有的话，描述跳过问题的变通方案</a:t>
            </a:r>
            <a:endParaRPr lang="en-US" altLang="zh-CN" sz="3300" dirty="0" smtClean="0"/>
          </a:p>
          <a:p>
            <a:pPr marL="0" indent="0">
              <a:buNone/>
            </a:pPr>
            <a:r>
              <a:rPr lang="zh-CN" altLang="en-US" sz="3300" dirty="0" smtClean="0"/>
              <a:t>描述错误发生的恢复方法</a:t>
            </a:r>
            <a:endParaRPr lang="en-US" altLang="zh-CN" sz="3300" dirty="0" smtClean="0"/>
          </a:p>
          <a:p>
            <a:pPr marL="0" indent="0">
              <a:buNone/>
            </a:pPr>
            <a:r>
              <a:rPr lang="zh-CN" altLang="en-US" sz="3300" dirty="0" smtClean="0"/>
              <a:t>提供利于描述问题所在的附件</a:t>
            </a:r>
            <a:endParaRPr lang="en-US" altLang="zh-CN" sz="33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sz="2800" dirty="0" smtClean="0"/>
              <a:t>输出产物、截屏、测试报告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72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附加信息</a:t>
            </a:r>
            <a:r>
              <a:rPr lang="en-US" altLang="zh-CN" sz="4000" dirty="0"/>
              <a:t>-</a:t>
            </a:r>
            <a:r>
              <a:rPr lang="zh-CN" altLang="en-US" sz="4000" dirty="0"/>
              <a:t>指导方针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量化问题发生的概率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比如：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次中发生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尝试重现每个问题至少三次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描述你可能掌握的任何特征信息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问题在其它机器上发生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问题在之前的产品上面的同样功能模块也发生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问题在之前的版本上也发生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有类似的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解决方案可以参考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是否在其它的配置环境中重现过这个问题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是否尝试过减少步骤数量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是否尝试其它步骤并发现引发问题的其它条件。比如：你发现问题发现在一个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上面，在你的报告中应该包含其它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的情况；问题发生在最新的</a:t>
            </a:r>
            <a:r>
              <a:rPr lang="en-US" altLang="zh-CN" dirty="0" smtClean="0"/>
              <a:t>IE</a:t>
            </a:r>
            <a:r>
              <a:rPr lang="zh-CN" altLang="en-US" dirty="0" smtClean="0"/>
              <a:t>版本上，我们的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书写内容应该包含在其它版本上面问题发现的情况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在发现问题的时候，是否有其它操作在做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9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附加信息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范例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sz="5900" dirty="0" smtClean="0"/>
              <a:t>需要改进：</a:t>
            </a:r>
            <a:endParaRPr lang="en-US" altLang="zh-CN" sz="59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这个问题有时发生。我的电脑是开启状态并且安装了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。我认为它是一个很严重的问题，并且应该被马上解决。这是一个很差而且无法令人接受的设计。返厂，再从竞争对手买一个更好点的产品方能修正这个问题。我尝试过重现这个问题，但是情况不乐观，一直没找到重现的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5900" dirty="0" smtClean="0"/>
              <a:t>得到很好书写的：</a:t>
            </a:r>
            <a:endParaRPr lang="en-US" altLang="zh-CN" sz="59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1. </a:t>
            </a:r>
            <a:r>
              <a:rPr lang="zh-CN" altLang="en-US" dirty="0" smtClean="0"/>
              <a:t>以上问题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次中发生</a:t>
            </a:r>
            <a:r>
              <a:rPr lang="en-US" altLang="zh-CN" dirty="0"/>
              <a:t>1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2. </a:t>
            </a:r>
            <a:r>
              <a:rPr lang="zh-CN" altLang="en-US" dirty="0" smtClean="0"/>
              <a:t>这个问题发生率很低，但是一旦发生，会阻拦用户使用，客户很容易察觉到。这个问题存在退机的风险；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3. </a:t>
            </a:r>
            <a:r>
              <a:rPr lang="zh-CN" altLang="en-US" dirty="0" smtClean="0"/>
              <a:t>请查看附件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，附件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中的文档显示发生错误的信息；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4. </a:t>
            </a:r>
            <a:r>
              <a:rPr lang="zh-CN" altLang="en-US" dirty="0" smtClean="0"/>
              <a:t>这个问题在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上面发生，在</a:t>
            </a:r>
            <a:r>
              <a:rPr lang="en-US" altLang="zh-CN" dirty="0" smtClean="0"/>
              <a:t>XP</a:t>
            </a:r>
            <a:r>
              <a:rPr lang="zh-CN" altLang="en-US" dirty="0" smtClean="0"/>
              <a:t>上面也发生；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5. </a:t>
            </a:r>
            <a:r>
              <a:rPr lang="zh-CN" altLang="en-US" dirty="0" smtClean="0"/>
              <a:t>发生这个问题时，我正在上传文档到系统。当时使用的文档，我上传上来了，请看附件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6. </a:t>
            </a:r>
            <a:r>
              <a:rPr lang="zh-CN" altLang="en-US" dirty="0" smtClean="0"/>
              <a:t>当发生这个问题的时候，查看首页的功能依然是好的；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7. </a:t>
            </a:r>
            <a:r>
              <a:rPr lang="zh-CN" altLang="en-US" dirty="0" smtClean="0"/>
              <a:t>我尝试了以下方法去重现这个问题以及重现情况如下：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8. </a:t>
            </a:r>
            <a:r>
              <a:rPr lang="zh-CN" altLang="en-US" dirty="0" smtClean="0"/>
              <a:t>发生时的</a:t>
            </a:r>
            <a:r>
              <a:rPr lang="en-US" altLang="zh-CN" dirty="0"/>
              <a:t>l</a:t>
            </a:r>
            <a:r>
              <a:rPr lang="en-US" altLang="zh-CN" dirty="0" smtClean="0"/>
              <a:t>og</a:t>
            </a:r>
            <a:r>
              <a:rPr lang="zh-CN" altLang="en-US" dirty="0" smtClean="0"/>
              <a:t>信息请查看附件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9. </a:t>
            </a:r>
            <a:r>
              <a:rPr lang="zh-CN" altLang="en-US" dirty="0" smtClean="0"/>
              <a:t>此问题期望可以保持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状态一段时间，请项目经理将此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保留三个或者以上版本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我将和开发工程师一块跟踪验证。若一直不发生，再请关闭。谢谢！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建议模版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简要描述：一句话描述</a:t>
            </a:r>
            <a:r>
              <a:rPr lang="en-US" altLang="zh-CN" sz="2400" dirty="0" smtClean="0"/>
              <a:t>bug</a:t>
            </a:r>
          </a:p>
          <a:p>
            <a:pPr marL="0" indent="0">
              <a:buNone/>
            </a:pPr>
            <a:r>
              <a:rPr lang="zh-CN" altLang="en-US" sz="2400" dirty="0" smtClean="0"/>
              <a:t>步骤：列举导向重现问题的操作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实际结果：描述以上步骤导致的问题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期望结果：描述以上步骤下我们期望发生的现象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附加信息：能帮助开发人员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的任何信息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000" dirty="0" smtClean="0"/>
              <a:t>特性描述：描述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的重要特征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错误恢复：描述从错误情形恢复的方法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变通方案：描述避免此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发生的方法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客户影响：描述此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对终端用户的影响度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配置：列出</a:t>
            </a:r>
            <a:r>
              <a:rPr lang="en-US" altLang="zh-CN" sz="2400" dirty="0" smtClean="0">
                <a:solidFill>
                  <a:srgbClr val="FF0000"/>
                </a:solidFill>
              </a:rPr>
              <a:t>bug</a:t>
            </a:r>
            <a:r>
              <a:rPr lang="zh-CN" altLang="en-US" sz="2400" dirty="0" smtClean="0">
                <a:solidFill>
                  <a:srgbClr val="FF0000"/>
                </a:solidFill>
              </a:rPr>
              <a:t>发生时的配置或环境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0365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意图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2800" dirty="0" smtClean="0"/>
              <a:t>列出详细的配置环境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指导方针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sz="2800" dirty="0" smtClean="0"/>
              <a:t>提供详细的测试环境信息或者重现测试环境的方法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不包含如何重现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相关描述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相关配置信息，不限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、语言、应用程序、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硬件配置、软件版本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4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简述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提交规范性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报告的重要性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书写规范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附件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/>
              <a:t>填写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13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配置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范例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范例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1. OS=Win7 64bit;</a:t>
            </a:r>
          </a:p>
          <a:p>
            <a:pPr marL="0" indent="0">
              <a:buNone/>
            </a:pPr>
            <a:r>
              <a:rPr lang="en-US" altLang="zh-CN" dirty="0" smtClean="0"/>
              <a:t>         2. Browser=IE10;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3. SW Version=hospital20130524;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4. DB Version=hospital20130524;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5. Tool=Not need;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6. Hardware=Not need;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7. Test Case=hospital\doc\...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13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Bug</a:t>
            </a:r>
            <a:r>
              <a:rPr lang="zh-CN" altLang="en-US" sz="4000" dirty="0" smtClean="0"/>
              <a:t>书写范例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（此部分会根据测试组内实践情况抽取例子，后续再添加进去。）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71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简述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提交规范性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报告的重要性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书写规范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>
                <a:solidFill>
                  <a:srgbClr val="FF0000"/>
                </a:solidFill>
              </a:rPr>
              <a:t>附件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实</a:t>
            </a:r>
            <a:r>
              <a:rPr lang="zh-CN" altLang="en-US" dirty="0" smtClean="0"/>
              <a:t>训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/>
              <a:t>填写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77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附件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意图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附件的意图：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帮助开发重现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包以及</a:t>
            </a:r>
            <a:r>
              <a:rPr lang="en-US" altLang="zh-CN" dirty="0" smtClean="0"/>
              <a:t>debug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帮助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的解决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94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附件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类型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截图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Log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其它能帮助开发进行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的特殊文件。比如：记录现象的视频。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重现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的测试资源。比如：测试用导致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发生的特殊文档。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5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截</a:t>
            </a:r>
            <a:r>
              <a:rPr lang="zh-CN" altLang="en-US" sz="4000" dirty="0" smtClean="0"/>
              <a:t>图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指导方针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格式</a:t>
            </a:r>
            <a:r>
              <a:rPr lang="zh-CN" altLang="en-US" sz="2400" dirty="0" smtClean="0"/>
              <a:t>：</a:t>
            </a:r>
            <a:r>
              <a:rPr lang="zh-CN" altLang="en-US" sz="2000" dirty="0" smtClean="0"/>
              <a:t>最好是</a:t>
            </a:r>
            <a:r>
              <a:rPr lang="en-US" altLang="zh-CN" sz="2000" dirty="0" smtClean="0"/>
              <a:t>.jpg</a:t>
            </a:r>
            <a:r>
              <a:rPr lang="zh-CN" altLang="en-US" sz="2000" dirty="0" smtClean="0"/>
              <a:t>格式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如果截图被保存为</a:t>
            </a:r>
            <a:r>
              <a:rPr lang="en-US" altLang="zh-CN" sz="2000" dirty="0" smtClean="0"/>
              <a:t>.bmp</a:t>
            </a:r>
            <a:r>
              <a:rPr lang="zh-CN" altLang="en-US" sz="2000" dirty="0" smtClean="0"/>
              <a:t>格式，不要直接更改后缀为</a:t>
            </a:r>
            <a:r>
              <a:rPr lang="en-US" altLang="zh-CN" sz="2000" dirty="0" smtClean="0"/>
              <a:t>.jpg</a:t>
            </a:r>
            <a:r>
              <a:rPr lang="zh-CN" altLang="en-US" sz="2000" dirty="0" smtClean="0"/>
              <a:t>。请使用作图工具白转换图片格式，比如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微软画图、</a:t>
            </a:r>
            <a:r>
              <a:rPr lang="en-US" altLang="zh-CN" sz="2000" dirty="0" smtClean="0"/>
              <a:t>ADB See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PS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b="1" dirty="0" smtClean="0"/>
              <a:t>内容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截取必须区域。不包括非必须的截图边框。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最好能用红色字体表明出错区域，并且添加清晰描述。批注必须使用亮丽的颜色，通常也是使用红色字体。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把实际结果和期望结果摆放在一起，利于作对比。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是因为一系列操作导致，可以把截图放在一张图片中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如果是描述有误，需提供建议的描述。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b="1" dirty="0" smtClean="0"/>
              <a:t>命名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设定与</a:t>
            </a:r>
            <a:r>
              <a:rPr lang="zh-CN" altLang="en-US" sz="2000" dirty="0"/>
              <a:t>问题</a:t>
            </a:r>
            <a:r>
              <a:rPr lang="zh-CN" altLang="en-US" sz="2000" dirty="0" smtClean="0"/>
              <a:t>相关的命名，比如领购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提交用品需求单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失败</a:t>
            </a:r>
            <a:r>
              <a:rPr lang="en-US" altLang="zh-CN" sz="2000" dirty="0" smtClean="0"/>
              <a:t>.jpg</a:t>
            </a:r>
            <a:r>
              <a:rPr lang="zh-CN" altLang="en-US" sz="2000" dirty="0" smtClean="0"/>
              <a:t>。避免使用模糊的命名，比如：图片</a:t>
            </a:r>
            <a:r>
              <a:rPr lang="en-US" altLang="zh-CN" sz="2000" dirty="0" smtClean="0"/>
              <a:t>1.jpg</a:t>
            </a:r>
            <a:r>
              <a:rPr lang="zh-CN" altLang="en-US" sz="2000" dirty="0" smtClean="0"/>
              <a:t>或者图片</a:t>
            </a:r>
            <a:r>
              <a:rPr lang="en-US" altLang="zh-CN" sz="2000" dirty="0" smtClean="0"/>
              <a:t>2.jpg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589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截图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范例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268761"/>
            <a:ext cx="7935379" cy="4634972"/>
          </a:xfrm>
        </p:spPr>
      </p:pic>
    </p:spTree>
    <p:extLst>
      <p:ext uri="{BB962C8B-B14F-4D97-AF65-F5344CB8AC3E}">
        <p14:creationId xmlns:p14="http://schemas.microsoft.com/office/powerpoint/2010/main" xmlns="" val="28510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实训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课题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：基本信息中，患者信息模块，新增患者信息，在手机选项输入手机号码时，提示信息显示不合乎用户逻辑。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范例：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9862738"/>
              </p:ext>
            </p:extLst>
          </p:nvPr>
        </p:nvGraphicFramePr>
        <p:xfrm>
          <a:off x="2915816" y="3861048"/>
          <a:ext cx="1703777" cy="792087"/>
        </p:xfrm>
        <a:graphic>
          <a:graphicData uri="http://schemas.openxmlformats.org/presentationml/2006/ole">
            <p:oleObj spid="_x0000_s1117" name="BMP 图像" showAsIcon="1" r:id="rId3" imgW="914400" imgH="828720" progId="PBrush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4793285"/>
              </p:ext>
            </p:extLst>
          </p:nvPr>
        </p:nvGraphicFramePr>
        <p:xfrm>
          <a:off x="1763688" y="3789040"/>
          <a:ext cx="914400" cy="828675"/>
        </p:xfrm>
        <a:graphic>
          <a:graphicData uri="http://schemas.openxmlformats.org/presentationml/2006/ole">
            <p:oleObj spid="_x0000_s1118" name="文档" showAsIcon="1" r:id="rId4" imgW="914400" imgH="8287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689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简述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提交规范性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报告的重要性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书写规范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附件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>
                <a:solidFill>
                  <a:srgbClr val="FF0000"/>
                </a:solidFill>
              </a:rPr>
              <a:t>填写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77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Bug</a:t>
            </a:r>
            <a:r>
              <a:rPr lang="zh-CN" altLang="en-US" sz="4000" dirty="0" smtClean="0"/>
              <a:t>填写表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注</a:t>
            </a:r>
            <a:r>
              <a:rPr lang="zh-CN" altLang="en-US" sz="2400" dirty="0">
                <a:solidFill>
                  <a:srgbClr val="FF0000"/>
                </a:solidFill>
              </a:rPr>
              <a:t>：以下暂时只是初稿，后期会更新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4860975"/>
              </p:ext>
            </p:extLst>
          </p:nvPr>
        </p:nvGraphicFramePr>
        <p:xfrm>
          <a:off x="683568" y="2780928"/>
          <a:ext cx="1944216" cy="1174631"/>
        </p:xfrm>
        <a:graphic>
          <a:graphicData uri="http://schemas.openxmlformats.org/presentationml/2006/ole">
            <p:oleObj spid="_x0000_s2081" name="工作表" showAsIcon="1" r:id="rId3" imgW="914400" imgH="8287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12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简述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提交规范性</a:t>
            </a:r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>
                <a:solidFill>
                  <a:srgbClr val="FF0000"/>
                </a:solidFill>
              </a:rPr>
              <a:t>报告的重要性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书写规范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附件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/>
              <a:t>填写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37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问题解答环节</a:t>
            </a:r>
            <a:endParaRPr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700808"/>
            <a:ext cx="3341911" cy="3657456"/>
          </a:xfrm>
        </p:spPr>
      </p:pic>
    </p:spTree>
    <p:extLst>
      <p:ext uri="{BB962C8B-B14F-4D97-AF65-F5344CB8AC3E}">
        <p14:creationId xmlns:p14="http://schemas.microsoft.com/office/powerpoint/2010/main" xmlns="" val="17150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116632"/>
            <a:ext cx="8748464" cy="72008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华文仿宋" pitchFamily="2" charset="-122"/>
                <a:ea typeface="华文仿宋" pitchFamily="2" charset="-122"/>
              </a:rPr>
              <a:t>实践出真知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</a:p>
          <a:p>
            <a:pPr marL="0" indent="0">
              <a:buNone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altLang="zh-CN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</a:t>
            </a:r>
            <a:r>
              <a:rPr lang="en-US" altLang="zh-CN" sz="6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66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3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提交规范性</a:t>
            </a:r>
            <a:r>
              <a:rPr lang="en-US" altLang="zh-CN" sz="4000" dirty="0" smtClean="0"/>
              <a:t>bug</a:t>
            </a:r>
            <a:r>
              <a:rPr lang="zh-CN" altLang="en-US" sz="4000" dirty="0" smtClean="0"/>
              <a:t>报告的重要性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书写不规范、难于理解的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报告耗费时间，影响工作效率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书写好的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报告可以让所有人理解问题所在、客户影响率以及风险度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书写好的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报告可以辅助缺陷的修改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报告是测试部门对其它部门输出的最重要的交付物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07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规范性</a:t>
            </a:r>
            <a:r>
              <a:rPr lang="en-US" altLang="zh-CN" sz="4000" dirty="0" smtClean="0"/>
              <a:t>bug</a:t>
            </a:r>
            <a:r>
              <a:rPr lang="zh-CN" altLang="en-US" sz="4000" dirty="0" smtClean="0"/>
              <a:t>报告特质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一致性：跟标准性模版一致</a:t>
            </a:r>
            <a:endParaRPr lang="en-US" altLang="zh-CN" sz="2000" dirty="0" smtClean="0"/>
          </a:p>
          <a:p>
            <a:r>
              <a:rPr lang="zh-CN" altLang="en-US" sz="2000" dirty="0" smtClean="0"/>
              <a:t>清晰：不会包含模糊、令人困惑的信息</a:t>
            </a:r>
            <a:endParaRPr lang="en-US" altLang="zh-CN" sz="2000" dirty="0" smtClean="0"/>
          </a:p>
          <a:p>
            <a:r>
              <a:rPr lang="zh-CN" altLang="en-US" sz="2000" dirty="0" smtClean="0"/>
              <a:t>简洁：描述用词简明</a:t>
            </a:r>
            <a:endParaRPr lang="en-US" altLang="zh-CN" sz="2000" dirty="0" smtClean="0"/>
          </a:p>
          <a:p>
            <a:r>
              <a:rPr lang="zh-CN" altLang="en-US" sz="2000" dirty="0" smtClean="0"/>
              <a:t>正确性：不会出现错误的描述语句</a:t>
            </a:r>
            <a:endParaRPr lang="en-US" altLang="zh-CN" sz="2000" dirty="0" smtClean="0"/>
          </a:p>
          <a:p>
            <a:r>
              <a:rPr lang="zh-CN" altLang="en-US" sz="2000" dirty="0" smtClean="0"/>
              <a:t>完整性：不会缺失必备的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描述</a:t>
            </a:r>
            <a:endParaRPr lang="en-US" altLang="zh-CN" sz="2000" dirty="0" smtClean="0"/>
          </a:p>
          <a:p>
            <a:r>
              <a:rPr lang="zh-CN" altLang="en-US" sz="2000" dirty="0" smtClean="0"/>
              <a:t>易读性：阅读起来容易理解</a:t>
            </a:r>
            <a:endParaRPr lang="en-US" altLang="zh-CN" sz="2000" dirty="0" smtClean="0"/>
          </a:p>
          <a:p>
            <a:r>
              <a:rPr lang="zh-CN" altLang="en-US" sz="2000" dirty="0" smtClean="0"/>
              <a:t>有辅助性的：包含辅助理解、分析问题的信息</a:t>
            </a:r>
            <a:endParaRPr lang="en-US" altLang="zh-CN" sz="2000" dirty="0" smtClean="0"/>
          </a:p>
          <a:p>
            <a:r>
              <a:rPr lang="zh-CN" altLang="en-US" sz="2000" dirty="0" smtClean="0"/>
              <a:t>聚焦性：指明问题的本质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测试工程师的使命：书写清晰简明的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报告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400" i="1" dirty="0" smtClean="0"/>
              <a:t>“The best tester isn’t the one who finds the most bugs…The best tester is the one who gets the </a:t>
            </a:r>
            <a:r>
              <a:rPr lang="en-US" altLang="zh-CN" sz="2400" i="1" dirty="0"/>
              <a:t>m</a:t>
            </a:r>
            <a:r>
              <a:rPr lang="en-US" altLang="zh-CN" sz="2400" i="1" dirty="0" smtClean="0"/>
              <a:t>ost bugs fixed…”-</a:t>
            </a:r>
            <a:r>
              <a:rPr lang="en-US" altLang="zh-CN" sz="2400" i="1" dirty="0" err="1" smtClean="0"/>
              <a:t>Cem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Kaner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26238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简述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提交规范性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报告的重要性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>
                <a:solidFill>
                  <a:srgbClr val="FF0000"/>
                </a:solidFill>
              </a:rPr>
              <a:t>书写规范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附件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/>
              <a:t>填写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4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建议模版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简要描述：一句话描述</a:t>
            </a:r>
            <a:r>
              <a:rPr lang="en-US" altLang="zh-CN" sz="2400" dirty="0" smtClean="0"/>
              <a:t>bug</a:t>
            </a:r>
          </a:p>
          <a:p>
            <a:pPr marL="0" indent="0">
              <a:buNone/>
            </a:pPr>
            <a:r>
              <a:rPr lang="zh-CN" altLang="en-US" sz="2400" dirty="0" smtClean="0"/>
              <a:t>步骤：列举导向重现问题的操作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实际结果：描述以上步骤导致的问题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期望结果：描述以上步骤下我们期望发生的现象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附加信息：能帮助开发人员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的任何信息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000" dirty="0" smtClean="0"/>
              <a:t>特性描述：描述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的重要特征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错误恢复：描述从错误情形恢复的方法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变通方案：描述避免此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发生的方法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客户影响：描述此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对终端用户的影响度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配置：列出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发生时的配置或环境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966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建议模版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简要描述：一句话描述</a:t>
            </a:r>
            <a:r>
              <a:rPr lang="en-US" altLang="zh-CN" sz="2400" dirty="0" smtClean="0">
                <a:solidFill>
                  <a:srgbClr val="FF0000"/>
                </a:solidFill>
              </a:rPr>
              <a:t>bug</a:t>
            </a:r>
          </a:p>
          <a:p>
            <a:pPr marL="0" indent="0">
              <a:buNone/>
            </a:pPr>
            <a:r>
              <a:rPr lang="zh-CN" altLang="en-US" sz="2400" dirty="0" smtClean="0"/>
              <a:t>步骤：列举导向重现问题的操作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实际结果：描述以上步骤导致的问题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期望结果：描述以上步骤下我们期望发生的现象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附加信息：能帮助开发人员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的任何信息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000" dirty="0" smtClean="0"/>
              <a:t>特性描述：描述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的重要特征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错误恢复：描述从错误情形恢复的方法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变通方案：描述避免此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发生的方法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客户影响：描述此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对终端用户的影响度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配置：列出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发生时的配置或环境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6985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4075</Words>
  <Application>Microsoft Office PowerPoint</Application>
  <PresentationFormat>全屏显示(4:3)</PresentationFormat>
  <Paragraphs>324</Paragraphs>
  <Slides>41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Office 主题​​</vt:lpstr>
      <vt:lpstr>BMP 图像</vt:lpstr>
      <vt:lpstr>文档</vt:lpstr>
      <vt:lpstr>工作表</vt:lpstr>
      <vt:lpstr>Defect Report书写规范</vt:lpstr>
      <vt:lpstr>版本信息</vt:lpstr>
      <vt:lpstr>简述</vt:lpstr>
      <vt:lpstr>简述</vt:lpstr>
      <vt:lpstr>提交规范性bug报告的重要性</vt:lpstr>
      <vt:lpstr>规范性bug报告特质</vt:lpstr>
      <vt:lpstr>简述</vt:lpstr>
      <vt:lpstr>建议模版</vt:lpstr>
      <vt:lpstr>建议模版</vt:lpstr>
      <vt:lpstr>简要描述-意图</vt:lpstr>
      <vt:lpstr>简要描述-指导方针</vt:lpstr>
      <vt:lpstr>简要描述-举例</vt:lpstr>
      <vt:lpstr>简要描述-范例</vt:lpstr>
      <vt:lpstr>建议模版</vt:lpstr>
      <vt:lpstr>步骤-意图</vt:lpstr>
      <vt:lpstr>建议模版</vt:lpstr>
      <vt:lpstr>实际结果</vt:lpstr>
      <vt:lpstr>实际结果-举例</vt:lpstr>
      <vt:lpstr>实际结果-范例</vt:lpstr>
      <vt:lpstr>建议模版</vt:lpstr>
      <vt:lpstr>期望结果</vt:lpstr>
      <vt:lpstr>期望结果-范例</vt:lpstr>
      <vt:lpstr>建议模版</vt:lpstr>
      <vt:lpstr>附加信息-意图</vt:lpstr>
      <vt:lpstr>附加信息-指导方针</vt:lpstr>
      <vt:lpstr>附加信息-指导方针</vt:lpstr>
      <vt:lpstr>附加信息-范例</vt:lpstr>
      <vt:lpstr>建议模版</vt:lpstr>
      <vt:lpstr>配置</vt:lpstr>
      <vt:lpstr>配置-范例</vt:lpstr>
      <vt:lpstr>Bug书写范例</vt:lpstr>
      <vt:lpstr>简述</vt:lpstr>
      <vt:lpstr>附件-意图</vt:lpstr>
      <vt:lpstr>附件-类型</vt:lpstr>
      <vt:lpstr>截图-指导方针</vt:lpstr>
      <vt:lpstr>截图-范例</vt:lpstr>
      <vt:lpstr>实训</vt:lpstr>
      <vt:lpstr>简述</vt:lpstr>
      <vt:lpstr>Bug填写表</vt:lpstr>
      <vt:lpstr>问题解答环节</vt:lpstr>
      <vt:lpstr> 实践出真知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Bug书写规范</dc:title>
  <dc:creator>shahui</dc:creator>
  <cp:lastModifiedBy>Administrator</cp:lastModifiedBy>
  <cp:revision>158</cp:revision>
  <dcterms:created xsi:type="dcterms:W3CDTF">2013-05-14T01:42:01Z</dcterms:created>
  <dcterms:modified xsi:type="dcterms:W3CDTF">2016-12-13T07:29:12Z</dcterms:modified>
</cp:coreProperties>
</file>